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5"/>
  </p:notesMasterIdLst>
  <p:sldIdLst>
    <p:sldId id="260" r:id="rId5"/>
    <p:sldId id="257" r:id="rId6"/>
    <p:sldId id="262" r:id="rId7"/>
    <p:sldId id="263" r:id="rId8"/>
    <p:sldId id="271" r:id="rId9"/>
    <p:sldId id="264" r:id="rId10"/>
    <p:sldId id="265" r:id="rId11"/>
    <p:sldId id="266"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488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3/16/2024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3/16/2024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3/16/2024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figma.com/file/VjwXZqNHiCPHU4qBQ068sX/Heroku--Landing-Page?type=design&amp;node-id=0%3A1&amp;mode=design&amp;t=jinORpvcHX02HG0T-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builtwit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1018190" y="924232"/>
            <a:ext cx="8174971" cy="3285866"/>
          </a:xfrm>
        </p:spPr>
        <p:txBody>
          <a:bodyPr>
            <a:normAutofit/>
          </a:bodyPr>
          <a:lstStyle/>
          <a:p>
            <a:pPr algn="l"/>
            <a:r>
              <a:rPr lang="en-US" sz="6200" dirty="0"/>
              <a:t>Crafting compelling web presences of Heroku</a:t>
            </a: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1018190" y="4210098"/>
            <a:ext cx="7178070" cy="863348"/>
          </a:xfrm>
        </p:spPr>
        <p:txBody>
          <a:bodyPr>
            <a:normAutofit lnSpcReduction="10000"/>
          </a:bodyPr>
          <a:lstStyle/>
          <a:p>
            <a:pPr algn="l"/>
            <a:r>
              <a:rPr lang="en-US" dirty="0"/>
              <a:t>Project submitted by </a:t>
            </a:r>
          </a:p>
          <a:p>
            <a:pPr algn="l"/>
            <a:r>
              <a:rPr lang="en-US" dirty="0" err="1"/>
              <a:t>Rebbufred</a:t>
            </a:r>
            <a:r>
              <a:rPr lang="en-US" dirty="0"/>
              <a:t> RJ</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Landing page:</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660375"/>
          </a:xfrm>
        </p:spPr>
        <p:txBody>
          <a:bodyPr anchor="t">
            <a:normAutofit/>
          </a:bodyPr>
          <a:lstStyle/>
          <a:p>
            <a:r>
              <a:rPr lang="en-US" sz="1800" dirty="0">
                <a:hlinkClick r:id="rId2"/>
              </a:rPr>
              <a:t>Link for the landing page</a:t>
            </a:r>
            <a:r>
              <a:rPr lang="en-US" sz="1800" dirty="0"/>
              <a:t>:</a:t>
            </a:r>
          </a:p>
          <a:p>
            <a:endParaRPr lang="en-US" sz="1800" dirty="0"/>
          </a:p>
          <a:p>
            <a:r>
              <a:rPr lang="en-US" sz="1800" dirty="0">
                <a:hlinkClick r:id="rId2"/>
              </a:rPr>
              <a:t>https://www.figma.com/file/VjwXZqNHiCPHU4qBQ068sX/Heroku--Landing-Page?type=design&amp;node-id=0%3A1&amp;mode=design&amp;t=jinORpvcHX02HG0T-1</a:t>
            </a:r>
            <a:endParaRPr lang="en-US" sz="1800" dirty="0"/>
          </a:p>
          <a:p>
            <a:endParaRPr lang="en-US" sz="1800" dirty="0"/>
          </a:p>
        </p:txBody>
      </p:sp>
    </p:spTree>
    <p:extLst>
      <p:ext uri="{BB962C8B-B14F-4D97-AF65-F5344CB8AC3E}">
        <p14:creationId xmlns:p14="http://schemas.microsoft.com/office/powerpoint/2010/main" val="30209779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Heroku – A powerful platform with unparalleled ecosystem</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r>
              <a:rPr lang="en-US" sz="1800" dirty="0"/>
              <a:t>Heroku is a cloud platform that acts as a platform as a service (PaaS) that enables developers to build, run, and operate applications entirely in the cloud</a:t>
            </a:r>
            <a:endParaRPr lang="en-IN" sz="1800" dirty="0"/>
          </a:p>
          <a:p>
            <a:r>
              <a:rPr lang="en-US" sz="1800" dirty="0"/>
              <a:t>Heroku focuses relentlessly on apps and the developer experience around apps. Heroku lets companies of all sizes embrace the value of apps, not the distraction of hardware, nor the distraction of servers - virtual or otherwise.</a:t>
            </a:r>
          </a:p>
        </p:txBody>
      </p:sp>
    </p:spTree>
    <p:extLst>
      <p:ext uri="{BB962C8B-B14F-4D97-AF65-F5344CB8AC3E}">
        <p14:creationId xmlns:p14="http://schemas.microsoft.com/office/powerpoint/2010/main" val="9906845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Products Offered</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3667540"/>
          </a:xfrm>
        </p:spPr>
        <p:txBody>
          <a:bodyPr anchor="t">
            <a:normAutofit/>
          </a:bodyPr>
          <a:lstStyle/>
          <a:p>
            <a:pPr marL="0" indent="0">
              <a:buNone/>
            </a:pPr>
            <a:r>
              <a:rPr lang="en-US" sz="2000" b="1" dirty="0"/>
              <a:t>Heroku DX:</a:t>
            </a:r>
          </a:p>
          <a:p>
            <a:r>
              <a:rPr lang="en-US" sz="1800" dirty="0"/>
              <a:t>Stands for Heroku Developer Experience.</a:t>
            </a:r>
          </a:p>
          <a:p>
            <a:r>
              <a:rPr lang="en-US" sz="1800" dirty="0"/>
              <a:t>Heroku makes the processes of deploying, configuring, scaling, tuning, and managing apps as simple and straightforward as possible.</a:t>
            </a:r>
          </a:p>
          <a:p>
            <a:endParaRPr lang="en-US" sz="1800" dirty="0"/>
          </a:p>
          <a:p>
            <a:pPr marL="0" indent="0">
              <a:buNone/>
            </a:pPr>
            <a:r>
              <a:rPr lang="en-US" sz="2000" b="1" dirty="0"/>
              <a:t>Prominent Features:</a:t>
            </a:r>
          </a:p>
          <a:p>
            <a:r>
              <a:rPr lang="en-US" sz="1800" dirty="0"/>
              <a:t>Heroku Dashboard + Metrics</a:t>
            </a:r>
          </a:p>
          <a:p>
            <a:r>
              <a:rPr lang="en-US" sz="1800" dirty="0"/>
              <a:t>Heroku Buttons</a:t>
            </a:r>
          </a:p>
          <a:p>
            <a:r>
              <a:rPr lang="en-US" sz="1800" dirty="0"/>
              <a:t>Postgres </a:t>
            </a:r>
            <a:r>
              <a:rPr lang="en-US" sz="1800" dirty="0" err="1"/>
              <a:t>DbX</a:t>
            </a:r>
            <a:endParaRPr lang="en-US" sz="1800" dirty="0"/>
          </a:p>
        </p:txBody>
      </p:sp>
    </p:spTree>
    <p:extLst>
      <p:ext uri="{BB962C8B-B14F-4D97-AF65-F5344CB8AC3E}">
        <p14:creationId xmlns:p14="http://schemas.microsoft.com/office/powerpoint/2010/main" val="21057817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sz="2000" b="1" dirty="0"/>
              <a:t>Heroku </a:t>
            </a:r>
            <a:r>
              <a:rPr lang="en-US" sz="2000" b="1" dirty="0" err="1"/>
              <a:t>OpEx</a:t>
            </a:r>
            <a:r>
              <a:rPr lang="en-US" sz="2000" b="1" dirty="0"/>
              <a:t>:</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3429" y="2216425"/>
            <a:ext cx="7243603" cy="3667540"/>
          </a:xfrm>
        </p:spPr>
        <p:txBody>
          <a:bodyPr anchor="t">
            <a:normAutofit/>
          </a:bodyPr>
          <a:lstStyle/>
          <a:p>
            <a:r>
              <a:rPr lang="en-US" sz="1800" dirty="0"/>
              <a:t>Stands for Heroku Operational Experience.</a:t>
            </a:r>
          </a:p>
          <a:p>
            <a:r>
              <a:rPr lang="en-US" sz="1800" dirty="0"/>
              <a:t>Maintaining application health and providing an optimal experience for your end users like monitoring the key indicators of app health like responsiveness and request failures.</a:t>
            </a:r>
          </a:p>
          <a:p>
            <a:pPr marL="0" indent="0">
              <a:buNone/>
            </a:pPr>
            <a:endParaRPr lang="en-US" sz="1800" dirty="0"/>
          </a:p>
          <a:p>
            <a:pPr marL="0" indent="0">
              <a:buNone/>
            </a:pPr>
            <a:r>
              <a:rPr lang="en-US" sz="1800" b="1" dirty="0"/>
              <a:t>Prominent Features:</a:t>
            </a:r>
          </a:p>
          <a:p>
            <a:r>
              <a:rPr lang="en-US" sz="1800" dirty="0"/>
              <a:t>Application Metrics</a:t>
            </a:r>
          </a:p>
          <a:p>
            <a:r>
              <a:rPr lang="en-US" sz="1800" dirty="0"/>
              <a:t>Threshold Alerting</a:t>
            </a:r>
          </a:p>
          <a:p>
            <a:r>
              <a:rPr lang="en-US" sz="1800" dirty="0"/>
              <a:t>Consolidated Logs</a:t>
            </a:r>
          </a:p>
        </p:txBody>
      </p:sp>
    </p:spTree>
    <p:extLst>
      <p:ext uri="{BB962C8B-B14F-4D97-AF65-F5344CB8AC3E}">
        <p14:creationId xmlns:p14="http://schemas.microsoft.com/office/powerpoint/2010/main" val="356809737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sz="2000" b="1" dirty="0"/>
              <a:t>Heroku Private Spaces:</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4831" y="1885121"/>
            <a:ext cx="7243603" cy="3667540"/>
          </a:xfrm>
        </p:spPr>
        <p:txBody>
          <a:bodyPr anchor="t">
            <a:normAutofit fontScale="92500" lnSpcReduction="10000"/>
          </a:bodyPr>
          <a:lstStyle/>
          <a:p>
            <a:r>
              <a:rPr lang="en-US" sz="1800" dirty="0"/>
              <a:t>A Private Space, is a network isolated group of apps and data services with a dedicated runtime environment, provisioned to Heroku in a geographic region you specify.</a:t>
            </a:r>
          </a:p>
          <a:p>
            <a:r>
              <a:rPr lang="en-US" sz="1800" dirty="0"/>
              <a:t>With Spaces you can build modern apps with the powerful Heroku developer experience and get enterprise-grade secure network topologies.</a:t>
            </a:r>
          </a:p>
          <a:p>
            <a:pPr marL="0" indent="0">
              <a:buNone/>
            </a:pPr>
            <a:r>
              <a:rPr lang="en-US" sz="2000" b="1" dirty="0"/>
              <a:t>Heroku Dynos:</a:t>
            </a:r>
          </a:p>
          <a:p>
            <a:r>
              <a:rPr lang="en-US" sz="1800" dirty="0"/>
              <a:t>The Heroku Platform uses the container model to run and scale all Heroku apps. The containers used at Heroku are called “dynos.”</a:t>
            </a:r>
          </a:p>
          <a:p>
            <a:r>
              <a:rPr lang="en-US" sz="1800" dirty="0"/>
              <a:t>Dynos are isolated, virtualized Linux containers that are designed to execute code based on a user-specified command</a:t>
            </a:r>
          </a:p>
          <a:p>
            <a:r>
              <a:rPr lang="en-US" sz="1800" dirty="0"/>
              <a:t>Your app can scale to any specified number of dynos based on its resource demands.</a:t>
            </a:r>
          </a:p>
        </p:txBody>
      </p:sp>
    </p:spTree>
    <p:extLst>
      <p:ext uri="{BB962C8B-B14F-4D97-AF65-F5344CB8AC3E}">
        <p14:creationId xmlns:p14="http://schemas.microsoft.com/office/powerpoint/2010/main" val="13374139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1"/>
            <a:ext cx="7411825" cy="1129748"/>
          </a:xfrm>
        </p:spPr>
        <p:txBody>
          <a:bodyPr>
            <a:normAutofit fontScale="90000"/>
          </a:bodyPr>
          <a:lstStyle/>
          <a:p>
            <a:pPr algn="l"/>
            <a:r>
              <a:rPr lang="en-US" dirty="0"/>
              <a:t>Platforms on which website is developed:</a:t>
            </a:r>
          </a:p>
        </p:txBody>
      </p:sp>
      <p:sp>
        <p:nvSpPr>
          <p:cNvPr id="4" name="TextBox 3">
            <a:extLst>
              <a:ext uri="{FF2B5EF4-FFF2-40B4-BE49-F238E27FC236}">
                <a16:creationId xmlns:a16="http://schemas.microsoft.com/office/drawing/2014/main" id="{7EFE2370-7607-4C65-924A-2C3E0AC53C5D}"/>
              </a:ext>
            </a:extLst>
          </p:cNvPr>
          <p:cNvSpPr txBox="1"/>
          <p:nvPr/>
        </p:nvSpPr>
        <p:spPr>
          <a:xfrm>
            <a:off x="1018191" y="1920324"/>
            <a:ext cx="7158400" cy="646331"/>
          </a:xfrm>
          <a:prstGeom prst="rect">
            <a:avLst/>
          </a:prstGeom>
          <a:noFill/>
        </p:spPr>
        <p:txBody>
          <a:bodyPr wrap="square" rtlCol="0">
            <a:spAutoFit/>
          </a:bodyPr>
          <a:lstStyle/>
          <a:p>
            <a:r>
              <a:rPr lang="en-US" dirty="0"/>
              <a:t>Tools Used for Audit:</a:t>
            </a:r>
          </a:p>
          <a:p>
            <a:r>
              <a:rPr lang="en-US" u="sng" dirty="0">
                <a:hlinkClick r:id="rId2"/>
              </a:rPr>
              <a:t>www.builtwith.com</a:t>
            </a:r>
            <a:endParaRPr lang="en-IN" dirty="0"/>
          </a:p>
        </p:txBody>
      </p:sp>
      <p:graphicFrame>
        <p:nvGraphicFramePr>
          <p:cNvPr id="7" name="Content Placeholder 6">
            <a:extLst>
              <a:ext uri="{FF2B5EF4-FFF2-40B4-BE49-F238E27FC236}">
                <a16:creationId xmlns:a16="http://schemas.microsoft.com/office/drawing/2014/main" id="{CF7F65FD-AB69-4CE4-BAC4-8F8E0FF8D5A4}"/>
              </a:ext>
            </a:extLst>
          </p:cNvPr>
          <p:cNvGraphicFramePr>
            <a:graphicFrameLocks noGrp="1"/>
          </p:cNvGraphicFramePr>
          <p:nvPr>
            <p:ph idx="1"/>
            <p:extLst>
              <p:ext uri="{D42A27DB-BD31-4B8C-83A1-F6EECF244321}">
                <p14:modId xmlns:p14="http://schemas.microsoft.com/office/powerpoint/2010/main" val="2616477197"/>
              </p:ext>
            </p:extLst>
          </p:nvPr>
        </p:nvGraphicFramePr>
        <p:xfrm>
          <a:off x="1089027" y="2789445"/>
          <a:ext cx="10018712" cy="2966720"/>
        </p:xfrm>
        <a:graphic>
          <a:graphicData uri="http://schemas.openxmlformats.org/drawingml/2006/table">
            <a:tbl>
              <a:tblPr bandRow="1">
                <a:tableStyleId>{3C2FFA5D-87B4-456A-9821-1D502468CF0F}</a:tableStyleId>
              </a:tblPr>
              <a:tblGrid>
                <a:gridCol w="5009356">
                  <a:extLst>
                    <a:ext uri="{9D8B030D-6E8A-4147-A177-3AD203B41FA5}">
                      <a16:colId xmlns:a16="http://schemas.microsoft.com/office/drawing/2014/main" val="4223085314"/>
                    </a:ext>
                  </a:extLst>
                </a:gridCol>
                <a:gridCol w="5009356">
                  <a:extLst>
                    <a:ext uri="{9D8B030D-6E8A-4147-A177-3AD203B41FA5}">
                      <a16:colId xmlns:a16="http://schemas.microsoft.com/office/drawing/2014/main" val="937494541"/>
                    </a:ext>
                  </a:extLst>
                </a:gridCol>
              </a:tblGrid>
              <a:tr h="370840">
                <a:tc>
                  <a:txBody>
                    <a:bodyPr/>
                    <a:lstStyle/>
                    <a:p>
                      <a:r>
                        <a:rPr lang="en-US" dirty="0"/>
                        <a:t>Analytics and Tracking</a:t>
                      </a:r>
                      <a:endParaRPr lang="en-IN" dirty="0"/>
                    </a:p>
                  </a:txBody>
                  <a:tcPr/>
                </a:tc>
                <a:tc>
                  <a:txBody>
                    <a:bodyPr/>
                    <a:lstStyle/>
                    <a:p>
                      <a:r>
                        <a:rPr lang="en-US" dirty="0"/>
                        <a:t>Salesforce</a:t>
                      </a:r>
                      <a:endParaRPr lang="en-IN" dirty="0"/>
                    </a:p>
                  </a:txBody>
                  <a:tcPr/>
                </a:tc>
                <a:extLst>
                  <a:ext uri="{0D108BD9-81ED-4DB2-BD59-A6C34878D82A}">
                    <a16:rowId xmlns:a16="http://schemas.microsoft.com/office/drawing/2014/main" val="3168799786"/>
                  </a:ext>
                </a:extLst>
              </a:tr>
              <a:tr h="370840">
                <a:tc>
                  <a:txBody>
                    <a:bodyPr/>
                    <a:lstStyle/>
                    <a:p>
                      <a:r>
                        <a:rPr lang="en-US" dirty="0"/>
                        <a:t>Widgets</a:t>
                      </a:r>
                      <a:endParaRPr lang="en-IN" dirty="0"/>
                    </a:p>
                  </a:txBody>
                  <a:tcPr/>
                </a:tc>
                <a:tc>
                  <a:txBody>
                    <a:bodyPr/>
                    <a:lstStyle/>
                    <a:p>
                      <a:r>
                        <a:rPr lang="en-US" dirty="0"/>
                        <a:t>Slack App, Google Tag Manager</a:t>
                      </a:r>
                      <a:endParaRPr lang="en-IN" dirty="0"/>
                    </a:p>
                  </a:txBody>
                  <a:tcPr/>
                </a:tc>
                <a:extLst>
                  <a:ext uri="{0D108BD9-81ED-4DB2-BD59-A6C34878D82A}">
                    <a16:rowId xmlns:a16="http://schemas.microsoft.com/office/drawing/2014/main" val="3073158536"/>
                  </a:ext>
                </a:extLst>
              </a:tr>
              <a:tr h="370840">
                <a:tc>
                  <a:txBody>
                    <a:bodyPr/>
                    <a:lstStyle/>
                    <a:p>
                      <a:r>
                        <a:rPr lang="en-US" dirty="0"/>
                        <a:t>Frameworks</a:t>
                      </a:r>
                      <a:endParaRPr lang="en-IN" dirty="0"/>
                    </a:p>
                  </a:txBody>
                  <a:tcPr/>
                </a:tc>
                <a:tc>
                  <a:txBody>
                    <a:bodyPr/>
                    <a:lstStyle/>
                    <a:p>
                      <a:r>
                        <a:rPr lang="en-US" dirty="0"/>
                        <a:t>Ruby on Rails Token</a:t>
                      </a:r>
                      <a:endParaRPr lang="en-IN" dirty="0"/>
                    </a:p>
                  </a:txBody>
                  <a:tcPr/>
                </a:tc>
                <a:extLst>
                  <a:ext uri="{0D108BD9-81ED-4DB2-BD59-A6C34878D82A}">
                    <a16:rowId xmlns:a16="http://schemas.microsoft.com/office/drawing/2014/main" val="3140616117"/>
                  </a:ext>
                </a:extLst>
              </a:tr>
              <a:tr h="370840">
                <a:tc>
                  <a:txBody>
                    <a:bodyPr/>
                    <a:lstStyle/>
                    <a:p>
                      <a:r>
                        <a:rPr lang="en-US" dirty="0"/>
                        <a:t>Audio/Video Media</a:t>
                      </a:r>
                      <a:endParaRPr lang="en-IN" dirty="0"/>
                    </a:p>
                  </a:txBody>
                  <a:tcPr/>
                </a:tc>
                <a:tc>
                  <a:txBody>
                    <a:bodyPr/>
                    <a:lstStyle/>
                    <a:p>
                      <a:r>
                        <a:rPr lang="en-US" dirty="0"/>
                        <a:t>Vimeo</a:t>
                      </a:r>
                      <a:endParaRPr lang="en-IN" dirty="0"/>
                    </a:p>
                  </a:txBody>
                  <a:tcPr/>
                </a:tc>
                <a:extLst>
                  <a:ext uri="{0D108BD9-81ED-4DB2-BD59-A6C34878D82A}">
                    <a16:rowId xmlns:a16="http://schemas.microsoft.com/office/drawing/2014/main" val="3526679697"/>
                  </a:ext>
                </a:extLst>
              </a:tr>
              <a:tr h="370840">
                <a:tc>
                  <a:txBody>
                    <a:bodyPr/>
                    <a:lstStyle/>
                    <a:p>
                      <a:r>
                        <a:rPr lang="en-US" dirty="0"/>
                        <a:t>Client side programming language</a:t>
                      </a:r>
                      <a:endParaRPr lang="en-IN" dirty="0"/>
                    </a:p>
                  </a:txBody>
                  <a:tcPr/>
                </a:tc>
                <a:tc>
                  <a:txBody>
                    <a:bodyPr/>
                    <a:lstStyle/>
                    <a:p>
                      <a:r>
                        <a:rPr lang="en-US" dirty="0"/>
                        <a:t>JavaScript</a:t>
                      </a:r>
                      <a:endParaRPr lang="en-IN" dirty="0"/>
                    </a:p>
                  </a:txBody>
                  <a:tcPr/>
                </a:tc>
                <a:extLst>
                  <a:ext uri="{0D108BD9-81ED-4DB2-BD59-A6C34878D82A}">
                    <a16:rowId xmlns:a16="http://schemas.microsoft.com/office/drawing/2014/main" val="2817314924"/>
                  </a:ext>
                </a:extLst>
              </a:tr>
              <a:tr h="370840">
                <a:tc>
                  <a:txBody>
                    <a:bodyPr/>
                    <a:lstStyle/>
                    <a:p>
                      <a:r>
                        <a:rPr lang="en-US" dirty="0"/>
                        <a:t>Syndication Techniques</a:t>
                      </a:r>
                      <a:endParaRPr lang="en-IN" dirty="0"/>
                    </a:p>
                  </a:txBody>
                  <a:tcPr/>
                </a:tc>
                <a:tc>
                  <a:txBody>
                    <a:bodyPr/>
                    <a:lstStyle/>
                    <a:p>
                      <a:r>
                        <a:rPr lang="en-US" dirty="0" err="1"/>
                        <a:t>FeedBurner</a:t>
                      </a:r>
                      <a:endParaRPr lang="en-IN" dirty="0"/>
                    </a:p>
                  </a:txBody>
                  <a:tcPr/>
                </a:tc>
                <a:extLst>
                  <a:ext uri="{0D108BD9-81ED-4DB2-BD59-A6C34878D82A}">
                    <a16:rowId xmlns:a16="http://schemas.microsoft.com/office/drawing/2014/main" val="802136702"/>
                  </a:ext>
                </a:extLst>
              </a:tr>
              <a:tr h="370840">
                <a:tc>
                  <a:txBody>
                    <a:bodyPr/>
                    <a:lstStyle/>
                    <a:p>
                      <a:r>
                        <a:rPr lang="en-US" dirty="0"/>
                        <a:t>Content Delivery Network(CDN)</a:t>
                      </a:r>
                      <a:endParaRPr lang="en-IN" dirty="0"/>
                    </a:p>
                  </a:txBody>
                  <a:tcPr/>
                </a:tc>
                <a:tc>
                  <a:txBody>
                    <a:bodyPr/>
                    <a:lstStyle/>
                    <a:p>
                      <a:r>
                        <a:rPr lang="en-US" dirty="0"/>
                        <a:t>Amazon </a:t>
                      </a:r>
                      <a:r>
                        <a:rPr lang="en-US" dirty="0" err="1"/>
                        <a:t>Cloudfront</a:t>
                      </a:r>
                      <a:endParaRPr lang="en-IN" dirty="0"/>
                    </a:p>
                  </a:txBody>
                  <a:tcPr/>
                </a:tc>
                <a:extLst>
                  <a:ext uri="{0D108BD9-81ED-4DB2-BD59-A6C34878D82A}">
                    <a16:rowId xmlns:a16="http://schemas.microsoft.com/office/drawing/2014/main" val="636288300"/>
                  </a:ext>
                </a:extLst>
              </a:tr>
              <a:tr h="370840">
                <a:tc>
                  <a:txBody>
                    <a:bodyPr/>
                    <a:lstStyle/>
                    <a:p>
                      <a:r>
                        <a:rPr lang="en-US" dirty="0"/>
                        <a:t>Web Master Registration</a:t>
                      </a:r>
                      <a:endParaRPr lang="en-IN" dirty="0"/>
                    </a:p>
                  </a:txBody>
                  <a:tcPr/>
                </a:tc>
                <a:tc>
                  <a:txBody>
                    <a:bodyPr/>
                    <a:lstStyle/>
                    <a:p>
                      <a:r>
                        <a:rPr lang="en-US" dirty="0"/>
                        <a:t>Google Web Master</a:t>
                      </a:r>
                      <a:endParaRPr lang="en-IN" dirty="0"/>
                    </a:p>
                  </a:txBody>
                  <a:tcPr/>
                </a:tc>
                <a:extLst>
                  <a:ext uri="{0D108BD9-81ED-4DB2-BD59-A6C34878D82A}">
                    <a16:rowId xmlns:a16="http://schemas.microsoft.com/office/drawing/2014/main" val="1337860042"/>
                  </a:ext>
                </a:extLst>
              </a:tr>
            </a:tbl>
          </a:graphicData>
        </a:graphic>
      </p:graphicFrame>
    </p:spTree>
    <p:extLst>
      <p:ext uri="{BB962C8B-B14F-4D97-AF65-F5344CB8AC3E}">
        <p14:creationId xmlns:p14="http://schemas.microsoft.com/office/powerpoint/2010/main" val="32721883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Websites responsive design and mobile optimization: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719193"/>
          </a:xfrm>
        </p:spPr>
        <p:txBody>
          <a:bodyPr anchor="t">
            <a:normAutofit/>
          </a:bodyPr>
          <a:lstStyle/>
          <a:p>
            <a:pPr marL="0" indent="0">
              <a:buNone/>
            </a:pPr>
            <a:r>
              <a:rPr lang="en-US" sz="1800" dirty="0"/>
              <a:t>The website is perfectly optimized for both PC as well as mobile resolutions.</a:t>
            </a:r>
          </a:p>
        </p:txBody>
      </p:sp>
    </p:spTree>
    <p:extLst>
      <p:ext uri="{BB962C8B-B14F-4D97-AF65-F5344CB8AC3E}">
        <p14:creationId xmlns:p14="http://schemas.microsoft.com/office/powerpoint/2010/main" val="31490095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Web design mistakes to avoid:</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3269975"/>
          </a:xfrm>
        </p:spPr>
        <p:txBody>
          <a:bodyPr anchor="t">
            <a:normAutofit/>
          </a:bodyPr>
          <a:lstStyle/>
          <a:p>
            <a:r>
              <a:rPr lang="en-US" sz="1800" dirty="0"/>
              <a:t>User hostile search engine rankings for its one of the main products – Dynos (Source: thehoth.com – Google Rank checker tool)</a:t>
            </a:r>
          </a:p>
          <a:p>
            <a:r>
              <a:rPr lang="en-US" sz="1800" dirty="0"/>
              <a:t>Overused H1 tag on a single page(21 H1 tags) (Source: alphacrawler.pro)</a:t>
            </a:r>
          </a:p>
          <a:p>
            <a:r>
              <a:rPr lang="en-US" sz="1800" dirty="0"/>
              <a:t>Missing description for 3 URLs and duplicate descriptions for 17 URLs. (Source: alphacrawler.pro)</a:t>
            </a:r>
          </a:p>
          <a:p>
            <a:r>
              <a:rPr lang="en-US" sz="1800" dirty="0"/>
              <a:t>Poor contrast score of 1.86 between the header color(#C7B8D8) and the body color(#FFF). (Source: coolors.co)</a:t>
            </a:r>
          </a:p>
        </p:txBody>
      </p:sp>
    </p:spTree>
    <p:extLst>
      <p:ext uri="{BB962C8B-B14F-4D97-AF65-F5344CB8AC3E}">
        <p14:creationId xmlns:p14="http://schemas.microsoft.com/office/powerpoint/2010/main" val="5295015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grpSp>
        <p:nvGrpSpPr>
          <p:cNvPr id="23" name="Group 22">
            <a:extLst>
              <a:ext uri="{FF2B5EF4-FFF2-40B4-BE49-F238E27FC236}">
                <a16:creationId xmlns:a16="http://schemas.microsoft.com/office/drawing/2014/main" id="{4B8492CB-DFBA-4A82-9778-F21493DA3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0"/>
            <a:ext cx="5014912" cy="6862763"/>
            <a:chOff x="2928938" y="-4763"/>
            <a:chExt cx="5014912" cy="6862763"/>
          </a:xfrm>
        </p:grpSpPr>
        <p:sp>
          <p:nvSpPr>
            <p:cNvPr id="24"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773528ED-4D37-4A77-A8CA-86B6221C5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8A58A902-E944-4399-9A93-A91A6A82B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4EDB1155-2E8E-4FB8-AD42-101FE43832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1018191" y="685800"/>
            <a:ext cx="7411825" cy="1752599"/>
          </a:xfrm>
        </p:spPr>
        <p:txBody>
          <a:bodyPr>
            <a:normAutofit/>
          </a:bodyPr>
          <a:lstStyle/>
          <a:p>
            <a:pPr algn="l"/>
            <a:r>
              <a:rPr lang="en-US" dirty="0"/>
              <a:t>Best Practices for User-friendly web design:</a:t>
            </a:r>
          </a:p>
        </p:txBody>
      </p: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1018190" y="2666999"/>
            <a:ext cx="7243603" cy="2660375"/>
          </a:xfrm>
        </p:spPr>
        <p:txBody>
          <a:bodyPr anchor="t">
            <a:normAutofit/>
          </a:bodyPr>
          <a:lstStyle/>
          <a:p>
            <a:r>
              <a:rPr lang="en-US" sz="1800" dirty="0"/>
              <a:t>Effective User friendly and SEO friendly Navigation</a:t>
            </a:r>
          </a:p>
          <a:p>
            <a:pPr lvl="0"/>
            <a:r>
              <a:rPr lang="en-US" sz="1800" dirty="0"/>
              <a:t>Mobile compatibility</a:t>
            </a:r>
            <a:endParaRPr lang="en-IN" sz="1800" dirty="0"/>
          </a:p>
          <a:p>
            <a:pPr lvl="0"/>
            <a:r>
              <a:rPr lang="en-US" sz="1800" dirty="0"/>
              <a:t>Simple and logical Content Architecture</a:t>
            </a:r>
            <a:endParaRPr lang="en-IN" sz="1800" dirty="0"/>
          </a:p>
          <a:p>
            <a:r>
              <a:rPr lang="en-US" sz="1800" dirty="0"/>
              <a:t>Clear Call to Action information</a:t>
            </a:r>
            <a:endParaRPr lang="en-IN" sz="1800" dirty="0"/>
          </a:p>
          <a:p>
            <a:r>
              <a:rPr lang="en-US" sz="1800" dirty="0"/>
              <a:t>Fast Load Times.</a:t>
            </a:r>
            <a:endParaRPr lang="en-IN" sz="1800" dirty="0"/>
          </a:p>
          <a:p>
            <a:r>
              <a:rPr lang="en-US" sz="1800" dirty="0"/>
              <a:t>Pleasant color contrast between fonts and the background</a:t>
            </a:r>
            <a:endParaRPr lang="en-IN" sz="1800" dirty="0"/>
          </a:p>
          <a:p>
            <a:endParaRPr lang="en-US" sz="1800" dirty="0"/>
          </a:p>
        </p:txBody>
      </p:sp>
    </p:spTree>
    <p:extLst>
      <p:ext uri="{BB962C8B-B14F-4D97-AF65-F5344CB8AC3E}">
        <p14:creationId xmlns:p14="http://schemas.microsoft.com/office/powerpoint/2010/main" val="82420392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3315AA3-EAE3-44ED-8368-BAC2FFFB4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Parallax design</Template>
  <TotalTime>0</TotalTime>
  <Words>550</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Corbel</vt:lpstr>
      <vt:lpstr>Parallax</vt:lpstr>
      <vt:lpstr>Crafting compelling web presences of Heroku</vt:lpstr>
      <vt:lpstr>Heroku – A powerful platform with unparalleled ecosystem</vt:lpstr>
      <vt:lpstr>Products Offered</vt:lpstr>
      <vt:lpstr>Heroku OpEx:</vt:lpstr>
      <vt:lpstr>Heroku Private Spaces:</vt:lpstr>
      <vt:lpstr>Platforms on which website is developed:</vt:lpstr>
      <vt:lpstr>Websites responsive design and mobile optimization:</vt:lpstr>
      <vt:lpstr>Web design mistakes to avoid:</vt:lpstr>
      <vt:lpstr>Best Practices for User-friendly web design:</vt:lpstr>
      <vt:lpstr>Landing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2024-03-14T11:21:06Z</dcterms:created>
  <dcterms:modified xsi:type="dcterms:W3CDTF">2024-03-16T11:01:56Z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