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22E2D7"/>
    <a:srgbClr val="F37221"/>
    <a:srgbClr val="FE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EBD7E-1FF3-42DB-84BE-4024822CD5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88B5E0-A03E-43FC-9258-D7C8E2A39F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E991C-8B3A-402A-B787-0E8BBB99F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78B0-1F22-4476-BD5B-6A3BEAD3F54A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27616-1CB6-4BB1-8086-107CFD1E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3A9FC-E643-40E7-9EAC-FB4893838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F5F50-0DBC-4E72-936D-21742B4806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21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D873E-CE3E-4D0C-987D-99E3582F0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53F2BA-2719-4299-A765-48147E4B6D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224F2-3826-44C4-B00B-478BDF2ED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78B0-1F22-4476-BD5B-6A3BEAD3F54A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3CD7B-4C5E-4F7A-B6C9-00E32F421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DBA05-2D0F-463E-B649-5FF0CF0DC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F5F50-0DBC-4E72-936D-21742B4806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559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4265EF-A068-426D-B3A6-8722CDF7B7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3D3B47-EF90-4BFA-89C0-561100AABD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29829-87EE-4E52-B4CB-D37DC0439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78B0-1F22-4476-BD5B-6A3BEAD3F54A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09DAF-399D-44D6-9122-3F36E6C41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68340-293F-4711-B2DA-971D193FB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F5F50-0DBC-4E72-936D-21742B4806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6617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180E5-1F14-4F1F-9BAE-B2D2C4CA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F1021-F31B-4DD4-B55C-3BB45EEC1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67D75-5B42-462F-AEAB-47D082D21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78B0-1F22-4476-BD5B-6A3BEAD3F54A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A4A12-CC81-461F-9560-EB0E70BE5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6FF2B-C37C-4222-985C-8D8FC16C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F5F50-0DBC-4E72-936D-21742B4806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5321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4773A-4C01-425F-AA83-CCBBD86D6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F45D3-BEDF-48CC-A839-03727D25B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1A003-14CA-4868-8A47-AB6EC2F5E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78B0-1F22-4476-BD5B-6A3BEAD3F54A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F25F1-AB5B-4B2F-8C69-AFFFB974A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75F98-A9DD-4331-B464-0682C66A5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F5F50-0DBC-4E72-936D-21742B4806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164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AA822-6A65-4549-B593-2E691F373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41082-CE4D-4420-9C7D-FCC185A479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F3B47F-7643-44CA-9408-9AB8C273E4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56274B-F766-4C2D-984D-8CC5EA986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78B0-1F22-4476-BD5B-6A3BEAD3F54A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7519B8-6C69-4C2F-A479-51EA0A21D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6F0737-2A80-440B-B5AA-3D1714BF9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F5F50-0DBC-4E72-936D-21742B4806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481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AB164-152C-43DB-B203-AF769DFA1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7EA39-CA59-4D59-AC38-BA9559D0C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427105-A581-4650-8983-EFCAAB0FF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839423-2B3D-4242-BD59-4C58E094E2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34ADC7-42B3-4D8D-AFCC-7A3E3F8D34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911858-3E03-4D8E-800E-D689D27B7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78B0-1F22-4476-BD5B-6A3BEAD3F54A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D4994D-DCE2-4973-9ACD-481994DEB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4ED5DD-9ACD-415A-96B3-1791134F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F5F50-0DBC-4E72-936D-21742B4806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673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BB622-84A4-4A05-BE78-5E0CA5980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E2BEB-EDBA-454E-AC9B-05124FAD9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78B0-1F22-4476-BD5B-6A3BEAD3F54A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78774-AF7C-4853-89DB-FEF43B628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92C61E-483F-4E6C-99B9-8AF4CB18F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F5F50-0DBC-4E72-936D-21742B4806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20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902B89-B427-4BCA-8819-F6CF7EA1A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78B0-1F22-4476-BD5B-6A3BEAD3F54A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02F1BB-94DC-45DA-AE34-B74664B6F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05E7A9-1C15-4BA7-A000-E3F552E41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F5F50-0DBC-4E72-936D-21742B4806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15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56F65-EB3E-48C0-862F-5EAF4144C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DE931-A809-431A-8A7D-34436FEF5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B6C7A1-7E33-4482-91C7-F48C5D678A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D91AB8-E5BE-4C06-A0A0-67866AE84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78B0-1F22-4476-BD5B-6A3BEAD3F54A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D51C7F-C7E2-43CC-BB57-EBC40398F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89564-E051-48F7-B410-017E3FCC3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F5F50-0DBC-4E72-936D-21742B4806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413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7069A-9AE8-4C1B-85D5-5F00A64F0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443F8F-9B92-4ADE-97FA-4377561C2F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21B907-6BC9-4FB0-8F79-E47E07DB0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8AB6FC-88C1-4951-B0E7-3BA0A8B91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78B0-1F22-4476-BD5B-6A3BEAD3F54A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790AE-982C-4D68-9E0E-722F4705E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B331DF-F8D7-4DFD-BB05-7BC4B109B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F5F50-0DBC-4E72-936D-21742B4806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271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E2A8FF-98B2-4D49-AC29-F2B080B69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CBAE0C-0F40-4211-9475-5603E8A02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E7FC4-C834-46FA-80A1-DC370D2610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E78B0-1F22-4476-BD5B-6A3BEAD3F54A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10930-D924-4B4E-B637-3642EC289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A0CE0-E644-4F23-B0AC-B45F71BFB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F5F50-0DBC-4E72-936D-21742B4806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70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E69806F-0B1F-4154-AEBE-EB367D959794}"/>
              </a:ext>
            </a:extLst>
          </p:cNvPr>
          <p:cNvSpPr/>
          <p:nvPr/>
        </p:nvSpPr>
        <p:spPr>
          <a:xfrm>
            <a:off x="0" y="1"/>
            <a:ext cx="2391527" cy="2492793"/>
          </a:xfrm>
          <a:custGeom>
            <a:avLst/>
            <a:gdLst>
              <a:gd name="connsiteX0" fmla="*/ 1676800 w 2391527"/>
              <a:gd name="connsiteY0" fmla="*/ 0 h 2492793"/>
              <a:gd name="connsiteX1" fmla="*/ 2382370 w 2391527"/>
              <a:gd name="connsiteY1" fmla="*/ 0 h 2492793"/>
              <a:gd name="connsiteX2" fmla="*/ 2391527 w 2391527"/>
              <a:gd name="connsiteY2" fmla="*/ 192505 h 2492793"/>
              <a:gd name="connsiteX3" fmla="*/ 224589 w 2391527"/>
              <a:gd name="connsiteY3" fmla="*/ 2492793 h 2492793"/>
              <a:gd name="connsiteX4" fmla="*/ 3032 w 2391527"/>
              <a:gd name="connsiteY4" fmla="*/ 2480917 h 2492793"/>
              <a:gd name="connsiteX5" fmla="*/ 0 w 2391527"/>
              <a:gd name="connsiteY5" fmla="*/ 2480426 h 2492793"/>
              <a:gd name="connsiteX6" fmla="*/ 0 w 2391527"/>
              <a:gd name="connsiteY6" fmla="*/ 1768986 h 2492793"/>
              <a:gd name="connsiteX7" fmla="*/ 74918 w 2391527"/>
              <a:gd name="connsiteY7" fmla="*/ 1781462 h 2492793"/>
              <a:gd name="connsiteX8" fmla="*/ 224589 w 2391527"/>
              <a:gd name="connsiteY8" fmla="*/ 1789708 h 2492793"/>
              <a:gd name="connsiteX9" fmla="*/ 1688442 w 2391527"/>
              <a:gd name="connsiteY9" fmla="*/ 192505 h 2492793"/>
              <a:gd name="connsiteX10" fmla="*/ 1680884 w 2391527"/>
              <a:gd name="connsiteY10" fmla="*/ 29200 h 249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91527" h="2492793">
                <a:moveTo>
                  <a:pt x="1676800" y="0"/>
                </a:moveTo>
                <a:lnTo>
                  <a:pt x="2382370" y="0"/>
                </a:lnTo>
                <a:lnTo>
                  <a:pt x="2391527" y="192505"/>
                </a:lnTo>
                <a:cubicBezTo>
                  <a:pt x="2391527" y="1462919"/>
                  <a:pt x="1421356" y="2492793"/>
                  <a:pt x="224589" y="2492793"/>
                </a:cubicBezTo>
                <a:cubicBezTo>
                  <a:pt x="149791" y="2492793"/>
                  <a:pt x="75878" y="2488770"/>
                  <a:pt x="3032" y="2480917"/>
                </a:cubicBezTo>
                <a:lnTo>
                  <a:pt x="0" y="2480426"/>
                </a:lnTo>
                <a:lnTo>
                  <a:pt x="0" y="1768986"/>
                </a:lnTo>
                <a:lnTo>
                  <a:pt x="74918" y="1781462"/>
                </a:lnTo>
                <a:cubicBezTo>
                  <a:pt x="124129" y="1786915"/>
                  <a:pt x="174060" y="1789708"/>
                  <a:pt x="224589" y="1789708"/>
                </a:cubicBezTo>
                <a:cubicBezTo>
                  <a:pt x="1033053" y="1789708"/>
                  <a:pt x="1688442" y="1074616"/>
                  <a:pt x="1688442" y="192505"/>
                </a:cubicBezTo>
                <a:cubicBezTo>
                  <a:pt x="1688442" y="137373"/>
                  <a:pt x="1685882" y="82894"/>
                  <a:pt x="1680884" y="29200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9B644AA-5168-41A5-88F5-0D4C350AE4EB}"/>
              </a:ext>
            </a:extLst>
          </p:cNvPr>
          <p:cNvGrpSpPr/>
          <p:nvPr/>
        </p:nvGrpSpPr>
        <p:grpSpPr>
          <a:xfrm>
            <a:off x="1195763" y="2410444"/>
            <a:ext cx="7026812" cy="1954763"/>
            <a:chOff x="1828800" y="1964202"/>
            <a:chExt cx="7026812" cy="195476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299B176-0368-44D8-B5A9-DD5630D4DB42}"/>
                </a:ext>
              </a:extLst>
            </p:cNvPr>
            <p:cNvSpPr txBox="1"/>
            <p:nvPr/>
          </p:nvSpPr>
          <p:spPr>
            <a:xfrm>
              <a:off x="1828800" y="2349305"/>
              <a:ext cx="658368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CYCLISTIC BIKE-SHARE</a:t>
              </a:r>
            </a:p>
            <a:p>
              <a:r>
                <a:rPr lang="en-US" sz="48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ANALYSIS</a:t>
              </a:r>
              <a:endParaRPr lang="en-IN" sz="4800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7B98AA6-2B37-4153-99C8-A0ECF8946449}"/>
                </a:ext>
              </a:extLst>
            </p:cNvPr>
            <p:cNvSpPr/>
            <p:nvPr/>
          </p:nvSpPr>
          <p:spPr>
            <a:xfrm>
              <a:off x="7969348" y="1964202"/>
              <a:ext cx="886264" cy="770206"/>
            </a:xfrm>
            <a:custGeom>
              <a:avLst/>
              <a:gdLst>
                <a:gd name="connsiteX0" fmla="*/ 443132 w 886264"/>
                <a:gd name="connsiteY0" fmla="*/ 0 h 770206"/>
                <a:gd name="connsiteX1" fmla="*/ 886264 w 886264"/>
                <a:gd name="connsiteY1" fmla="*/ 385103 h 770206"/>
                <a:gd name="connsiteX2" fmla="*/ 443132 w 886264"/>
                <a:gd name="connsiteY2" fmla="*/ 770206 h 770206"/>
                <a:gd name="connsiteX3" fmla="*/ 441154 w 886264"/>
                <a:gd name="connsiteY3" fmla="*/ 770033 h 770206"/>
                <a:gd name="connsiteX4" fmla="*/ 434129 w 886264"/>
                <a:gd name="connsiteY4" fmla="*/ 709474 h 770206"/>
                <a:gd name="connsiteX5" fmla="*/ 89307 w 886264"/>
                <a:gd name="connsiteY5" fmla="*/ 409807 h 770206"/>
                <a:gd name="connsiteX6" fmla="*/ 1978 w 886264"/>
                <a:gd name="connsiteY6" fmla="*/ 402156 h 770206"/>
                <a:gd name="connsiteX7" fmla="*/ 0 w 886264"/>
                <a:gd name="connsiteY7" fmla="*/ 385103 h 770206"/>
                <a:gd name="connsiteX8" fmla="*/ 443132 w 886264"/>
                <a:gd name="connsiteY8" fmla="*/ 0 h 770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6264" h="770206">
                  <a:moveTo>
                    <a:pt x="443132" y="0"/>
                  </a:moveTo>
                  <a:cubicBezTo>
                    <a:pt x="687867" y="0"/>
                    <a:pt x="886264" y="172416"/>
                    <a:pt x="886264" y="385103"/>
                  </a:cubicBezTo>
                  <a:cubicBezTo>
                    <a:pt x="886264" y="597790"/>
                    <a:pt x="687867" y="770206"/>
                    <a:pt x="443132" y="770206"/>
                  </a:cubicBezTo>
                  <a:lnTo>
                    <a:pt x="441154" y="770033"/>
                  </a:lnTo>
                  <a:lnTo>
                    <a:pt x="434129" y="709474"/>
                  </a:lnTo>
                  <a:cubicBezTo>
                    <a:pt x="398712" y="559058"/>
                    <a:pt x="262387" y="440586"/>
                    <a:pt x="89307" y="409807"/>
                  </a:cubicBezTo>
                  <a:lnTo>
                    <a:pt x="1978" y="402156"/>
                  </a:lnTo>
                  <a:lnTo>
                    <a:pt x="0" y="385103"/>
                  </a:lnTo>
                  <a:cubicBezTo>
                    <a:pt x="0" y="172416"/>
                    <a:pt x="198397" y="0"/>
                    <a:pt x="4431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DEEB8EA-9FD3-495D-9622-C4E8224E6EB4}"/>
              </a:ext>
            </a:extLst>
          </p:cNvPr>
          <p:cNvSpPr/>
          <p:nvPr/>
        </p:nvSpPr>
        <p:spPr>
          <a:xfrm>
            <a:off x="8222575" y="2795547"/>
            <a:ext cx="3969426" cy="4062452"/>
          </a:xfrm>
          <a:custGeom>
            <a:avLst/>
            <a:gdLst>
              <a:gd name="connsiteX0" fmla="*/ 2173739 w 3192378"/>
              <a:gd name="connsiteY0" fmla="*/ 0 h 4062452"/>
              <a:gd name="connsiteX1" fmla="*/ 3192378 w 3192378"/>
              <a:gd name="connsiteY1" fmla="*/ 0 h 4062452"/>
              <a:gd name="connsiteX2" fmla="*/ 3192378 w 3192378"/>
              <a:gd name="connsiteY2" fmla="*/ 4062452 h 4062452"/>
              <a:gd name="connsiteX3" fmla="*/ 3192377 w 3192378"/>
              <a:gd name="connsiteY3" fmla="*/ 4062452 h 4062452"/>
              <a:gd name="connsiteX4" fmla="*/ 2622882 w 3192378"/>
              <a:gd name="connsiteY4" fmla="*/ 4062452 h 4062452"/>
              <a:gd name="connsiteX5" fmla="*/ 15257 w 3192378"/>
              <a:gd name="connsiteY5" fmla="*/ 4062452 h 4062452"/>
              <a:gd name="connsiteX6" fmla="*/ 11223 w 3192378"/>
              <a:gd name="connsiteY6" fmla="*/ 4036018 h 4062452"/>
              <a:gd name="connsiteX7" fmla="*/ 0 w 3192378"/>
              <a:gd name="connsiteY7" fmla="*/ 3813766 h 4062452"/>
              <a:gd name="connsiteX8" fmla="*/ 0 w 3192378"/>
              <a:gd name="connsiteY8" fmla="*/ 2173740 h 4062452"/>
              <a:gd name="connsiteX9" fmla="*/ 2173739 w 3192378"/>
              <a:gd name="connsiteY9" fmla="*/ 0 h 4062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92378" h="4062452">
                <a:moveTo>
                  <a:pt x="2173739" y="0"/>
                </a:moveTo>
                <a:lnTo>
                  <a:pt x="3192378" y="0"/>
                </a:lnTo>
                <a:lnTo>
                  <a:pt x="3192378" y="4062452"/>
                </a:lnTo>
                <a:lnTo>
                  <a:pt x="3192377" y="4062452"/>
                </a:lnTo>
                <a:lnTo>
                  <a:pt x="2622882" y="4062452"/>
                </a:lnTo>
                <a:lnTo>
                  <a:pt x="15257" y="4062452"/>
                </a:lnTo>
                <a:lnTo>
                  <a:pt x="11223" y="4036018"/>
                </a:lnTo>
                <a:cubicBezTo>
                  <a:pt x="3802" y="3962944"/>
                  <a:pt x="0" y="3888799"/>
                  <a:pt x="0" y="3813766"/>
                </a:cubicBezTo>
                <a:lnTo>
                  <a:pt x="0" y="2173740"/>
                </a:lnTo>
                <a:cubicBezTo>
                  <a:pt x="0" y="973217"/>
                  <a:pt x="973217" y="0"/>
                  <a:pt x="2173739" y="0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E0DB80-C488-4866-9468-B27BAB1E1E66}"/>
              </a:ext>
            </a:extLst>
          </p:cNvPr>
          <p:cNvSpPr txBox="1"/>
          <p:nvPr/>
        </p:nvSpPr>
        <p:spPr>
          <a:xfrm>
            <a:off x="8918917" y="4543865"/>
            <a:ext cx="29542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22E2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Presented by</a:t>
            </a:r>
          </a:p>
          <a:p>
            <a:r>
              <a:rPr lang="en-US" sz="2800" dirty="0" err="1">
                <a:solidFill>
                  <a:srgbClr val="22E2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Rebbufred</a:t>
            </a:r>
            <a:r>
              <a:rPr lang="en-US" sz="2800" dirty="0">
                <a:solidFill>
                  <a:srgbClr val="22E2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RJ</a:t>
            </a:r>
            <a:endParaRPr lang="en-IN" sz="2800" dirty="0">
              <a:solidFill>
                <a:srgbClr val="22E2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844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410C507-A8B8-45A3-90B6-A108514F9A8E}"/>
              </a:ext>
            </a:extLst>
          </p:cNvPr>
          <p:cNvSpPr/>
          <p:nvPr/>
        </p:nvSpPr>
        <p:spPr>
          <a:xfrm>
            <a:off x="696686" y="1074057"/>
            <a:ext cx="1393371" cy="1349829"/>
          </a:xfrm>
          <a:prstGeom prst="ellipse">
            <a:avLst/>
          </a:prstGeom>
          <a:noFill/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5DD83F0-898E-4E5D-ADCB-7E17339F4C61}"/>
              </a:ext>
            </a:extLst>
          </p:cNvPr>
          <p:cNvSpPr/>
          <p:nvPr/>
        </p:nvSpPr>
        <p:spPr>
          <a:xfrm>
            <a:off x="2445657" y="3780971"/>
            <a:ext cx="1393371" cy="1349829"/>
          </a:xfrm>
          <a:prstGeom prst="ellipse">
            <a:avLst/>
          </a:prstGeom>
          <a:noFill/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C678E4C-19A0-4A17-99A4-3AFCA4D8BC30}"/>
              </a:ext>
            </a:extLst>
          </p:cNvPr>
          <p:cNvSpPr/>
          <p:nvPr/>
        </p:nvSpPr>
        <p:spPr>
          <a:xfrm>
            <a:off x="4332515" y="1074057"/>
            <a:ext cx="1393371" cy="1349829"/>
          </a:xfrm>
          <a:prstGeom prst="ellipse">
            <a:avLst/>
          </a:prstGeom>
          <a:noFill/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0973FE3-0971-4E0D-BF17-26CB9E616372}"/>
              </a:ext>
            </a:extLst>
          </p:cNvPr>
          <p:cNvSpPr/>
          <p:nvPr/>
        </p:nvSpPr>
        <p:spPr>
          <a:xfrm>
            <a:off x="6096000" y="3780970"/>
            <a:ext cx="1393371" cy="1349829"/>
          </a:xfrm>
          <a:prstGeom prst="ellipse">
            <a:avLst/>
          </a:prstGeom>
          <a:noFill/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ACE2BC7-158A-417B-8EC6-5FFF45E51241}"/>
              </a:ext>
            </a:extLst>
          </p:cNvPr>
          <p:cNvSpPr/>
          <p:nvPr/>
        </p:nvSpPr>
        <p:spPr>
          <a:xfrm>
            <a:off x="7968344" y="1074057"/>
            <a:ext cx="1393371" cy="1349829"/>
          </a:xfrm>
          <a:prstGeom prst="ellipse">
            <a:avLst/>
          </a:prstGeom>
          <a:noFill/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749EC4D-AFAA-4E9C-8E98-6EAAFD61E3CD}"/>
              </a:ext>
            </a:extLst>
          </p:cNvPr>
          <p:cNvSpPr/>
          <p:nvPr/>
        </p:nvSpPr>
        <p:spPr>
          <a:xfrm>
            <a:off x="9746343" y="3773711"/>
            <a:ext cx="1393371" cy="1349829"/>
          </a:xfrm>
          <a:prstGeom prst="ellipse">
            <a:avLst/>
          </a:prstGeom>
          <a:noFill/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622EC17-6E65-4117-BB61-B8313E1374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06" y="1270905"/>
            <a:ext cx="964295" cy="964295"/>
          </a:xfrm>
          <a:prstGeom prst="rect">
            <a:avLst/>
          </a:prstGeom>
          <a:ln>
            <a:noFill/>
          </a:ln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A0CF54-5148-4F1A-95A9-D40E569B2FFB}"/>
              </a:ext>
            </a:extLst>
          </p:cNvPr>
          <p:cNvCxnSpPr>
            <a:cxnSpLocks/>
            <a:stCxn id="2" idx="5"/>
            <a:endCxn id="3" idx="1"/>
          </p:cNvCxnSpPr>
          <p:nvPr/>
        </p:nvCxnSpPr>
        <p:spPr>
          <a:xfrm>
            <a:off x="1886003" y="2226208"/>
            <a:ext cx="763708" cy="1752441"/>
          </a:xfrm>
          <a:prstGeom prst="lin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9735465-2C52-4E38-860E-EEC68A189DE7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5521832" y="2226208"/>
            <a:ext cx="778222" cy="1752440"/>
          </a:xfrm>
          <a:prstGeom prst="lin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D72906F-7A82-4545-BABB-3C15DD4361AC}"/>
              </a:ext>
            </a:extLst>
          </p:cNvPr>
          <p:cNvCxnSpPr>
            <a:cxnSpLocks/>
            <a:stCxn id="3" idx="7"/>
            <a:endCxn id="4" idx="3"/>
          </p:cNvCxnSpPr>
          <p:nvPr/>
        </p:nvCxnSpPr>
        <p:spPr>
          <a:xfrm flipV="1">
            <a:off x="3634974" y="2226208"/>
            <a:ext cx="901595" cy="1752441"/>
          </a:xfrm>
          <a:prstGeom prst="lin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D36C5EE-55E3-4E8D-A365-33ED99815018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7285317" y="2226208"/>
            <a:ext cx="887081" cy="1752440"/>
          </a:xfrm>
          <a:prstGeom prst="lin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A7E8161-109F-45C0-997D-C9F909051280}"/>
              </a:ext>
            </a:extLst>
          </p:cNvPr>
          <p:cNvCxnSpPr>
            <a:cxnSpLocks/>
            <a:stCxn id="7" idx="1"/>
            <a:endCxn id="6" idx="5"/>
          </p:cNvCxnSpPr>
          <p:nvPr/>
        </p:nvCxnSpPr>
        <p:spPr>
          <a:xfrm flipH="1" flipV="1">
            <a:off x="9157661" y="2226208"/>
            <a:ext cx="792736" cy="1745181"/>
          </a:xfrm>
          <a:prstGeom prst="lin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18A5CF0-957E-4C9A-B1E0-8FBFF78280BA}"/>
              </a:ext>
            </a:extLst>
          </p:cNvPr>
          <p:cNvSpPr txBox="1"/>
          <p:nvPr/>
        </p:nvSpPr>
        <p:spPr>
          <a:xfrm>
            <a:off x="895854" y="2942711"/>
            <a:ext cx="964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01</a:t>
            </a:r>
            <a:endParaRPr lang="en-IN" sz="48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B7C04B6-FE55-4F15-9F5C-5BF841A7F05E}"/>
              </a:ext>
            </a:extLst>
          </p:cNvPr>
          <p:cNvSpPr txBox="1"/>
          <p:nvPr/>
        </p:nvSpPr>
        <p:spPr>
          <a:xfrm>
            <a:off x="9981085" y="2942713"/>
            <a:ext cx="964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06</a:t>
            </a:r>
            <a:endParaRPr lang="en-IN" sz="48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E962F48-A601-4F05-BBD7-179CEDF99B71}"/>
              </a:ext>
            </a:extLst>
          </p:cNvPr>
          <p:cNvSpPr txBox="1"/>
          <p:nvPr/>
        </p:nvSpPr>
        <p:spPr>
          <a:xfrm>
            <a:off x="6303281" y="2942714"/>
            <a:ext cx="964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04</a:t>
            </a:r>
            <a:endParaRPr lang="en-IN" sz="48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327464C-9BF9-457B-BF8F-A4545FCBDA07}"/>
              </a:ext>
            </a:extLst>
          </p:cNvPr>
          <p:cNvSpPr txBox="1"/>
          <p:nvPr/>
        </p:nvSpPr>
        <p:spPr>
          <a:xfrm>
            <a:off x="4557537" y="2949973"/>
            <a:ext cx="964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03</a:t>
            </a:r>
            <a:endParaRPr lang="en-IN" sz="48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A591BC6-6D05-485E-8CA0-83F2FC9DBB1C}"/>
              </a:ext>
            </a:extLst>
          </p:cNvPr>
          <p:cNvSpPr txBox="1"/>
          <p:nvPr/>
        </p:nvSpPr>
        <p:spPr>
          <a:xfrm>
            <a:off x="8172398" y="2949973"/>
            <a:ext cx="964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05</a:t>
            </a:r>
            <a:endParaRPr lang="en-IN" sz="48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392E9DE-5636-4B7B-B541-8A59C06DF476}"/>
              </a:ext>
            </a:extLst>
          </p:cNvPr>
          <p:cNvSpPr txBox="1"/>
          <p:nvPr/>
        </p:nvSpPr>
        <p:spPr>
          <a:xfrm>
            <a:off x="2656113" y="2942712"/>
            <a:ext cx="964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02</a:t>
            </a:r>
            <a:endParaRPr lang="en-IN" sz="48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FB956A0-CCC9-4C9E-A2AA-A08BE366A281}"/>
              </a:ext>
            </a:extLst>
          </p:cNvPr>
          <p:cNvSpPr txBox="1"/>
          <p:nvPr/>
        </p:nvSpPr>
        <p:spPr>
          <a:xfrm>
            <a:off x="492680" y="3640082"/>
            <a:ext cx="1922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Business Task</a:t>
            </a:r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16E41A5-30C3-4E96-8B68-5AF099BECD65}"/>
              </a:ext>
            </a:extLst>
          </p:cNvPr>
          <p:cNvSpPr txBox="1"/>
          <p:nvPr/>
        </p:nvSpPr>
        <p:spPr>
          <a:xfrm>
            <a:off x="2579010" y="2423886"/>
            <a:ext cx="1632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Sources Used</a:t>
            </a:r>
            <a:endParaRPr lang="en-IN" dirty="0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75182F4D-1EAF-4759-BE04-0EECA234BB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374" y="3985911"/>
            <a:ext cx="952051" cy="952051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8E58CB64-B9AC-4B29-8251-25CCF92FC294}"/>
              </a:ext>
            </a:extLst>
          </p:cNvPr>
          <p:cNvSpPr txBox="1"/>
          <p:nvPr/>
        </p:nvSpPr>
        <p:spPr>
          <a:xfrm>
            <a:off x="4033108" y="3640082"/>
            <a:ext cx="1922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Documentation</a:t>
            </a:r>
            <a:endParaRPr lang="en-IN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E82D193-8B53-48D6-ABAE-E5394468DFAB}"/>
              </a:ext>
            </a:extLst>
          </p:cNvPr>
          <p:cNvSpPr txBox="1"/>
          <p:nvPr/>
        </p:nvSpPr>
        <p:spPr>
          <a:xfrm>
            <a:off x="9936688" y="2473417"/>
            <a:ext cx="1907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3 recommendations</a:t>
            </a:r>
            <a:endParaRPr lang="en-IN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2BB2B1E-2D5C-4203-9DD8-3766F8404C55}"/>
              </a:ext>
            </a:extLst>
          </p:cNvPr>
          <p:cNvSpPr txBox="1"/>
          <p:nvPr/>
        </p:nvSpPr>
        <p:spPr>
          <a:xfrm>
            <a:off x="7824055" y="3640082"/>
            <a:ext cx="1922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Visualizations</a:t>
            </a:r>
            <a:endParaRPr lang="en-IN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F2F97BF-0FCB-4086-990F-A719F17E55D7}"/>
              </a:ext>
            </a:extLst>
          </p:cNvPr>
          <p:cNvSpPr txBox="1"/>
          <p:nvPr/>
        </p:nvSpPr>
        <p:spPr>
          <a:xfrm>
            <a:off x="6325883" y="2487931"/>
            <a:ext cx="1559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Summary of analysis</a:t>
            </a:r>
            <a:endParaRPr lang="en-IN" dirty="0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54EF92F6-59F7-454E-8078-CDF42A4E03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848" y="1265661"/>
            <a:ext cx="929778" cy="929778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CB2DB715-DF6E-4E3C-8DB9-2F3825D69C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260" y="4018873"/>
            <a:ext cx="938057" cy="938057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8FD42242-3E55-40B3-8382-1CFFC0DB5D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842" y="1224472"/>
            <a:ext cx="1048997" cy="1048997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1DDA4F0C-38AD-45FD-A9B4-DD29D4C121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428" y="4009414"/>
            <a:ext cx="1045369" cy="1045369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AA6EF116-564B-466F-A8AE-A25C97B37985}"/>
              </a:ext>
            </a:extLst>
          </p:cNvPr>
          <p:cNvSpPr txBox="1"/>
          <p:nvPr/>
        </p:nvSpPr>
        <p:spPr>
          <a:xfrm>
            <a:off x="801511" y="4089551"/>
            <a:ext cx="14500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Identify the factors that influences the members to opt annual memberships</a:t>
            </a:r>
            <a:endParaRPr lang="en-IN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91C5D83-76E3-4CF3-BD7D-901F116FA4B7}"/>
              </a:ext>
            </a:extLst>
          </p:cNvPr>
          <p:cNvSpPr txBox="1"/>
          <p:nvPr/>
        </p:nvSpPr>
        <p:spPr>
          <a:xfrm>
            <a:off x="2579010" y="1683657"/>
            <a:ext cx="1368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Excel CSV format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4504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D360BB-03F5-4031-82AD-F78B38D23EC1}"/>
              </a:ext>
            </a:extLst>
          </p:cNvPr>
          <p:cNvSpPr txBox="1"/>
          <p:nvPr/>
        </p:nvSpPr>
        <p:spPr>
          <a:xfrm>
            <a:off x="182880" y="1012874"/>
            <a:ext cx="931281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atin typeface="Segoe UI" panose="020B0502040204020203" pitchFamily="34" charset="0"/>
                <a:cs typeface="Segoe UI" panose="020B0502040204020203" pitchFamily="34" charset="0"/>
              </a:rPr>
              <a:t>Cleaning and manipulation of data</a:t>
            </a:r>
            <a:endParaRPr lang="en-IN" sz="6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F0E3E5C-C39F-42A5-97A7-DBB26DF561EE}"/>
              </a:ext>
            </a:extLst>
          </p:cNvPr>
          <p:cNvCxnSpPr/>
          <p:nvPr/>
        </p:nvCxnSpPr>
        <p:spPr>
          <a:xfrm>
            <a:off x="2349305" y="4234375"/>
            <a:ext cx="0" cy="2349305"/>
          </a:xfrm>
          <a:prstGeom prst="lin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AB2AA9A-E562-409B-A536-B039B41AB4BE}"/>
              </a:ext>
            </a:extLst>
          </p:cNvPr>
          <p:cNvCxnSpPr/>
          <p:nvPr/>
        </p:nvCxnSpPr>
        <p:spPr>
          <a:xfrm>
            <a:off x="5241779" y="4200768"/>
            <a:ext cx="0" cy="2349305"/>
          </a:xfrm>
          <a:prstGeom prst="lin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4300242-E40F-44F9-BB7C-17C58940669F}"/>
              </a:ext>
            </a:extLst>
          </p:cNvPr>
          <p:cNvCxnSpPr/>
          <p:nvPr/>
        </p:nvCxnSpPr>
        <p:spPr>
          <a:xfrm>
            <a:off x="8134253" y="4167162"/>
            <a:ext cx="0" cy="2349305"/>
          </a:xfrm>
          <a:prstGeom prst="lin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2C33352-8086-4551-9F6A-9ADB65B1F64C}"/>
              </a:ext>
            </a:extLst>
          </p:cNvPr>
          <p:cNvCxnSpPr/>
          <p:nvPr/>
        </p:nvCxnSpPr>
        <p:spPr>
          <a:xfrm>
            <a:off x="11607292" y="4167162"/>
            <a:ext cx="0" cy="2349305"/>
          </a:xfrm>
          <a:prstGeom prst="lin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F571A23-6497-4710-93D2-0C1FB4B7473C}"/>
              </a:ext>
            </a:extLst>
          </p:cNvPr>
          <p:cNvSpPr txBox="1"/>
          <p:nvPr/>
        </p:nvSpPr>
        <p:spPr>
          <a:xfrm>
            <a:off x="377765" y="3512958"/>
            <a:ext cx="17910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Split Function</a:t>
            </a: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16E66B-A992-4CDA-B10D-F7FE1221845C}"/>
              </a:ext>
            </a:extLst>
          </p:cNvPr>
          <p:cNvSpPr txBox="1"/>
          <p:nvPr/>
        </p:nvSpPr>
        <p:spPr>
          <a:xfrm>
            <a:off x="370205" y="4428771"/>
            <a:ext cx="15598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Separated the time datatype from the combined daytime datatype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73E8BD-B6A1-486B-A665-97DE72E927FB}"/>
              </a:ext>
            </a:extLst>
          </p:cNvPr>
          <p:cNvSpPr txBox="1"/>
          <p:nvPr/>
        </p:nvSpPr>
        <p:spPr>
          <a:xfrm>
            <a:off x="2925310" y="3497748"/>
            <a:ext cx="17910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Trip Duration</a:t>
            </a: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B9B25B-E33D-44E1-9C9B-5F2ECA2E2319}"/>
              </a:ext>
            </a:extLst>
          </p:cNvPr>
          <p:cNvSpPr txBox="1"/>
          <p:nvPr/>
        </p:nvSpPr>
        <p:spPr>
          <a:xfrm>
            <a:off x="8408176" y="3497747"/>
            <a:ext cx="17910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Measures table</a:t>
            </a: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E08959-2A94-4916-9F2A-C03E5FFA878F}"/>
              </a:ext>
            </a:extLst>
          </p:cNvPr>
          <p:cNvSpPr txBox="1"/>
          <p:nvPr/>
        </p:nvSpPr>
        <p:spPr>
          <a:xfrm>
            <a:off x="5792166" y="3512958"/>
            <a:ext cx="17910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Extract Function</a:t>
            </a: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75D661-E97F-4041-BF6C-19B627BC826C}"/>
              </a:ext>
            </a:extLst>
          </p:cNvPr>
          <p:cNvSpPr txBox="1"/>
          <p:nvPr/>
        </p:nvSpPr>
        <p:spPr>
          <a:xfrm>
            <a:off x="5828762" y="4536494"/>
            <a:ext cx="20315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Created a calculated column to extract the month name and day from the date datatype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349C62-308F-4711-8FE2-7D404155DD07}"/>
              </a:ext>
            </a:extLst>
          </p:cNvPr>
          <p:cNvSpPr txBox="1"/>
          <p:nvPr/>
        </p:nvSpPr>
        <p:spPr>
          <a:xfrm>
            <a:off x="2949799" y="4578137"/>
            <a:ext cx="15598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Created a dedicated calculated column to find out the trip duration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DF7889-7814-4E0C-895F-FB04AFCBB0CF}"/>
              </a:ext>
            </a:extLst>
          </p:cNvPr>
          <p:cNvSpPr txBox="1"/>
          <p:nvPr/>
        </p:nvSpPr>
        <p:spPr>
          <a:xfrm>
            <a:off x="8229770" y="4578137"/>
            <a:ext cx="33961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Avg distance travelled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  Avg trip duration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  Count of casuals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  Count of members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  Membership conversion  rate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  Membership type distribution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735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D360BB-03F5-4031-82AD-F78B38D23EC1}"/>
              </a:ext>
            </a:extLst>
          </p:cNvPr>
          <p:cNvSpPr txBox="1"/>
          <p:nvPr/>
        </p:nvSpPr>
        <p:spPr>
          <a:xfrm>
            <a:off x="182880" y="1012874"/>
            <a:ext cx="931281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atin typeface="Segoe UI" panose="020B0502040204020203" pitchFamily="34" charset="0"/>
                <a:cs typeface="Segoe UI" panose="020B0502040204020203" pitchFamily="34" charset="0"/>
              </a:rPr>
              <a:t>Summary of the analysis</a:t>
            </a:r>
            <a:endParaRPr lang="en-IN" sz="6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F0E3E5C-C39F-42A5-97A7-DBB26DF561EE}"/>
              </a:ext>
            </a:extLst>
          </p:cNvPr>
          <p:cNvCxnSpPr/>
          <p:nvPr/>
        </p:nvCxnSpPr>
        <p:spPr>
          <a:xfrm>
            <a:off x="2349305" y="4234375"/>
            <a:ext cx="0" cy="2349305"/>
          </a:xfrm>
          <a:prstGeom prst="lin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AB2AA9A-E562-409B-A536-B039B41AB4BE}"/>
              </a:ext>
            </a:extLst>
          </p:cNvPr>
          <p:cNvCxnSpPr/>
          <p:nvPr/>
        </p:nvCxnSpPr>
        <p:spPr>
          <a:xfrm>
            <a:off x="5241779" y="4200768"/>
            <a:ext cx="0" cy="2349305"/>
          </a:xfrm>
          <a:prstGeom prst="lin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4300242-E40F-44F9-BB7C-17C58940669F}"/>
              </a:ext>
            </a:extLst>
          </p:cNvPr>
          <p:cNvCxnSpPr/>
          <p:nvPr/>
        </p:nvCxnSpPr>
        <p:spPr>
          <a:xfrm>
            <a:off x="8134253" y="4167162"/>
            <a:ext cx="0" cy="2349305"/>
          </a:xfrm>
          <a:prstGeom prst="lin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2C33352-8086-4551-9F6A-9ADB65B1F64C}"/>
              </a:ext>
            </a:extLst>
          </p:cNvPr>
          <p:cNvCxnSpPr/>
          <p:nvPr/>
        </p:nvCxnSpPr>
        <p:spPr>
          <a:xfrm>
            <a:off x="11607292" y="4167162"/>
            <a:ext cx="0" cy="2349305"/>
          </a:xfrm>
          <a:prstGeom prst="lin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F571A23-6497-4710-93D2-0C1FB4B7473C}"/>
              </a:ext>
            </a:extLst>
          </p:cNvPr>
          <p:cNvSpPr txBox="1"/>
          <p:nvPr/>
        </p:nvSpPr>
        <p:spPr>
          <a:xfrm>
            <a:off x="377765" y="3512958"/>
            <a:ext cx="17910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Trend analysis</a:t>
            </a: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16E66B-A992-4CDA-B10D-F7FE1221845C}"/>
              </a:ext>
            </a:extLst>
          </p:cNvPr>
          <p:cNvSpPr txBox="1"/>
          <p:nvPr/>
        </p:nvSpPr>
        <p:spPr>
          <a:xfrm>
            <a:off x="370205" y="4428771"/>
            <a:ext cx="15598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Rate of Increase in the usage of e-bikes even though the membership is at nascent level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73E8BD-B6A1-486B-A665-97DE72E927FB}"/>
              </a:ext>
            </a:extLst>
          </p:cNvPr>
          <p:cNvSpPr txBox="1"/>
          <p:nvPr/>
        </p:nvSpPr>
        <p:spPr>
          <a:xfrm>
            <a:off x="2925310" y="3497748"/>
            <a:ext cx="20419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Membership contribution</a:t>
            </a: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B9B25B-E33D-44E1-9C9B-5F2ECA2E2319}"/>
              </a:ext>
            </a:extLst>
          </p:cNvPr>
          <p:cNvSpPr txBox="1"/>
          <p:nvPr/>
        </p:nvSpPr>
        <p:spPr>
          <a:xfrm>
            <a:off x="8408176" y="3497747"/>
            <a:ext cx="23446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Member count vs Ride ID</a:t>
            </a: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E08959-2A94-4916-9F2A-C03E5FFA878F}"/>
              </a:ext>
            </a:extLst>
          </p:cNvPr>
          <p:cNvSpPr txBox="1"/>
          <p:nvPr/>
        </p:nvSpPr>
        <p:spPr>
          <a:xfrm>
            <a:off x="5792166" y="3512958"/>
            <a:ext cx="17910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Utility vs leisure</a:t>
            </a: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75D661-E97F-4041-BF6C-19B627BC826C}"/>
              </a:ext>
            </a:extLst>
          </p:cNvPr>
          <p:cNvSpPr txBox="1"/>
          <p:nvPr/>
        </p:nvSpPr>
        <p:spPr>
          <a:xfrm>
            <a:off x="5828762" y="4536494"/>
            <a:ext cx="20315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Docked bike is used for leisure based usage but e – bike is used for utility based usage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349C62-308F-4711-8FE2-7D404155DD07}"/>
              </a:ext>
            </a:extLst>
          </p:cNvPr>
          <p:cNvSpPr txBox="1"/>
          <p:nvPr/>
        </p:nvSpPr>
        <p:spPr>
          <a:xfrm>
            <a:off x="2949799" y="4578137"/>
            <a:ext cx="15598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Docked bike contributes nearly 77% of annual memberships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DF7889-7814-4E0C-895F-FB04AFCBB0CF}"/>
              </a:ext>
            </a:extLst>
          </p:cNvPr>
          <p:cNvSpPr txBox="1"/>
          <p:nvPr/>
        </p:nvSpPr>
        <p:spPr>
          <a:xfrm>
            <a:off x="8229770" y="4578137"/>
            <a:ext cx="33961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Member count is low with  respect to the total amount of rides with e-bike where as in docked bike, the rides is not to high.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610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D360BB-03F5-4031-82AD-F78B38D23EC1}"/>
              </a:ext>
            </a:extLst>
          </p:cNvPr>
          <p:cNvSpPr txBox="1"/>
          <p:nvPr/>
        </p:nvSpPr>
        <p:spPr>
          <a:xfrm>
            <a:off x="0" y="867731"/>
            <a:ext cx="12009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Segoe UI" panose="020B0502040204020203" pitchFamily="34" charset="0"/>
                <a:cs typeface="Segoe UI" panose="020B0502040204020203" pitchFamily="34" charset="0"/>
              </a:rPr>
              <a:t>Visualization (through Power BI)</a:t>
            </a:r>
            <a:endParaRPr lang="en-IN" sz="6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E8FC67E-3D83-4C82-8859-8C64ED2EA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2119086"/>
            <a:ext cx="11826240" cy="492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48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D360BB-03F5-4031-82AD-F78B38D23EC1}"/>
              </a:ext>
            </a:extLst>
          </p:cNvPr>
          <p:cNvSpPr txBox="1"/>
          <p:nvPr/>
        </p:nvSpPr>
        <p:spPr>
          <a:xfrm>
            <a:off x="182880" y="1012874"/>
            <a:ext cx="931281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atin typeface="Segoe UI" panose="020B0502040204020203" pitchFamily="34" charset="0"/>
                <a:cs typeface="Segoe UI" panose="020B0502040204020203" pitchFamily="34" charset="0"/>
              </a:rPr>
              <a:t>Top 3 recommendations</a:t>
            </a:r>
            <a:endParaRPr lang="en-IN" sz="6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F0E3E5C-C39F-42A5-97A7-DBB26DF561EE}"/>
              </a:ext>
            </a:extLst>
          </p:cNvPr>
          <p:cNvCxnSpPr/>
          <p:nvPr/>
        </p:nvCxnSpPr>
        <p:spPr>
          <a:xfrm>
            <a:off x="3713648" y="4124561"/>
            <a:ext cx="0" cy="2349305"/>
          </a:xfrm>
          <a:prstGeom prst="lin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AB2AA9A-E562-409B-A536-B039B41AB4BE}"/>
              </a:ext>
            </a:extLst>
          </p:cNvPr>
          <p:cNvCxnSpPr/>
          <p:nvPr/>
        </p:nvCxnSpPr>
        <p:spPr>
          <a:xfrm>
            <a:off x="8768750" y="4124561"/>
            <a:ext cx="0" cy="2349305"/>
          </a:xfrm>
          <a:prstGeom prst="lin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F571A23-6497-4710-93D2-0C1FB4B7473C}"/>
              </a:ext>
            </a:extLst>
          </p:cNvPr>
          <p:cNvSpPr txBox="1"/>
          <p:nvPr/>
        </p:nvSpPr>
        <p:spPr>
          <a:xfrm>
            <a:off x="377765" y="3512958"/>
            <a:ext cx="23994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Focus towards docked bike</a:t>
            </a: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16E66B-A992-4CDA-B10D-F7FE1221845C}"/>
              </a:ext>
            </a:extLst>
          </p:cNvPr>
          <p:cNvSpPr txBox="1"/>
          <p:nvPr/>
        </p:nvSpPr>
        <p:spPr>
          <a:xfrm>
            <a:off x="370204" y="4428771"/>
            <a:ext cx="33434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42% of the members of docked bike are casual members. So, by focusing more on our presence in tourist places and college campuses, we can increase the annual memberships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73E8BD-B6A1-486B-A665-97DE72E927FB}"/>
              </a:ext>
            </a:extLst>
          </p:cNvPr>
          <p:cNvSpPr txBox="1"/>
          <p:nvPr/>
        </p:nvSpPr>
        <p:spPr>
          <a:xfrm>
            <a:off x="4752056" y="3497748"/>
            <a:ext cx="26066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Utility demanding locations</a:t>
            </a: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E08959-2A94-4916-9F2A-C03E5FFA878F}"/>
              </a:ext>
            </a:extLst>
          </p:cNvPr>
          <p:cNvSpPr txBox="1"/>
          <p:nvPr/>
        </p:nvSpPr>
        <p:spPr>
          <a:xfrm>
            <a:off x="9377194" y="3497747"/>
            <a:ext cx="20315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Focusing on CSR</a:t>
            </a: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75D661-E97F-4041-BF6C-19B627BC826C}"/>
              </a:ext>
            </a:extLst>
          </p:cNvPr>
          <p:cNvSpPr txBox="1"/>
          <p:nvPr/>
        </p:nvSpPr>
        <p:spPr>
          <a:xfrm>
            <a:off x="9377194" y="4439638"/>
            <a:ext cx="25825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By educating the public about the health benefits of riding a cycle results in CSR of our organization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349C62-308F-4711-8FE2-7D404155DD07}"/>
              </a:ext>
            </a:extLst>
          </p:cNvPr>
          <p:cNvSpPr txBox="1"/>
          <p:nvPr/>
        </p:nvSpPr>
        <p:spPr>
          <a:xfrm>
            <a:off x="4873699" y="4578137"/>
            <a:ext cx="37332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Since the difference in distance travelled by two bikes are not to big, by positioning e-bikes in hilly areas, areas with narrow spaces would result in increase of the memberships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459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E69806F-0B1F-4154-AEBE-EB367D959794}"/>
              </a:ext>
            </a:extLst>
          </p:cNvPr>
          <p:cNvSpPr/>
          <p:nvPr/>
        </p:nvSpPr>
        <p:spPr>
          <a:xfrm>
            <a:off x="0" y="1"/>
            <a:ext cx="2391527" cy="2492793"/>
          </a:xfrm>
          <a:custGeom>
            <a:avLst/>
            <a:gdLst>
              <a:gd name="connsiteX0" fmla="*/ 1676800 w 2391527"/>
              <a:gd name="connsiteY0" fmla="*/ 0 h 2492793"/>
              <a:gd name="connsiteX1" fmla="*/ 2382370 w 2391527"/>
              <a:gd name="connsiteY1" fmla="*/ 0 h 2492793"/>
              <a:gd name="connsiteX2" fmla="*/ 2391527 w 2391527"/>
              <a:gd name="connsiteY2" fmla="*/ 192505 h 2492793"/>
              <a:gd name="connsiteX3" fmla="*/ 224589 w 2391527"/>
              <a:gd name="connsiteY3" fmla="*/ 2492793 h 2492793"/>
              <a:gd name="connsiteX4" fmla="*/ 3032 w 2391527"/>
              <a:gd name="connsiteY4" fmla="*/ 2480917 h 2492793"/>
              <a:gd name="connsiteX5" fmla="*/ 0 w 2391527"/>
              <a:gd name="connsiteY5" fmla="*/ 2480426 h 2492793"/>
              <a:gd name="connsiteX6" fmla="*/ 0 w 2391527"/>
              <a:gd name="connsiteY6" fmla="*/ 1768986 h 2492793"/>
              <a:gd name="connsiteX7" fmla="*/ 74918 w 2391527"/>
              <a:gd name="connsiteY7" fmla="*/ 1781462 h 2492793"/>
              <a:gd name="connsiteX8" fmla="*/ 224589 w 2391527"/>
              <a:gd name="connsiteY8" fmla="*/ 1789708 h 2492793"/>
              <a:gd name="connsiteX9" fmla="*/ 1688442 w 2391527"/>
              <a:gd name="connsiteY9" fmla="*/ 192505 h 2492793"/>
              <a:gd name="connsiteX10" fmla="*/ 1680884 w 2391527"/>
              <a:gd name="connsiteY10" fmla="*/ 29200 h 249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91527" h="2492793">
                <a:moveTo>
                  <a:pt x="1676800" y="0"/>
                </a:moveTo>
                <a:lnTo>
                  <a:pt x="2382370" y="0"/>
                </a:lnTo>
                <a:lnTo>
                  <a:pt x="2391527" y="192505"/>
                </a:lnTo>
                <a:cubicBezTo>
                  <a:pt x="2391527" y="1462919"/>
                  <a:pt x="1421356" y="2492793"/>
                  <a:pt x="224589" y="2492793"/>
                </a:cubicBezTo>
                <a:cubicBezTo>
                  <a:pt x="149791" y="2492793"/>
                  <a:pt x="75878" y="2488770"/>
                  <a:pt x="3032" y="2480917"/>
                </a:cubicBezTo>
                <a:lnTo>
                  <a:pt x="0" y="2480426"/>
                </a:lnTo>
                <a:lnTo>
                  <a:pt x="0" y="1768986"/>
                </a:lnTo>
                <a:lnTo>
                  <a:pt x="74918" y="1781462"/>
                </a:lnTo>
                <a:cubicBezTo>
                  <a:pt x="124129" y="1786915"/>
                  <a:pt x="174060" y="1789708"/>
                  <a:pt x="224589" y="1789708"/>
                </a:cubicBezTo>
                <a:cubicBezTo>
                  <a:pt x="1033053" y="1789708"/>
                  <a:pt x="1688442" y="1074616"/>
                  <a:pt x="1688442" y="192505"/>
                </a:cubicBezTo>
                <a:cubicBezTo>
                  <a:pt x="1688442" y="137373"/>
                  <a:pt x="1685882" y="82894"/>
                  <a:pt x="1680884" y="29200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10F76E-35DE-4B0E-97E8-58B05AAA49F6}"/>
              </a:ext>
            </a:extLst>
          </p:cNvPr>
          <p:cNvSpPr txBox="1"/>
          <p:nvPr/>
        </p:nvSpPr>
        <p:spPr>
          <a:xfrm>
            <a:off x="1422400" y="2795547"/>
            <a:ext cx="934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latin typeface="Segoe UI" panose="020B0502040204020203" pitchFamily="34" charset="0"/>
                <a:cs typeface="Segoe UI" panose="020B0502040204020203" pitchFamily="34" charset="0"/>
              </a:rPr>
              <a:t>THANK YOU</a:t>
            </a:r>
            <a:endParaRPr lang="en-IN" sz="9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374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302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Segoe UI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33</cp:revision>
  <dcterms:created xsi:type="dcterms:W3CDTF">2024-05-29T12:58:50Z</dcterms:created>
  <dcterms:modified xsi:type="dcterms:W3CDTF">2024-05-29T15:57:14Z</dcterms:modified>
</cp:coreProperties>
</file>