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22E2D7"/>
    <a:srgbClr val="F37221"/>
    <a:srgbClr val="F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BD7E-1FF3-42DB-84BE-4024822CD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88B5E0-A03E-43FC-9258-D7C8E2A39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3E991C-8B3A-402A-B787-0E8BBB99F084}"/>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42D27616-1CB6-4BB1-8086-107CFD1E0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03A9FC-E643-40E7-9EAC-FB48938385AB}"/>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400921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873E-CE3E-4D0C-987D-99E3582F01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53F2BA-2719-4299-A765-48147E4B6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6224F2-3826-44C4-B00B-478BDF2ED422}"/>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0683CD7B-4C5E-4F7A-B6C9-00E32F421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DBA05-2D0F-463E-B649-5FF0CF0DC8CD}"/>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409755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265EF-A068-426D-B3A6-8722CDF7B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3D3B47-EF90-4BFA-89C0-561100AABD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129829-87EE-4E52-B4CB-D37DC04398C5}"/>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2AD09DAF-399D-44D6-9122-3F36E6C41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68340-293F-4711-B2DA-971D193FBB8C}"/>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242661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180E5-1F14-4F1F-9BAE-B2D2C4CA3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0F1021-F31B-4DD4-B55C-3BB45EEC12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67D75-5B42-462F-AEAB-47D082D21D67}"/>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2C8A4A12-CC81-461F-9560-EB0E70BE5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26FF2B-C37C-4222-985C-8D8FC16CED34}"/>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28653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773A-4C01-425F-AA83-CCBBD86D6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BF45D3-BEDF-48CC-A839-03727D25B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31A003-14CA-4868-8A47-AB6EC2F5E0CD}"/>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C88F25F1-AB5B-4B2F-8C69-AFFFB974A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75F98-A9DD-4331-B464-0682C66A5504}"/>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327916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A822-6A65-4549-B593-2E691F3733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D41082-CE4D-4420-9C7D-FCC185A479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F3B47F-7643-44CA-9408-9AB8C273E4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56274B-F766-4C2D-984D-8CC5EA98656D}"/>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6" name="Footer Placeholder 5">
            <a:extLst>
              <a:ext uri="{FF2B5EF4-FFF2-40B4-BE49-F238E27FC236}">
                <a16:creationId xmlns:a16="http://schemas.microsoft.com/office/drawing/2014/main" id="{527519B8-6C69-4C2F-A479-51EA0A21D6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6F0737-2A80-440B-B5AA-3D1714BF9AEA}"/>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59148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B164-152C-43DB-B203-AF769DFA10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47EA39-CA59-4D59-AC38-BA9559D0C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427105-A581-4650-8983-EFCAAB0FFE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839423-2B3D-4242-BD59-4C58E094E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34ADC7-42B3-4D8D-AFCC-7A3E3F8D34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911858-3E03-4D8E-800E-D689D27B74F1}"/>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8" name="Footer Placeholder 7">
            <a:extLst>
              <a:ext uri="{FF2B5EF4-FFF2-40B4-BE49-F238E27FC236}">
                <a16:creationId xmlns:a16="http://schemas.microsoft.com/office/drawing/2014/main" id="{53D4994D-DCE2-4973-9ACD-481994DEB5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4ED5DD-9ACD-415A-96B3-1791134F32DE}"/>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86267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B622-84A4-4A05-BE78-5E0CA5980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7E2BEB-EDBA-454E-AC9B-05124FAD9CD3}"/>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4" name="Footer Placeholder 3">
            <a:extLst>
              <a:ext uri="{FF2B5EF4-FFF2-40B4-BE49-F238E27FC236}">
                <a16:creationId xmlns:a16="http://schemas.microsoft.com/office/drawing/2014/main" id="{AB378774-AF7C-4853-89DB-FEF43B628D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92C61E-483F-4E6C-99B9-8AF4CB18FB47}"/>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12752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02B89-B427-4BCA-8819-F6CF7EA1A971}"/>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3" name="Footer Placeholder 2">
            <a:extLst>
              <a:ext uri="{FF2B5EF4-FFF2-40B4-BE49-F238E27FC236}">
                <a16:creationId xmlns:a16="http://schemas.microsoft.com/office/drawing/2014/main" id="{CC02F1BB-94DC-45DA-AE34-B74664B6F9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05E7A9-1C15-4BA7-A000-E3F552E41512}"/>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121715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6F65-EB3E-48C0-862F-5EAF4144C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6DE931-A809-431A-8A7D-34436FEF5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6C7A1-7E33-4482-91C7-F48C5D678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D91AB8-E5BE-4C06-A0A0-67866AE84309}"/>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6" name="Footer Placeholder 5">
            <a:extLst>
              <a:ext uri="{FF2B5EF4-FFF2-40B4-BE49-F238E27FC236}">
                <a16:creationId xmlns:a16="http://schemas.microsoft.com/office/drawing/2014/main" id="{17D51C7F-C7E2-43CC-BB57-EBC40398F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089564-E051-48F7-B410-017E3FCC32A0}"/>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113541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069A-9AE8-4C1B-85D5-5F00A64F0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443F8F-9B92-4ADE-97FA-4377561C2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21B907-6BC9-4FB0-8F79-E47E07DB0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8AB6FC-88C1-4951-B0E7-3BA0A8B91E3B}"/>
              </a:ext>
            </a:extLst>
          </p:cNvPr>
          <p:cNvSpPr>
            <a:spLocks noGrp="1"/>
          </p:cNvSpPr>
          <p:nvPr>
            <p:ph type="dt" sz="half" idx="10"/>
          </p:nvPr>
        </p:nvSpPr>
        <p:spPr/>
        <p:txBody>
          <a:bodyPr/>
          <a:lstStyle/>
          <a:p>
            <a:fld id="{017E78B0-1F22-4476-BD5B-6A3BEAD3F54A}" type="datetimeFigureOut">
              <a:rPr lang="en-IN" smtClean="0"/>
              <a:t>27-06-2024</a:t>
            </a:fld>
            <a:endParaRPr lang="en-IN"/>
          </a:p>
        </p:txBody>
      </p:sp>
      <p:sp>
        <p:nvSpPr>
          <p:cNvPr id="6" name="Footer Placeholder 5">
            <a:extLst>
              <a:ext uri="{FF2B5EF4-FFF2-40B4-BE49-F238E27FC236}">
                <a16:creationId xmlns:a16="http://schemas.microsoft.com/office/drawing/2014/main" id="{217790AE-982C-4D68-9E0E-722F4705E1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B331DF-F8D7-4DFD-BB05-7BC4B109B0D7}"/>
              </a:ext>
            </a:extLst>
          </p:cNvPr>
          <p:cNvSpPr>
            <a:spLocks noGrp="1"/>
          </p:cNvSpPr>
          <p:nvPr>
            <p:ph type="sldNum" sz="quarter" idx="12"/>
          </p:nvPr>
        </p:nvSpPr>
        <p:spPr/>
        <p:txBody>
          <a:bodyPr/>
          <a:lstStyle/>
          <a:p>
            <a:fld id="{04CF5F50-0DBC-4E72-936D-21742B48069C}" type="slidenum">
              <a:rPr lang="en-IN" smtClean="0"/>
              <a:t>‹#›</a:t>
            </a:fld>
            <a:endParaRPr lang="en-IN"/>
          </a:p>
        </p:txBody>
      </p:sp>
    </p:spTree>
    <p:extLst>
      <p:ext uri="{BB962C8B-B14F-4D97-AF65-F5344CB8AC3E}">
        <p14:creationId xmlns:p14="http://schemas.microsoft.com/office/powerpoint/2010/main" val="373727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2A8FF-98B2-4D49-AC29-F2B080B69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CBAE0C-0F40-4211-9475-5603E8A02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E7FC4-C834-46FA-80A1-DC370D261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E78B0-1F22-4476-BD5B-6A3BEAD3F54A}" type="datetimeFigureOut">
              <a:rPr lang="en-IN" smtClean="0"/>
              <a:t>27-06-2024</a:t>
            </a:fld>
            <a:endParaRPr lang="en-IN"/>
          </a:p>
        </p:txBody>
      </p:sp>
      <p:sp>
        <p:nvSpPr>
          <p:cNvPr id="5" name="Footer Placeholder 4">
            <a:extLst>
              <a:ext uri="{FF2B5EF4-FFF2-40B4-BE49-F238E27FC236}">
                <a16:creationId xmlns:a16="http://schemas.microsoft.com/office/drawing/2014/main" id="{B0110930-D924-4B4E-B637-3642EC289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3A0CE0-E644-4F23-B0AC-B45F71BFB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F5F50-0DBC-4E72-936D-21742B48069C}" type="slidenum">
              <a:rPr lang="en-IN" smtClean="0"/>
              <a:t>‹#›</a:t>
            </a:fld>
            <a:endParaRPr lang="en-IN"/>
          </a:p>
        </p:txBody>
      </p:sp>
    </p:spTree>
    <p:extLst>
      <p:ext uri="{BB962C8B-B14F-4D97-AF65-F5344CB8AC3E}">
        <p14:creationId xmlns:p14="http://schemas.microsoft.com/office/powerpoint/2010/main" val="32447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E69806F-0B1F-4154-AEBE-EB367D959794}"/>
              </a:ext>
            </a:extLst>
          </p:cNvPr>
          <p:cNvSpPr/>
          <p:nvPr/>
        </p:nvSpPr>
        <p:spPr>
          <a:xfrm>
            <a:off x="0" y="1"/>
            <a:ext cx="2391527" cy="2492793"/>
          </a:xfrm>
          <a:custGeom>
            <a:avLst/>
            <a:gdLst>
              <a:gd name="connsiteX0" fmla="*/ 1676800 w 2391527"/>
              <a:gd name="connsiteY0" fmla="*/ 0 h 2492793"/>
              <a:gd name="connsiteX1" fmla="*/ 2382370 w 2391527"/>
              <a:gd name="connsiteY1" fmla="*/ 0 h 2492793"/>
              <a:gd name="connsiteX2" fmla="*/ 2391527 w 2391527"/>
              <a:gd name="connsiteY2" fmla="*/ 192505 h 2492793"/>
              <a:gd name="connsiteX3" fmla="*/ 224589 w 2391527"/>
              <a:gd name="connsiteY3" fmla="*/ 2492793 h 2492793"/>
              <a:gd name="connsiteX4" fmla="*/ 3032 w 2391527"/>
              <a:gd name="connsiteY4" fmla="*/ 2480917 h 2492793"/>
              <a:gd name="connsiteX5" fmla="*/ 0 w 2391527"/>
              <a:gd name="connsiteY5" fmla="*/ 2480426 h 2492793"/>
              <a:gd name="connsiteX6" fmla="*/ 0 w 2391527"/>
              <a:gd name="connsiteY6" fmla="*/ 1768986 h 2492793"/>
              <a:gd name="connsiteX7" fmla="*/ 74918 w 2391527"/>
              <a:gd name="connsiteY7" fmla="*/ 1781462 h 2492793"/>
              <a:gd name="connsiteX8" fmla="*/ 224589 w 2391527"/>
              <a:gd name="connsiteY8" fmla="*/ 1789708 h 2492793"/>
              <a:gd name="connsiteX9" fmla="*/ 1688442 w 2391527"/>
              <a:gd name="connsiteY9" fmla="*/ 192505 h 2492793"/>
              <a:gd name="connsiteX10" fmla="*/ 1680884 w 2391527"/>
              <a:gd name="connsiteY10" fmla="*/ 29200 h 24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1527" h="2492793">
                <a:moveTo>
                  <a:pt x="1676800" y="0"/>
                </a:moveTo>
                <a:lnTo>
                  <a:pt x="2382370" y="0"/>
                </a:lnTo>
                <a:lnTo>
                  <a:pt x="2391527" y="192505"/>
                </a:lnTo>
                <a:cubicBezTo>
                  <a:pt x="2391527" y="1462919"/>
                  <a:pt x="1421356" y="2492793"/>
                  <a:pt x="224589" y="2492793"/>
                </a:cubicBezTo>
                <a:cubicBezTo>
                  <a:pt x="149791" y="2492793"/>
                  <a:pt x="75878" y="2488770"/>
                  <a:pt x="3032" y="2480917"/>
                </a:cubicBezTo>
                <a:lnTo>
                  <a:pt x="0" y="2480426"/>
                </a:lnTo>
                <a:lnTo>
                  <a:pt x="0" y="1768986"/>
                </a:lnTo>
                <a:lnTo>
                  <a:pt x="74918" y="1781462"/>
                </a:lnTo>
                <a:cubicBezTo>
                  <a:pt x="124129" y="1786915"/>
                  <a:pt x="174060" y="1789708"/>
                  <a:pt x="224589" y="1789708"/>
                </a:cubicBezTo>
                <a:cubicBezTo>
                  <a:pt x="1033053" y="1789708"/>
                  <a:pt x="1688442" y="1074616"/>
                  <a:pt x="1688442" y="192505"/>
                </a:cubicBezTo>
                <a:cubicBezTo>
                  <a:pt x="1688442" y="137373"/>
                  <a:pt x="1685882" y="82894"/>
                  <a:pt x="1680884" y="29200"/>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7" name="Group 16">
            <a:extLst>
              <a:ext uri="{FF2B5EF4-FFF2-40B4-BE49-F238E27FC236}">
                <a16:creationId xmlns:a16="http://schemas.microsoft.com/office/drawing/2014/main" id="{69B644AA-5168-41A5-88F5-0D4C350AE4EB}"/>
              </a:ext>
            </a:extLst>
          </p:cNvPr>
          <p:cNvGrpSpPr/>
          <p:nvPr/>
        </p:nvGrpSpPr>
        <p:grpSpPr>
          <a:xfrm>
            <a:off x="1195763" y="2410444"/>
            <a:ext cx="7026812" cy="1954763"/>
            <a:chOff x="1828800" y="1964202"/>
            <a:chExt cx="7026812" cy="1954763"/>
          </a:xfrm>
        </p:grpSpPr>
        <p:sp>
          <p:nvSpPr>
            <p:cNvPr id="11" name="TextBox 10">
              <a:extLst>
                <a:ext uri="{FF2B5EF4-FFF2-40B4-BE49-F238E27FC236}">
                  <a16:creationId xmlns:a16="http://schemas.microsoft.com/office/drawing/2014/main" id="{3299B176-0368-44D8-B5A9-DD5630D4DB42}"/>
                </a:ext>
              </a:extLst>
            </p:cNvPr>
            <p:cNvSpPr txBox="1"/>
            <p:nvPr/>
          </p:nvSpPr>
          <p:spPr>
            <a:xfrm>
              <a:off x="1828800" y="2349305"/>
              <a:ext cx="6583680" cy="1569660"/>
            </a:xfrm>
            <a:prstGeom prst="rect">
              <a:avLst/>
            </a:prstGeom>
            <a:noFill/>
          </p:spPr>
          <p:txBody>
            <a:bodyPr wrap="square" rtlCol="0">
              <a:spAutoFit/>
            </a:bodyPr>
            <a:lstStyle/>
            <a:p>
              <a:r>
                <a:rPr lang="en-US" sz="4800" dirty="0">
                  <a:latin typeface="Segoe UI Semibold" panose="020B0702040204020203" pitchFamily="34" charset="0"/>
                  <a:cs typeface="Segoe UI Semibold" panose="020B0702040204020203" pitchFamily="34" charset="0"/>
                </a:rPr>
                <a:t>SPOTIFY ANALYSIS USING TABLEAU</a:t>
              </a:r>
            </a:p>
          </p:txBody>
        </p:sp>
        <p:sp>
          <p:nvSpPr>
            <p:cNvPr id="16" name="Freeform: Shape 15">
              <a:extLst>
                <a:ext uri="{FF2B5EF4-FFF2-40B4-BE49-F238E27FC236}">
                  <a16:creationId xmlns:a16="http://schemas.microsoft.com/office/drawing/2014/main" id="{37B98AA6-2B37-4153-99C8-A0ECF8946449}"/>
                </a:ext>
              </a:extLst>
            </p:cNvPr>
            <p:cNvSpPr/>
            <p:nvPr/>
          </p:nvSpPr>
          <p:spPr>
            <a:xfrm>
              <a:off x="7969348" y="1964202"/>
              <a:ext cx="886264" cy="770206"/>
            </a:xfrm>
            <a:custGeom>
              <a:avLst/>
              <a:gdLst>
                <a:gd name="connsiteX0" fmla="*/ 443132 w 886264"/>
                <a:gd name="connsiteY0" fmla="*/ 0 h 770206"/>
                <a:gd name="connsiteX1" fmla="*/ 886264 w 886264"/>
                <a:gd name="connsiteY1" fmla="*/ 385103 h 770206"/>
                <a:gd name="connsiteX2" fmla="*/ 443132 w 886264"/>
                <a:gd name="connsiteY2" fmla="*/ 770206 h 770206"/>
                <a:gd name="connsiteX3" fmla="*/ 441154 w 886264"/>
                <a:gd name="connsiteY3" fmla="*/ 770033 h 770206"/>
                <a:gd name="connsiteX4" fmla="*/ 434129 w 886264"/>
                <a:gd name="connsiteY4" fmla="*/ 709474 h 770206"/>
                <a:gd name="connsiteX5" fmla="*/ 89307 w 886264"/>
                <a:gd name="connsiteY5" fmla="*/ 409807 h 770206"/>
                <a:gd name="connsiteX6" fmla="*/ 1978 w 886264"/>
                <a:gd name="connsiteY6" fmla="*/ 402156 h 770206"/>
                <a:gd name="connsiteX7" fmla="*/ 0 w 886264"/>
                <a:gd name="connsiteY7" fmla="*/ 385103 h 770206"/>
                <a:gd name="connsiteX8" fmla="*/ 443132 w 886264"/>
                <a:gd name="connsiteY8" fmla="*/ 0 h 77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264" h="770206">
                  <a:moveTo>
                    <a:pt x="443132" y="0"/>
                  </a:moveTo>
                  <a:cubicBezTo>
                    <a:pt x="687867" y="0"/>
                    <a:pt x="886264" y="172416"/>
                    <a:pt x="886264" y="385103"/>
                  </a:cubicBezTo>
                  <a:cubicBezTo>
                    <a:pt x="886264" y="597790"/>
                    <a:pt x="687867" y="770206"/>
                    <a:pt x="443132" y="770206"/>
                  </a:cubicBezTo>
                  <a:lnTo>
                    <a:pt x="441154" y="770033"/>
                  </a:lnTo>
                  <a:lnTo>
                    <a:pt x="434129" y="709474"/>
                  </a:lnTo>
                  <a:cubicBezTo>
                    <a:pt x="398712" y="559058"/>
                    <a:pt x="262387" y="440586"/>
                    <a:pt x="89307" y="409807"/>
                  </a:cubicBezTo>
                  <a:lnTo>
                    <a:pt x="1978" y="402156"/>
                  </a:lnTo>
                  <a:lnTo>
                    <a:pt x="0" y="385103"/>
                  </a:lnTo>
                  <a:cubicBezTo>
                    <a:pt x="0" y="172416"/>
                    <a:pt x="198397" y="0"/>
                    <a:pt x="443132" y="0"/>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Freeform: Shape 25">
            <a:extLst>
              <a:ext uri="{FF2B5EF4-FFF2-40B4-BE49-F238E27FC236}">
                <a16:creationId xmlns:a16="http://schemas.microsoft.com/office/drawing/2014/main" id="{5DEEB8EA-9FD3-495D-9622-C4E8224E6EB4}"/>
              </a:ext>
            </a:extLst>
          </p:cNvPr>
          <p:cNvSpPr/>
          <p:nvPr/>
        </p:nvSpPr>
        <p:spPr>
          <a:xfrm>
            <a:off x="8222575" y="2795547"/>
            <a:ext cx="3969426" cy="4062452"/>
          </a:xfrm>
          <a:custGeom>
            <a:avLst/>
            <a:gdLst>
              <a:gd name="connsiteX0" fmla="*/ 2173739 w 3192378"/>
              <a:gd name="connsiteY0" fmla="*/ 0 h 4062452"/>
              <a:gd name="connsiteX1" fmla="*/ 3192378 w 3192378"/>
              <a:gd name="connsiteY1" fmla="*/ 0 h 4062452"/>
              <a:gd name="connsiteX2" fmla="*/ 3192378 w 3192378"/>
              <a:gd name="connsiteY2" fmla="*/ 4062452 h 4062452"/>
              <a:gd name="connsiteX3" fmla="*/ 3192377 w 3192378"/>
              <a:gd name="connsiteY3" fmla="*/ 4062452 h 4062452"/>
              <a:gd name="connsiteX4" fmla="*/ 2622882 w 3192378"/>
              <a:gd name="connsiteY4" fmla="*/ 4062452 h 4062452"/>
              <a:gd name="connsiteX5" fmla="*/ 15257 w 3192378"/>
              <a:gd name="connsiteY5" fmla="*/ 4062452 h 4062452"/>
              <a:gd name="connsiteX6" fmla="*/ 11223 w 3192378"/>
              <a:gd name="connsiteY6" fmla="*/ 4036018 h 4062452"/>
              <a:gd name="connsiteX7" fmla="*/ 0 w 3192378"/>
              <a:gd name="connsiteY7" fmla="*/ 3813766 h 4062452"/>
              <a:gd name="connsiteX8" fmla="*/ 0 w 3192378"/>
              <a:gd name="connsiteY8" fmla="*/ 2173740 h 4062452"/>
              <a:gd name="connsiteX9" fmla="*/ 2173739 w 3192378"/>
              <a:gd name="connsiteY9" fmla="*/ 0 h 40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2378" h="4062452">
                <a:moveTo>
                  <a:pt x="2173739" y="0"/>
                </a:moveTo>
                <a:lnTo>
                  <a:pt x="3192378" y="0"/>
                </a:lnTo>
                <a:lnTo>
                  <a:pt x="3192378" y="4062452"/>
                </a:lnTo>
                <a:lnTo>
                  <a:pt x="3192377" y="4062452"/>
                </a:lnTo>
                <a:lnTo>
                  <a:pt x="2622882" y="4062452"/>
                </a:lnTo>
                <a:lnTo>
                  <a:pt x="15257" y="4062452"/>
                </a:lnTo>
                <a:lnTo>
                  <a:pt x="11223" y="4036018"/>
                </a:lnTo>
                <a:cubicBezTo>
                  <a:pt x="3802" y="3962944"/>
                  <a:pt x="0" y="3888799"/>
                  <a:pt x="0" y="3813766"/>
                </a:cubicBezTo>
                <a:lnTo>
                  <a:pt x="0" y="2173740"/>
                </a:lnTo>
                <a:cubicBezTo>
                  <a:pt x="0" y="973217"/>
                  <a:pt x="973217" y="0"/>
                  <a:pt x="2173739" y="0"/>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F8E0DB80-C488-4866-9468-B27BAB1E1E66}"/>
              </a:ext>
            </a:extLst>
          </p:cNvPr>
          <p:cNvSpPr txBox="1"/>
          <p:nvPr/>
        </p:nvSpPr>
        <p:spPr>
          <a:xfrm>
            <a:off x="8918917" y="4543865"/>
            <a:ext cx="2954215" cy="954107"/>
          </a:xfrm>
          <a:prstGeom prst="rect">
            <a:avLst/>
          </a:prstGeom>
          <a:noFill/>
        </p:spPr>
        <p:txBody>
          <a:bodyPr wrap="square" rtlCol="0">
            <a:spAutoFit/>
          </a:bodyPr>
          <a:lstStyle/>
          <a:p>
            <a:r>
              <a:rPr lang="en-US" sz="2800" dirty="0">
                <a:solidFill>
                  <a:srgbClr val="22E2D7"/>
                </a:solidFill>
                <a:latin typeface="Segoe UI" panose="020B0502040204020203" pitchFamily="34" charset="0"/>
                <a:cs typeface="Segoe UI" panose="020B0502040204020203" pitchFamily="34" charset="0"/>
              </a:rPr>
              <a:t>Presented by</a:t>
            </a:r>
          </a:p>
          <a:p>
            <a:r>
              <a:rPr lang="en-US" sz="2800" dirty="0" err="1">
                <a:solidFill>
                  <a:srgbClr val="22E2D7"/>
                </a:solidFill>
                <a:latin typeface="Segoe UI" panose="020B0502040204020203" pitchFamily="34" charset="0"/>
                <a:cs typeface="Segoe UI" panose="020B0502040204020203" pitchFamily="34" charset="0"/>
              </a:rPr>
              <a:t>Rebbufred</a:t>
            </a:r>
            <a:r>
              <a:rPr lang="en-US" sz="2800" dirty="0">
                <a:solidFill>
                  <a:srgbClr val="22E2D7"/>
                </a:solidFill>
                <a:latin typeface="Segoe UI" panose="020B0502040204020203" pitchFamily="34" charset="0"/>
                <a:cs typeface="Segoe UI" panose="020B0502040204020203" pitchFamily="34" charset="0"/>
              </a:rPr>
              <a:t> RJ</a:t>
            </a:r>
            <a:endParaRPr lang="en-IN" sz="2800" dirty="0">
              <a:solidFill>
                <a:srgbClr val="22E2D7"/>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5884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F5DD83F0-898E-4E5D-ADCB-7E17339F4C61}"/>
              </a:ext>
            </a:extLst>
          </p:cNvPr>
          <p:cNvSpPr/>
          <p:nvPr/>
        </p:nvSpPr>
        <p:spPr>
          <a:xfrm>
            <a:off x="2445657" y="3780971"/>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517BFC-34F0-45CC-97FB-8D560DD0B44B}"/>
              </a:ext>
            </a:extLst>
          </p:cNvPr>
          <p:cNvGrpSpPr/>
          <p:nvPr/>
        </p:nvGrpSpPr>
        <p:grpSpPr>
          <a:xfrm>
            <a:off x="696686" y="1074057"/>
            <a:ext cx="1393371" cy="1349829"/>
            <a:chOff x="696686" y="1074057"/>
            <a:chExt cx="1393371" cy="1349829"/>
          </a:xfrm>
        </p:grpSpPr>
        <p:sp>
          <p:nvSpPr>
            <p:cNvPr id="2" name="Oval 1">
              <a:extLst>
                <a:ext uri="{FF2B5EF4-FFF2-40B4-BE49-F238E27FC236}">
                  <a16:creationId xmlns:a16="http://schemas.microsoft.com/office/drawing/2014/main" id="{3410C507-A8B8-45A3-90B6-A108514F9A8E}"/>
                </a:ext>
              </a:extLst>
            </p:cNvPr>
            <p:cNvSpPr/>
            <p:nvPr/>
          </p:nvSpPr>
          <p:spPr>
            <a:xfrm>
              <a:off x="696686" y="1074057"/>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A622EC17-6E65-4117-BB61-B8313E137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06" y="1270905"/>
              <a:ext cx="964295" cy="964295"/>
            </a:xfrm>
            <a:prstGeom prst="rect">
              <a:avLst/>
            </a:prstGeom>
            <a:ln>
              <a:noFill/>
            </a:ln>
          </p:spPr>
        </p:pic>
      </p:grpSp>
      <p:cxnSp>
        <p:nvCxnSpPr>
          <p:cNvPr id="15" name="Straight Connector 14">
            <a:extLst>
              <a:ext uri="{FF2B5EF4-FFF2-40B4-BE49-F238E27FC236}">
                <a16:creationId xmlns:a16="http://schemas.microsoft.com/office/drawing/2014/main" id="{EEA0CF54-5148-4F1A-95A9-D40E569B2FFB}"/>
              </a:ext>
            </a:extLst>
          </p:cNvPr>
          <p:cNvCxnSpPr>
            <a:cxnSpLocks/>
            <a:stCxn id="2" idx="5"/>
            <a:endCxn id="3" idx="1"/>
          </p:cNvCxnSpPr>
          <p:nvPr/>
        </p:nvCxnSpPr>
        <p:spPr>
          <a:xfrm>
            <a:off x="1886003" y="2226208"/>
            <a:ext cx="763708" cy="1752441"/>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735465-2C52-4E38-860E-EEC68A189DE7}"/>
              </a:ext>
            </a:extLst>
          </p:cNvPr>
          <p:cNvCxnSpPr>
            <a:cxnSpLocks/>
            <a:stCxn id="4" idx="5"/>
            <a:endCxn id="5" idx="1"/>
          </p:cNvCxnSpPr>
          <p:nvPr/>
        </p:nvCxnSpPr>
        <p:spPr>
          <a:xfrm>
            <a:off x="5521832" y="2226208"/>
            <a:ext cx="778222" cy="175244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72906F-7A82-4545-BABB-3C15DD4361AC}"/>
              </a:ext>
            </a:extLst>
          </p:cNvPr>
          <p:cNvCxnSpPr>
            <a:cxnSpLocks/>
            <a:stCxn id="3" idx="7"/>
            <a:endCxn id="4" idx="3"/>
          </p:cNvCxnSpPr>
          <p:nvPr/>
        </p:nvCxnSpPr>
        <p:spPr>
          <a:xfrm flipV="1">
            <a:off x="3634974" y="2226208"/>
            <a:ext cx="901595" cy="1752441"/>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D36C5EE-55E3-4E8D-A365-33ED99815018}"/>
              </a:ext>
            </a:extLst>
          </p:cNvPr>
          <p:cNvCxnSpPr>
            <a:cxnSpLocks/>
            <a:stCxn id="5" idx="7"/>
            <a:endCxn id="6" idx="3"/>
          </p:cNvCxnSpPr>
          <p:nvPr/>
        </p:nvCxnSpPr>
        <p:spPr>
          <a:xfrm flipV="1">
            <a:off x="7285317" y="2226208"/>
            <a:ext cx="887081" cy="1752440"/>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7E8161-109F-45C0-997D-C9F909051280}"/>
              </a:ext>
            </a:extLst>
          </p:cNvPr>
          <p:cNvCxnSpPr>
            <a:cxnSpLocks/>
            <a:stCxn id="7" idx="1"/>
            <a:endCxn id="6" idx="5"/>
          </p:cNvCxnSpPr>
          <p:nvPr/>
        </p:nvCxnSpPr>
        <p:spPr>
          <a:xfrm flipH="1" flipV="1">
            <a:off x="9157661" y="2226208"/>
            <a:ext cx="792736" cy="1745181"/>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18A5CF0-957E-4C9A-B1E0-8FBFF78280BA}"/>
              </a:ext>
            </a:extLst>
          </p:cNvPr>
          <p:cNvSpPr txBox="1"/>
          <p:nvPr/>
        </p:nvSpPr>
        <p:spPr>
          <a:xfrm>
            <a:off x="895854" y="2942711"/>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01</a:t>
            </a:r>
            <a:endParaRPr lang="en-IN" sz="4800" b="1" dirty="0">
              <a:latin typeface="Segoe UI Semibold" panose="020B0702040204020203" pitchFamily="34" charset="0"/>
              <a:cs typeface="Segoe UI Semibold" panose="020B0702040204020203" pitchFamily="34" charset="0"/>
            </a:endParaRPr>
          </a:p>
        </p:txBody>
      </p:sp>
      <p:sp>
        <p:nvSpPr>
          <p:cNvPr id="46" name="TextBox 45">
            <a:extLst>
              <a:ext uri="{FF2B5EF4-FFF2-40B4-BE49-F238E27FC236}">
                <a16:creationId xmlns:a16="http://schemas.microsoft.com/office/drawing/2014/main" id="{4B7C04B6-FE55-4F15-9F5C-5BF841A7F05E}"/>
              </a:ext>
            </a:extLst>
          </p:cNvPr>
          <p:cNvSpPr txBox="1"/>
          <p:nvPr/>
        </p:nvSpPr>
        <p:spPr>
          <a:xfrm>
            <a:off x="9981085" y="2942713"/>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06</a:t>
            </a:r>
            <a:endParaRPr lang="en-IN" sz="4800" b="1" dirty="0">
              <a:latin typeface="Segoe UI Semibold" panose="020B0702040204020203" pitchFamily="34" charset="0"/>
              <a:cs typeface="Segoe UI Semibold" panose="020B0702040204020203" pitchFamily="34" charset="0"/>
            </a:endParaRPr>
          </a:p>
        </p:txBody>
      </p:sp>
      <p:sp>
        <p:nvSpPr>
          <p:cNvPr id="47" name="TextBox 46">
            <a:extLst>
              <a:ext uri="{FF2B5EF4-FFF2-40B4-BE49-F238E27FC236}">
                <a16:creationId xmlns:a16="http://schemas.microsoft.com/office/drawing/2014/main" id="{6E962F48-A601-4F05-BBD7-179CEDF99B71}"/>
              </a:ext>
            </a:extLst>
          </p:cNvPr>
          <p:cNvSpPr txBox="1"/>
          <p:nvPr/>
        </p:nvSpPr>
        <p:spPr>
          <a:xfrm>
            <a:off x="6303281" y="2942714"/>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04</a:t>
            </a:r>
            <a:endParaRPr lang="en-IN" sz="4800" b="1" dirty="0">
              <a:latin typeface="Segoe UI Semibold" panose="020B0702040204020203" pitchFamily="34" charset="0"/>
              <a:cs typeface="Segoe UI Semibold" panose="020B0702040204020203" pitchFamily="34" charset="0"/>
            </a:endParaRPr>
          </a:p>
        </p:txBody>
      </p:sp>
      <p:sp>
        <p:nvSpPr>
          <p:cNvPr id="48" name="TextBox 47">
            <a:extLst>
              <a:ext uri="{FF2B5EF4-FFF2-40B4-BE49-F238E27FC236}">
                <a16:creationId xmlns:a16="http://schemas.microsoft.com/office/drawing/2014/main" id="{8327464C-9BF9-457B-BF8F-A4545FCBDA07}"/>
              </a:ext>
            </a:extLst>
          </p:cNvPr>
          <p:cNvSpPr txBox="1"/>
          <p:nvPr/>
        </p:nvSpPr>
        <p:spPr>
          <a:xfrm>
            <a:off x="4557537" y="2949973"/>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03</a:t>
            </a:r>
            <a:endParaRPr lang="en-IN" sz="4800" b="1" dirty="0">
              <a:latin typeface="Segoe UI Semibold" panose="020B0702040204020203" pitchFamily="34" charset="0"/>
              <a:cs typeface="Segoe UI Semibold" panose="020B0702040204020203" pitchFamily="34" charset="0"/>
            </a:endParaRPr>
          </a:p>
        </p:txBody>
      </p:sp>
      <p:sp>
        <p:nvSpPr>
          <p:cNvPr id="49" name="TextBox 48">
            <a:extLst>
              <a:ext uri="{FF2B5EF4-FFF2-40B4-BE49-F238E27FC236}">
                <a16:creationId xmlns:a16="http://schemas.microsoft.com/office/drawing/2014/main" id="{0A591BC6-6D05-485E-8CA0-83F2FC9DBB1C}"/>
              </a:ext>
            </a:extLst>
          </p:cNvPr>
          <p:cNvSpPr txBox="1"/>
          <p:nvPr/>
        </p:nvSpPr>
        <p:spPr>
          <a:xfrm>
            <a:off x="8172398" y="2949973"/>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05</a:t>
            </a:r>
            <a:endParaRPr lang="en-IN" sz="4800" b="1" dirty="0">
              <a:latin typeface="Segoe UI Semibold" panose="020B0702040204020203" pitchFamily="34" charset="0"/>
              <a:cs typeface="Segoe UI Semibold" panose="020B0702040204020203" pitchFamily="34" charset="0"/>
            </a:endParaRPr>
          </a:p>
        </p:txBody>
      </p:sp>
      <p:sp>
        <p:nvSpPr>
          <p:cNvPr id="50" name="TextBox 49">
            <a:extLst>
              <a:ext uri="{FF2B5EF4-FFF2-40B4-BE49-F238E27FC236}">
                <a16:creationId xmlns:a16="http://schemas.microsoft.com/office/drawing/2014/main" id="{1392E9DE-5636-4B7B-B541-8A59C06DF476}"/>
              </a:ext>
            </a:extLst>
          </p:cNvPr>
          <p:cNvSpPr txBox="1"/>
          <p:nvPr/>
        </p:nvSpPr>
        <p:spPr>
          <a:xfrm>
            <a:off x="2656113" y="2942712"/>
            <a:ext cx="964295" cy="830997"/>
          </a:xfrm>
          <a:prstGeom prst="rect">
            <a:avLst/>
          </a:prstGeom>
          <a:noFill/>
        </p:spPr>
        <p:txBody>
          <a:bodyPr wrap="square" rtlCol="0">
            <a:spAutoFit/>
          </a:bodyPr>
          <a:lstStyle/>
          <a:p>
            <a:pPr algn="ctr"/>
            <a:r>
              <a:rPr lang="en-US" sz="4800" b="1" dirty="0">
                <a:latin typeface="Segoe UI Semibold" panose="020B0702040204020203" pitchFamily="34" charset="0"/>
                <a:cs typeface="Segoe UI Semibold" panose="020B0702040204020203" pitchFamily="34" charset="0"/>
              </a:rPr>
              <a:t>02</a:t>
            </a:r>
            <a:endParaRPr lang="en-IN" sz="4800" b="1" dirty="0">
              <a:latin typeface="Segoe UI Semibold" panose="020B0702040204020203" pitchFamily="34" charset="0"/>
              <a:cs typeface="Segoe UI Semibold" panose="020B0702040204020203" pitchFamily="34" charset="0"/>
            </a:endParaRPr>
          </a:p>
        </p:txBody>
      </p:sp>
      <p:sp>
        <p:nvSpPr>
          <p:cNvPr id="55" name="TextBox 54">
            <a:extLst>
              <a:ext uri="{FF2B5EF4-FFF2-40B4-BE49-F238E27FC236}">
                <a16:creationId xmlns:a16="http://schemas.microsoft.com/office/drawing/2014/main" id="{DFB956A0-CCC9-4C9E-A2AA-A08BE366A281}"/>
              </a:ext>
            </a:extLst>
          </p:cNvPr>
          <p:cNvSpPr txBox="1"/>
          <p:nvPr/>
        </p:nvSpPr>
        <p:spPr>
          <a:xfrm>
            <a:off x="492680" y="3640082"/>
            <a:ext cx="1922289" cy="369332"/>
          </a:xfrm>
          <a:prstGeom prst="rect">
            <a:avLst/>
          </a:prstGeom>
          <a:noFill/>
        </p:spPr>
        <p:txBody>
          <a:bodyPr wrap="square" rtlCol="0">
            <a:spAutoFit/>
          </a:bodyPr>
          <a:lstStyle/>
          <a:p>
            <a:pPr algn="ctr"/>
            <a:r>
              <a:rPr lang="en-US" dirty="0"/>
              <a:t>Business Task</a:t>
            </a:r>
            <a:endParaRPr lang="en-IN" dirty="0"/>
          </a:p>
        </p:txBody>
      </p:sp>
      <p:sp>
        <p:nvSpPr>
          <p:cNvPr id="57" name="TextBox 56">
            <a:extLst>
              <a:ext uri="{FF2B5EF4-FFF2-40B4-BE49-F238E27FC236}">
                <a16:creationId xmlns:a16="http://schemas.microsoft.com/office/drawing/2014/main" id="{E16E41A5-30C3-4E96-8B68-5AF099BECD65}"/>
              </a:ext>
            </a:extLst>
          </p:cNvPr>
          <p:cNvSpPr txBox="1"/>
          <p:nvPr/>
        </p:nvSpPr>
        <p:spPr>
          <a:xfrm>
            <a:off x="2579010" y="2423886"/>
            <a:ext cx="1632857" cy="646331"/>
          </a:xfrm>
          <a:prstGeom prst="rect">
            <a:avLst/>
          </a:prstGeom>
          <a:noFill/>
        </p:spPr>
        <p:txBody>
          <a:bodyPr wrap="square" rtlCol="0">
            <a:spAutoFit/>
          </a:bodyPr>
          <a:lstStyle/>
          <a:p>
            <a:r>
              <a:rPr lang="en-US" dirty="0"/>
              <a:t>Data Sources Used</a:t>
            </a:r>
            <a:endParaRPr lang="en-IN" dirty="0"/>
          </a:p>
        </p:txBody>
      </p:sp>
      <p:pic>
        <p:nvPicPr>
          <p:cNvPr id="59" name="Picture 58">
            <a:extLst>
              <a:ext uri="{FF2B5EF4-FFF2-40B4-BE49-F238E27FC236}">
                <a16:creationId xmlns:a16="http://schemas.microsoft.com/office/drawing/2014/main" id="{75182F4D-1EAF-4759-BE04-0EECA234B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74" y="3985911"/>
            <a:ext cx="952051" cy="952051"/>
          </a:xfrm>
          <a:prstGeom prst="rect">
            <a:avLst/>
          </a:prstGeom>
        </p:spPr>
      </p:pic>
      <p:sp>
        <p:nvSpPr>
          <p:cNvPr id="60" name="TextBox 59">
            <a:extLst>
              <a:ext uri="{FF2B5EF4-FFF2-40B4-BE49-F238E27FC236}">
                <a16:creationId xmlns:a16="http://schemas.microsoft.com/office/drawing/2014/main" id="{8E58CB64-B9AC-4B29-8251-25CCF92FC294}"/>
              </a:ext>
            </a:extLst>
          </p:cNvPr>
          <p:cNvSpPr txBox="1"/>
          <p:nvPr/>
        </p:nvSpPr>
        <p:spPr>
          <a:xfrm>
            <a:off x="4033108" y="3640082"/>
            <a:ext cx="1922289" cy="369332"/>
          </a:xfrm>
          <a:prstGeom prst="rect">
            <a:avLst/>
          </a:prstGeom>
          <a:noFill/>
        </p:spPr>
        <p:txBody>
          <a:bodyPr wrap="square" rtlCol="0">
            <a:spAutoFit/>
          </a:bodyPr>
          <a:lstStyle/>
          <a:p>
            <a:pPr algn="ctr"/>
            <a:r>
              <a:rPr lang="en-US" dirty="0"/>
              <a:t>Documentation</a:t>
            </a:r>
            <a:endParaRPr lang="en-IN" dirty="0"/>
          </a:p>
        </p:txBody>
      </p:sp>
      <p:sp>
        <p:nvSpPr>
          <p:cNvPr id="61" name="TextBox 60">
            <a:extLst>
              <a:ext uri="{FF2B5EF4-FFF2-40B4-BE49-F238E27FC236}">
                <a16:creationId xmlns:a16="http://schemas.microsoft.com/office/drawing/2014/main" id="{EE82D193-8B53-48D6-ABAE-E5394468DFAB}"/>
              </a:ext>
            </a:extLst>
          </p:cNvPr>
          <p:cNvSpPr txBox="1"/>
          <p:nvPr/>
        </p:nvSpPr>
        <p:spPr>
          <a:xfrm>
            <a:off x="9936688" y="2473417"/>
            <a:ext cx="1907774" cy="646331"/>
          </a:xfrm>
          <a:prstGeom prst="rect">
            <a:avLst/>
          </a:prstGeom>
          <a:noFill/>
        </p:spPr>
        <p:txBody>
          <a:bodyPr wrap="square" rtlCol="0">
            <a:spAutoFit/>
          </a:bodyPr>
          <a:lstStyle/>
          <a:p>
            <a:r>
              <a:rPr lang="en-US" dirty="0"/>
              <a:t>Top 3 recommendations</a:t>
            </a:r>
            <a:endParaRPr lang="en-IN" dirty="0"/>
          </a:p>
        </p:txBody>
      </p:sp>
      <p:sp>
        <p:nvSpPr>
          <p:cNvPr id="62" name="TextBox 61">
            <a:extLst>
              <a:ext uri="{FF2B5EF4-FFF2-40B4-BE49-F238E27FC236}">
                <a16:creationId xmlns:a16="http://schemas.microsoft.com/office/drawing/2014/main" id="{52BB2B1E-2D5C-4203-9DD8-3766F8404C55}"/>
              </a:ext>
            </a:extLst>
          </p:cNvPr>
          <p:cNvSpPr txBox="1"/>
          <p:nvPr/>
        </p:nvSpPr>
        <p:spPr>
          <a:xfrm>
            <a:off x="7824055" y="3640082"/>
            <a:ext cx="1922289" cy="369332"/>
          </a:xfrm>
          <a:prstGeom prst="rect">
            <a:avLst/>
          </a:prstGeom>
          <a:noFill/>
        </p:spPr>
        <p:txBody>
          <a:bodyPr wrap="square" rtlCol="0">
            <a:spAutoFit/>
          </a:bodyPr>
          <a:lstStyle/>
          <a:p>
            <a:pPr algn="ctr"/>
            <a:r>
              <a:rPr lang="en-US" dirty="0"/>
              <a:t>Visualizations</a:t>
            </a:r>
            <a:endParaRPr lang="en-IN" dirty="0"/>
          </a:p>
        </p:txBody>
      </p:sp>
      <p:sp>
        <p:nvSpPr>
          <p:cNvPr id="63" name="TextBox 62">
            <a:extLst>
              <a:ext uri="{FF2B5EF4-FFF2-40B4-BE49-F238E27FC236}">
                <a16:creationId xmlns:a16="http://schemas.microsoft.com/office/drawing/2014/main" id="{3F2F97BF-0FCB-4086-990F-A719F17E55D7}"/>
              </a:ext>
            </a:extLst>
          </p:cNvPr>
          <p:cNvSpPr txBox="1"/>
          <p:nvPr/>
        </p:nvSpPr>
        <p:spPr>
          <a:xfrm>
            <a:off x="6325883" y="2487931"/>
            <a:ext cx="1559431" cy="646331"/>
          </a:xfrm>
          <a:prstGeom prst="rect">
            <a:avLst/>
          </a:prstGeom>
          <a:noFill/>
        </p:spPr>
        <p:txBody>
          <a:bodyPr wrap="square" rtlCol="0">
            <a:spAutoFit/>
          </a:bodyPr>
          <a:lstStyle/>
          <a:p>
            <a:r>
              <a:rPr lang="en-US" dirty="0"/>
              <a:t>Summary of analysis</a:t>
            </a:r>
            <a:endParaRPr lang="en-IN" dirty="0"/>
          </a:p>
        </p:txBody>
      </p:sp>
      <p:grpSp>
        <p:nvGrpSpPr>
          <p:cNvPr id="9" name="Group 8">
            <a:extLst>
              <a:ext uri="{FF2B5EF4-FFF2-40B4-BE49-F238E27FC236}">
                <a16:creationId xmlns:a16="http://schemas.microsoft.com/office/drawing/2014/main" id="{AF8F0E0B-DE5C-4DCB-87C1-8D872186860D}"/>
              </a:ext>
            </a:extLst>
          </p:cNvPr>
          <p:cNvGrpSpPr/>
          <p:nvPr/>
        </p:nvGrpSpPr>
        <p:grpSpPr>
          <a:xfrm>
            <a:off x="4332515" y="1074057"/>
            <a:ext cx="1393371" cy="1349829"/>
            <a:chOff x="4332515" y="1074057"/>
            <a:chExt cx="1393371" cy="1349829"/>
          </a:xfrm>
        </p:grpSpPr>
        <p:sp>
          <p:nvSpPr>
            <p:cNvPr id="4" name="Oval 3">
              <a:extLst>
                <a:ext uri="{FF2B5EF4-FFF2-40B4-BE49-F238E27FC236}">
                  <a16:creationId xmlns:a16="http://schemas.microsoft.com/office/drawing/2014/main" id="{4C678E4C-19A0-4A17-99A4-3AFCA4D8BC30}"/>
                </a:ext>
              </a:extLst>
            </p:cNvPr>
            <p:cNvSpPr/>
            <p:nvPr/>
          </p:nvSpPr>
          <p:spPr>
            <a:xfrm>
              <a:off x="4332515" y="1074057"/>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a:extLst>
                <a:ext uri="{FF2B5EF4-FFF2-40B4-BE49-F238E27FC236}">
                  <a16:creationId xmlns:a16="http://schemas.microsoft.com/office/drawing/2014/main" id="{54EF92F6-59F7-454E-8078-CDF42A4E03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1848" y="1265661"/>
              <a:ext cx="929778" cy="929778"/>
            </a:xfrm>
            <a:prstGeom prst="rect">
              <a:avLst/>
            </a:prstGeom>
          </p:spPr>
        </p:pic>
      </p:grpSp>
      <p:grpSp>
        <p:nvGrpSpPr>
          <p:cNvPr id="10" name="Group 9">
            <a:extLst>
              <a:ext uri="{FF2B5EF4-FFF2-40B4-BE49-F238E27FC236}">
                <a16:creationId xmlns:a16="http://schemas.microsoft.com/office/drawing/2014/main" id="{90B272C9-740A-49A5-A69D-A832791835D4}"/>
              </a:ext>
            </a:extLst>
          </p:cNvPr>
          <p:cNvGrpSpPr/>
          <p:nvPr/>
        </p:nvGrpSpPr>
        <p:grpSpPr>
          <a:xfrm>
            <a:off x="6096000" y="3780970"/>
            <a:ext cx="1393371" cy="1349829"/>
            <a:chOff x="6096000" y="3780970"/>
            <a:chExt cx="1393371" cy="1349829"/>
          </a:xfrm>
        </p:grpSpPr>
        <p:sp>
          <p:nvSpPr>
            <p:cNvPr id="5" name="Oval 4">
              <a:extLst>
                <a:ext uri="{FF2B5EF4-FFF2-40B4-BE49-F238E27FC236}">
                  <a16:creationId xmlns:a16="http://schemas.microsoft.com/office/drawing/2014/main" id="{A0973FE3-0971-4E0D-BF17-26CB9E616372}"/>
                </a:ext>
              </a:extLst>
            </p:cNvPr>
            <p:cNvSpPr/>
            <p:nvPr/>
          </p:nvSpPr>
          <p:spPr>
            <a:xfrm>
              <a:off x="6096000" y="3780970"/>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7" name="Picture 66">
              <a:extLst>
                <a:ext uri="{FF2B5EF4-FFF2-40B4-BE49-F238E27FC236}">
                  <a16:creationId xmlns:a16="http://schemas.microsoft.com/office/drawing/2014/main" id="{CB2DB715-DF6E-4E3C-8DB9-2F3825D69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7260" y="4018873"/>
              <a:ext cx="938057" cy="938057"/>
            </a:xfrm>
            <a:prstGeom prst="rect">
              <a:avLst/>
            </a:prstGeom>
          </p:spPr>
        </p:pic>
      </p:grpSp>
      <p:grpSp>
        <p:nvGrpSpPr>
          <p:cNvPr id="11" name="Group 10">
            <a:extLst>
              <a:ext uri="{FF2B5EF4-FFF2-40B4-BE49-F238E27FC236}">
                <a16:creationId xmlns:a16="http://schemas.microsoft.com/office/drawing/2014/main" id="{74F3F9DE-45CE-481B-AAE3-05B100610BAB}"/>
              </a:ext>
            </a:extLst>
          </p:cNvPr>
          <p:cNvGrpSpPr/>
          <p:nvPr/>
        </p:nvGrpSpPr>
        <p:grpSpPr>
          <a:xfrm>
            <a:off x="7968344" y="1074057"/>
            <a:ext cx="1393371" cy="1349829"/>
            <a:chOff x="7968344" y="1074057"/>
            <a:chExt cx="1393371" cy="1349829"/>
          </a:xfrm>
        </p:grpSpPr>
        <p:sp>
          <p:nvSpPr>
            <p:cNvPr id="6" name="Oval 5">
              <a:extLst>
                <a:ext uri="{FF2B5EF4-FFF2-40B4-BE49-F238E27FC236}">
                  <a16:creationId xmlns:a16="http://schemas.microsoft.com/office/drawing/2014/main" id="{3ACE2BC7-158A-417B-8EC6-5FFF45E51241}"/>
                </a:ext>
              </a:extLst>
            </p:cNvPr>
            <p:cNvSpPr/>
            <p:nvPr/>
          </p:nvSpPr>
          <p:spPr>
            <a:xfrm>
              <a:off x="7968344" y="1074057"/>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a:extLst>
                <a:ext uri="{FF2B5EF4-FFF2-40B4-BE49-F238E27FC236}">
                  <a16:creationId xmlns:a16="http://schemas.microsoft.com/office/drawing/2014/main" id="{8FD42242-3E55-40B3-8382-1CFFC0DB5D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0842" y="1224472"/>
              <a:ext cx="1048997" cy="1048997"/>
            </a:xfrm>
            <a:prstGeom prst="rect">
              <a:avLst/>
            </a:prstGeom>
          </p:spPr>
        </p:pic>
      </p:grpSp>
      <p:grpSp>
        <p:nvGrpSpPr>
          <p:cNvPr id="12" name="Group 11">
            <a:extLst>
              <a:ext uri="{FF2B5EF4-FFF2-40B4-BE49-F238E27FC236}">
                <a16:creationId xmlns:a16="http://schemas.microsoft.com/office/drawing/2014/main" id="{F52EE843-681A-4F31-AD97-AF5CC8CBA67E}"/>
              </a:ext>
            </a:extLst>
          </p:cNvPr>
          <p:cNvGrpSpPr/>
          <p:nvPr/>
        </p:nvGrpSpPr>
        <p:grpSpPr>
          <a:xfrm>
            <a:off x="9746343" y="3773711"/>
            <a:ext cx="1393371" cy="1349829"/>
            <a:chOff x="9746343" y="3773711"/>
            <a:chExt cx="1393371" cy="1349829"/>
          </a:xfrm>
        </p:grpSpPr>
        <p:sp>
          <p:nvSpPr>
            <p:cNvPr id="7" name="Oval 6">
              <a:extLst>
                <a:ext uri="{FF2B5EF4-FFF2-40B4-BE49-F238E27FC236}">
                  <a16:creationId xmlns:a16="http://schemas.microsoft.com/office/drawing/2014/main" id="{C749EC4D-AFAA-4E9C-8E98-6EAAFD61E3CD}"/>
                </a:ext>
              </a:extLst>
            </p:cNvPr>
            <p:cNvSpPr/>
            <p:nvPr/>
          </p:nvSpPr>
          <p:spPr>
            <a:xfrm>
              <a:off x="9746343" y="3773711"/>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 name="Picture 70">
              <a:extLst>
                <a:ext uri="{FF2B5EF4-FFF2-40B4-BE49-F238E27FC236}">
                  <a16:creationId xmlns:a16="http://schemas.microsoft.com/office/drawing/2014/main" id="{1DDA4F0C-38AD-45FD-A9B4-DD29D4C121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9428" y="4009414"/>
              <a:ext cx="1045369" cy="1045369"/>
            </a:xfrm>
            <a:prstGeom prst="rect">
              <a:avLst/>
            </a:prstGeom>
          </p:spPr>
        </p:pic>
      </p:grpSp>
      <p:sp>
        <p:nvSpPr>
          <p:cNvPr id="72" name="TextBox 71">
            <a:extLst>
              <a:ext uri="{FF2B5EF4-FFF2-40B4-BE49-F238E27FC236}">
                <a16:creationId xmlns:a16="http://schemas.microsoft.com/office/drawing/2014/main" id="{AA6EF116-564B-466F-A8AE-A25C97B37985}"/>
              </a:ext>
            </a:extLst>
          </p:cNvPr>
          <p:cNvSpPr txBox="1"/>
          <p:nvPr/>
        </p:nvSpPr>
        <p:spPr>
          <a:xfrm>
            <a:off x="801511" y="4089551"/>
            <a:ext cx="1450066" cy="2031325"/>
          </a:xfrm>
          <a:prstGeom prst="rect">
            <a:avLst/>
          </a:prstGeom>
          <a:noFill/>
        </p:spPr>
        <p:txBody>
          <a:bodyPr wrap="square" rtlCol="0">
            <a:spAutoFit/>
          </a:bodyPr>
          <a:lstStyle/>
          <a:p>
            <a:r>
              <a:rPr lang="en-US" dirty="0"/>
              <a:t>To utilize Tableau’s data visualization capabilities and present insights</a:t>
            </a:r>
            <a:endParaRPr lang="en-IN" dirty="0"/>
          </a:p>
        </p:txBody>
      </p:sp>
      <p:sp>
        <p:nvSpPr>
          <p:cNvPr id="73" name="TextBox 72">
            <a:extLst>
              <a:ext uri="{FF2B5EF4-FFF2-40B4-BE49-F238E27FC236}">
                <a16:creationId xmlns:a16="http://schemas.microsoft.com/office/drawing/2014/main" id="{291C5D83-76E3-4CF3-BD7D-901F116FA4B7}"/>
              </a:ext>
            </a:extLst>
          </p:cNvPr>
          <p:cNvSpPr txBox="1"/>
          <p:nvPr/>
        </p:nvSpPr>
        <p:spPr>
          <a:xfrm>
            <a:off x="2579010" y="1683657"/>
            <a:ext cx="1368877" cy="646331"/>
          </a:xfrm>
          <a:prstGeom prst="rect">
            <a:avLst/>
          </a:prstGeom>
          <a:noFill/>
        </p:spPr>
        <p:txBody>
          <a:bodyPr wrap="square" rtlCol="0">
            <a:spAutoFit/>
          </a:bodyPr>
          <a:lstStyle/>
          <a:p>
            <a:r>
              <a:rPr lang="en-US" dirty="0"/>
              <a:t>Excel CSV format</a:t>
            </a:r>
            <a:endParaRPr lang="en-IN" dirty="0"/>
          </a:p>
        </p:txBody>
      </p:sp>
    </p:spTree>
    <p:extLst>
      <p:ext uri="{BB962C8B-B14F-4D97-AF65-F5344CB8AC3E}">
        <p14:creationId xmlns:p14="http://schemas.microsoft.com/office/powerpoint/2010/main" val="170450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360BB-03F5-4031-82AD-F78B38D23EC1}"/>
              </a:ext>
            </a:extLst>
          </p:cNvPr>
          <p:cNvSpPr txBox="1"/>
          <p:nvPr/>
        </p:nvSpPr>
        <p:spPr>
          <a:xfrm>
            <a:off x="182880" y="1012874"/>
            <a:ext cx="9312812" cy="2123658"/>
          </a:xfrm>
          <a:prstGeom prst="rect">
            <a:avLst/>
          </a:prstGeom>
          <a:noFill/>
        </p:spPr>
        <p:txBody>
          <a:bodyPr wrap="square" rtlCol="0">
            <a:spAutoFit/>
          </a:bodyPr>
          <a:lstStyle/>
          <a:p>
            <a:r>
              <a:rPr lang="en-US" sz="6600" b="1" dirty="0">
                <a:latin typeface="Segoe UI" panose="020B0502040204020203" pitchFamily="34" charset="0"/>
                <a:cs typeface="Segoe UI" panose="020B0502040204020203" pitchFamily="34" charset="0"/>
              </a:rPr>
              <a:t>Cleaning and manipulation of data</a:t>
            </a:r>
            <a:endParaRPr lang="en-IN" sz="6600" b="1" dirty="0">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5F0E3E5C-C39F-42A5-97A7-DBB26DF561EE}"/>
              </a:ext>
            </a:extLst>
          </p:cNvPr>
          <p:cNvCxnSpPr/>
          <p:nvPr/>
        </p:nvCxnSpPr>
        <p:spPr>
          <a:xfrm>
            <a:off x="2349305" y="4234375"/>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AB2AA9A-E562-409B-A536-B039B41AB4BE}"/>
              </a:ext>
            </a:extLst>
          </p:cNvPr>
          <p:cNvCxnSpPr/>
          <p:nvPr/>
        </p:nvCxnSpPr>
        <p:spPr>
          <a:xfrm>
            <a:off x="5241779" y="4200768"/>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300242-E40F-44F9-BB7C-17C58940669F}"/>
              </a:ext>
            </a:extLst>
          </p:cNvPr>
          <p:cNvCxnSpPr/>
          <p:nvPr/>
        </p:nvCxnSpPr>
        <p:spPr>
          <a:xfrm>
            <a:off x="8134253" y="4167162"/>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C33352-8086-4551-9F6A-9ADB65B1F64C}"/>
              </a:ext>
            </a:extLst>
          </p:cNvPr>
          <p:cNvCxnSpPr/>
          <p:nvPr/>
        </p:nvCxnSpPr>
        <p:spPr>
          <a:xfrm>
            <a:off x="11607292" y="4167162"/>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571A23-6497-4710-93D2-0C1FB4B7473C}"/>
              </a:ext>
            </a:extLst>
          </p:cNvPr>
          <p:cNvSpPr txBox="1"/>
          <p:nvPr/>
        </p:nvSpPr>
        <p:spPr>
          <a:xfrm>
            <a:off x="377765" y="3512958"/>
            <a:ext cx="1791057"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Date formatting</a:t>
            </a:r>
            <a:endParaRPr lang="en-IN" sz="24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316E66B-A992-4CDA-B10D-F7FE1221845C}"/>
              </a:ext>
            </a:extLst>
          </p:cNvPr>
          <p:cNvSpPr txBox="1"/>
          <p:nvPr/>
        </p:nvSpPr>
        <p:spPr>
          <a:xfrm>
            <a:off x="370205" y="4428771"/>
            <a:ext cx="155982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It was in a format that won’t allow trim function to be used. Changed that</a:t>
            </a:r>
            <a:endParaRPr lang="en-IN"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073E8BD-B6A1-486B-A665-97DE72E927FB}"/>
              </a:ext>
            </a:extLst>
          </p:cNvPr>
          <p:cNvSpPr txBox="1"/>
          <p:nvPr/>
        </p:nvSpPr>
        <p:spPr>
          <a:xfrm>
            <a:off x="2925310" y="3497748"/>
            <a:ext cx="1791057"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Internally stored</a:t>
            </a:r>
            <a:endParaRPr lang="en-IN" sz="2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6AB9B25B-E33D-44E1-9C9B-5F2ECA2E2319}"/>
              </a:ext>
            </a:extLst>
          </p:cNvPr>
          <p:cNvSpPr txBox="1"/>
          <p:nvPr/>
        </p:nvSpPr>
        <p:spPr>
          <a:xfrm>
            <a:off x="8408176" y="3497747"/>
            <a:ext cx="2067518"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Geographical analysis</a:t>
            </a:r>
            <a:endParaRPr lang="en-IN" sz="2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AE08959-2A94-4916-9F2A-C03E5FFA878F}"/>
              </a:ext>
            </a:extLst>
          </p:cNvPr>
          <p:cNvSpPr txBox="1"/>
          <p:nvPr/>
        </p:nvSpPr>
        <p:spPr>
          <a:xfrm>
            <a:off x="5792166" y="3512958"/>
            <a:ext cx="1791057"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Time series analysis</a:t>
            </a:r>
            <a:endParaRPr lang="en-IN" sz="24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875D661-E97F-4041-BF6C-19B627BC826C}"/>
              </a:ext>
            </a:extLst>
          </p:cNvPr>
          <p:cNvSpPr txBox="1"/>
          <p:nvPr/>
        </p:nvSpPr>
        <p:spPr>
          <a:xfrm>
            <a:off x="5828762" y="4536494"/>
            <a:ext cx="2031559"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Created a line and trend chart and analyzed the trends of a particular field. The date formatting helped.</a:t>
            </a:r>
            <a:endParaRPr lang="en-IN"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8A349C62-308F-4711-8FE2-7D404155DD07}"/>
              </a:ext>
            </a:extLst>
          </p:cNvPr>
          <p:cNvSpPr txBox="1"/>
          <p:nvPr/>
        </p:nvSpPr>
        <p:spPr>
          <a:xfrm>
            <a:off x="2949799" y="4578137"/>
            <a:ext cx="1559826"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date were stored in internal serial number. Had to change that</a:t>
            </a:r>
            <a:endParaRPr lang="en-IN" dirty="0">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38DF7889-7814-4E0C-895F-FB04AFCBB0CF}"/>
              </a:ext>
            </a:extLst>
          </p:cNvPr>
          <p:cNvSpPr txBox="1"/>
          <p:nvPr/>
        </p:nvSpPr>
        <p:spPr>
          <a:xfrm>
            <a:off x="8229770" y="4578137"/>
            <a:ext cx="339616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Created a map visualization that helps in getting geographic insights on various artists. Added a filter on the country visual so that we can drill down into each country </a:t>
            </a:r>
            <a:endParaRPr lang="en-IN" dirty="0">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171A0173-A86A-4786-B7EF-22888F141267}"/>
              </a:ext>
            </a:extLst>
          </p:cNvPr>
          <p:cNvGrpSpPr/>
          <p:nvPr/>
        </p:nvGrpSpPr>
        <p:grpSpPr>
          <a:xfrm>
            <a:off x="9927853" y="1041010"/>
            <a:ext cx="1393371" cy="1349829"/>
            <a:chOff x="4332515" y="1074057"/>
            <a:chExt cx="1393371" cy="1349829"/>
          </a:xfrm>
        </p:grpSpPr>
        <p:sp>
          <p:nvSpPr>
            <p:cNvPr id="19" name="Oval 18">
              <a:extLst>
                <a:ext uri="{FF2B5EF4-FFF2-40B4-BE49-F238E27FC236}">
                  <a16:creationId xmlns:a16="http://schemas.microsoft.com/office/drawing/2014/main" id="{63C40AB7-8DFB-4681-9C7D-AB2F60E4DF56}"/>
                </a:ext>
              </a:extLst>
            </p:cNvPr>
            <p:cNvSpPr/>
            <p:nvPr/>
          </p:nvSpPr>
          <p:spPr>
            <a:xfrm>
              <a:off x="4332515" y="1074057"/>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D1B55EFD-1C3C-4F9B-BF01-A40F4774A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848" y="1265661"/>
              <a:ext cx="929778" cy="929778"/>
            </a:xfrm>
            <a:prstGeom prst="rect">
              <a:avLst/>
            </a:prstGeom>
          </p:spPr>
        </p:pic>
      </p:grpSp>
    </p:spTree>
    <p:extLst>
      <p:ext uri="{BB962C8B-B14F-4D97-AF65-F5344CB8AC3E}">
        <p14:creationId xmlns:p14="http://schemas.microsoft.com/office/powerpoint/2010/main" val="645735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360BB-03F5-4031-82AD-F78B38D23EC1}"/>
              </a:ext>
            </a:extLst>
          </p:cNvPr>
          <p:cNvSpPr txBox="1"/>
          <p:nvPr/>
        </p:nvSpPr>
        <p:spPr>
          <a:xfrm>
            <a:off x="182880" y="1012874"/>
            <a:ext cx="9312812" cy="2123658"/>
          </a:xfrm>
          <a:prstGeom prst="rect">
            <a:avLst/>
          </a:prstGeom>
          <a:noFill/>
        </p:spPr>
        <p:txBody>
          <a:bodyPr wrap="square" rtlCol="0">
            <a:spAutoFit/>
          </a:bodyPr>
          <a:lstStyle/>
          <a:p>
            <a:r>
              <a:rPr lang="en-US" sz="6600" b="1" dirty="0">
                <a:latin typeface="Segoe UI" panose="020B0502040204020203" pitchFamily="34" charset="0"/>
                <a:cs typeface="Segoe UI" panose="020B0502040204020203" pitchFamily="34" charset="0"/>
              </a:rPr>
              <a:t>Summary of the analysis</a:t>
            </a:r>
            <a:endParaRPr lang="en-IN" sz="6600" b="1" dirty="0">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5F0E3E5C-C39F-42A5-97A7-DBB26DF561EE}"/>
              </a:ext>
            </a:extLst>
          </p:cNvPr>
          <p:cNvCxnSpPr/>
          <p:nvPr/>
        </p:nvCxnSpPr>
        <p:spPr>
          <a:xfrm>
            <a:off x="2349305" y="4234375"/>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AB2AA9A-E562-409B-A536-B039B41AB4BE}"/>
              </a:ext>
            </a:extLst>
          </p:cNvPr>
          <p:cNvCxnSpPr/>
          <p:nvPr/>
        </p:nvCxnSpPr>
        <p:spPr>
          <a:xfrm>
            <a:off x="5241779" y="4200768"/>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300242-E40F-44F9-BB7C-17C58940669F}"/>
              </a:ext>
            </a:extLst>
          </p:cNvPr>
          <p:cNvCxnSpPr/>
          <p:nvPr/>
        </p:nvCxnSpPr>
        <p:spPr>
          <a:xfrm>
            <a:off x="8134253" y="4167162"/>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2C33352-8086-4551-9F6A-9ADB65B1F64C}"/>
              </a:ext>
            </a:extLst>
          </p:cNvPr>
          <p:cNvCxnSpPr/>
          <p:nvPr/>
        </p:nvCxnSpPr>
        <p:spPr>
          <a:xfrm>
            <a:off x="11607292" y="4167162"/>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571A23-6497-4710-93D2-0C1FB4B7473C}"/>
              </a:ext>
            </a:extLst>
          </p:cNvPr>
          <p:cNvSpPr txBox="1"/>
          <p:nvPr/>
        </p:nvSpPr>
        <p:spPr>
          <a:xfrm>
            <a:off x="377765" y="3512958"/>
            <a:ext cx="1791057"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Trend analysis</a:t>
            </a:r>
            <a:endParaRPr lang="en-IN" sz="24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316E66B-A992-4CDA-B10D-F7FE1221845C}"/>
              </a:ext>
            </a:extLst>
          </p:cNvPr>
          <p:cNvSpPr txBox="1"/>
          <p:nvPr/>
        </p:nvSpPr>
        <p:spPr>
          <a:xfrm>
            <a:off x="370205" y="4428771"/>
            <a:ext cx="1559826"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Even though the whole trend is in downtrend, we can see the increase in the streams.</a:t>
            </a:r>
            <a:endParaRPr lang="en-IN"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073E8BD-B6A1-486B-A665-97DE72E927FB}"/>
              </a:ext>
            </a:extLst>
          </p:cNvPr>
          <p:cNvSpPr txBox="1"/>
          <p:nvPr/>
        </p:nvSpPr>
        <p:spPr>
          <a:xfrm>
            <a:off x="2925310" y="3497748"/>
            <a:ext cx="2041902"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Artist by streams</a:t>
            </a:r>
            <a:endParaRPr lang="en-IN" sz="2400"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6AB9B25B-E33D-44E1-9C9B-5F2ECA2E2319}"/>
              </a:ext>
            </a:extLst>
          </p:cNvPr>
          <p:cNvSpPr txBox="1"/>
          <p:nvPr/>
        </p:nvSpPr>
        <p:spPr>
          <a:xfrm>
            <a:off x="8408176" y="3497747"/>
            <a:ext cx="2344618"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Percentage Contribution</a:t>
            </a:r>
            <a:endParaRPr lang="en-IN" sz="2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AE08959-2A94-4916-9F2A-C03E5FFA878F}"/>
              </a:ext>
            </a:extLst>
          </p:cNvPr>
          <p:cNvSpPr txBox="1"/>
          <p:nvPr/>
        </p:nvSpPr>
        <p:spPr>
          <a:xfrm>
            <a:off x="5821710" y="3377808"/>
            <a:ext cx="1791057" cy="1200329"/>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Future trend prediction</a:t>
            </a:r>
            <a:endParaRPr lang="en-IN" sz="24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875D661-E97F-4041-BF6C-19B627BC826C}"/>
              </a:ext>
            </a:extLst>
          </p:cNvPr>
          <p:cNvSpPr txBox="1"/>
          <p:nvPr/>
        </p:nvSpPr>
        <p:spPr>
          <a:xfrm>
            <a:off x="5828762" y="4536494"/>
            <a:ext cx="2031559"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top 10 artists show a heavy recovery in their streams except Drake shows a downtrend</a:t>
            </a:r>
            <a:endParaRPr lang="en-IN"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8A349C62-308F-4711-8FE2-7D404155DD07}"/>
              </a:ext>
            </a:extLst>
          </p:cNvPr>
          <p:cNvSpPr txBox="1"/>
          <p:nvPr/>
        </p:nvSpPr>
        <p:spPr>
          <a:xfrm>
            <a:off x="2949799" y="4578137"/>
            <a:ext cx="1559826" cy="2031325"/>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Ed Sheeran, Post Malone and Drake tops the list in more than 90% of the country</a:t>
            </a:r>
            <a:endParaRPr lang="en-IN" dirty="0">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38DF7889-7814-4E0C-895F-FB04AFCBB0CF}"/>
              </a:ext>
            </a:extLst>
          </p:cNvPr>
          <p:cNvSpPr txBox="1"/>
          <p:nvPr/>
        </p:nvSpPr>
        <p:spPr>
          <a:xfrm>
            <a:off x="8229770" y="4578137"/>
            <a:ext cx="3396166"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top 10 tracks irrespective of the artists accounts for 67% of the total share.</a:t>
            </a:r>
            <a:endParaRPr lang="en-IN" dirty="0">
              <a:latin typeface="Segoe UI" panose="020B0502040204020203" pitchFamily="34" charset="0"/>
              <a:cs typeface="Segoe UI" panose="020B0502040204020203" pitchFamily="34" charset="0"/>
            </a:endParaRPr>
          </a:p>
        </p:txBody>
      </p:sp>
      <p:grpSp>
        <p:nvGrpSpPr>
          <p:cNvPr id="18" name="Group 17">
            <a:extLst>
              <a:ext uri="{FF2B5EF4-FFF2-40B4-BE49-F238E27FC236}">
                <a16:creationId xmlns:a16="http://schemas.microsoft.com/office/drawing/2014/main" id="{EEBBDA00-5B3B-4BA0-9AFA-7D56A30B200C}"/>
              </a:ext>
            </a:extLst>
          </p:cNvPr>
          <p:cNvGrpSpPr/>
          <p:nvPr/>
        </p:nvGrpSpPr>
        <p:grpSpPr>
          <a:xfrm>
            <a:off x="9795803" y="1012874"/>
            <a:ext cx="1393371" cy="1349829"/>
            <a:chOff x="6096000" y="3780970"/>
            <a:chExt cx="1393371" cy="1349829"/>
          </a:xfrm>
        </p:grpSpPr>
        <p:sp>
          <p:nvSpPr>
            <p:cNvPr id="19" name="Oval 18">
              <a:extLst>
                <a:ext uri="{FF2B5EF4-FFF2-40B4-BE49-F238E27FC236}">
                  <a16:creationId xmlns:a16="http://schemas.microsoft.com/office/drawing/2014/main" id="{C5C28A1A-BA67-452D-B8B1-D4459D810464}"/>
                </a:ext>
              </a:extLst>
            </p:cNvPr>
            <p:cNvSpPr/>
            <p:nvPr/>
          </p:nvSpPr>
          <p:spPr>
            <a:xfrm>
              <a:off x="6096000" y="3780970"/>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739BE59-B053-4A96-96BE-A9A13E48B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260" y="4018873"/>
              <a:ext cx="938057" cy="938057"/>
            </a:xfrm>
            <a:prstGeom prst="rect">
              <a:avLst/>
            </a:prstGeom>
          </p:spPr>
        </p:pic>
      </p:grpSp>
    </p:spTree>
    <p:extLst>
      <p:ext uri="{BB962C8B-B14F-4D97-AF65-F5344CB8AC3E}">
        <p14:creationId xmlns:p14="http://schemas.microsoft.com/office/powerpoint/2010/main" val="2463610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360BB-03F5-4031-82AD-F78B38D23EC1}"/>
              </a:ext>
            </a:extLst>
          </p:cNvPr>
          <p:cNvSpPr txBox="1"/>
          <p:nvPr/>
        </p:nvSpPr>
        <p:spPr>
          <a:xfrm>
            <a:off x="0" y="867731"/>
            <a:ext cx="12009120" cy="1015663"/>
          </a:xfrm>
          <a:prstGeom prst="rect">
            <a:avLst/>
          </a:prstGeom>
          <a:noFill/>
        </p:spPr>
        <p:txBody>
          <a:bodyPr wrap="square" rtlCol="0">
            <a:spAutoFit/>
          </a:bodyPr>
          <a:lstStyle/>
          <a:p>
            <a:r>
              <a:rPr lang="en-US" sz="6000" b="1" dirty="0">
                <a:latin typeface="Segoe UI" panose="020B0502040204020203" pitchFamily="34" charset="0"/>
                <a:cs typeface="Segoe UI" panose="020B0502040204020203" pitchFamily="34" charset="0"/>
              </a:rPr>
              <a:t>Visualization (through Tableau)</a:t>
            </a:r>
            <a:endParaRPr lang="en-IN" sz="60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351C751-0BBD-438A-9C78-01D647E1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3393"/>
            <a:ext cx="12192000" cy="4615985"/>
          </a:xfrm>
          <a:prstGeom prst="rect">
            <a:avLst/>
          </a:prstGeom>
        </p:spPr>
      </p:pic>
    </p:spTree>
    <p:extLst>
      <p:ext uri="{BB962C8B-B14F-4D97-AF65-F5344CB8AC3E}">
        <p14:creationId xmlns:p14="http://schemas.microsoft.com/office/powerpoint/2010/main" val="132944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360BB-03F5-4031-82AD-F78B38D23EC1}"/>
              </a:ext>
            </a:extLst>
          </p:cNvPr>
          <p:cNvSpPr txBox="1"/>
          <p:nvPr/>
        </p:nvSpPr>
        <p:spPr>
          <a:xfrm>
            <a:off x="182880" y="1012874"/>
            <a:ext cx="9312812" cy="2123658"/>
          </a:xfrm>
          <a:prstGeom prst="rect">
            <a:avLst/>
          </a:prstGeom>
          <a:noFill/>
        </p:spPr>
        <p:txBody>
          <a:bodyPr wrap="square" rtlCol="0">
            <a:spAutoFit/>
          </a:bodyPr>
          <a:lstStyle/>
          <a:p>
            <a:r>
              <a:rPr lang="en-US" sz="6600" b="1" dirty="0">
                <a:latin typeface="Segoe UI" panose="020B0502040204020203" pitchFamily="34" charset="0"/>
                <a:cs typeface="Segoe UI" panose="020B0502040204020203" pitchFamily="34" charset="0"/>
              </a:rPr>
              <a:t>Top 3 recommendations</a:t>
            </a:r>
            <a:endParaRPr lang="en-IN" sz="6600" b="1" dirty="0">
              <a:latin typeface="Segoe UI" panose="020B0502040204020203" pitchFamily="34" charset="0"/>
              <a:cs typeface="Segoe UI" panose="020B0502040204020203" pitchFamily="34" charset="0"/>
            </a:endParaRPr>
          </a:p>
        </p:txBody>
      </p:sp>
      <p:cxnSp>
        <p:nvCxnSpPr>
          <p:cNvPr id="4" name="Straight Connector 3">
            <a:extLst>
              <a:ext uri="{FF2B5EF4-FFF2-40B4-BE49-F238E27FC236}">
                <a16:creationId xmlns:a16="http://schemas.microsoft.com/office/drawing/2014/main" id="{5F0E3E5C-C39F-42A5-97A7-DBB26DF561EE}"/>
              </a:ext>
            </a:extLst>
          </p:cNvPr>
          <p:cNvCxnSpPr/>
          <p:nvPr/>
        </p:nvCxnSpPr>
        <p:spPr>
          <a:xfrm>
            <a:off x="3713648" y="4124561"/>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AB2AA9A-E562-409B-A536-B039B41AB4BE}"/>
              </a:ext>
            </a:extLst>
          </p:cNvPr>
          <p:cNvCxnSpPr/>
          <p:nvPr/>
        </p:nvCxnSpPr>
        <p:spPr>
          <a:xfrm>
            <a:off x="8768750" y="4124561"/>
            <a:ext cx="0" cy="2349305"/>
          </a:xfrm>
          <a:prstGeom prst="line">
            <a:avLst/>
          </a:prstGeom>
          <a:ln>
            <a:solidFill>
              <a:srgbClr val="33333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571A23-6497-4710-93D2-0C1FB4B7473C}"/>
              </a:ext>
            </a:extLst>
          </p:cNvPr>
          <p:cNvSpPr txBox="1"/>
          <p:nvPr/>
        </p:nvSpPr>
        <p:spPr>
          <a:xfrm>
            <a:off x="377765" y="3512958"/>
            <a:ext cx="2399499"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Focus towards Post Malone</a:t>
            </a:r>
            <a:endParaRPr lang="en-IN" sz="24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316E66B-A992-4CDA-B10D-F7FE1221845C}"/>
              </a:ext>
            </a:extLst>
          </p:cNvPr>
          <p:cNvSpPr txBox="1"/>
          <p:nvPr/>
        </p:nvSpPr>
        <p:spPr>
          <a:xfrm>
            <a:off x="370204" y="4428771"/>
            <a:ext cx="3343431"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Post Malone is in 4</a:t>
            </a:r>
            <a:r>
              <a:rPr lang="en-US" baseline="30000" dirty="0">
                <a:latin typeface="Segoe UI" panose="020B0502040204020203" pitchFamily="34" charset="0"/>
                <a:cs typeface="Segoe UI" panose="020B0502040204020203" pitchFamily="34" charset="0"/>
              </a:rPr>
              <a:t>th</a:t>
            </a:r>
            <a:r>
              <a:rPr lang="en-US" dirty="0">
                <a:latin typeface="Segoe UI" panose="020B0502040204020203" pitchFamily="34" charset="0"/>
                <a:cs typeface="Segoe UI" panose="020B0502040204020203" pitchFamily="34" charset="0"/>
              </a:rPr>
              <a:t> position in top 10 most streamed songs and he has only one song in the top 10. So, writing an algorithm to push Post Malone’s other songs to the target audience will gain more customer retention</a:t>
            </a:r>
            <a:endParaRPr lang="en-IN"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1073E8BD-B6A1-486B-A665-97DE72E927FB}"/>
              </a:ext>
            </a:extLst>
          </p:cNvPr>
          <p:cNvSpPr txBox="1"/>
          <p:nvPr/>
        </p:nvSpPr>
        <p:spPr>
          <a:xfrm>
            <a:off x="4752056" y="3497748"/>
            <a:ext cx="2606683"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Geographic segmentation</a:t>
            </a:r>
            <a:endParaRPr lang="en-IN" sz="24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AE08959-2A94-4916-9F2A-C03E5FFA878F}"/>
              </a:ext>
            </a:extLst>
          </p:cNvPr>
          <p:cNvSpPr txBox="1"/>
          <p:nvPr/>
        </p:nvSpPr>
        <p:spPr>
          <a:xfrm>
            <a:off x="9377194" y="3497747"/>
            <a:ext cx="2031557" cy="830997"/>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Focusing on CSR</a:t>
            </a:r>
            <a:endParaRPr lang="en-IN" sz="24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875D661-E97F-4041-BF6C-19B627BC826C}"/>
              </a:ext>
            </a:extLst>
          </p:cNvPr>
          <p:cNvSpPr txBox="1"/>
          <p:nvPr/>
        </p:nvSpPr>
        <p:spPr>
          <a:xfrm>
            <a:off x="9377194" y="4439638"/>
            <a:ext cx="2582573"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By promoting non vulgar songs to the youth would make an impact and also helps in adding contribution to the society.</a:t>
            </a:r>
            <a:endParaRPr lang="en-IN"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8A349C62-308F-4711-8FE2-7D404155DD07}"/>
              </a:ext>
            </a:extLst>
          </p:cNvPr>
          <p:cNvSpPr txBox="1"/>
          <p:nvPr/>
        </p:nvSpPr>
        <p:spPr>
          <a:xfrm>
            <a:off x="4873699" y="4578137"/>
            <a:ext cx="3733265"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Other than US, Ed Sheeran tops in all the top 10 countries that brings maximum revenue. So, by targeting the songs of Ed Sheeran to the targeted audience will gain more traction in the stream</a:t>
            </a:r>
            <a:endParaRPr lang="en-IN" dirty="0">
              <a:latin typeface="Segoe UI" panose="020B0502040204020203" pitchFamily="34" charset="0"/>
              <a:cs typeface="Segoe UI" panose="020B0502040204020203" pitchFamily="34" charset="0"/>
            </a:endParaRPr>
          </a:p>
        </p:txBody>
      </p:sp>
      <p:grpSp>
        <p:nvGrpSpPr>
          <p:cNvPr id="12" name="Group 11">
            <a:extLst>
              <a:ext uri="{FF2B5EF4-FFF2-40B4-BE49-F238E27FC236}">
                <a16:creationId xmlns:a16="http://schemas.microsoft.com/office/drawing/2014/main" id="{B5F88C21-76C5-400D-89A4-1CDF7EBBDA16}"/>
              </a:ext>
            </a:extLst>
          </p:cNvPr>
          <p:cNvGrpSpPr/>
          <p:nvPr/>
        </p:nvGrpSpPr>
        <p:grpSpPr>
          <a:xfrm>
            <a:off x="10015380" y="1068533"/>
            <a:ext cx="1393371" cy="1349829"/>
            <a:chOff x="9746343" y="3773711"/>
            <a:chExt cx="1393371" cy="1349829"/>
          </a:xfrm>
        </p:grpSpPr>
        <p:sp>
          <p:nvSpPr>
            <p:cNvPr id="14" name="Oval 13">
              <a:extLst>
                <a:ext uri="{FF2B5EF4-FFF2-40B4-BE49-F238E27FC236}">
                  <a16:creationId xmlns:a16="http://schemas.microsoft.com/office/drawing/2014/main" id="{B735F260-491B-41BA-A0C3-A62773BA4502}"/>
                </a:ext>
              </a:extLst>
            </p:cNvPr>
            <p:cNvSpPr/>
            <p:nvPr/>
          </p:nvSpPr>
          <p:spPr>
            <a:xfrm>
              <a:off x="9746343" y="3773711"/>
              <a:ext cx="1393371" cy="1349829"/>
            </a:xfrm>
            <a:prstGeom prst="ellipse">
              <a:avLst/>
            </a:prstGeom>
            <a:no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C68296E6-3E73-4A7D-B888-6FB0A190F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428" y="4009414"/>
              <a:ext cx="1045369" cy="1045369"/>
            </a:xfrm>
            <a:prstGeom prst="rect">
              <a:avLst/>
            </a:prstGeom>
          </p:spPr>
        </p:pic>
      </p:grpSp>
    </p:spTree>
    <p:extLst>
      <p:ext uri="{BB962C8B-B14F-4D97-AF65-F5344CB8AC3E}">
        <p14:creationId xmlns:p14="http://schemas.microsoft.com/office/powerpoint/2010/main" val="114345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EE69806F-0B1F-4154-AEBE-EB367D959794}"/>
              </a:ext>
            </a:extLst>
          </p:cNvPr>
          <p:cNvSpPr/>
          <p:nvPr/>
        </p:nvSpPr>
        <p:spPr>
          <a:xfrm>
            <a:off x="0" y="1"/>
            <a:ext cx="2391527" cy="2492793"/>
          </a:xfrm>
          <a:custGeom>
            <a:avLst/>
            <a:gdLst>
              <a:gd name="connsiteX0" fmla="*/ 1676800 w 2391527"/>
              <a:gd name="connsiteY0" fmla="*/ 0 h 2492793"/>
              <a:gd name="connsiteX1" fmla="*/ 2382370 w 2391527"/>
              <a:gd name="connsiteY1" fmla="*/ 0 h 2492793"/>
              <a:gd name="connsiteX2" fmla="*/ 2391527 w 2391527"/>
              <a:gd name="connsiteY2" fmla="*/ 192505 h 2492793"/>
              <a:gd name="connsiteX3" fmla="*/ 224589 w 2391527"/>
              <a:gd name="connsiteY3" fmla="*/ 2492793 h 2492793"/>
              <a:gd name="connsiteX4" fmla="*/ 3032 w 2391527"/>
              <a:gd name="connsiteY4" fmla="*/ 2480917 h 2492793"/>
              <a:gd name="connsiteX5" fmla="*/ 0 w 2391527"/>
              <a:gd name="connsiteY5" fmla="*/ 2480426 h 2492793"/>
              <a:gd name="connsiteX6" fmla="*/ 0 w 2391527"/>
              <a:gd name="connsiteY6" fmla="*/ 1768986 h 2492793"/>
              <a:gd name="connsiteX7" fmla="*/ 74918 w 2391527"/>
              <a:gd name="connsiteY7" fmla="*/ 1781462 h 2492793"/>
              <a:gd name="connsiteX8" fmla="*/ 224589 w 2391527"/>
              <a:gd name="connsiteY8" fmla="*/ 1789708 h 2492793"/>
              <a:gd name="connsiteX9" fmla="*/ 1688442 w 2391527"/>
              <a:gd name="connsiteY9" fmla="*/ 192505 h 2492793"/>
              <a:gd name="connsiteX10" fmla="*/ 1680884 w 2391527"/>
              <a:gd name="connsiteY10" fmla="*/ 29200 h 249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1527" h="2492793">
                <a:moveTo>
                  <a:pt x="1676800" y="0"/>
                </a:moveTo>
                <a:lnTo>
                  <a:pt x="2382370" y="0"/>
                </a:lnTo>
                <a:lnTo>
                  <a:pt x="2391527" y="192505"/>
                </a:lnTo>
                <a:cubicBezTo>
                  <a:pt x="2391527" y="1462919"/>
                  <a:pt x="1421356" y="2492793"/>
                  <a:pt x="224589" y="2492793"/>
                </a:cubicBezTo>
                <a:cubicBezTo>
                  <a:pt x="149791" y="2492793"/>
                  <a:pt x="75878" y="2488770"/>
                  <a:pt x="3032" y="2480917"/>
                </a:cubicBezTo>
                <a:lnTo>
                  <a:pt x="0" y="2480426"/>
                </a:lnTo>
                <a:lnTo>
                  <a:pt x="0" y="1768986"/>
                </a:lnTo>
                <a:lnTo>
                  <a:pt x="74918" y="1781462"/>
                </a:lnTo>
                <a:cubicBezTo>
                  <a:pt x="124129" y="1786915"/>
                  <a:pt x="174060" y="1789708"/>
                  <a:pt x="224589" y="1789708"/>
                </a:cubicBezTo>
                <a:cubicBezTo>
                  <a:pt x="1033053" y="1789708"/>
                  <a:pt x="1688442" y="1074616"/>
                  <a:pt x="1688442" y="192505"/>
                </a:cubicBezTo>
                <a:cubicBezTo>
                  <a:pt x="1688442" y="137373"/>
                  <a:pt x="1685882" y="82894"/>
                  <a:pt x="1680884" y="29200"/>
                </a:cubicBez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2B10F76E-35DE-4B0E-97E8-58B05AAA49F6}"/>
              </a:ext>
            </a:extLst>
          </p:cNvPr>
          <p:cNvSpPr txBox="1"/>
          <p:nvPr/>
        </p:nvSpPr>
        <p:spPr>
          <a:xfrm>
            <a:off x="1422400" y="2795547"/>
            <a:ext cx="9347200" cy="1569660"/>
          </a:xfrm>
          <a:prstGeom prst="rect">
            <a:avLst/>
          </a:prstGeom>
          <a:noFill/>
        </p:spPr>
        <p:txBody>
          <a:bodyPr wrap="square" rtlCol="0">
            <a:spAutoFit/>
          </a:bodyPr>
          <a:lstStyle/>
          <a:p>
            <a:pPr algn="ctr"/>
            <a:r>
              <a:rPr lang="en-US" sz="9600" b="1" dirty="0">
                <a:latin typeface="Segoe UI" panose="020B0502040204020203" pitchFamily="34" charset="0"/>
                <a:cs typeface="Segoe UI" panose="020B0502040204020203" pitchFamily="34" charset="0"/>
              </a:rPr>
              <a:t>THANK YOU</a:t>
            </a:r>
            <a:endParaRPr lang="en-IN" sz="96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03374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337</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51</cp:revision>
  <dcterms:created xsi:type="dcterms:W3CDTF">2024-05-29T12:58:50Z</dcterms:created>
  <dcterms:modified xsi:type="dcterms:W3CDTF">2024-06-27T14:35:42Z</dcterms:modified>
</cp:coreProperties>
</file>