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CE35DF-45F0-4870-BBC8-228CD165502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D8A6D8-9502-4025-ACBF-7B76D19C60D2}">
      <dgm:prSet/>
      <dgm:spPr/>
      <dgm:t>
        <a:bodyPr/>
        <a:lstStyle/>
        <a:p>
          <a:r>
            <a:rPr lang="vi-VN" b="1" i="0"/>
            <a:t>Khái niệm cơ bản:</a:t>
          </a:r>
          <a:r>
            <a:rPr lang="vi-VN" b="0" i="0"/>
            <a:t> Biến đổi ảnh gốc dựa trên dự đoán pixel hiện tại từ các pixel trước đó trong ma trận ảnh.</a:t>
          </a:r>
          <a:endParaRPr lang="en-US"/>
        </a:p>
      </dgm:t>
    </dgm:pt>
    <dgm:pt modelId="{E15B0237-BF23-4C54-8F8C-34E620509A58}" type="parTrans" cxnId="{246948DB-46E4-4D36-AA5E-E43866FE60D6}">
      <dgm:prSet/>
      <dgm:spPr/>
      <dgm:t>
        <a:bodyPr/>
        <a:lstStyle/>
        <a:p>
          <a:endParaRPr lang="en-US"/>
        </a:p>
      </dgm:t>
    </dgm:pt>
    <dgm:pt modelId="{D4919C21-35E2-480C-913A-46EA2FD1C741}" type="sibTrans" cxnId="{246948DB-46E4-4D36-AA5E-E43866FE60D6}">
      <dgm:prSet/>
      <dgm:spPr/>
      <dgm:t>
        <a:bodyPr/>
        <a:lstStyle/>
        <a:p>
          <a:endParaRPr lang="en-US"/>
        </a:p>
      </dgm:t>
    </dgm:pt>
    <dgm:pt modelId="{F7E23863-4E88-46AB-93EA-FEF6AC9BE45A}">
      <dgm:prSet/>
      <dgm:spPr/>
      <dgm:t>
        <a:bodyPr/>
        <a:lstStyle/>
        <a:p>
          <a:r>
            <a:rPr lang="vi-VN" b="1" i="0"/>
            <a:t>Giấu dữ liệu trong sai số:</a:t>
          </a:r>
          <a:r>
            <a:rPr lang="vi-VN" b="0" i="0"/>
            <a:t> Thông tin được nhúng vào phần dư (prediction error) – nơi có ít tác động đến hình ảnh thị giác.</a:t>
          </a:r>
          <a:endParaRPr lang="en-US"/>
        </a:p>
      </dgm:t>
    </dgm:pt>
    <dgm:pt modelId="{07B263A4-215E-4A25-8C72-6D2DC78834C0}" type="parTrans" cxnId="{B9C2782C-BBDE-4CB7-A34C-BBEFF4D2053F}">
      <dgm:prSet/>
      <dgm:spPr/>
      <dgm:t>
        <a:bodyPr/>
        <a:lstStyle/>
        <a:p>
          <a:endParaRPr lang="en-US"/>
        </a:p>
      </dgm:t>
    </dgm:pt>
    <dgm:pt modelId="{FA18CC14-EB12-4D93-84E0-AEEE0AB76922}" type="sibTrans" cxnId="{B9C2782C-BBDE-4CB7-A34C-BBEFF4D2053F}">
      <dgm:prSet/>
      <dgm:spPr/>
      <dgm:t>
        <a:bodyPr/>
        <a:lstStyle/>
        <a:p>
          <a:endParaRPr lang="en-US"/>
        </a:p>
      </dgm:t>
    </dgm:pt>
    <dgm:pt modelId="{8B763ACD-0CAB-4BD9-91F9-05B6394C726F}">
      <dgm:prSet/>
      <dgm:spPr/>
      <dgm:t>
        <a:bodyPr/>
        <a:lstStyle/>
        <a:p>
          <a:r>
            <a:rPr lang="vi-VN" b="1" i="0"/>
            <a:t>Tối ưu độ bền và ẩn:</a:t>
          </a:r>
          <a:r>
            <a:rPr lang="vi-VN" b="0" i="0"/>
            <a:t> PCT giúp thủy vân bền hơn trước các biến đổi vì nằm ở cấp biến đổi tín hiệu, khó bị phát hiện.</a:t>
          </a:r>
          <a:endParaRPr lang="en-US"/>
        </a:p>
      </dgm:t>
    </dgm:pt>
    <dgm:pt modelId="{2C345984-6C12-486E-B9BC-6176D12EDD09}" type="parTrans" cxnId="{709FC123-9FA3-4781-BA24-6176C63E5065}">
      <dgm:prSet/>
      <dgm:spPr/>
      <dgm:t>
        <a:bodyPr/>
        <a:lstStyle/>
        <a:p>
          <a:endParaRPr lang="en-US"/>
        </a:p>
      </dgm:t>
    </dgm:pt>
    <dgm:pt modelId="{01C414F0-F9C4-487B-BBE9-9EEB76A0003E}" type="sibTrans" cxnId="{709FC123-9FA3-4781-BA24-6176C63E5065}">
      <dgm:prSet/>
      <dgm:spPr/>
      <dgm:t>
        <a:bodyPr/>
        <a:lstStyle/>
        <a:p>
          <a:endParaRPr lang="en-US"/>
        </a:p>
      </dgm:t>
    </dgm:pt>
    <dgm:pt modelId="{D095C681-5CB0-483C-8855-B63955D44F02}">
      <dgm:prSet/>
      <dgm:spPr/>
      <dgm:t>
        <a:bodyPr/>
        <a:lstStyle/>
        <a:p>
          <a:r>
            <a:rPr lang="vi-VN" b="1" i="0"/>
            <a:t>Ứng dụng nâng cao:</a:t>
          </a:r>
          <a:r>
            <a:rPr lang="vi-VN" b="0" i="0"/>
            <a:t> Dùng trong ảnh y tế, ảnh vệ tinh, nơi yêu cầu bảo toàn cấu trúc gốc và xác thực nội dung.</a:t>
          </a:r>
          <a:endParaRPr lang="en-US"/>
        </a:p>
      </dgm:t>
    </dgm:pt>
    <dgm:pt modelId="{264439FF-B490-44E1-9971-CF2D2F8DABEE}" type="parTrans" cxnId="{5EB0C48C-DAB2-4F1A-A5EB-879A04D2541C}">
      <dgm:prSet/>
      <dgm:spPr/>
      <dgm:t>
        <a:bodyPr/>
        <a:lstStyle/>
        <a:p>
          <a:endParaRPr lang="en-US"/>
        </a:p>
      </dgm:t>
    </dgm:pt>
    <dgm:pt modelId="{F4674A78-C72A-4723-9CB1-FCBB1A9256A6}" type="sibTrans" cxnId="{5EB0C48C-DAB2-4F1A-A5EB-879A04D2541C}">
      <dgm:prSet/>
      <dgm:spPr/>
      <dgm:t>
        <a:bodyPr/>
        <a:lstStyle/>
        <a:p>
          <a:endParaRPr lang="en-US"/>
        </a:p>
      </dgm:t>
    </dgm:pt>
    <dgm:pt modelId="{7CABB60B-81A1-488C-B8C0-2628D9A22133}" type="pres">
      <dgm:prSet presAssocID="{B7CE35DF-45F0-4870-BBC8-228CD1655027}" presName="vert0" presStyleCnt="0">
        <dgm:presLayoutVars>
          <dgm:dir/>
          <dgm:animOne val="branch"/>
          <dgm:animLvl val="lvl"/>
        </dgm:presLayoutVars>
      </dgm:prSet>
      <dgm:spPr/>
    </dgm:pt>
    <dgm:pt modelId="{84282700-6D6A-46D7-8551-6413A42C5374}" type="pres">
      <dgm:prSet presAssocID="{C5D8A6D8-9502-4025-ACBF-7B76D19C60D2}" presName="thickLine" presStyleLbl="alignNode1" presStyleIdx="0" presStyleCnt="4"/>
      <dgm:spPr/>
    </dgm:pt>
    <dgm:pt modelId="{DEB85010-BA0C-49D2-A389-36D854E695F5}" type="pres">
      <dgm:prSet presAssocID="{C5D8A6D8-9502-4025-ACBF-7B76D19C60D2}" presName="horz1" presStyleCnt="0"/>
      <dgm:spPr/>
    </dgm:pt>
    <dgm:pt modelId="{E00D0450-5CB7-4003-B2E2-A8C7DC7A9268}" type="pres">
      <dgm:prSet presAssocID="{C5D8A6D8-9502-4025-ACBF-7B76D19C60D2}" presName="tx1" presStyleLbl="revTx" presStyleIdx="0" presStyleCnt="4"/>
      <dgm:spPr/>
    </dgm:pt>
    <dgm:pt modelId="{C0C95BEA-B90C-40EB-83E8-8B88289E17A9}" type="pres">
      <dgm:prSet presAssocID="{C5D8A6D8-9502-4025-ACBF-7B76D19C60D2}" presName="vert1" presStyleCnt="0"/>
      <dgm:spPr/>
    </dgm:pt>
    <dgm:pt modelId="{935DBA86-B393-4B1F-9B67-4314939D40E1}" type="pres">
      <dgm:prSet presAssocID="{F7E23863-4E88-46AB-93EA-FEF6AC9BE45A}" presName="thickLine" presStyleLbl="alignNode1" presStyleIdx="1" presStyleCnt="4"/>
      <dgm:spPr/>
    </dgm:pt>
    <dgm:pt modelId="{6DA84B93-2250-4D6F-B828-FCBEDE549C7C}" type="pres">
      <dgm:prSet presAssocID="{F7E23863-4E88-46AB-93EA-FEF6AC9BE45A}" presName="horz1" presStyleCnt="0"/>
      <dgm:spPr/>
    </dgm:pt>
    <dgm:pt modelId="{239E0443-E3F7-4BBA-AAE2-BF8E1761394E}" type="pres">
      <dgm:prSet presAssocID="{F7E23863-4E88-46AB-93EA-FEF6AC9BE45A}" presName="tx1" presStyleLbl="revTx" presStyleIdx="1" presStyleCnt="4"/>
      <dgm:spPr/>
    </dgm:pt>
    <dgm:pt modelId="{D626975C-F3E7-455B-A9AA-0F5D1C8598F6}" type="pres">
      <dgm:prSet presAssocID="{F7E23863-4E88-46AB-93EA-FEF6AC9BE45A}" presName="vert1" presStyleCnt="0"/>
      <dgm:spPr/>
    </dgm:pt>
    <dgm:pt modelId="{C92CF1EB-E36C-4670-905B-9AB90515E640}" type="pres">
      <dgm:prSet presAssocID="{8B763ACD-0CAB-4BD9-91F9-05B6394C726F}" presName="thickLine" presStyleLbl="alignNode1" presStyleIdx="2" presStyleCnt="4"/>
      <dgm:spPr/>
    </dgm:pt>
    <dgm:pt modelId="{380D64B0-9C3D-47BC-AFF6-A1E57ABA3E35}" type="pres">
      <dgm:prSet presAssocID="{8B763ACD-0CAB-4BD9-91F9-05B6394C726F}" presName="horz1" presStyleCnt="0"/>
      <dgm:spPr/>
    </dgm:pt>
    <dgm:pt modelId="{6908A16D-68CA-4A6A-B5EA-415C32318A9B}" type="pres">
      <dgm:prSet presAssocID="{8B763ACD-0CAB-4BD9-91F9-05B6394C726F}" presName="tx1" presStyleLbl="revTx" presStyleIdx="2" presStyleCnt="4"/>
      <dgm:spPr/>
    </dgm:pt>
    <dgm:pt modelId="{91249E9F-8831-418C-9698-A240281BE974}" type="pres">
      <dgm:prSet presAssocID="{8B763ACD-0CAB-4BD9-91F9-05B6394C726F}" presName="vert1" presStyleCnt="0"/>
      <dgm:spPr/>
    </dgm:pt>
    <dgm:pt modelId="{45F910B4-587D-4492-BCC0-8B4CDED8E1B9}" type="pres">
      <dgm:prSet presAssocID="{D095C681-5CB0-483C-8855-B63955D44F02}" presName="thickLine" presStyleLbl="alignNode1" presStyleIdx="3" presStyleCnt="4"/>
      <dgm:spPr/>
    </dgm:pt>
    <dgm:pt modelId="{35B4972A-A056-48BC-8D26-A72F84FA52DB}" type="pres">
      <dgm:prSet presAssocID="{D095C681-5CB0-483C-8855-B63955D44F02}" presName="horz1" presStyleCnt="0"/>
      <dgm:spPr/>
    </dgm:pt>
    <dgm:pt modelId="{58CECA53-E789-4F4A-B698-D63228AA2123}" type="pres">
      <dgm:prSet presAssocID="{D095C681-5CB0-483C-8855-B63955D44F02}" presName="tx1" presStyleLbl="revTx" presStyleIdx="3" presStyleCnt="4"/>
      <dgm:spPr/>
    </dgm:pt>
    <dgm:pt modelId="{5012AFCA-11BA-405B-88E3-CAB1FF1029C0}" type="pres">
      <dgm:prSet presAssocID="{D095C681-5CB0-483C-8855-B63955D44F02}" presName="vert1" presStyleCnt="0"/>
      <dgm:spPr/>
    </dgm:pt>
  </dgm:ptLst>
  <dgm:cxnLst>
    <dgm:cxn modelId="{709FC123-9FA3-4781-BA24-6176C63E5065}" srcId="{B7CE35DF-45F0-4870-BBC8-228CD1655027}" destId="{8B763ACD-0CAB-4BD9-91F9-05B6394C726F}" srcOrd="2" destOrd="0" parTransId="{2C345984-6C12-486E-B9BC-6176D12EDD09}" sibTransId="{01C414F0-F9C4-487B-BBE9-9EEB76A0003E}"/>
    <dgm:cxn modelId="{B9C2782C-BBDE-4CB7-A34C-BBEFF4D2053F}" srcId="{B7CE35DF-45F0-4870-BBC8-228CD1655027}" destId="{F7E23863-4E88-46AB-93EA-FEF6AC9BE45A}" srcOrd="1" destOrd="0" parTransId="{07B263A4-215E-4A25-8C72-6D2DC78834C0}" sibTransId="{FA18CC14-EB12-4D93-84E0-AEEE0AB76922}"/>
    <dgm:cxn modelId="{D85E0D3A-E223-476C-96D6-F5437733C1F3}" type="presOf" srcId="{F7E23863-4E88-46AB-93EA-FEF6AC9BE45A}" destId="{239E0443-E3F7-4BBA-AAE2-BF8E1761394E}" srcOrd="0" destOrd="0" presId="urn:microsoft.com/office/officeart/2008/layout/LinedList"/>
    <dgm:cxn modelId="{B1E93272-6870-4B43-B208-FE54162BE058}" type="presOf" srcId="{B7CE35DF-45F0-4870-BBC8-228CD1655027}" destId="{7CABB60B-81A1-488C-B8C0-2628D9A22133}" srcOrd="0" destOrd="0" presId="urn:microsoft.com/office/officeart/2008/layout/LinedList"/>
    <dgm:cxn modelId="{FAC69A84-E83B-4A94-B91C-11D79C04856F}" type="presOf" srcId="{D095C681-5CB0-483C-8855-B63955D44F02}" destId="{58CECA53-E789-4F4A-B698-D63228AA2123}" srcOrd="0" destOrd="0" presId="urn:microsoft.com/office/officeart/2008/layout/LinedList"/>
    <dgm:cxn modelId="{5EB0C48C-DAB2-4F1A-A5EB-879A04D2541C}" srcId="{B7CE35DF-45F0-4870-BBC8-228CD1655027}" destId="{D095C681-5CB0-483C-8855-B63955D44F02}" srcOrd="3" destOrd="0" parTransId="{264439FF-B490-44E1-9971-CF2D2F8DABEE}" sibTransId="{F4674A78-C72A-4723-9CB1-FCBB1A9256A6}"/>
    <dgm:cxn modelId="{7CFECDBF-065F-4803-A10F-D02109714696}" type="presOf" srcId="{8B763ACD-0CAB-4BD9-91F9-05B6394C726F}" destId="{6908A16D-68CA-4A6A-B5EA-415C32318A9B}" srcOrd="0" destOrd="0" presId="urn:microsoft.com/office/officeart/2008/layout/LinedList"/>
    <dgm:cxn modelId="{246948DB-46E4-4D36-AA5E-E43866FE60D6}" srcId="{B7CE35DF-45F0-4870-BBC8-228CD1655027}" destId="{C5D8A6D8-9502-4025-ACBF-7B76D19C60D2}" srcOrd="0" destOrd="0" parTransId="{E15B0237-BF23-4C54-8F8C-34E620509A58}" sibTransId="{D4919C21-35E2-480C-913A-46EA2FD1C741}"/>
    <dgm:cxn modelId="{93677FFD-99F4-452D-B84F-84A16CFB0581}" type="presOf" srcId="{C5D8A6D8-9502-4025-ACBF-7B76D19C60D2}" destId="{E00D0450-5CB7-4003-B2E2-A8C7DC7A9268}" srcOrd="0" destOrd="0" presId="urn:microsoft.com/office/officeart/2008/layout/LinedList"/>
    <dgm:cxn modelId="{DE060853-0EA1-4840-9423-98DEE04DB8E2}" type="presParOf" srcId="{7CABB60B-81A1-488C-B8C0-2628D9A22133}" destId="{84282700-6D6A-46D7-8551-6413A42C5374}" srcOrd="0" destOrd="0" presId="urn:microsoft.com/office/officeart/2008/layout/LinedList"/>
    <dgm:cxn modelId="{71C3FA2F-656B-4123-AA3F-D6EE2DA640ED}" type="presParOf" srcId="{7CABB60B-81A1-488C-B8C0-2628D9A22133}" destId="{DEB85010-BA0C-49D2-A389-36D854E695F5}" srcOrd="1" destOrd="0" presId="urn:microsoft.com/office/officeart/2008/layout/LinedList"/>
    <dgm:cxn modelId="{9D54E4D4-27C8-4FCE-8DCB-B2110191AFC6}" type="presParOf" srcId="{DEB85010-BA0C-49D2-A389-36D854E695F5}" destId="{E00D0450-5CB7-4003-B2E2-A8C7DC7A9268}" srcOrd="0" destOrd="0" presId="urn:microsoft.com/office/officeart/2008/layout/LinedList"/>
    <dgm:cxn modelId="{DD74DB44-6E44-4236-8F4F-9A39D469D128}" type="presParOf" srcId="{DEB85010-BA0C-49D2-A389-36D854E695F5}" destId="{C0C95BEA-B90C-40EB-83E8-8B88289E17A9}" srcOrd="1" destOrd="0" presId="urn:microsoft.com/office/officeart/2008/layout/LinedList"/>
    <dgm:cxn modelId="{880453D7-DBFD-47AA-A10F-DB32CE9196F6}" type="presParOf" srcId="{7CABB60B-81A1-488C-B8C0-2628D9A22133}" destId="{935DBA86-B393-4B1F-9B67-4314939D40E1}" srcOrd="2" destOrd="0" presId="urn:microsoft.com/office/officeart/2008/layout/LinedList"/>
    <dgm:cxn modelId="{16FE5215-0408-4566-AF3C-311F4EA95887}" type="presParOf" srcId="{7CABB60B-81A1-488C-B8C0-2628D9A22133}" destId="{6DA84B93-2250-4D6F-B828-FCBEDE549C7C}" srcOrd="3" destOrd="0" presId="urn:microsoft.com/office/officeart/2008/layout/LinedList"/>
    <dgm:cxn modelId="{998125C9-DB31-4ADC-A481-7398E738B694}" type="presParOf" srcId="{6DA84B93-2250-4D6F-B828-FCBEDE549C7C}" destId="{239E0443-E3F7-4BBA-AAE2-BF8E1761394E}" srcOrd="0" destOrd="0" presId="urn:microsoft.com/office/officeart/2008/layout/LinedList"/>
    <dgm:cxn modelId="{A0B337E4-C89D-4B43-8A3A-2E0480989295}" type="presParOf" srcId="{6DA84B93-2250-4D6F-B828-FCBEDE549C7C}" destId="{D626975C-F3E7-455B-A9AA-0F5D1C8598F6}" srcOrd="1" destOrd="0" presId="urn:microsoft.com/office/officeart/2008/layout/LinedList"/>
    <dgm:cxn modelId="{9A349356-0CC1-4113-8BA9-E090DD9868A0}" type="presParOf" srcId="{7CABB60B-81A1-488C-B8C0-2628D9A22133}" destId="{C92CF1EB-E36C-4670-905B-9AB90515E640}" srcOrd="4" destOrd="0" presId="urn:microsoft.com/office/officeart/2008/layout/LinedList"/>
    <dgm:cxn modelId="{A619B104-8F11-4E24-9B45-66398D01E1DE}" type="presParOf" srcId="{7CABB60B-81A1-488C-B8C0-2628D9A22133}" destId="{380D64B0-9C3D-47BC-AFF6-A1E57ABA3E35}" srcOrd="5" destOrd="0" presId="urn:microsoft.com/office/officeart/2008/layout/LinedList"/>
    <dgm:cxn modelId="{8322F45A-E286-4F28-9E14-9979702D9827}" type="presParOf" srcId="{380D64B0-9C3D-47BC-AFF6-A1E57ABA3E35}" destId="{6908A16D-68CA-4A6A-B5EA-415C32318A9B}" srcOrd="0" destOrd="0" presId="urn:microsoft.com/office/officeart/2008/layout/LinedList"/>
    <dgm:cxn modelId="{E13FAD80-C77C-4782-BF2D-6116D706F48B}" type="presParOf" srcId="{380D64B0-9C3D-47BC-AFF6-A1E57ABA3E35}" destId="{91249E9F-8831-418C-9698-A240281BE974}" srcOrd="1" destOrd="0" presId="urn:microsoft.com/office/officeart/2008/layout/LinedList"/>
    <dgm:cxn modelId="{EC8987FF-80C0-47C4-B839-A48910CA7631}" type="presParOf" srcId="{7CABB60B-81A1-488C-B8C0-2628D9A22133}" destId="{45F910B4-587D-4492-BCC0-8B4CDED8E1B9}" srcOrd="6" destOrd="0" presId="urn:microsoft.com/office/officeart/2008/layout/LinedList"/>
    <dgm:cxn modelId="{C6CEA2AE-295D-4840-B546-7DF9CC6DC95E}" type="presParOf" srcId="{7CABB60B-81A1-488C-B8C0-2628D9A22133}" destId="{35B4972A-A056-48BC-8D26-A72F84FA52DB}" srcOrd="7" destOrd="0" presId="urn:microsoft.com/office/officeart/2008/layout/LinedList"/>
    <dgm:cxn modelId="{2FB8C8B6-9148-40DD-8E51-A23BE03453E3}" type="presParOf" srcId="{35B4972A-A056-48BC-8D26-A72F84FA52DB}" destId="{58CECA53-E789-4F4A-B698-D63228AA2123}" srcOrd="0" destOrd="0" presId="urn:microsoft.com/office/officeart/2008/layout/LinedList"/>
    <dgm:cxn modelId="{C052F66B-7EBD-473D-8717-8C677AA0578B}" type="presParOf" srcId="{35B4972A-A056-48BC-8D26-A72F84FA52DB}" destId="{5012AFCA-11BA-405B-88E3-CAB1FF1029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82700-6D6A-46D7-8551-6413A42C5374}">
      <dsp:nvSpPr>
        <dsp:cNvPr id="0" name=""/>
        <dsp:cNvSpPr/>
      </dsp:nvSpPr>
      <dsp:spPr>
        <a:xfrm>
          <a:off x="0" y="0"/>
          <a:ext cx="51753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D0450-5CB7-4003-B2E2-A8C7DC7A9268}">
      <dsp:nvSpPr>
        <dsp:cNvPr id="0" name=""/>
        <dsp:cNvSpPr/>
      </dsp:nvSpPr>
      <dsp:spPr>
        <a:xfrm>
          <a:off x="0" y="0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b="1" i="0" kern="1200"/>
            <a:t>Khái niệm cơ bản:</a:t>
          </a:r>
          <a:r>
            <a:rPr lang="vi-VN" sz="2200" b="0" i="0" kern="1200"/>
            <a:t> Biến đổi ảnh gốc dựa trên dự đoán pixel hiện tại từ các pixel trước đó trong ma trận ảnh.</a:t>
          </a:r>
          <a:endParaRPr lang="en-US" sz="2200" kern="1200"/>
        </a:p>
      </dsp:txBody>
      <dsp:txXfrm>
        <a:off x="0" y="0"/>
        <a:ext cx="5175384" cy="1384035"/>
      </dsp:txXfrm>
    </dsp:sp>
    <dsp:sp modelId="{935DBA86-B393-4B1F-9B67-4314939D40E1}">
      <dsp:nvSpPr>
        <dsp:cNvPr id="0" name=""/>
        <dsp:cNvSpPr/>
      </dsp:nvSpPr>
      <dsp:spPr>
        <a:xfrm>
          <a:off x="0" y="1384035"/>
          <a:ext cx="5175384" cy="0"/>
        </a:xfrm>
        <a:prstGeom prst="lin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E0443-E3F7-4BBA-AAE2-BF8E1761394E}">
      <dsp:nvSpPr>
        <dsp:cNvPr id="0" name=""/>
        <dsp:cNvSpPr/>
      </dsp:nvSpPr>
      <dsp:spPr>
        <a:xfrm>
          <a:off x="0" y="1384035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b="1" i="0" kern="1200"/>
            <a:t>Giấu dữ liệu trong sai số:</a:t>
          </a:r>
          <a:r>
            <a:rPr lang="vi-VN" sz="2200" b="0" i="0" kern="1200"/>
            <a:t> Thông tin được nhúng vào phần dư (prediction error) – nơi có ít tác động đến hình ảnh thị giác.</a:t>
          </a:r>
          <a:endParaRPr lang="en-US" sz="2200" kern="1200"/>
        </a:p>
      </dsp:txBody>
      <dsp:txXfrm>
        <a:off x="0" y="1384035"/>
        <a:ext cx="5175384" cy="1384035"/>
      </dsp:txXfrm>
    </dsp:sp>
    <dsp:sp modelId="{C92CF1EB-E36C-4670-905B-9AB90515E640}">
      <dsp:nvSpPr>
        <dsp:cNvPr id="0" name=""/>
        <dsp:cNvSpPr/>
      </dsp:nvSpPr>
      <dsp:spPr>
        <a:xfrm>
          <a:off x="0" y="2768070"/>
          <a:ext cx="5175384" cy="0"/>
        </a:xfrm>
        <a:prstGeom prst="lin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8A16D-68CA-4A6A-B5EA-415C32318A9B}">
      <dsp:nvSpPr>
        <dsp:cNvPr id="0" name=""/>
        <dsp:cNvSpPr/>
      </dsp:nvSpPr>
      <dsp:spPr>
        <a:xfrm>
          <a:off x="0" y="2768070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b="1" i="0" kern="1200"/>
            <a:t>Tối ưu độ bền và ẩn:</a:t>
          </a:r>
          <a:r>
            <a:rPr lang="vi-VN" sz="2200" b="0" i="0" kern="1200"/>
            <a:t> PCT giúp thủy vân bền hơn trước các biến đổi vì nằm ở cấp biến đổi tín hiệu, khó bị phát hiện.</a:t>
          </a:r>
          <a:endParaRPr lang="en-US" sz="2200" kern="1200"/>
        </a:p>
      </dsp:txBody>
      <dsp:txXfrm>
        <a:off x="0" y="2768070"/>
        <a:ext cx="5175384" cy="1384035"/>
      </dsp:txXfrm>
    </dsp:sp>
    <dsp:sp modelId="{45F910B4-587D-4492-BCC0-8B4CDED8E1B9}">
      <dsp:nvSpPr>
        <dsp:cNvPr id="0" name=""/>
        <dsp:cNvSpPr/>
      </dsp:nvSpPr>
      <dsp:spPr>
        <a:xfrm>
          <a:off x="0" y="4152105"/>
          <a:ext cx="5175384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ECA53-E789-4F4A-B698-D63228AA2123}">
      <dsp:nvSpPr>
        <dsp:cNvPr id="0" name=""/>
        <dsp:cNvSpPr/>
      </dsp:nvSpPr>
      <dsp:spPr>
        <a:xfrm>
          <a:off x="0" y="4152105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b="1" i="0" kern="1200"/>
            <a:t>Ứng dụng nâng cao:</a:t>
          </a:r>
          <a:r>
            <a:rPr lang="vi-VN" sz="2200" b="0" i="0" kern="1200"/>
            <a:t> Dùng trong ảnh y tế, ảnh vệ tinh, nơi yêu cầu bảo toàn cấu trúc gốc và xác thực nội dung.</a:t>
          </a:r>
          <a:endParaRPr lang="en-US" sz="2200" kern="1200"/>
        </a:p>
      </dsp:txBody>
      <dsp:txXfrm>
        <a:off x="0" y="4152105"/>
        <a:ext cx="5175384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77107" y="220196"/>
            <a:ext cx="7066893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350" y="2099696"/>
            <a:ext cx="1456680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836384" y="1866059"/>
            <a:ext cx="2987899" cy="2240924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8950" y="1939159"/>
            <a:ext cx="5733470" cy="2751086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t>Nghiên cứu kỹ thuật thủy vân số và xây dựng ứng dụng bảo vệ bản quyền ảnh số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0F2FD6-1042-C7D9-D431-556476F44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6389E-D4F0-2DE7-55B3-B5D8D02C6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b="1" i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Thuật toán thủy vân WU-LEE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-93647" y="2693652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74F59-4F53-A6F9-9BF5-3F8108190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vi-VN" sz="270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vi-VN" sz="2700" b="1" i="0">
                <a:effectLst/>
                <a:latin typeface="Roboto" panose="02000000000000000000" pitchFamily="2" charset="0"/>
              </a:rPr>
              <a:t>Ý tưởng chính:</a:t>
            </a:r>
            <a:r>
              <a:rPr lang="vi-VN" sz="2700" b="0" i="0">
                <a:effectLst/>
                <a:latin typeface="Roboto" panose="02000000000000000000" pitchFamily="2" charset="0"/>
              </a:rPr>
              <a:t> Sử dụng khóa nhị phân K kết hợp với ảnh gốc F để tăng bảo mật khi giấu bit thông tin.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vi-VN" sz="2700" b="1" i="0">
                <a:effectLst/>
                <a:latin typeface="Roboto" panose="02000000000000000000" pitchFamily="2" charset="0"/>
              </a:rPr>
              <a:t>Điều kiện nhúng:</a:t>
            </a:r>
            <a:r>
              <a:rPr lang="vi-VN" sz="2700" b="0" i="0">
                <a:effectLst/>
                <a:latin typeface="Roboto" panose="02000000000000000000" pitchFamily="2" charset="0"/>
              </a:rPr>
              <a:t> Chỉ nhúng khi tổng bit 1 trong khối Fi ^ K nằm trong khoảng (0, SUM(K)).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vi-VN" sz="2700" b="1" i="0">
                <a:effectLst/>
                <a:latin typeface="Roboto" panose="02000000000000000000" pitchFamily="2" charset="0"/>
              </a:rPr>
              <a:t>Cơ chế đảo bit:</a:t>
            </a:r>
            <a:r>
              <a:rPr lang="vi-VN" sz="2700" b="0" i="0">
                <a:effectLst/>
                <a:latin typeface="Roboto" panose="02000000000000000000" pitchFamily="2" charset="0"/>
              </a:rPr>
              <a:t> Tối đa 1 bit được đảo để đảm bảo bất biến mod 2 với bit cần giấu.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vi-VN" sz="2700" b="1" i="0">
                <a:effectLst/>
                <a:latin typeface="Roboto" panose="02000000000000000000" pitchFamily="2" charset="0"/>
              </a:rPr>
              <a:t>Ưu điểm:</a:t>
            </a:r>
            <a:r>
              <a:rPr lang="vi-VN" sz="2700" b="0" i="0">
                <a:effectLst/>
                <a:latin typeface="Roboto" panose="02000000000000000000" pitchFamily="2" charset="0"/>
              </a:rPr>
              <a:t> Khó phát hiện, bảo mật cao hơn SW do có khóa và chỉ định vị trí có thể sửa đổi.</a:t>
            </a:r>
          </a:p>
        </p:txBody>
      </p:sp>
    </p:spTree>
    <p:extLst>
      <p:ext uri="{BB962C8B-B14F-4D97-AF65-F5344CB8AC3E}">
        <p14:creationId xmlns:p14="http://schemas.microsoft.com/office/powerpoint/2010/main" val="2244342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D734DC-B875-A5B4-7580-BBC79F22E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21334-A19F-199B-C12E-5A6AE027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b="1" i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Thuật toán thủy vân LSB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-93647" y="2693652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354F5-92D6-A328-44A1-4873121DC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574" y="1825625"/>
            <a:ext cx="7669776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vi-VN" sz="2000"/>
          </a:p>
          <a:p>
            <a:pPr>
              <a:lnSpc>
                <a:spcPct val="90000"/>
              </a:lnSpc>
              <a:buNone/>
            </a:pPr>
            <a:r>
              <a:rPr lang="vi-VN" sz="2000" b="1" i="0">
                <a:effectLst/>
                <a:latin typeface="Roboto" panose="02000000000000000000" pitchFamily="2" charset="0"/>
              </a:rPr>
              <a:t>Nguyên lý hoạt động</a:t>
            </a:r>
          </a:p>
          <a:p>
            <a:pPr>
              <a:lnSpc>
                <a:spcPct val="90000"/>
              </a:lnSpc>
            </a:pPr>
            <a:r>
              <a:rPr lang="vi-VN" sz="2000" b="0" i="0">
                <a:effectLst/>
                <a:latin typeface="Roboto" panose="02000000000000000000" pitchFamily="2" charset="0"/>
              </a:rPr>
              <a:t>Giấu từng bit thông tin vào bit cuối của màu RGB trong ảnh 24-bit (thường là màu xanh).</a:t>
            </a:r>
          </a:p>
          <a:p>
            <a:pPr>
              <a:lnSpc>
                <a:spcPct val="90000"/>
              </a:lnSpc>
              <a:buNone/>
            </a:pPr>
            <a:r>
              <a:rPr lang="vi-VN" sz="2000" b="1" i="0">
                <a:effectLst/>
                <a:latin typeface="Roboto" panose="02000000000000000000" pitchFamily="2" charset="0"/>
              </a:rPr>
              <a:t>Cơ chế bit cuối</a:t>
            </a:r>
          </a:p>
          <a:p>
            <a:pPr>
              <a:lnSpc>
                <a:spcPct val="90000"/>
              </a:lnSpc>
            </a:pPr>
            <a:r>
              <a:rPr lang="vi-VN" sz="2000" b="0" i="0">
                <a:effectLst/>
                <a:latin typeface="Roboto" panose="02000000000000000000" pitchFamily="2" charset="0"/>
              </a:rPr>
              <a:t>Bit cuối của mỗi pixel mang thông tin, thường không gây thay đổi đáng kể tới thị giác.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i="0">
                <a:effectLst/>
                <a:latin typeface="Roboto" panose="02000000000000000000" pitchFamily="2" charset="0"/>
              </a:rPr>
              <a:t>Cờ bảo mật (flag)</a:t>
            </a:r>
          </a:p>
          <a:p>
            <a:pPr>
              <a:lnSpc>
                <a:spcPct val="90000"/>
              </a:lnSpc>
            </a:pPr>
            <a:r>
              <a:rPr lang="en-US" sz="2000" b="0" i="0">
                <a:effectLst/>
                <a:latin typeface="Roboto" panose="02000000000000000000" pitchFamily="2" charset="0"/>
              </a:rPr>
              <a:t>Dùng để kiểm soát việc có cần đảo bit dữ liệu hay không để tránh phát hiện giấu tin.</a:t>
            </a:r>
          </a:p>
          <a:p>
            <a:pPr>
              <a:lnSpc>
                <a:spcPct val="90000"/>
              </a:lnSpc>
              <a:buNone/>
            </a:pPr>
            <a:r>
              <a:rPr lang="vi-VN" sz="2000" b="1" i="0">
                <a:effectLst/>
                <a:latin typeface="Roboto" panose="02000000000000000000" pitchFamily="2" charset="0"/>
              </a:rPr>
              <a:t>Ứng dụng và hạn chế</a:t>
            </a:r>
          </a:p>
          <a:p>
            <a:pPr>
              <a:lnSpc>
                <a:spcPct val="90000"/>
              </a:lnSpc>
            </a:pPr>
            <a:r>
              <a:rPr lang="vi-VN" sz="2000" b="0" i="0">
                <a:effectLst/>
                <a:latin typeface="Roboto" panose="02000000000000000000" pitchFamily="2" charset="0"/>
              </a:rPr>
              <a:t>Dễ triển khai, mang nhiều thông tin nhưng dễ bị phá bởi các thao tác nén hoặc chỉnh sửa.</a:t>
            </a:r>
          </a:p>
        </p:txBody>
      </p:sp>
    </p:spTree>
    <p:extLst>
      <p:ext uri="{BB962C8B-B14F-4D97-AF65-F5344CB8AC3E}">
        <p14:creationId xmlns:p14="http://schemas.microsoft.com/office/powerpoint/2010/main" val="2165273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569DB8-49D0-FD01-250D-8A91C0956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39972-F359-02A8-4197-9677E1FEA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 b="1" i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Thuật toán thủy vân PCT</a:t>
            </a:r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9922FF23-6CE0-E3B5-77E7-EFE4FF2691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783370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560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CBE988-E308-84F1-2A0D-6076E6359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088" y="0"/>
            <a:ext cx="7177823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A9ECC-F81A-EC7E-13BA-CF259EF9A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037" y="955309"/>
            <a:ext cx="5305926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63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4173498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0DF053-966F-14E7-B1F1-9554C9A3D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1696472" y="-729002"/>
            <a:ext cx="5649003" cy="7988753"/>
          </a:xfrm>
          <a:custGeom>
            <a:avLst/>
            <a:gdLst>
              <a:gd name="connsiteX0" fmla="*/ 0 w 5649003"/>
              <a:gd name="connsiteY0" fmla="*/ 3994377 h 7988753"/>
              <a:gd name="connsiteX1" fmla="*/ 2824502 w 5649003"/>
              <a:gd name="connsiteY1" fmla="*/ 0 h 7988753"/>
              <a:gd name="connsiteX2" fmla="*/ 5649004 w 5649003"/>
              <a:gd name="connsiteY2" fmla="*/ 3994377 h 7988753"/>
              <a:gd name="connsiteX3" fmla="*/ 2824502 w 5649003"/>
              <a:gd name="connsiteY3" fmla="*/ 7988754 h 7988753"/>
              <a:gd name="connsiteX4" fmla="*/ 0 w 5649003"/>
              <a:gd name="connsiteY4" fmla="*/ 3994377 h 7988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7988753" fill="none" extrusionOk="0">
                <a:moveTo>
                  <a:pt x="0" y="3994377"/>
                </a:moveTo>
                <a:cubicBezTo>
                  <a:pt x="186946" y="1724370"/>
                  <a:pt x="1438121" y="-52385"/>
                  <a:pt x="2824502" y="0"/>
                </a:cubicBezTo>
                <a:cubicBezTo>
                  <a:pt x="4573533" y="-25557"/>
                  <a:pt x="5524760" y="1760129"/>
                  <a:pt x="5649004" y="3994377"/>
                </a:cubicBezTo>
                <a:cubicBezTo>
                  <a:pt x="5518761" y="6222535"/>
                  <a:pt x="4285196" y="8231096"/>
                  <a:pt x="2824502" y="7988754"/>
                </a:cubicBezTo>
                <a:cubicBezTo>
                  <a:pt x="1332602" y="8079924"/>
                  <a:pt x="181951" y="6393158"/>
                  <a:pt x="0" y="3994377"/>
                </a:cubicBezTo>
                <a:close/>
              </a:path>
              <a:path w="5649003" h="7988753" stroke="0" extrusionOk="0">
                <a:moveTo>
                  <a:pt x="0" y="3994377"/>
                </a:moveTo>
                <a:cubicBezTo>
                  <a:pt x="-54350" y="1735993"/>
                  <a:pt x="1351726" y="167869"/>
                  <a:pt x="2824502" y="0"/>
                </a:cubicBezTo>
                <a:cubicBezTo>
                  <a:pt x="4343116" y="-29476"/>
                  <a:pt x="5695592" y="2113332"/>
                  <a:pt x="5649004" y="3994377"/>
                </a:cubicBezTo>
                <a:cubicBezTo>
                  <a:pt x="5518596" y="6213441"/>
                  <a:pt x="4081190" y="7959286"/>
                  <a:pt x="2824502" y="7988754"/>
                </a:cubicBezTo>
                <a:cubicBezTo>
                  <a:pt x="1192166" y="7815502"/>
                  <a:pt x="-92001" y="6198372"/>
                  <a:pt x="0" y="3994377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05EF99-59EE-8D76-699D-D2DEEFC13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908" y="1911096"/>
            <a:ext cx="6041898" cy="20766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Cảm ơn thầy và bạn đã lắng nghe</a:t>
            </a:r>
            <a:endParaRPr lang="en-US" sz="5700" b="1" i="0" kern="120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72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4173498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6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Kỹ thuật che giấu tập tin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vi-VN" sz="220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vi-VN" sz="2200" b="1" i="0">
                <a:effectLst/>
                <a:latin typeface="Roboto" panose="02000000000000000000" pitchFamily="2" charset="0"/>
              </a:rPr>
              <a:t>Khái niệm giấu tin:</a:t>
            </a:r>
            <a:r>
              <a:rPr lang="vi-VN" sz="2200" b="0" i="0">
                <a:effectLst/>
                <a:latin typeface="Roboto" panose="02000000000000000000" pitchFamily="2" charset="0"/>
              </a:rPr>
              <a:t> Là kỹ thuật nhúng thông tin mật vào dữ liệu khác nhằm che giấu sự tồn tại của thông tin đó, phục vụ bảo mật hoặc xác thực.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vi-VN" sz="2200" b="1" i="0">
                <a:effectLst/>
                <a:latin typeface="Roboto" panose="02000000000000000000" pitchFamily="2" charset="0"/>
              </a:rPr>
              <a:t>Phân loại giấu tin:</a:t>
            </a:r>
            <a:r>
              <a:rPr lang="vi-VN" sz="2200" b="0" i="0">
                <a:effectLst/>
                <a:latin typeface="Roboto" panose="02000000000000000000" pitchFamily="2" charset="0"/>
              </a:rPr>
              <a:t> Bao gồm thủy vân số (watermarking) và giấu tin mật (steganography), tùy vào mục tiêu sử dụng và mức độ ẩn thông tin.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vi-VN" sz="2200" b="1" i="0">
                <a:effectLst/>
                <a:latin typeface="Roboto" panose="02000000000000000000" pitchFamily="2" charset="0"/>
              </a:rPr>
              <a:t>Ứng dụng chính:</a:t>
            </a:r>
            <a:r>
              <a:rPr lang="vi-VN" sz="2200" b="0" i="0">
                <a:effectLst/>
                <a:latin typeface="Roboto" panose="02000000000000000000" pitchFamily="2" charset="0"/>
              </a:rPr>
              <a:t> Bảo vệ bản quyền, xác thực dữ liệu, truyền thông an toàn và phục hồi dữ liệu nguyên bản.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vi-VN" sz="2200" b="1" i="0">
                <a:effectLst/>
                <a:latin typeface="Roboto" panose="02000000000000000000" pitchFamily="2" charset="0"/>
              </a:rPr>
              <a:t>Thách thức kỹ thuật:</a:t>
            </a:r>
            <a:r>
              <a:rPr lang="vi-VN" sz="2200" b="0" i="0">
                <a:effectLst/>
                <a:latin typeface="Roboto" panose="02000000000000000000" pitchFamily="2" charset="0"/>
              </a:rPr>
              <a:t> Phải đảm bảo tính ẩn, tính bền vững và dung lượng mang tin phù hợp với dữ liệu chứa.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b="1" i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Phân loại kỹ thuật giấu tin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-93647" y="2693652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vi-VN" sz="220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vi-VN" sz="2200" b="1" i="0">
                <a:effectLst/>
                <a:latin typeface="Roboto" panose="02000000000000000000" pitchFamily="2" charset="0"/>
              </a:rPr>
              <a:t>Thủy vân số (Watermarking):</a:t>
            </a:r>
            <a:r>
              <a:rPr lang="vi-VN" sz="2200" b="0" i="0">
                <a:effectLst/>
                <a:latin typeface="Roboto" panose="02000000000000000000" pitchFamily="2" charset="0"/>
              </a:rPr>
              <a:t> Nhúng thông tin vào dữ liệu số nhằm xác minh bản quyền, bảo vệ dữ liệu khỏi bị sao chép trái phép.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vi-VN" sz="2200" b="1" i="0">
                <a:effectLst/>
                <a:latin typeface="Roboto" panose="02000000000000000000" pitchFamily="2" charset="0"/>
              </a:rPr>
              <a:t>Giấu tin mật (Steganography):</a:t>
            </a:r>
            <a:r>
              <a:rPr lang="vi-VN" sz="2200" b="0" i="0">
                <a:effectLst/>
                <a:latin typeface="Roboto" panose="02000000000000000000" pitchFamily="2" charset="0"/>
              </a:rPr>
              <a:t> Nhắm tới che giấu hoàn toàn sự tồn tại của thông tin, đảm bảo người ngoài khó phát hiện có dữ liệu được nhúng.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vi-VN" sz="2200" b="1" i="0">
                <a:effectLst/>
                <a:latin typeface="Roboto" panose="02000000000000000000" pitchFamily="2" charset="0"/>
              </a:rPr>
              <a:t>Thủy vân bền vững:</a:t>
            </a:r>
            <a:r>
              <a:rPr lang="vi-VN" sz="2200" b="0" i="0">
                <a:effectLst/>
                <a:latin typeface="Roboto" panose="02000000000000000000" pitchFamily="2" charset="0"/>
              </a:rPr>
              <a:t> Dấu thủy vân vẫn tồn tại dù dữ liệu bị biến đổi như nén, xoay, cắt – dùng trong bảo vệ bản quyền.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vi-VN" sz="2200" b="1" i="0">
                <a:effectLst/>
                <a:latin typeface="Roboto" panose="02000000000000000000" pitchFamily="2" charset="0"/>
              </a:rPr>
              <a:t>Thủy vân dễ vỡ:</a:t>
            </a:r>
            <a:r>
              <a:rPr lang="vi-VN" sz="2200" b="0" i="0">
                <a:effectLst/>
                <a:latin typeface="Roboto" panose="02000000000000000000" pitchFamily="2" charset="0"/>
              </a:rPr>
              <a:t> Dễ mất khi dữ liệu bị thay đổi – dùng trong xác thực nội dung và phát hiện giả mạo.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544" y="847600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958" y="1233241"/>
            <a:ext cx="2430380" cy="4064628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+mn-lt"/>
              </a:rPr>
              <a:t>Mô hình kỹ thuật giấu ảnh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896" y="0"/>
            <a:ext cx="866357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71133" y="-1"/>
            <a:ext cx="130305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19805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0" y="820880"/>
            <a:ext cx="3943349" cy="488935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  <a:buNone/>
            </a:pPr>
            <a:r>
              <a:rPr lang="en-US" sz="1500" b="1" i="0">
                <a:effectLst/>
                <a:latin typeface="Roboto" panose="02000000000000000000" pitchFamily="2" charset="0"/>
              </a:rPr>
              <a:t>Thành phần chính</a:t>
            </a:r>
          </a:p>
          <a:p>
            <a:pPr>
              <a:lnSpc>
                <a:spcPct val="90000"/>
              </a:lnSpc>
            </a:pPr>
            <a:r>
              <a:rPr lang="en-US" sz="1500" b="0" i="0">
                <a:effectLst/>
                <a:latin typeface="Roboto" panose="02000000000000000000" pitchFamily="2" charset="0"/>
              </a:rPr>
              <a:t>Bao gồm dữ liệu chứa (ảnh, âm thanh...), thông tin cần giấu, bộ nhúng và bộ trích thông tin.</a:t>
            </a:r>
          </a:p>
          <a:p>
            <a:pPr>
              <a:lnSpc>
                <a:spcPct val="90000"/>
              </a:lnSpc>
              <a:buNone/>
            </a:pPr>
            <a:r>
              <a:rPr lang="en-US" sz="1500" b="1" i="0">
                <a:effectLst/>
                <a:latin typeface="Roboto" panose="02000000000000000000" pitchFamily="2" charset="0"/>
              </a:rPr>
              <a:t>Bộ nhúng thông tin</a:t>
            </a:r>
          </a:p>
          <a:p>
            <a:pPr>
              <a:lnSpc>
                <a:spcPct val="90000"/>
              </a:lnSpc>
            </a:pPr>
            <a:r>
              <a:rPr lang="en-US" sz="1500" b="0" i="0">
                <a:effectLst/>
                <a:latin typeface="Roboto" panose="02000000000000000000" pitchFamily="2" charset="0"/>
              </a:rPr>
              <a:t>Sử dụng thuật toán và khóa để nhúng thông tin vào dữ liệu chứa mà không làm thay đổi rõ rệt nội dung gốc.</a:t>
            </a:r>
          </a:p>
          <a:p>
            <a:pPr>
              <a:lnSpc>
                <a:spcPct val="90000"/>
              </a:lnSpc>
              <a:buNone/>
            </a:pPr>
            <a:r>
              <a:rPr lang="en-US" sz="1500" b="1" i="0">
                <a:effectLst/>
                <a:latin typeface="Roboto" panose="02000000000000000000" pitchFamily="2" charset="0"/>
              </a:rPr>
              <a:t>Bộ trích thông tin</a:t>
            </a:r>
          </a:p>
          <a:p>
            <a:pPr>
              <a:lnSpc>
                <a:spcPct val="90000"/>
              </a:lnSpc>
            </a:pPr>
            <a:r>
              <a:rPr lang="en-US" sz="1500" b="0" i="0">
                <a:effectLst/>
                <a:latin typeface="Roboto" panose="02000000000000000000" pitchFamily="2" charset="0"/>
              </a:rPr>
              <a:t>Khôi phục dữ liệu giấu bằng thuật toán giải mã và khóa, đảm bảo an toàn và toàn vẹn thông tin.</a:t>
            </a:r>
          </a:p>
          <a:p>
            <a:pPr>
              <a:lnSpc>
                <a:spcPct val="90000"/>
              </a:lnSpc>
              <a:buNone/>
            </a:pPr>
            <a:r>
              <a:rPr lang="vi-VN" sz="1500" b="1" i="0">
                <a:effectLst/>
                <a:latin typeface="Roboto" panose="02000000000000000000" pitchFamily="2" charset="0"/>
              </a:rPr>
              <a:t>Quy trình hai chiều</a:t>
            </a:r>
          </a:p>
          <a:p>
            <a:pPr>
              <a:lnSpc>
                <a:spcPct val="90000"/>
              </a:lnSpc>
            </a:pPr>
            <a:r>
              <a:rPr lang="vi-VN" sz="1500" b="0" i="0">
                <a:effectLst/>
                <a:latin typeface="Roboto" panose="02000000000000000000" pitchFamily="2" charset="0"/>
              </a:rPr>
              <a:t>Nhúng và trích là hai bước ngược nhau – có thể sử dụng cùng hoặc khác khóa tùy phương pháp.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161135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553792" y="5717905"/>
            <a:ext cx="1328706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99729" y="6258755"/>
            <a:ext cx="1174455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Khái niệm và mô hình thủy vân số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vi-VN" sz="2000"/>
          </a:p>
          <a:p>
            <a:pPr>
              <a:lnSpc>
                <a:spcPct val="90000"/>
              </a:lnSpc>
              <a:buNone/>
            </a:pPr>
            <a:r>
              <a:rPr lang="vi-VN" sz="2000" b="1" i="0">
                <a:effectLst/>
                <a:latin typeface="Roboto" panose="02000000000000000000" pitchFamily="2" charset="0"/>
              </a:rPr>
              <a:t>Thủy vân số là gì?</a:t>
            </a:r>
          </a:p>
          <a:p>
            <a:pPr>
              <a:lnSpc>
                <a:spcPct val="90000"/>
              </a:lnSpc>
            </a:pPr>
            <a:r>
              <a:rPr lang="vi-VN" sz="2000" b="0" i="0">
                <a:effectLst/>
                <a:latin typeface="Roboto" panose="02000000000000000000" pitchFamily="2" charset="0"/>
              </a:rPr>
              <a:t>Là kỹ thuật nhúng thông tin (logo, chuỗi số...) vào dữ liệu đa phương tiện để nhận diện bản quyền hoặc kiểm tra tính toàn vẹn.</a:t>
            </a:r>
          </a:p>
          <a:p>
            <a:pPr>
              <a:lnSpc>
                <a:spcPct val="90000"/>
              </a:lnSpc>
              <a:buNone/>
            </a:pPr>
            <a:r>
              <a:rPr lang="vi-VN" sz="2000" b="1" i="0">
                <a:effectLst/>
                <a:latin typeface="Roboto" panose="02000000000000000000" pitchFamily="2" charset="0"/>
              </a:rPr>
              <a:t>Dữ liệu thủy vân</a:t>
            </a:r>
          </a:p>
          <a:p>
            <a:pPr>
              <a:lnSpc>
                <a:spcPct val="90000"/>
              </a:lnSpc>
            </a:pPr>
            <a:r>
              <a:rPr lang="vi-VN" sz="2000" b="0" i="0">
                <a:effectLst/>
                <a:latin typeface="Roboto" panose="02000000000000000000" pitchFamily="2" charset="0"/>
              </a:rPr>
              <a:t>Có thể là logo, văn bản mã hóa – thường được giấu trong ảnh, video hoặc âm thanh bằng thuật toán bảo mật.</a:t>
            </a:r>
          </a:p>
          <a:p>
            <a:pPr>
              <a:lnSpc>
                <a:spcPct val="90000"/>
              </a:lnSpc>
              <a:buNone/>
            </a:pPr>
            <a:r>
              <a:rPr lang="vi-VN" sz="2000" b="1" i="0">
                <a:effectLst/>
                <a:latin typeface="Roboto" panose="02000000000000000000" pitchFamily="2" charset="0"/>
              </a:rPr>
              <a:t>Mô hình thủy vân</a:t>
            </a:r>
          </a:p>
          <a:p>
            <a:pPr>
              <a:lnSpc>
                <a:spcPct val="90000"/>
              </a:lnSpc>
            </a:pPr>
            <a:r>
              <a:rPr lang="vi-VN" sz="2000" b="0" i="0">
                <a:effectLst/>
                <a:latin typeface="Roboto" panose="02000000000000000000" pitchFamily="2" charset="0"/>
              </a:rPr>
              <a:t>Gồm 4 bước: tạo thủy vân, nhúng vào dữ liệu, truyền dẫn, và trích xuất/kiểm tra khi cần xác minh.</a:t>
            </a:r>
          </a:p>
          <a:p>
            <a:pPr>
              <a:lnSpc>
                <a:spcPct val="90000"/>
              </a:lnSpc>
              <a:buNone/>
            </a:pPr>
            <a:r>
              <a:rPr lang="vi-VN" sz="2000" b="1" i="0">
                <a:effectLst/>
                <a:latin typeface="Roboto" panose="02000000000000000000" pitchFamily="2" charset="0"/>
              </a:rPr>
              <a:t>Vai trò của khóa</a:t>
            </a:r>
          </a:p>
          <a:p>
            <a:pPr>
              <a:lnSpc>
                <a:spcPct val="90000"/>
              </a:lnSpc>
            </a:pPr>
            <a:r>
              <a:rPr lang="vi-VN" sz="2000" b="0" i="0">
                <a:effectLst/>
                <a:latin typeface="Roboto" panose="02000000000000000000" pitchFamily="2" charset="0"/>
              </a:rPr>
              <a:t>Khóa bí mật tăng cường bảo mật, điều khiển quá trình nhúng và trích xuất dấu thủy vân.</a:t>
            </a:r>
          </a:p>
          <a:p>
            <a:pPr>
              <a:lnSpc>
                <a:spcPct val="90000"/>
              </a:lnSpc>
            </a:pPr>
            <a:endParaRPr lang="vi-VN" sz="2000" b="0" i="0">
              <a:effectLst/>
              <a:latin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17" y="250031"/>
            <a:ext cx="4916744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i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Phân loại thủy vân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68866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vi-VN" sz="1500"/>
          </a:p>
          <a:p>
            <a:pPr>
              <a:lnSpc>
                <a:spcPct val="90000"/>
              </a:lnSpc>
              <a:buNone/>
            </a:pPr>
            <a:r>
              <a:rPr lang="vi-VN" sz="1500" b="1" i="0">
                <a:effectLst/>
                <a:latin typeface="Roboto" panose="02000000000000000000" pitchFamily="2" charset="0"/>
              </a:rPr>
              <a:t>Thủy vân bền vững (Robust)</a:t>
            </a:r>
          </a:p>
          <a:p>
            <a:pPr>
              <a:lnSpc>
                <a:spcPct val="90000"/>
              </a:lnSpc>
            </a:pPr>
            <a:r>
              <a:rPr lang="vi-VN" sz="1500" b="0" i="0">
                <a:effectLst/>
                <a:latin typeface="Roboto" panose="02000000000000000000" pitchFamily="2" charset="0"/>
              </a:rPr>
              <a:t>Tồn tại ngay cả khi dữ liệu bị nén, cắt, xoay... thường dùng trong bảo vệ bản quyền.</a:t>
            </a:r>
          </a:p>
          <a:p>
            <a:pPr>
              <a:lnSpc>
                <a:spcPct val="90000"/>
              </a:lnSpc>
              <a:buNone/>
            </a:pPr>
            <a:r>
              <a:rPr lang="vi-VN" sz="1500" b="1" i="0">
                <a:effectLst/>
                <a:latin typeface="Roboto" panose="02000000000000000000" pitchFamily="2" charset="0"/>
              </a:rPr>
              <a:t>Thủy vân dễ vỡ (Fragile)</a:t>
            </a:r>
          </a:p>
          <a:p>
            <a:pPr>
              <a:lnSpc>
                <a:spcPct val="90000"/>
              </a:lnSpc>
            </a:pPr>
            <a:r>
              <a:rPr lang="vi-VN" sz="1500" b="0" i="0">
                <a:effectLst/>
                <a:latin typeface="Roboto" panose="02000000000000000000" pitchFamily="2" charset="0"/>
              </a:rPr>
              <a:t>Bị phá hủy nếu dữ liệu thay đổi nhỏ – dùng để xác thực tính toàn vẹn.</a:t>
            </a:r>
          </a:p>
          <a:p>
            <a:pPr>
              <a:lnSpc>
                <a:spcPct val="90000"/>
              </a:lnSpc>
              <a:buNone/>
            </a:pPr>
            <a:r>
              <a:rPr lang="vi-VN" sz="1500" b="1" i="0">
                <a:effectLst/>
                <a:latin typeface="Roboto" panose="02000000000000000000" pitchFamily="2" charset="0"/>
              </a:rPr>
              <a:t>Thủy vân bán dễ vỡ (Semi-Fragile)</a:t>
            </a:r>
          </a:p>
          <a:p>
            <a:pPr>
              <a:lnSpc>
                <a:spcPct val="90000"/>
              </a:lnSpc>
            </a:pPr>
            <a:r>
              <a:rPr lang="vi-VN" sz="1500" b="0" i="0">
                <a:effectLst/>
                <a:latin typeface="Roboto" panose="02000000000000000000" pitchFamily="2" charset="0"/>
              </a:rPr>
              <a:t>Chịu được một số thay đổi như nén nhưng phát hiện được chỉnh sửa nội dung – thích hợp cho chống giả mạo.</a:t>
            </a:r>
          </a:p>
          <a:p>
            <a:pPr>
              <a:lnSpc>
                <a:spcPct val="90000"/>
              </a:lnSpc>
              <a:buNone/>
            </a:pPr>
            <a:r>
              <a:rPr lang="vi-VN" sz="1500" b="1" i="0">
                <a:effectLst/>
                <a:latin typeface="Roboto" panose="02000000000000000000" pitchFamily="2" charset="0"/>
              </a:rPr>
              <a:t>Ứng dụng linh hoạt</a:t>
            </a:r>
          </a:p>
          <a:p>
            <a:pPr>
              <a:lnSpc>
                <a:spcPct val="90000"/>
              </a:lnSpc>
            </a:pPr>
            <a:r>
              <a:rPr lang="vi-VN" sz="1500" b="0" i="0">
                <a:effectLst/>
                <a:latin typeface="Roboto" panose="02000000000000000000" pitchFamily="2" charset="0"/>
              </a:rPr>
              <a:t>Mỗi loại thủy vân phù hợp với một mục tiêu khác nhau như xác thực, bảo vệ bản quyền hoặc truy vết chỉnh sửa.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i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Ứng dụng của thủy vân với ảnh số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-93647" y="2693652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vi-VN" sz="220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vi-VN" sz="2200" b="1" i="0">
                <a:effectLst/>
                <a:latin typeface="Roboto" panose="02000000000000000000" pitchFamily="2" charset="0"/>
              </a:rPr>
              <a:t>Bảo vệ bản quyền:</a:t>
            </a:r>
            <a:r>
              <a:rPr lang="vi-VN" sz="2200" b="0" i="0">
                <a:effectLst/>
                <a:latin typeface="Roboto" panose="02000000000000000000" pitchFamily="2" charset="0"/>
              </a:rPr>
              <a:t> Nhúng dấu nhận dạng (logo, mã số) giúp xác minh người sở hữu, chống sao chép trái phép.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vi-VN" sz="2200" b="1" i="0">
                <a:effectLst/>
                <a:latin typeface="Roboto" panose="02000000000000000000" pitchFamily="2" charset="0"/>
              </a:rPr>
              <a:t>Xác thực nội dung ảnh:</a:t>
            </a:r>
            <a:r>
              <a:rPr lang="vi-VN" sz="2200" b="0" i="0">
                <a:effectLst/>
                <a:latin typeface="Roboto" panose="02000000000000000000" pitchFamily="2" charset="0"/>
              </a:rPr>
              <a:t> Phát hiện thay đổi bất hợp pháp nhờ thủy vân dễ vỡ phản ứng với chỉnh sửa dữ liệu.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vi-VN" sz="2200" b="1" i="0">
                <a:effectLst/>
                <a:latin typeface="Roboto" panose="02000000000000000000" pitchFamily="2" charset="0"/>
              </a:rPr>
              <a:t>Giấu dữ liệu trong ảnh:</a:t>
            </a:r>
            <a:r>
              <a:rPr lang="vi-VN" sz="2200" b="0" i="0">
                <a:effectLst/>
                <a:latin typeface="Roboto" panose="02000000000000000000" pitchFamily="2" charset="0"/>
              </a:rPr>
              <a:t> Che giấu thông tin mật mà không ảnh hưởng trực quan – ứng dụng trong truyền thông an toàn.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vi-VN" sz="2200" b="1" i="0">
                <a:effectLst/>
                <a:latin typeface="Roboto" panose="02000000000000000000" pitchFamily="2" charset="0"/>
              </a:rPr>
              <a:t>Gán nhãn ảnh và khôi phục:</a:t>
            </a:r>
            <a:r>
              <a:rPr lang="vi-VN" sz="2200" b="0" i="0">
                <a:effectLst/>
                <a:latin typeface="Roboto" panose="02000000000000000000" pitchFamily="2" charset="0"/>
              </a:rPr>
              <a:t> Gắn siêu dữ liệu vào ảnh để truy xuất hoặc phục hồi thông tin từ cơ sở dữ liệu.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i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Các tính chất của hệ thống thủy vân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-93647" y="2693652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vi-VN" sz="220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vi-VN" sz="2200" b="1" i="0">
                <a:effectLst/>
                <a:latin typeface="Roboto" panose="02000000000000000000" pitchFamily="2" charset="0"/>
              </a:rPr>
              <a:t>Tính ẩn (Imperceptibility):</a:t>
            </a:r>
            <a:r>
              <a:rPr lang="vi-VN" sz="2200" b="0" i="0">
                <a:effectLst/>
                <a:latin typeface="Roboto" panose="02000000000000000000" pitchFamily="2" charset="0"/>
              </a:rPr>
              <a:t> Thủy vân không gây ảnh hưởng đáng kể đến chất lượng dữ liệu, khó bị nhận biết bằng mắt thường.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vi-VN" sz="2200" b="1" i="0">
                <a:effectLst/>
                <a:latin typeface="Roboto" panose="02000000000000000000" pitchFamily="2" charset="0"/>
              </a:rPr>
              <a:t>Tính bền vững (Robustness):</a:t>
            </a:r>
            <a:r>
              <a:rPr lang="vi-VN" sz="2200" b="0" i="0">
                <a:effectLst/>
                <a:latin typeface="Roboto" panose="02000000000000000000" pitchFamily="2" charset="0"/>
              </a:rPr>
              <a:t> Dấu thủy vân phải tồn tại sau các phép biến đổi ảnh như nén, lọc, xoay, ánh sáng...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vi-VN" sz="2200" b="1" i="0">
                <a:effectLst/>
                <a:latin typeface="Roboto" panose="02000000000000000000" pitchFamily="2" charset="0"/>
              </a:rPr>
              <a:t>Khả năng mang tin cao:</a:t>
            </a:r>
            <a:r>
              <a:rPr lang="vi-VN" sz="2200" b="0" i="0">
                <a:effectLst/>
                <a:latin typeface="Roboto" panose="02000000000000000000" pitchFamily="2" charset="0"/>
              </a:rPr>
              <a:t> Hệ thống phải nhúng được đủ thông tin mà không làm suy giảm chất lượng dữ liệu chứa.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vi-VN" sz="2200" b="1" i="0">
                <a:effectLst/>
                <a:latin typeface="Roboto" panose="02000000000000000000" pitchFamily="2" charset="0"/>
              </a:rPr>
              <a:t>Cân bằng giữa các yếu tố:</a:t>
            </a:r>
            <a:r>
              <a:rPr lang="vi-VN" sz="2200" b="0" i="0">
                <a:effectLst/>
                <a:latin typeface="Roboto" panose="02000000000000000000" pitchFamily="2" charset="0"/>
              </a:rPr>
              <a:t> Tăng tính bền vững có thể làm giảm tính ẩn và ngược lại – cần thiết kế tối ưu tùy ứng dụng.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B70CBE-740D-C49B-0AE7-336FDDC33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9B1AE-E8A2-6C66-549A-3C38480D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b="1" i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Thuật toán thủy vân SW</a:t>
            </a:r>
            <a:br>
              <a:rPr lang="en-US" b="1" i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</a:br>
            <a:r>
              <a:rPr lang="vi-VN" sz="2200" b="1" i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Simple Watermarking – thuật toán cơ bản cho ảnh nhị phân</a:t>
            </a:r>
            <a:endParaRPr lang="en-US" b="1" i="0">
              <a:solidFill>
                <a:srgbClr val="C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-93647" y="2693652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61BB-CC5D-5783-7473-43F21A776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vi-VN" sz="220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vi-VN" sz="2200" b="1" i="0">
                <a:effectLst/>
                <a:latin typeface="Roboto" panose="02000000000000000000" pitchFamily="2" charset="0"/>
              </a:rPr>
              <a:t>Nguyên lý hoạt động:</a:t>
            </a:r>
            <a:r>
              <a:rPr lang="vi-VN" sz="2200" b="0" i="0">
                <a:effectLst/>
                <a:latin typeface="Roboto" panose="02000000000000000000" pitchFamily="2" charset="0"/>
              </a:rPr>
              <a:t> Chia ảnh thành các khối nhỏ, giấu 1 bit vào mỗi khối dựa trên tính chẵn lẻ của tổng điểm ảnh đen.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vi-VN" sz="2200" b="1" i="0">
                <a:effectLst/>
                <a:latin typeface="Roboto" panose="02000000000000000000" pitchFamily="2" charset="0"/>
              </a:rPr>
              <a:t>Tính chẵn lẻ khối:</a:t>
            </a:r>
            <a:r>
              <a:rPr lang="vi-VN" sz="2200" b="0" i="0">
                <a:effectLst/>
                <a:latin typeface="Roboto" panose="02000000000000000000" pitchFamily="2" charset="0"/>
              </a:rPr>
              <a:t> Nếu tổng điểm đen mod 2 trùng với bit cần giấu → không đổi; ngược lại → đảo một bit để đạt điều kiện.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vi-VN" sz="2200" b="1" i="0">
                <a:effectLst/>
                <a:latin typeface="Roboto" panose="02000000000000000000" pitchFamily="2" charset="0"/>
              </a:rPr>
              <a:t>Giải thuật trích xuất:</a:t>
            </a:r>
            <a:r>
              <a:rPr lang="vi-VN" sz="2200" b="0" i="0">
                <a:effectLst/>
                <a:latin typeface="Roboto" panose="02000000000000000000" pitchFamily="2" charset="0"/>
              </a:rPr>
              <a:t> Dựa trên tổng điểm đen của mỗi khối để xác định bit đã giấu: chẵn = 0, lẻ = 1.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vi-VN" sz="2200" b="1" i="0">
                <a:effectLst/>
                <a:latin typeface="Roboto" panose="02000000000000000000" pitchFamily="2" charset="0"/>
              </a:rPr>
              <a:t>Ưu nhược điểm:</a:t>
            </a:r>
            <a:r>
              <a:rPr lang="vi-VN" sz="2200" b="0" i="0">
                <a:effectLst/>
                <a:latin typeface="Roboto" panose="02000000000000000000" pitchFamily="2" charset="0"/>
              </a:rPr>
              <a:t> Đơn giản, dễ cài đặt, nhưng độ bảo mật thấp và dễ bị phát hiện khi ảnh có ít màu tương phản.</a:t>
            </a:r>
          </a:p>
        </p:txBody>
      </p:sp>
    </p:spTree>
    <p:extLst>
      <p:ext uri="{BB962C8B-B14F-4D97-AF65-F5344CB8AC3E}">
        <p14:creationId xmlns:p14="http://schemas.microsoft.com/office/powerpoint/2010/main" val="40074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1338</Words>
  <Application>Microsoft Office PowerPoint</Application>
  <PresentationFormat>On-screen Show (4:3)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Roboto</vt:lpstr>
      <vt:lpstr>Office Theme</vt:lpstr>
      <vt:lpstr>Nghiên cứu kỹ thuật thủy vân số và xây dựng ứng dụng bảo vệ bản quyền ảnh số</vt:lpstr>
      <vt:lpstr>Kỹ thuật che giấu tập tin</vt:lpstr>
      <vt:lpstr>Phân loại kỹ thuật giấu tin</vt:lpstr>
      <vt:lpstr>Mô hình kỹ thuật giấu ảnh</vt:lpstr>
      <vt:lpstr>Khái niệm và mô hình thủy vân số</vt:lpstr>
      <vt:lpstr>Phân loại thủy vân</vt:lpstr>
      <vt:lpstr>Ứng dụng của thủy vân với ảnh số</vt:lpstr>
      <vt:lpstr>Các tính chất của hệ thống thủy vân</vt:lpstr>
      <vt:lpstr>Thuật toán thủy vân SW Simple Watermarking – thuật toán cơ bản cho ảnh nhị phân</vt:lpstr>
      <vt:lpstr>Thuật toán thủy vân WU-LEE</vt:lpstr>
      <vt:lpstr>Thuật toán thủy vân LSB</vt:lpstr>
      <vt:lpstr>Thuật toán thủy vân PCT</vt:lpstr>
      <vt:lpstr>DEMO</vt:lpstr>
      <vt:lpstr>Cảm ơn thầy và bạn đã lắng nghe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sinh nguyen</cp:lastModifiedBy>
  <cp:revision>3</cp:revision>
  <dcterms:created xsi:type="dcterms:W3CDTF">2013-01-27T09:14:16Z</dcterms:created>
  <dcterms:modified xsi:type="dcterms:W3CDTF">2025-04-15T17:35:15Z</dcterms:modified>
  <cp:category/>
</cp:coreProperties>
</file>