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aveSubsetFonts="1" strictFirstAndLastChars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3004800" cy="97536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7" Target="fonts/HelveticaNeueLight-bold.fntdata" Type="http://schemas.openxmlformats.org/officeDocument/2006/relationships/font"/><Relationship Id="rId26" Target="fonts/HelveticaNeueLight-regular.fntdata" Type="http://schemas.openxmlformats.org/officeDocument/2006/relationships/font"/><Relationship Id="rId25" Target="fonts/HelveticaNeue-boldItalic.fntdata" Type="http://schemas.openxmlformats.org/officeDocument/2006/relationships/font"/><Relationship Id="rId24" Target="fonts/HelveticaNeue-italic.fntdata" Type="http://schemas.openxmlformats.org/officeDocument/2006/relationships/font"/><Relationship Id="rId21" Target="slides/slide17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18" Target="slides/slide14.xml" Type="http://schemas.openxmlformats.org/officeDocument/2006/relationships/slide"/><Relationship Id="rId17" Target="slides/slide13.xml" Type="http://schemas.openxmlformats.org/officeDocument/2006/relationships/slide"/><Relationship Id="rId16" Target="slides/slide12.xml" Type="http://schemas.openxmlformats.org/officeDocument/2006/relationships/slide"/><Relationship Id="rId15" Target="slides/slide11.xml" Type="http://schemas.openxmlformats.org/officeDocument/2006/relationships/slide"/><Relationship Id="rId14" Target="slides/slide10.xml" Type="http://schemas.openxmlformats.org/officeDocument/2006/relationships/slide"/><Relationship Id="rId13" Target="slides/slide9.xml" Type="http://schemas.openxmlformats.org/officeDocument/2006/relationships/slide"/><Relationship Id="rId12" Target="slides/slide8.xml" Type="http://schemas.openxmlformats.org/officeDocument/2006/relationships/slide"/><Relationship Id="rId11" Target="slides/slide7.xml" Type="http://schemas.openxmlformats.org/officeDocument/2006/relationships/slide"/><Relationship Id="rId10" Target="slides/slide6.xml" Type="http://schemas.openxmlformats.org/officeDocument/2006/relationships/slide"/><Relationship Id="rId9" Target="slides/slide5.xml" Type="http://schemas.openxmlformats.org/officeDocument/2006/relationships/slide"/><Relationship Id="rId8" Target="slides/slide4.xml" Type="http://schemas.openxmlformats.org/officeDocument/2006/relationships/slide"/><Relationship Id="rId7" Target="slides/slide3.xml" Type="http://schemas.openxmlformats.org/officeDocument/2006/relationships/slide"/><Relationship Id="rId6" Target="slides/slide2.xml" Type="http://schemas.openxmlformats.org/officeDocument/2006/relationships/slide"/><Relationship Id="rId5" Target="slides/slide1.xml" Type="http://schemas.openxmlformats.org/officeDocument/2006/relationships/slide"/><Relationship Id="rId4" Target="notesMasters/notesMaster1.xml" Type="http://schemas.openxmlformats.org/officeDocument/2006/relationships/notesMaster"/><Relationship Id="rId3" Target="slideMasters/slideMaster1.xml" Type="http://schemas.openxmlformats.org/officeDocument/2006/relationships/slideMaster"/><Relationship Id="rId23" Target="fonts/HelveticaNeue-bold.fntdata" Type="http://schemas.openxmlformats.org/officeDocument/2006/relationships/font"/><Relationship Id="rId29" Target="fonts/HelveticaNeueLight-boldItalic.fntdata" Type="http://schemas.openxmlformats.org/officeDocument/2006/relationships/font"/><Relationship Id="rId2" Target="presProps.xml" Type="http://schemas.openxmlformats.org/officeDocument/2006/relationships/presProps"/><Relationship Id="rId22" Target="fonts/HelveticaNeue-regular.fntdata" Type="http://schemas.openxmlformats.org/officeDocument/2006/relationships/font"/><Relationship Id="rId28" Target="fonts/HelveticaNeueLight-italic.fntdata" Type="http://schemas.openxmlformats.org/officeDocument/2006/relationships/font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indent="-228600" lvl="0" marL="4572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indent="-228600" lvl="1" marL="9144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indent="-228600" lvl="2" marL="13716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indent="-228600" lvl="3" marL="18288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indent="-228600" lvl="4" marL="22860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228600" lvl="5" marL="27432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228600" lvl="6" marL="32004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228600" lvl="7" marL="36576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228600" lvl="8" marL="4114800" marR="0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2200" u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1270000" y="6362703"/>
            <a:ext cx="10464800" cy="595036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/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cap="none" i="1" strike="noStrike" sz="3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indent="-52324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cap="none" i="1" strike="noStrike" sz="3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indent="-523239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cap="none" i="1" strike="noStrike" sz="3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indent="-523239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cap="none" i="1" strike="noStrike" sz="3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indent="-523239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cap="none" i="1" strike="noStrike" sz="3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1270000" y="4171829"/>
            <a:ext cx="10464800" cy="800348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l" indent="-615315" lvl="0" marL="457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indent="-615315" lvl="1" marL="914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indent="-615315" lvl="2" marL="1371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indent="-615314" lvl="3" marL="1828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indent="-615314" lvl="4" marL="22860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lvl="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lvl="1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lvl="2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lvl="3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lvl="4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lvl="5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lvl="6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lvl="7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lvl="8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lvl="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lvl="1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lvl="2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lvl="3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lvl="4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lvl="5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lvl="6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lvl="7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lvl="8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="b" anchorCtr="0" bIns="50800" lIns="50800" numCol="1" rIns="50800" spcFirstLastPara="1" tIns="50800" wrap="square"/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cap="none" i="0" strike="noStrike" sz="8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/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cap="none" i="0" strike="noStrike" sz="49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cap="none" i="0" strike="noStrike" sz="49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cap="none" i="0" strike="noStrike" sz="49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cap="none" i="0" strike="noStrike" sz="49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cap="none" i="0" strike="noStrike" sz="49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l" indent="-615315" lvl="0" marL="457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indent="-615315" lvl="1" marL="914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indent="-615315" lvl="2" marL="1371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indent="-615314" lvl="3" marL="1828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indent="-615314" lvl="4" marL="22860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lvl="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lvl="1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lvl="2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lvl="3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lvl="4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lvl="5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lvl="6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lvl="7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lvl="8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l" indent="-569277" lvl="0" marL="457200" marR="0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cap="none" i="0" strike="noStrike" sz="37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indent="-569277" lvl="1" marL="914400" marR="0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cap="none" i="0" strike="noStrike" sz="37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indent="-569277" lvl="2" marL="1371600" marR="0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cap="none" i="0" strike="noStrike" sz="37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indent="-569277" lvl="3" marL="1828800" marR="0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cap="none" i="0" strike="noStrike" sz="37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indent="-569277" lvl="4" marL="2286000" marR="0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cap="none" i="0" strike="noStrike" sz="37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293579" y="9296402"/>
            <a:ext cx="410872" cy="419101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l" indent="-615315" lvl="0" marL="457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indent="-615315" lvl="1" marL="914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indent="-615315" lvl="2" marL="1371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indent="-615314" lvl="3" marL="1828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indent="-615314" lvl="4" marL="22860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lvl="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lvl="1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lvl="2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lvl="3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lvl="4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lvl="5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lvl="6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lvl="7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lvl="8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lvl="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lvl="1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lvl="2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lvl="3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lvl="4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lvl="5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lvl="6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lvl="7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lvl="8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/>
          <a:lstStyle>
            <a:lvl1pPr algn="l" lvl="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lvl="1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lvl="2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lvl="3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lvl="4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lvl="5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lvl="6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lvl="7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lvl="8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cap="none" i="0" strike="noStrike" sz="10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/>
          <a:lstStyle>
            <a:lvl1pPr algn="l" indent="-615315" lvl="0" marL="457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indent="-615315" lvl="1" marL="914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indent="-615315" lvl="2" marL="1371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indent="-615314" lvl="3" marL="1828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indent="-615314" lvl="4" marL="22860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indent="-615314" lvl="5" marL="27432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indent="-615314" lvl="6" marL="32004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indent="-615314" lvl="7" marL="36576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indent="-615315" lvl="8" marL="4114800" marR="0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cap="none" i="0" strike="noStrike" sz="4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="t" anchorCtr="0" bIns="50800" lIns="50800" numCol="1" rIns="50800" spcFirstLastPara="1" tIns="508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algn="ct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algn="ct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algn="ct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algn="ct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algn="ct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cap="none" i="0" strike="noStrike" sz="21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6" Target="../media/image14.png" Type="http://schemas.openxmlformats.org/officeDocument/2006/relationships/image"/><Relationship Id="rId5" Target="../media/image9.png" Type="http://schemas.openxmlformats.org/officeDocument/2006/relationships/image"/><Relationship Id="rId4" Target="../media/image16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5" Target="../media/image11.png" Type="http://schemas.openxmlformats.org/officeDocument/2006/relationships/image"/><Relationship Id="rId4" Target="../media/image2.png" Type="http://schemas.openxmlformats.org/officeDocument/2006/relationships/image"/><Relationship Id="rId3" Target="../media/image10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5" Target="../media/image8.png" Type="http://schemas.openxmlformats.org/officeDocument/2006/relationships/image"/><Relationship Id="rId4" Target="../media/image19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5" Target="../media/image13.png" Type="http://schemas.openxmlformats.org/officeDocument/2006/relationships/image"/><Relationship Id="rId4" Target="../media/image5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5" Target="../media/image27.png" Type="http://schemas.openxmlformats.org/officeDocument/2006/relationships/image"/><Relationship Id="rId4" Target="../media/image22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5" Target="../media/image24.png" Type="http://schemas.openxmlformats.org/officeDocument/2006/relationships/image"/><Relationship Id="rId4" Target="../media/image23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7" Target="../media/image30.png" Type="http://schemas.openxmlformats.org/officeDocument/2006/relationships/image"/><Relationship Id="rId6" Target="../media/image29.png" Type="http://schemas.openxmlformats.org/officeDocument/2006/relationships/image"/><Relationship Id="rId5" Target="../media/image25.png" Type="http://schemas.openxmlformats.org/officeDocument/2006/relationships/image"/><Relationship Id="rId4" Target="../media/image28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../media/image2.png" Type="http://schemas.openxmlformats.org/officeDocument/2006/relationships/image"/><Relationship Id="rId3" Target="../media/image20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6" Target="../media/image6.png" Type="http://schemas.openxmlformats.org/officeDocument/2006/relationships/image"/><Relationship Id="rId5" Target="../media/image3.png" Type="http://schemas.openxmlformats.org/officeDocument/2006/relationships/image"/><Relationship Id="rId4" Target="../media/image18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6" Target="../media/image12.png" Type="http://schemas.openxmlformats.org/officeDocument/2006/relationships/image"/><Relationship Id="rId5" Target="../media/image15.png" Type="http://schemas.openxmlformats.org/officeDocument/2006/relationships/image"/><Relationship Id="rId4" Target="../media/image7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6" Target="../media/image17.png" Type="http://schemas.openxmlformats.org/officeDocument/2006/relationships/image"/><Relationship Id="rId5" Target="../media/image4.png" Type="http://schemas.openxmlformats.org/officeDocument/2006/relationships/image"/><Relationship Id="rId4" Target="../media/image26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5" Target="../media/image13.png" Type="http://schemas.openxmlformats.org/officeDocument/2006/relationships/image"/><Relationship Id="rId4" Target="../media/image21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-2"/>
            <a:ext cx="13004800" cy="9753601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4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8445" y="671470"/>
            <a:ext cx="674475" cy="6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9866651" y="798601"/>
            <a:ext cx="2389943" cy="561341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45700" numCol="1" rIns="45700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cap="none" i="0" lang="en-US" strike="noStrike" sz="32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lang="en-US"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Trevino</a:t>
            </a:r>
            <a:endParaRPr/>
          </a:p>
        </p:txBody>
      </p:sp>
      <p:pic>
        <p:nvPicPr>
          <p:cNvPr descr="Рисунок 6" id="56" name="Shape 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84" y="807065"/>
            <a:ext cx="4294665" cy="5528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41433" y="3783300"/>
            <a:ext cx="10521933" cy="3081946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600"/>
              <a:buFont typeface="Calibri"/>
              <a:buNone/>
            </a:pPr>
            <a:r>
              <a:rPr b="0" cap="none" i="0" lang="en-US" strike="noStrike" sz="9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226766" y="-536349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 “GAIA”</a:t>
            </a:r>
            <a:endParaRPr/>
          </a:p>
        </p:txBody>
      </p:sp>
      <p:pic>
        <p:nvPicPr>
          <p:cNvPr descr="Рисунок 3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971543" y="3290018"/>
            <a:ext cx="8226929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Uses storage providers like Amazon S3, Dropbox and Google Drive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as “dumb drives”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971543" y="5225796"/>
            <a:ext cx="8226929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Users store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encrypted/signed data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on their own Dropbox (or whatever) account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2971544" y="7161576"/>
            <a:ext cx="9021013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way, get the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performance benefits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of S3, but all they see is an encrypted blob</a:t>
            </a:r>
            <a:endParaRPr/>
          </a:p>
        </p:txBody>
      </p:sp>
      <p:pic>
        <p:nvPicPr>
          <p:cNvPr descr="Рисунок 4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15" y="5025742"/>
            <a:ext cx="1385480" cy="1385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2451" y="6947571"/>
            <a:ext cx="1168114" cy="116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6771" y="3215108"/>
            <a:ext cx="1103924" cy="1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113383" y="200399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DIAGRAM 2: </a:t>
            </a:r>
            <a:endParaRPr b="0" cap="none" i="0" strike="noStrike" sz="80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 RELOADED</a:t>
            </a:r>
            <a:endParaRPr/>
          </a:p>
        </p:txBody>
      </p:sp>
      <p:pic>
        <p:nvPicPr>
          <p:cNvPr descr="Рисунок 1" id="183" name="Shape 183"/>
          <p:cNvPicPr preferRelativeResize="0"/>
          <p:nvPr/>
        </p:nvPicPr>
        <p:blipFill rotWithShape="1">
          <a:blip r:embed="rId3">
            <a:alphaModFix/>
          </a:blip>
          <a:srcRect b="23683" l="0" r="0" t="19573"/>
          <a:stretch/>
        </p:blipFill>
        <p:spPr>
          <a:xfrm>
            <a:off x="168460" y="2402118"/>
            <a:ext cx="12475373" cy="7078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"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2-13 at 12.40.42 PM.png"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0535" y="2836048"/>
            <a:ext cx="7579888" cy="557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248101" y="-271992"/>
            <a:ext cx="10540084" cy="3019302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PRACTICAL IMPLICATIONS: </a:t>
            </a:r>
            <a:r>
              <a:rPr b="0" cap="none" i="0" lang="en-US" strike="noStrike" sz="5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</p:txBody>
      </p:sp>
      <p:pic>
        <p:nvPicPr>
          <p:cNvPr descr="Рисунок 3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7735414" y="4072752"/>
            <a:ext cx="4654398" cy="17170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is a very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light approach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to dApps and the blockchain. 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7735414" y="6416842"/>
            <a:ext cx="3838329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As a result,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scaling prospects are bright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990527" y="3650863"/>
            <a:ext cx="4812632" cy="40030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6600"/>
              <a:buFont typeface="Calibri"/>
              <a:buNone/>
            </a:pPr>
            <a:r>
              <a:rPr b="0" cap="none" i="0" lang="en-US" strike="noStrike" sz="66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ONLY STORE WHAT’S </a:t>
            </a:r>
            <a:r>
              <a:rPr b="0" cap="none" i="0" lang="en-US" strike="noStrike" sz="6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endParaRPr/>
          </a:p>
        </p:txBody>
      </p:sp>
      <p:pic>
        <p:nvPicPr>
          <p:cNvPr descr="Рисунок 4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711" y="4207864"/>
            <a:ext cx="897074" cy="986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6244" y="6420853"/>
            <a:ext cx="1062790" cy="106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069220" y="-536349"/>
            <a:ext cx="1054008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BLOCKSTACK</a:t>
            </a:r>
            <a:endParaRPr/>
          </a:p>
        </p:txBody>
      </p:sp>
      <p:pic>
        <p:nvPicPr>
          <p:cNvPr descr="Рисунок 3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7784210" y="3650863"/>
            <a:ext cx="4460788" cy="17170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Blockstack.js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provides simple APIs for auth, storage, and (soon) payments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784210" y="6310660"/>
            <a:ext cx="3766141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Enabling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simple creation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of decentralized apps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990527" y="3650863"/>
            <a:ext cx="4812632" cy="40030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600"/>
              <a:buFont typeface="Calibri"/>
              <a:buNone/>
            </a:pPr>
            <a:r>
              <a:rPr b="0" cap="none" i="0" lang="en-US" strike="noStrike" sz="6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REMOVES</a:t>
            </a:r>
            <a:r>
              <a:rPr b="0" cap="none" i="0" lang="en-US" strike="noStrike" sz="66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cap="none" i="0" lang="en-US" strike="noStrike" sz="6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SERVERS</a:t>
            </a:r>
            <a:r>
              <a:rPr b="0" cap="none" i="0" lang="en-US" strike="noStrike" sz="66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FROM THE EQUATION</a:t>
            </a:r>
            <a:endParaRPr/>
          </a:p>
        </p:txBody>
      </p:sp>
      <p:pic>
        <p:nvPicPr>
          <p:cNvPr descr="Рисунок 4"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6544" y="3869449"/>
            <a:ext cx="1235729" cy="123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153" y="6310660"/>
            <a:ext cx="1149376" cy="1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069220" y="-212351"/>
            <a:ext cx="1054008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THE BLOCKSTACK </a:t>
            </a:r>
            <a:endParaRPr b="0" cap="none" i="0" strike="noStrike" sz="80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TOKEN: STACKS</a:t>
            </a:r>
            <a:endParaRPr/>
          </a:p>
        </p:txBody>
      </p:sp>
      <p:pic>
        <p:nvPicPr>
          <p:cNvPr descr="Рисунок 3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7724482" y="4009442"/>
            <a:ext cx="4884822" cy="21234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recently raised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~50 million USD in a token sale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with the potential for another 50 million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7724482" y="6818951"/>
            <a:ext cx="4042613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What is the utility beyond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fund raising?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742442" y="4168423"/>
            <a:ext cx="4537876" cy="36474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800"/>
              <a:buFont typeface="Calibri"/>
              <a:buNone/>
            </a:pPr>
            <a:r>
              <a:rPr b="0" cap="none" i="0" lang="en-US" strike="noStrike" sz="48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THIS IS ITS OWN WHITE </a:t>
            </a:r>
            <a:r>
              <a:rPr b="0" cap="none" i="0" lang="en-US" strike="noStrike" sz="4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PAPER… </a:t>
            </a:r>
            <a:r>
              <a:rPr b="0" cap="none" i="0" lang="en-US" strike="noStrike" sz="4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BUT HERE ARE THE HIGHLIGHTS!</a:t>
            </a:r>
            <a:endParaRPr/>
          </a:p>
        </p:txBody>
      </p:sp>
      <p:pic>
        <p:nvPicPr>
          <p:cNvPr descr="Рисунок 1"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4765" y="4478520"/>
            <a:ext cx="1248512" cy="1248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4"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4707" y="6737684"/>
            <a:ext cx="978570" cy="97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8298791" y="49610"/>
            <a:ext cx="5082064" cy="180456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STACKS</a:t>
            </a:r>
            <a:endParaRPr/>
          </a:p>
        </p:txBody>
      </p:sp>
      <p:pic>
        <p:nvPicPr>
          <p:cNvPr descr="Рисунок 3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1499230" y="2599218"/>
            <a:ext cx="11264908" cy="7391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GOVERNANCE </a:t>
            </a: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cap="none" i="0" lang="en-US" strike="noStrike" sz="4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(STACKHOLDER?) </a:t>
            </a: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499231" y="3864247"/>
            <a:ext cx="10984812" cy="7391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INCENTIVE FOR DEVELOPERS TO BUILD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616141" y="5129276"/>
            <a:ext cx="9187551" cy="1158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alibri"/>
              <a:buNone/>
            </a:pPr>
            <a:r>
              <a:rPr b="0" cap="none" i="0" lang="en-US" strike="noStrike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Eliminates reliance on Bitcoin, which may be going a </a:t>
            </a:r>
            <a:r>
              <a:rPr b="0" cap="none" i="0" lang="en-US" strike="noStrike" sz="2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digital gold route (scaling unclear)</a:t>
            </a:r>
            <a:r>
              <a:rPr b="0" cap="none" i="0" lang="en-US" strike="noStrike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; allows Blockstack to migrate blockchains if necessary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499230" y="5973688"/>
            <a:ext cx="10872611" cy="1221290"/>
          </a:xfrm>
          <a:prstGeom prst="rect">
            <a:avLst/>
          </a:prstGeom>
          <a:noFill/>
          <a:ln>
            <a:noFill/>
          </a:ln>
        </p:spPr>
        <p:txBody>
          <a:bodyPr anchor="b" anchorCtr="0" bIns="67725" lIns="67725" numCol="1" rIns="67725" spcFirstLastPara="1" tIns="677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STACKS </a:t>
            </a:r>
            <a:r>
              <a:rPr b="0" cap="none" i="0" lang="en-US" strike="noStrike" sz="4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ENABLE LIGHT </a:t>
            </a: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499230" y="7166261"/>
            <a:ext cx="10872611" cy="1221288"/>
          </a:xfrm>
          <a:prstGeom prst="rect">
            <a:avLst/>
          </a:prstGeom>
          <a:noFill/>
          <a:ln>
            <a:noFill/>
          </a:ln>
        </p:spPr>
        <p:txBody>
          <a:bodyPr anchor="b" anchorCtr="0" bIns="67725" lIns="67725" numCol="1" rIns="67725" spcFirstLastPara="1" tIns="677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NAMESPACE </a:t>
            </a:r>
            <a:r>
              <a:rPr b="0" cap="none" i="0" lang="en-US" strike="noStrike" sz="4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/>
          </a:p>
        </p:txBody>
      </p:sp>
      <p:pic>
        <p:nvPicPr>
          <p:cNvPr descr="Рисунок 31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2847775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2"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4016216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3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6609806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4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7779976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5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744" y="5358963"/>
            <a:ext cx="698866" cy="69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13293"/>
            <a:ext cx="13004800" cy="9753601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770141" y="277856"/>
            <a:ext cx="10689813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4000"/>
              <a:buFont typeface="Calibri"/>
              <a:buNone/>
            </a:pPr>
            <a:r>
              <a:rPr b="0" cap="none" i="0" lang="en-US" strike="noStrike" sz="40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FINAL THOUGHTS: </a:t>
            </a:r>
            <a:r>
              <a:rPr b="0" cap="none" i="0" lang="en-US" strike="noStrike" sz="5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BLOCKSTACK’S </a:t>
            </a:r>
            <a:endParaRPr b="0" cap="none" i="0" strike="noStrike" sz="80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APPROACH TO GROWTH</a:t>
            </a:r>
            <a:endParaRPr/>
          </a:p>
        </p:txBody>
      </p:sp>
      <p:pic>
        <p:nvPicPr>
          <p:cNvPr descr="Рисунок 3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2588289" y="3826366"/>
            <a:ext cx="10189666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Token used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to incentiv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ize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adoption and growth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2588288" y="5136276"/>
            <a:ext cx="9761292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Interesting to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contrast Blockstack vs. Ethereum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growth strategies; ICOs vs. VC and SAFT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588289" y="6430410"/>
            <a:ext cx="10189666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Blockstack Public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Benefit Corporation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will drive adoption of the platform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2588289" y="7724546"/>
            <a:ext cx="10189666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Get involved: Bounties, Pull Requests, and the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Blockstack Portland Meetup!</a:t>
            </a:r>
            <a:endParaRPr/>
          </a:p>
        </p:txBody>
      </p:sp>
      <p:pic>
        <p:nvPicPr>
          <p:cNvPr descr="Рисунок 10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57" y="7724547"/>
            <a:ext cx="745687" cy="745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1" id="251" name="Shape 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3591" y="6441180"/>
            <a:ext cx="764475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52" name="Shape 2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5012" y="5215382"/>
            <a:ext cx="897062" cy="897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4" id="253" name="Shape 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3591" y="4041812"/>
            <a:ext cx="748483" cy="748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 txBox="1"/>
          <p:nvPr>
            <p:ph idx="2147483647" type="title"/>
          </p:nvPr>
        </p:nvSpPr>
        <p:spPr>
          <a:xfrm>
            <a:off x="-474347" y="4266155"/>
            <a:ext cx="13953494" cy="1221289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Calibri"/>
              <a:buNone/>
            </a:pPr>
            <a:r>
              <a:rPr lang="en-US" sz="7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 More!</a:t>
            </a:r>
            <a:r>
              <a:rPr b="0" cap="none" i="0" lang="en-US" strike="noStrike" sz="7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cap="none" i="0" strike="noStrike" sz="7600" u="none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Calibri"/>
              <a:buNone/>
            </a:pPr>
            <a:r>
              <a:t/>
            </a:r>
            <a:endParaRPr sz="76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-609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forum.blockstack.org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-609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@Blockstack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-609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github.com/blockstack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-609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meetups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Thanks to Dan Healy for the original version of this presentation</a:t>
            </a:r>
            <a:endParaRPr sz="36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3"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13004800" cy="9753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="ctr" anchorCtr="0" bIns="50800" lIns="50800" numCol="1" rIns="50800" spcFirstLastPara="1" tIns="508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cap="none" i="0" strike="noStrike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0" y="4651350"/>
              <a:ext cx="130048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45700" lIns="45700" numCol="1" rIns="45700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cap="none" i="0" lang="en-US" strike="noStrike" sz="2400" u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з</a:t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353764" y="2079673"/>
            <a:ext cx="10297271" cy="2095349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500"/>
              <a:buFont typeface="Calibri"/>
              <a:buNone/>
            </a:pPr>
            <a:r>
              <a:rPr b="0" cap="none" i="0" lang="en-US" strike="noStrike" sz="55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WHAT WILL EMERGE FROM </a:t>
            </a:r>
            <a:r>
              <a:rPr b="0" cap="none" i="0" lang="en-US" strike="noStrike" sz="55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THE CURRENT MANIA?</a:t>
            </a:r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1494403" y="6318163"/>
            <a:ext cx="3820554" cy="2008480"/>
            <a:chOff x="0" y="0"/>
            <a:chExt cx="3820553" cy="2008478"/>
          </a:xfrm>
        </p:grpSpPr>
        <p:pic>
          <p:nvPicPr>
            <p:cNvPr descr="Рисунок 2" id="68" name="Shape 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5470" y="0"/>
              <a:ext cx="1109613" cy="1109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Shape 69"/>
            <p:cNvSpPr txBox="1"/>
            <p:nvPr/>
          </p:nvSpPr>
          <p:spPr>
            <a:xfrm>
              <a:off x="0" y="1383637"/>
              <a:ext cx="3820553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45700" numCol="1" rIns="45700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600"/>
                <a:buFont typeface="Calibri"/>
                <a:buNone/>
              </a:pPr>
              <a:r>
                <a:rPr b="0" cap="none" i="0" lang="en-US" strike="noStrike" sz="36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BITCOIN </a:t>
              </a:r>
              <a:r>
                <a:rPr b="0" cap="none" i="0" lang="en-US" strike="noStrike" sz="1800" u="none">
                  <a:solidFill>
                    <a:srgbClr val="DC195E"/>
                  </a:solidFill>
                  <a:latin typeface="Calibri"/>
                  <a:ea typeface="Calibri"/>
                  <a:cs typeface="Calibri"/>
                  <a:sym typeface="Calibri"/>
                </a:rPr>
                <a:t>(DUH)</a:t>
              </a:r>
              <a:endParaRPr/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7832418" y="6596653"/>
            <a:ext cx="4018847" cy="1873775"/>
            <a:chOff x="0" y="0"/>
            <a:chExt cx="4018846" cy="1873774"/>
          </a:xfrm>
        </p:grpSpPr>
        <p:pic>
          <p:nvPicPr>
            <p:cNvPr descr="Рисунок 13" id="71" name="Shape 71"/>
            <p:cNvPicPr preferRelativeResize="0"/>
            <p:nvPr/>
          </p:nvPicPr>
          <p:blipFill rotWithShape="1">
            <a:blip r:embed="rId4">
              <a:alphaModFix/>
            </a:blip>
            <a:srcRect b="0" l="0" r="83546" t="0"/>
            <a:stretch/>
          </p:blipFill>
          <p:spPr>
            <a:xfrm>
              <a:off x="1323993" y="0"/>
              <a:ext cx="1370858" cy="107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72"/>
            <p:cNvSpPr txBox="1"/>
            <p:nvPr/>
          </p:nvSpPr>
          <p:spPr>
            <a:xfrm>
              <a:off x="0" y="1204903"/>
              <a:ext cx="4018846" cy="668871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7725" lIns="67725" numCol="1" rIns="67725" spcFirstLastPara="1" tIns="677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       </a:t>
              </a:r>
              <a:r>
                <a:rPr b="0" cap="none" i="0" lang="en-US" strike="noStrike" sz="36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BLOCKSTACK!</a:t>
              </a:r>
              <a:endParaRPr/>
            </a:p>
          </p:txBody>
        </p:sp>
      </p:grpSp>
      <p:pic>
        <p:nvPicPr>
          <p:cNvPr descr="Рисунок 17"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flipH="1" rot="10800000">
            <a:off x="4188417" y="4817444"/>
            <a:ext cx="894945" cy="923172"/>
          </a:xfrm>
          <a:prstGeom prst="straightConnector1">
            <a:avLst/>
          </a:prstGeom>
          <a:noFill/>
          <a:ln cap="flat" cmpd="sng" w="28575">
            <a:solidFill>
              <a:srgbClr val="F0F0F0"/>
            </a:solidFill>
            <a:prstDash val="solid"/>
            <a:miter lim="400000"/>
            <a:headEnd len="sm" type="none" w="sm"/>
            <a:tailEnd len="sm" type="none" w="sm"/>
          </a:ln>
        </p:spPr>
      </p:cxnSp>
      <p:cxnSp>
        <p:nvCxnSpPr>
          <p:cNvPr id="75" name="Shape 75"/>
          <p:cNvCxnSpPr/>
          <p:nvPr/>
        </p:nvCxnSpPr>
        <p:spPr>
          <a:xfrm>
            <a:off x="8149136" y="4817445"/>
            <a:ext cx="894946" cy="923172"/>
          </a:xfrm>
          <a:prstGeom prst="straightConnector1">
            <a:avLst/>
          </a:prstGeom>
          <a:noFill/>
          <a:ln cap="flat" cmpd="sng" w="28575">
            <a:solidFill>
              <a:srgbClr val="F0F0F0"/>
            </a:solidFill>
            <a:prstDash val="solid"/>
            <a:miter lim="400000"/>
            <a:headEnd len="sm" type="none" w="sm"/>
            <a:tailEnd len="sm" type="none" w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3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025300" y="2291540"/>
            <a:ext cx="2490300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Founded as “Onename”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in 2014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988203" y="4176703"/>
            <a:ext cx="3316607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An identity system based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on Namecoin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8025300" y="7202957"/>
            <a:ext cx="4583795" cy="17170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Because 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lockstack’s 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innovation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is in naming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039858" y="6125738"/>
            <a:ext cx="4569237" cy="1031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cap="none" i="0" lang="en-US" strike="noStrike" sz="32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WHY DOES THIS MATTER? </a:t>
            </a:r>
            <a:endParaRPr/>
          </a:p>
        </p:txBody>
      </p:sp>
      <p:pic>
        <p:nvPicPr>
          <p:cNvPr descr="Рисунок 15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261" y="4122968"/>
            <a:ext cx="959378" cy="95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6"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1139" y="2484180"/>
            <a:ext cx="935621" cy="93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1280" y="3359549"/>
            <a:ext cx="5389198" cy="3019302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HISTORY OF </a:t>
            </a:r>
            <a:r>
              <a:rPr b="0" cap="none" i="0" lang="en-US" strike="noStrike" sz="5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BLOCKSTACK</a:t>
            </a:r>
            <a:endParaRPr/>
          </a:p>
        </p:txBody>
      </p:sp>
      <p:pic>
        <p:nvPicPr>
          <p:cNvPr descr="Рисунок 18"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7961" y="6125738"/>
            <a:ext cx="1001977" cy="100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0" y="-211475"/>
            <a:ext cx="130047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953209" y="-112191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ZOOKO’S TRIANGLE: </a:t>
            </a: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PICK TWO!</a:t>
            </a:r>
            <a:endParaRPr/>
          </a:p>
        </p:txBody>
      </p:sp>
      <p:pic>
        <p:nvPicPr>
          <p:cNvPr descr="Рисунок 3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3344892" y="2866900"/>
            <a:ext cx="6582578" cy="6026112"/>
            <a:chOff x="2675208" y="0"/>
            <a:chExt cx="6582578" cy="6026112"/>
          </a:xfrm>
        </p:grpSpPr>
        <p:sp>
          <p:nvSpPr>
            <p:cNvPr id="98" name="Shape 98"/>
            <p:cNvSpPr/>
            <p:nvPr/>
          </p:nvSpPr>
          <p:spPr>
            <a:xfrm>
              <a:off x="2675208" y="0"/>
              <a:ext cx="6210300" cy="5353800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rgbClr val="F0F0F0"/>
              </a:solidFill>
              <a:prstDash val="solid"/>
              <a:miter lim="400000"/>
              <a:headEnd len="sm" type="none" w="sm"/>
              <a:tailEnd len="sm" type="none" w="sm"/>
            </a:ln>
          </p:spPr>
          <p:txBody>
            <a:bodyPr anchor="ctr" anchorCtr="0" bIns="50800" lIns="50800" numCol="1" rIns="50800" spcFirstLastPara="1" tIns="508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cap="none" i="0" strike="noStrike" sz="2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Shape 99"/>
            <p:cNvSpPr txBox="1"/>
            <p:nvPr/>
          </p:nvSpPr>
          <p:spPr>
            <a:xfrm rot="-735">
              <a:off x="3863049" y="5354262"/>
              <a:ext cx="42069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45700" numCol="1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Calibri"/>
                <a:buNone/>
              </a:pPr>
              <a:r>
                <a:rPr b="0" cap="none" i="0" lang="en-US" strike="noStrike" sz="28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HUMAN- </a:t>
              </a:r>
              <a:r>
                <a:rPr lang="en-US"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="0" cap="none" i="0" lang="en-US" strike="noStrike" sz="28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EANINGFUL</a:t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 rot="3523110">
              <a:off x="6733494" y="3362639"/>
              <a:ext cx="3043083" cy="4976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45700" numCol="1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Calibri"/>
                <a:buNone/>
              </a:pPr>
              <a:r>
                <a:rPr b="0" cap="none" i="0" lang="en-US" strike="noStrike" sz="28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SECURE</a:t>
              </a: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 rot="-3528703">
              <a:off x="2268631" y="2138541"/>
              <a:ext cx="3282405" cy="49762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45700" lIns="45700" numCol="1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Calibri"/>
                <a:buNone/>
              </a:pPr>
              <a:r>
                <a:rPr b="0" cap="none" i="0" lang="en-US" strike="noStrike" sz="28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953209" y="-144496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ZOOKO’S TRIANGLE: </a:t>
            </a: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pic>
        <p:nvPicPr>
          <p:cNvPr descr="Рисунок 3"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087228" y="3342456"/>
            <a:ext cx="8732750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Twitter is human meaningful and secure (unique), but not decentralized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087228" y="5007057"/>
            <a:ext cx="9935907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Public/private (i.e. Bitcoin addresses) key pairs are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decentralized and secure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but not human meaningful 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087228" y="6671660"/>
            <a:ext cx="10369045" cy="17170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Decentralized and human meaningful…no one does this. But conceptually,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it’s easy to make an insecure (not unique) name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if there is no central authority and no way of ensuring consensus</a:t>
            </a:r>
            <a:endParaRPr/>
          </a:p>
        </p:txBody>
      </p:sp>
      <p:pic>
        <p:nvPicPr>
          <p:cNvPr descr="Рисунок 10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956" y="3287612"/>
            <a:ext cx="929000" cy="9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1"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018" y="4809756"/>
            <a:ext cx="917939" cy="917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23" id="114" name="Shape 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084" y="6671660"/>
            <a:ext cx="1058296" cy="105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953209" y="-144496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BUSTING ZOOKO’S </a:t>
            </a: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TRIANGLE</a:t>
            </a:r>
            <a:endParaRPr/>
          </a:p>
        </p:txBody>
      </p:sp>
      <p:pic>
        <p:nvPicPr>
          <p:cNvPr descr="Рисунок 3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493816" y="2648591"/>
            <a:ext cx="7915962" cy="1285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000"/>
              <a:buFont typeface="Calibri"/>
              <a:buNone/>
            </a:pPr>
            <a:r>
              <a:rPr b="0" cap="none" i="0" lang="en-US" strike="noStrike" sz="40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WITH BLOCKCHAINS WE CAN </a:t>
            </a:r>
            <a:r>
              <a:rPr b="0" cap="none" i="0" lang="en-US" strike="noStrike" sz="40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BREAK ZOOKO’S TRIANGLE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493817" y="4224692"/>
            <a:ext cx="9068274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blockchain provides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 single source of truth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where you register names and store the hash of their value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493816" y="5869801"/>
            <a:ext cx="9805790" cy="1310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uses the Bitcoin blockchain to build a replacement for the Domain Name System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: The Blockchain Name System (BNS)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493816" y="7760121"/>
            <a:ext cx="9805791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BNS replaces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the DNS root servers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(a trusted third party) with a blockchain based system</a:t>
            </a:r>
            <a:endParaRPr/>
          </a:p>
        </p:txBody>
      </p:sp>
      <p:pic>
        <p:nvPicPr>
          <p:cNvPr descr="Рисунок 5"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422" y="4369629"/>
            <a:ext cx="900204" cy="900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27" name="Shape 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6777" y="6063869"/>
            <a:ext cx="996860" cy="996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5" id="128" name="Shape 1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1422" y="7846463"/>
            <a:ext cx="867765" cy="86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953209" y="-577634"/>
            <a:ext cx="8503064" cy="3019302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b="0" cap="none" i="0" lang="en-US" strike="noStrike" sz="5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BNS</a:t>
            </a:r>
            <a:endParaRPr/>
          </a:p>
        </p:txBody>
      </p:sp>
      <p:pic>
        <p:nvPicPr>
          <p:cNvPr descr="Рисунок 3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496844" y="4194152"/>
            <a:ext cx="3815674" cy="2453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8000"/>
              <a:buFont typeface="Calibri"/>
              <a:buNone/>
            </a:pPr>
            <a:r>
              <a:rPr b="0" cap="none" i="0" lang="en-US" strike="noStrike" sz="80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endParaRPr b="1" cap="none" i="0" strike="noStrike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8000"/>
              <a:buFont typeface="Calibri"/>
              <a:buNone/>
            </a:pPr>
            <a:r>
              <a:rPr b="0" cap="none" i="0" lang="en-US" strike="noStrike" sz="80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919453" y="3933047"/>
            <a:ext cx="3440197" cy="1158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b="0" cap="none" i="0" lang="en-US" strike="noStrike" sz="3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Enables </a:t>
            </a:r>
            <a:endParaRPr/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3600"/>
              <a:buFont typeface="Calibri"/>
              <a:buNone/>
            </a:pPr>
            <a:r>
              <a:rPr b="0" cap="none" i="0" lang="en-US" strike="noStrike" sz="3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Decentralized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919453" y="5769809"/>
            <a:ext cx="3064109" cy="1158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3600"/>
              <a:buFont typeface="Calibri"/>
              <a:buNone/>
            </a:pPr>
            <a:r>
              <a:rPr b="0" cap="none" i="0" lang="en-US" strike="noStrike" sz="3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Serverless </a:t>
            </a:r>
            <a:endParaRPr/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b="0" cap="none" i="0" lang="en-US" strike="noStrike" sz="3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901005" y="1414436"/>
            <a:ext cx="4555268" cy="3835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2000"/>
              <a:buFont typeface="Calibri"/>
              <a:buNone/>
            </a:pPr>
            <a:r>
              <a:rPr b="0" cap="none" i="0" lang="en-US" strike="noStrike" sz="20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NO MORE SURVEILLANCE!</a:t>
            </a:r>
            <a:endParaRPr/>
          </a:p>
        </p:txBody>
      </p:sp>
      <p:pic>
        <p:nvPicPr>
          <p:cNvPr descr="Рисунок 5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730" y="5914342"/>
            <a:ext cx="1055798" cy="1055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153" y="3856104"/>
            <a:ext cx="1149376" cy="1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26766" y="-536349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="ctr" anchorCtr="0" bIns="67725" lIns="67725" numCol="1" rIns="67725" spcFirstLastPara="1" tIns="677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cap="none" i="0" lang="en-US" strike="noStrike" sz="56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TECHNICAL </a:t>
            </a:r>
            <a:r>
              <a:rPr b="0" cap="none" i="0" lang="en-US" strike="noStrike" sz="56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/>
          </a:p>
        </p:txBody>
      </p:sp>
      <p:pic>
        <p:nvPicPr>
          <p:cNvPr descr="Рисунок 3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19069" y="3795650"/>
            <a:ext cx="5434338" cy="32918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5400"/>
              <a:buFont typeface="Calibri"/>
              <a:buNone/>
            </a:pPr>
            <a:r>
              <a:rPr b="0" cap="none" i="0" lang="en-US" strike="noStrike" sz="5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…ARE COMPLICATED. </a:t>
            </a:r>
            <a:r>
              <a:rPr b="0" cap="none" i="0" lang="en-US" strike="noStrike" sz="5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READ THE WHITEPAPER!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545836" y="3362512"/>
            <a:ext cx="5672666" cy="33426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But note that: Blockstack can be migrated if the underlying blockchain becomes insecure, because they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reconstruct consensus using virtualchains </a:t>
            </a: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(created via your Blockstack full node). 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533122" y="6906717"/>
            <a:ext cx="5698092" cy="904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cap="none" i="0" lang="en-US" strike="noStrike" sz="28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network successfully migrated off of </a:t>
            </a:r>
            <a:r>
              <a:rPr b="0" cap="none" i="0" lang="en-US" strike="noStrike" sz="28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Namecoin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cap="none" i="0" strike="noStrike" sz="2200" u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3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056994" y="8089813"/>
            <a:ext cx="10434127" cy="7391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HOW DO WE ACCOMPLISH THIS?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65068" y="2100877"/>
            <a:ext cx="11617981" cy="7391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b="0" cap="none" i="0" lang="en-US" strike="noStrike" sz="4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Alright, we have </a:t>
            </a:r>
            <a:r>
              <a:rPr b="0" cap="none" i="0" lang="en-US" strike="noStrike" sz="44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 new DNS</a:t>
            </a:r>
            <a:r>
              <a:rPr b="0" cap="none" i="0" lang="en-US" strike="noStrike" sz="4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 What next?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449610" y="4077125"/>
            <a:ext cx="9276423" cy="10312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cap="none" i="0" lang="en-US" strike="noStrike" sz="32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Follow this to its logical conclusion: </a:t>
            </a:r>
            <a:r>
              <a:rPr b="0" cap="none" i="0" lang="en-US" strike="noStrike" sz="32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decentralized storage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449610" y="5808040"/>
            <a:ext cx="9716136" cy="150114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45700" numCol="1" rIns="45700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cap="none" i="0" lang="en-US" strike="noStrike" sz="32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 Blockstack principle</a:t>
            </a:r>
            <a:r>
              <a:rPr b="0" cap="none" i="0" lang="en-US" strike="noStrike" sz="3200" u="non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 is that users, not corporations, </a:t>
            </a:r>
            <a:r>
              <a:rPr b="0" cap="none" i="0" lang="en-US" strike="noStrike" sz="32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etc., should own their own data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610557" y="3879274"/>
            <a:ext cx="302833" cy="1403809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800"/>
              <a:buFont typeface="Helvetica Neue"/>
              <a:buNone/>
            </a:pPr>
            <a:r>
              <a:rPr b="0" cap="none" i="0" lang="en-US" strike="noStrike" sz="8800" u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610557" y="5610055"/>
            <a:ext cx="302833" cy="1403808"/>
          </a:xfrm>
          <a:prstGeom prst="rect">
            <a:avLst/>
          </a:prstGeom>
          <a:noFill/>
          <a:ln>
            <a:noFill/>
          </a:ln>
        </p:spPr>
        <p:txBody>
          <a:bodyPr anchor="ctr" anchorCtr="0" bIns="50800" lIns="50800" numCol="1" rIns="50800" spcFirstLastPara="1" tIns="508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800"/>
              <a:buFont typeface="Helvetica Neue"/>
              <a:buNone/>
            </a:pPr>
            <a:r>
              <a:rPr b="0" cap="none" i="0" lang="en-US" strike="noStrike" sz="8800" u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