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5143500" type="screen16x9"/>
  <p:notesSz cx="6858000" cy="9144000"/>
  <p:embeddedFontLst>
    <p:embeddedFont>
      <p:font typeface="Exo 2" panose="020B0604020202020204" charset="0"/>
      <p:regular r:id="rId67"/>
      <p:bold r:id="rId68"/>
      <p:italic r:id="rId69"/>
      <p:boldItalic r:id="rId70"/>
    </p:embeddedFont>
    <p:embeddedFont>
      <p:font typeface="Exo 2 ExtraBold" panose="020B0604020202020204" charset="0"/>
      <p:bold r:id="rId71"/>
      <p:boldItalic r:id="rId72"/>
    </p:embeddedFont>
    <p:embeddedFont>
      <p:font typeface="Exo 2 SemiBold" panose="020B0604020202020204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1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font" Target="fonts/font8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10cbdf0b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10cbdf0b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ba3d3fbe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ba3d3fbe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10cbdf0b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10cbdf0b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10cbdf0b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10cbdf0b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10cbdf0b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10cbdf0b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616751af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616751af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0fc3609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0fc3609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0fc36099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0fc36099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0fc36099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0fc36099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be8342b0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be8342b0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aba4768d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aba4768d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10cbdf0b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10cbdf0b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10cbdf0b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10cbdf0b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10cbdf0b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710cbdf0b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0fc36099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0fc36099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10cbdf0b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10cbdf0b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0fc36099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0fc36099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0fc36099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70fc36099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10cbdf0b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710cbdf0b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10cbdf0b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710cbdf0b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0fc36099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70fc36099a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10cbdf0b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10cbdf0b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a8779474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8a8779474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c9b59e3f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4c9b59e3f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8a8779474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8a8779474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0fc36099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70fc36099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10cbdf0b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710cbdf0b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710cbdf0b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710cbdf0b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8a877947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8a877947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10cbdf0b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710cbdf0b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0fc36099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70fc36099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70fc36099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70fc36099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a8779474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a8779474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710cbdf0b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710cbdf0b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710cbdf0b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710cbdf0b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710cbdf0b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710cbdf0b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10cbdf0b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710cbdf0b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710cbdf0b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710cbdf0b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710cbdf0bb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710cbdf0bb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70fc36099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70fc36099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710cbdf0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710cbdf0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4c9b5e58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4c9b5e58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4c9b5e58d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4c9b5e58d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616751af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616751af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70fc36099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70fc36099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710cbdf0b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710cbdf0b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4c9b5e58d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4c9b5e58d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4aba4768d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4aba4768d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710cbdf0b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710cbdf0b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710cbdf0b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710cbdf0bb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710cbdf0b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710cbdf0b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710cbdf0b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710cbdf0b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70fc3609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70fc3609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b616751af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b616751af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a8779474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a8779474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8ba3d3fbe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8ba3d3fbe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710cbdf0bb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710cbdf0bb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4c9b59e3f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4c9b59e3f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710cbdf0b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710cbdf0b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70fc36099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70fc36099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10cbdf0b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10cbdf0b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616751af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616751af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0fc3609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0fc3609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latin typeface="Exo 2"/>
                <a:ea typeface="Exo 2"/>
                <a:cs typeface="Exo 2"/>
                <a:sym typeface="Exo 2"/>
              </a:rPr>
              <a:t>π-Rates Interscholastic Spring 2024 Competition </a:t>
            </a:r>
            <a:endParaRPr sz="6000">
              <a:latin typeface="Exo 2 ExtraBold"/>
              <a:ea typeface="Exo 2 ExtraBold"/>
              <a:cs typeface="Exo 2 ExtraBold"/>
              <a:sym typeface="Exo 2 Extra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75300" y="3215125"/>
            <a:ext cx="8393400" cy="10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CCCCCC"/>
                </a:solidFill>
                <a:latin typeface="Exo 2"/>
                <a:ea typeface="Exo 2"/>
                <a:cs typeface="Exo 2"/>
                <a:sym typeface="Exo 2"/>
              </a:rPr>
              <a:t>Presented by the π-Rates Math Club</a:t>
            </a:r>
            <a:endParaRPr sz="3600" b="1">
              <a:solidFill>
                <a:srgbClr val="CCCCCC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07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Find the solution set of x that satisfies the following inequality: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6x - 8 &gt; 7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08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Solve for the x value where f(x) = 0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f(x) = </a:t>
            </a:r>
            <a:r>
              <a:rPr lang="en" sz="4000" u="sng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(x-5)</a:t>
            </a:r>
            <a:r>
              <a:rPr lang="en" sz="4000" baseline="30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2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          9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09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155850" y="847675"/>
            <a:ext cx="88323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It is 85°F in Sacramento and 10°C in New York. What is the difference in temperature, in Fahrenheit, between these two places?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155850" y="3947675"/>
            <a:ext cx="8832300" cy="12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°F = (°C * </a:t>
            </a:r>
            <a:r>
              <a:rPr lang="en" sz="4000" u="sng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9</a:t>
            </a: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) + 32 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      5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10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35200" cy="31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The sum of 4 consecutive odd integers equals 280. What is the smallest of the 4 integers?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11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117150" y="1152475"/>
            <a:ext cx="8909700" cy="38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An business that makes $2800 in profit per week makes a $168000 investment. How many weeks will it take for the business to make back the money from its investment?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12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Find the median of the data set: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79, 100, 7, 56, 5, 77, 26, 61, 73, 89, 101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13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Evaluate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50 - 1 - 2 - 3 - 4 - 5</a:t>
            </a:r>
            <a:endParaRPr sz="4000" baseline="30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14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767250" y="1465075"/>
            <a:ext cx="3731400" cy="26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Find the volume of the cube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5555550" y="1570825"/>
            <a:ext cx="2500800" cy="24060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6022625" y="3976825"/>
            <a:ext cx="11298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000000"/>
                </a:solidFill>
                <a:highlight>
                  <a:schemeClr val="dk1"/>
                </a:highlight>
                <a:latin typeface="Exo 2 SemiBold"/>
                <a:ea typeface="Exo 2 SemiBold"/>
                <a:cs typeface="Exo 2 SemiBold"/>
                <a:sym typeface="Exo 2 SemiBold"/>
              </a:rPr>
              <a:t>11</a:t>
            </a:r>
            <a:endParaRPr sz="4000">
              <a:solidFill>
                <a:srgbClr val="000000"/>
              </a:solidFill>
              <a:highlight>
                <a:schemeClr val="dk1"/>
              </a:highlight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15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Expand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4x * (3x + 6) * 2x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16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408300"/>
            <a:ext cx="4349100" cy="26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What is the circumference of the circle (in terms of π)?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170" name="Google Shape;170;p31"/>
          <p:cNvSpPr/>
          <p:nvPr/>
        </p:nvSpPr>
        <p:spPr>
          <a:xfrm>
            <a:off x="5035750" y="1017725"/>
            <a:ext cx="2814000" cy="2868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body" idx="1"/>
          </p:nvPr>
        </p:nvSpPr>
        <p:spPr>
          <a:xfrm>
            <a:off x="6579625" y="2451700"/>
            <a:ext cx="11298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000000"/>
                </a:solidFill>
                <a:highlight>
                  <a:schemeClr val="dk1"/>
                </a:highlight>
                <a:latin typeface="Exo 2 SemiBold"/>
                <a:ea typeface="Exo 2 SemiBold"/>
                <a:cs typeface="Exo 2 SemiBold"/>
                <a:sym typeface="Exo 2 SemiBold"/>
              </a:rPr>
              <a:t>6.1</a:t>
            </a:r>
            <a:endParaRPr sz="4000">
              <a:solidFill>
                <a:srgbClr val="000000"/>
              </a:solidFill>
              <a:highlight>
                <a:schemeClr val="dk1"/>
              </a:highlight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cxnSp>
        <p:nvCxnSpPr>
          <p:cNvPr id="172" name="Google Shape;172;p31"/>
          <p:cNvCxnSpPr>
            <a:endCxn id="170" idx="6"/>
          </p:cNvCxnSpPr>
          <p:nvPr/>
        </p:nvCxnSpPr>
        <p:spPr>
          <a:xfrm rot="10800000" flipH="1">
            <a:off x="6503350" y="2451725"/>
            <a:ext cx="1346400" cy="25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086650" y="611550"/>
            <a:ext cx="4970700" cy="39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Exo 2"/>
                <a:ea typeface="Exo 2"/>
                <a:cs typeface="Exo 2"/>
                <a:sym typeface="Exo 2"/>
              </a:rPr>
              <a:t>THIS SLIDE INTENTIONALLY LEFT BLANK</a:t>
            </a:r>
            <a:endParaRPr sz="5000" b="1"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17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35200" cy="31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How much money do I have in total with 7 quarters, 11 dimes, 4 nickels, and 3 pennies?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18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198925" y="1692400"/>
            <a:ext cx="3601800" cy="26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What is the area of the trapezoid?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185" name="Google Shape;185;p33"/>
          <p:cNvSpPr/>
          <p:nvPr/>
        </p:nvSpPr>
        <p:spPr>
          <a:xfrm rot="5400000">
            <a:off x="5575275" y="689125"/>
            <a:ext cx="1758700" cy="3765250"/>
          </a:xfrm>
          <a:prstGeom prst="flowChartManualInpu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body" idx="1"/>
          </p:nvPr>
        </p:nvSpPr>
        <p:spPr>
          <a:xfrm>
            <a:off x="5644275" y="3451100"/>
            <a:ext cx="11298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000000"/>
                </a:solidFill>
                <a:highlight>
                  <a:schemeClr val="dk1"/>
                </a:highlight>
                <a:latin typeface="Exo 2 SemiBold"/>
                <a:ea typeface="Exo 2 SemiBold"/>
                <a:cs typeface="Exo 2 SemiBold"/>
                <a:sym typeface="Exo 2 SemiBold"/>
              </a:rPr>
              <a:t>20</a:t>
            </a:r>
            <a:endParaRPr sz="4000">
              <a:solidFill>
                <a:srgbClr val="000000"/>
              </a:solidFill>
              <a:highlight>
                <a:schemeClr val="dk1"/>
              </a:highlight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3670800" y="2233200"/>
            <a:ext cx="11298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000000"/>
                </a:solidFill>
                <a:highlight>
                  <a:schemeClr val="dk1"/>
                </a:highlight>
                <a:latin typeface="Exo 2 SemiBold"/>
                <a:ea typeface="Exo 2 SemiBold"/>
                <a:cs typeface="Exo 2 SemiBold"/>
                <a:sym typeface="Exo 2 SemiBold"/>
              </a:rPr>
              <a:t>8</a:t>
            </a:r>
            <a:endParaRPr sz="4000">
              <a:solidFill>
                <a:srgbClr val="000000"/>
              </a:solidFill>
              <a:highlight>
                <a:schemeClr val="dk1"/>
              </a:highlight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5644275" y="1017725"/>
            <a:ext cx="11298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000000"/>
                </a:solidFill>
                <a:highlight>
                  <a:schemeClr val="dk1"/>
                </a:highlight>
                <a:latin typeface="Exo 2 SemiBold"/>
                <a:ea typeface="Exo 2 SemiBold"/>
                <a:cs typeface="Exo 2 SemiBold"/>
                <a:sym typeface="Exo 2 SemiBold"/>
              </a:rPr>
              <a:t>18</a:t>
            </a:r>
            <a:endParaRPr sz="4000">
              <a:solidFill>
                <a:srgbClr val="000000"/>
              </a:solidFill>
              <a:highlight>
                <a:schemeClr val="dk1"/>
              </a:highlight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19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4" name="Google Shape;194;p34"/>
          <p:cNvSpPr txBox="1">
            <a:spLocks noGrp="1"/>
          </p:cNvSpPr>
          <p:nvPr>
            <p:ph type="body" idx="1"/>
          </p:nvPr>
        </p:nvSpPr>
        <p:spPr>
          <a:xfrm>
            <a:off x="38400" y="1152475"/>
            <a:ext cx="9144000" cy="38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I buy a total of 40 red and blue tickets and spend a total of $150. Red tickets cost $2 each and blue tickets cost $4 each. How many tickets of each color did I buy in  total?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20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Evaluate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(37 + 68) * 3</a:t>
            </a:r>
            <a:endParaRPr sz="4000" u="sng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5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21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6" name="Google Shape;206;p36"/>
          <p:cNvSpPr txBox="1">
            <a:spLocks noGrp="1"/>
          </p:cNvSpPr>
          <p:nvPr>
            <p:ph type="body" idx="1"/>
          </p:nvPr>
        </p:nvSpPr>
        <p:spPr>
          <a:xfrm>
            <a:off x="378900" y="1152475"/>
            <a:ext cx="8386200" cy="32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After being shortened by 20%, a test is 2 hours long. How long, in minutes, was the original test?</a:t>
            </a:r>
            <a:endParaRPr sz="4000" baseline="30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22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Solve the equation for x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4(3x-5) = 2x + 8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23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8" name="Google Shape;21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Find the mode of the data set: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3, 8, 3, 6, 8, 99, 23, 1, 2, 2, 1, 3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24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24" name="Google Shape;224;p39"/>
          <p:cNvSpPr txBox="1">
            <a:spLocks noGrp="1"/>
          </p:cNvSpPr>
          <p:nvPr>
            <p:ph type="body" idx="1"/>
          </p:nvPr>
        </p:nvSpPr>
        <p:spPr>
          <a:xfrm>
            <a:off x="155850" y="1152475"/>
            <a:ext cx="8832300" cy="3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Solve for the (x,y) pair that satisfies the following system of equations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3x + 6 = 2y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4x - 2y = 10</a:t>
            </a:r>
            <a:r>
              <a:rPr lang="en" sz="4000" baseline="30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25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30" name="Google Shape;230;p40"/>
          <p:cNvSpPr txBox="1">
            <a:spLocks noGrp="1"/>
          </p:cNvSpPr>
          <p:nvPr>
            <p:ph type="body" idx="1"/>
          </p:nvPr>
        </p:nvSpPr>
        <p:spPr>
          <a:xfrm>
            <a:off x="83100" y="1152475"/>
            <a:ext cx="3425100" cy="3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What is the y-intercept of this line?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449" y="141697"/>
            <a:ext cx="4260300" cy="476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26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37" name="Google Shape;23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Expand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-2(8x - 9) + 7 </a:t>
            </a:r>
            <a:endParaRPr sz="4000" baseline="30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2086650" y="611550"/>
            <a:ext cx="4970700" cy="39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Exo 2"/>
                <a:ea typeface="Exo 2"/>
                <a:cs typeface="Exo 2"/>
                <a:sym typeface="Exo 2"/>
              </a:rPr>
              <a:t>ANOTHER SLIDE INTENTIONALLY LEFT BLANK</a:t>
            </a:r>
            <a:endParaRPr sz="5000" b="1"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27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3" name="Google Shape;243;p42"/>
          <p:cNvSpPr txBox="1">
            <a:spLocks noGrp="1"/>
          </p:cNvSpPr>
          <p:nvPr>
            <p:ph type="body" idx="1"/>
          </p:nvPr>
        </p:nvSpPr>
        <p:spPr>
          <a:xfrm>
            <a:off x="378900" y="1152475"/>
            <a:ext cx="8386200" cy="29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An electric car costs $49000. How much do I have to pay if I want to buy 4 electric cars(ignoring tax)? </a:t>
            </a:r>
            <a:endParaRPr sz="4000" baseline="30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28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body" idx="1"/>
          </p:nvPr>
        </p:nvSpPr>
        <p:spPr>
          <a:xfrm>
            <a:off x="1320300" y="1152475"/>
            <a:ext cx="6503400" cy="32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Write the following fraction as a mixed number: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 </a:t>
            </a:r>
            <a:r>
              <a:rPr lang="en" sz="4000" u="sng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 89  </a:t>
            </a:r>
            <a:r>
              <a:rPr lang="en" sz="4000" u="sng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.</a:t>
            </a:r>
            <a:r>
              <a:rPr lang="en" sz="4000" u="sng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 </a:t>
            </a:r>
            <a:endParaRPr sz="4000" u="sng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4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29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55" name="Google Shape;255;p44"/>
          <p:cNvSpPr txBox="1">
            <a:spLocks noGrp="1"/>
          </p:cNvSpPr>
          <p:nvPr>
            <p:ph type="body" idx="1"/>
          </p:nvPr>
        </p:nvSpPr>
        <p:spPr>
          <a:xfrm>
            <a:off x="0" y="1085100"/>
            <a:ext cx="3601800" cy="26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What is the value of x?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256" name="Google Shape;256;p44"/>
          <p:cNvSpPr/>
          <p:nvPr/>
        </p:nvSpPr>
        <p:spPr>
          <a:xfrm>
            <a:off x="3400175" y="524250"/>
            <a:ext cx="5547000" cy="3178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body" idx="1"/>
          </p:nvPr>
        </p:nvSpPr>
        <p:spPr>
          <a:xfrm>
            <a:off x="3869550" y="3025500"/>
            <a:ext cx="11298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000000"/>
                </a:solidFill>
                <a:highlight>
                  <a:schemeClr val="dk1"/>
                </a:highlight>
                <a:latin typeface="Exo 2 SemiBold"/>
                <a:ea typeface="Exo 2 SemiBold"/>
                <a:cs typeface="Exo 2 SemiBold"/>
                <a:sym typeface="Exo 2 SemiBold"/>
              </a:rPr>
              <a:t>64°</a:t>
            </a:r>
            <a:endParaRPr sz="4000">
              <a:solidFill>
                <a:srgbClr val="000000"/>
              </a:solidFill>
              <a:highlight>
                <a:schemeClr val="dk1"/>
              </a:highlight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258" name="Google Shape;258;p44"/>
          <p:cNvSpPr txBox="1">
            <a:spLocks noGrp="1"/>
          </p:cNvSpPr>
          <p:nvPr>
            <p:ph type="body" idx="1"/>
          </p:nvPr>
        </p:nvSpPr>
        <p:spPr>
          <a:xfrm>
            <a:off x="7508575" y="3025500"/>
            <a:ext cx="11298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000000"/>
                </a:solidFill>
                <a:highlight>
                  <a:schemeClr val="dk1"/>
                </a:highlight>
                <a:latin typeface="Exo 2 SemiBold"/>
                <a:ea typeface="Exo 2 SemiBold"/>
                <a:cs typeface="Exo 2 SemiBold"/>
                <a:sym typeface="Exo 2 SemiBold"/>
              </a:rPr>
              <a:t>62°</a:t>
            </a:r>
            <a:endParaRPr sz="4000">
              <a:solidFill>
                <a:srgbClr val="000000"/>
              </a:solidFill>
              <a:highlight>
                <a:schemeClr val="dk1"/>
              </a:highlight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259" name="Google Shape;259;p44"/>
          <p:cNvSpPr txBox="1">
            <a:spLocks noGrp="1"/>
          </p:cNvSpPr>
          <p:nvPr>
            <p:ph type="body" idx="1"/>
          </p:nvPr>
        </p:nvSpPr>
        <p:spPr>
          <a:xfrm>
            <a:off x="5608775" y="959150"/>
            <a:ext cx="11298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000000"/>
                </a:solidFill>
                <a:highlight>
                  <a:schemeClr val="dk1"/>
                </a:highlight>
                <a:latin typeface="Exo 2 SemiBold"/>
                <a:ea typeface="Exo 2 SemiBold"/>
                <a:cs typeface="Exo 2 SemiBold"/>
                <a:sym typeface="Exo 2 SemiBold"/>
              </a:rPr>
              <a:t>x°</a:t>
            </a:r>
            <a:endParaRPr sz="4000">
              <a:solidFill>
                <a:srgbClr val="000000"/>
              </a:solidFill>
              <a:highlight>
                <a:schemeClr val="dk1"/>
              </a:highlight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30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65" name="Google Shape;265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Simplify and expand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5(4x-8)</a:t>
            </a:r>
            <a:endParaRPr sz="4000" u="sng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2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31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71" name="Google Shape;271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Evaluate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234 x 239 x 34</a:t>
            </a:r>
            <a:endParaRPr sz="4000" baseline="30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32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77" name="Google Shape;277;p47"/>
          <p:cNvSpPr txBox="1">
            <a:spLocks noGrp="1"/>
          </p:cNvSpPr>
          <p:nvPr>
            <p:ph type="body" idx="1"/>
          </p:nvPr>
        </p:nvSpPr>
        <p:spPr>
          <a:xfrm>
            <a:off x="378900" y="1152475"/>
            <a:ext cx="8386200" cy="29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What is the total volume of a box with dimensions of 7, 13, and 5?</a:t>
            </a:r>
            <a:endParaRPr sz="4000" baseline="30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33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83" name="Google Shape;28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Solve the equation for x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3x + 9 = 5.5x - 4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34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89" name="Google Shape;289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Solve the equation for x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2</a:t>
            </a:r>
            <a:r>
              <a:rPr lang="en" sz="4000" baseline="30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x</a:t>
            </a: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= 32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35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95" name="Google Shape;29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Solve for the largest x-intercept of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f(x) = 6x</a:t>
            </a:r>
            <a:r>
              <a:rPr lang="en" sz="4000" baseline="30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2 </a:t>
            </a: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- 4x - 16</a:t>
            </a:r>
            <a:r>
              <a:rPr lang="en" sz="4000" baseline="30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36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01" name="Google Shape;301;p51"/>
          <p:cNvSpPr txBox="1">
            <a:spLocks noGrp="1"/>
          </p:cNvSpPr>
          <p:nvPr>
            <p:ph type="body" idx="1"/>
          </p:nvPr>
        </p:nvSpPr>
        <p:spPr>
          <a:xfrm>
            <a:off x="994575" y="1834500"/>
            <a:ext cx="3731400" cy="19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What is the value of x?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302" name="Google Shape;302;p51"/>
          <p:cNvSpPr/>
          <p:nvPr/>
        </p:nvSpPr>
        <p:spPr>
          <a:xfrm rot="-5400000">
            <a:off x="5164575" y="1373525"/>
            <a:ext cx="2887200" cy="16398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51"/>
          <p:cNvSpPr txBox="1">
            <a:spLocks noGrp="1"/>
          </p:cNvSpPr>
          <p:nvPr>
            <p:ph type="body" idx="1"/>
          </p:nvPr>
        </p:nvSpPr>
        <p:spPr>
          <a:xfrm>
            <a:off x="6715725" y="1594350"/>
            <a:ext cx="9600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chemeClr val="dk1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x°</a:t>
            </a:r>
            <a:endParaRPr sz="4000">
              <a:solidFill>
                <a:schemeClr val="dk1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304" name="Google Shape;304;p51"/>
          <p:cNvSpPr/>
          <p:nvPr/>
        </p:nvSpPr>
        <p:spPr>
          <a:xfrm>
            <a:off x="7125975" y="3281825"/>
            <a:ext cx="302100" cy="355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51"/>
          <p:cNvSpPr/>
          <p:nvPr/>
        </p:nvSpPr>
        <p:spPr>
          <a:xfrm>
            <a:off x="6990625" y="1534525"/>
            <a:ext cx="426250" cy="173450"/>
          </a:xfrm>
          <a:custGeom>
            <a:avLst/>
            <a:gdLst/>
            <a:ahLst/>
            <a:cxnLst/>
            <a:rect l="l" t="t" r="r" b="b"/>
            <a:pathLst>
              <a:path w="17050" h="6938" extrusionOk="0">
                <a:moveTo>
                  <a:pt x="0" y="0"/>
                </a:moveTo>
                <a:cubicBezTo>
                  <a:pt x="1231" y="1137"/>
                  <a:pt x="4546" y="6346"/>
                  <a:pt x="7388" y="6820"/>
                </a:cubicBezTo>
                <a:cubicBezTo>
                  <a:pt x="10230" y="7294"/>
                  <a:pt x="15440" y="3505"/>
                  <a:pt x="17050" y="2842"/>
                </a:cubicBezTo>
              </a:path>
            </a:pathLst>
          </a:cu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Google Shape;306;p51"/>
          <p:cNvSpPr txBox="1">
            <a:spLocks noGrp="1"/>
          </p:cNvSpPr>
          <p:nvPr>
            <p:ph type="body" idx="1"/>
          </p:nvPr>
        </p:nvSpPr>
        <p:spPr>
          <a:xfrm>
            <a:off x="6043275" y="3637025"/>
            <a:ext cx="11298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000000"/>
                </a:solidFill>
                <a:highlight>
                  <a:schemeClr val="dk1"/>
                </a:highlight>
                <a:latin typeface="Exo 2 SemiBold"/>
                <a:ea typeface="Exo 2 SemiBold"/>
                <a:cs typeface="Exo 2 SemiBold"/>
                <a:sym typeface="Exo 2 SemiBold"/>
              </a:rPr>
              <a:t>12</a:t>
            </a:r>
            <a:endParaRPr sz="4000">
              <a:solidFill>
                <a:srgbClr val="000000"/>
              </a:solidFill>
              <a:highlight>
                <a:schemeClr val="dk1"/>
              </a:highlight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307" name="Google Shape;307;p51"/>
          <p:cNvSpPr txBox="1">
            <a:spLocks noGrp="1"/>
          </p:cNvSpPr>
          <p:nvPr>
            <p:ph type="body" idx="1"/>
          </p:nvPr>
        </p:nvSpPr>
        <p:spPr>
          <a:xfrm>
            <a:off x="7428075" y="2233200"/>
            <a:ext cx="11298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000000"/>
                </a:solidFill>
                <a:highlight>
                  <a:schemeClr val="dk1"/>
                </a:highlight>
                <a:latin typeface="Exo 2 SemiBold"/>
                <a:ea typeface="Exo 2 SemiBold"/>
                <a:cs typeface="Exo 2 SemiBold"/>
                <a:sym typeface="Exo 2 SemiBold"/>
              </a:rPr>
              <a:t>12√3</a:t>
            </a:r>
            <a:endParaRPr sz="4000">
              <a:solidFill>
                <a:srgbClr val="000000"/>
              </a:solidFill>
              <a:highlight>
                <a:schemeClr val="dk1"/>
              </a:highlight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308" name="Google Shape;308;p51"/>
          <p:cNvSpPr txBox="1">
            <a:spLocks noGrp="1"/>
          </p:cNvSpPr>
          <p:nvPr>
            <p:ph type="body" idx="1"/>
          </p:nvPr>
        </p:nvSpPr>
        <p:spPr>
          <a:xfrm>
            <a:off x="5585925" y="1707975"/>
            <a:ext cx="11298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000000"/>
                </a:solidFill>
                <a:highlight>
                  <a:schemeClr val="dk1"/>
                </a:highlight>
                <a:latin typeface="Exo 2 SemiBold"/>
                <a:ea typeface="Exo 2 SemiBold"/>
                <a:cs typeface="Exo 2 SemiBold"/>
                <a:sym typeface="Exo 2 SemiBold"/>
              </a:rPr>
              <a:t>24</a:t>
            </a:r>
            <a:endParaRPr sz="4000">
              <a:solidFill>
                <a:srgbClr val="000000"/>
              </a:solidFill>
              <a:highlight>
                <a:schemeClr val="dk1"/>
              </a:highlight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01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Evaluate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5² + 5</a:t>
            </a:r>
            <a:r>
              <a:rPr lang="en" sz="4000" baseline="30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3</a:t>
            </a:r>
            <a:endParaRPr sz="4000" baseline="30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37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14" name="Google Shape;314;p52"/>
          <p:cNvSpPr txBox="1">
            <a:spLocks noGrp="1"/>
          </p:cNvSpPr>
          <p:nvPr>
            <p:ph type="body" idx="1"/>
          </p:nvPr>
        </p:nvSpPr>
        <p:spPr>
          <a:xfrm>
            <a:off x="870150" y="1152475"/>
            <a:ext cx="7403700" cy="29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Find all 3 solutions for x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3x</a:t>
            </a:r>
            <a:r>
              <a:rPr lang="en" sz="4000" baseline="30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3</a:t>
            </a: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- 8x</a:t>
            </a:r>
            <a:r>
              <a:rPr lang="en" sz="4000" baseline="30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2</a:t>
            </a: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+ 4x = 0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38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20" name="Google Shape;320;p53"/>
          <p:cNvSpPr txBox="1">
            <a:spLocks noGrp="1"/>
          </p:cNvSpPr>
          <p:nvPr>
            <p:ph type="body" idx="1"/>
          </p:nvPr>
        </p:nvSpPr>
        <p:spPr>
          <a:xfrm>
            <a:off x="38400" y="1152475"/>
            <a:ext cx="9144000" cy="3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You start off with 200 marbles. Every day that passes, you only keep 80% of the marbles that you had the previous day. How many marbles do you have after 2 days?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39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26" name="Google Shape;326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Find the solution set of x that satisfies the following inequality: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-2x + 5 &lt; 2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40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32" name="Google Shape;332;p55"/>
          <p:cNvSpPr txBox="1">
            <a:spLocks noGrp="1"/>
          </p:cNvSpPr>
          <p:nvPr>
            <p:ph type="body" idx="1"/>
          </p:nvPr>
        </p:nvSpPr>
        <p:spPr>
          <a:xfrm>
            <a:off x="155850" y="1152475"/>
            <a:ext cx="8832300" cy="3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Solve for the (x,y) pair that satisfies the following system of equations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3x + 6 = 3y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6x + 3 = 2y</a:t>
            </a:r>
            <a:r>
              <a:rPr lang="en" sz="4000" baseline="30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41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38" name="Google Shape;338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Find the median of the data set: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7, 3, 5, 8, 2, 9, 10, 11, 200, 29, 4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42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44" name="Google Shape;344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What is the y-intercept of the following function?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f(x) = 34x</a:t>
            </a:r>
            <a:r>
              <a:rPr lang="en" sz="4000" baseline="30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6</a:t>
            </a: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- 2x</a:t>
            </a:r>
            <a:r>
              <a:rPr lang="en" sz="4000" baseline="30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5</a:t>
            </a: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+ 47x - 7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43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50" name="Google Shape;350;p58"/>
          <p:cNvSpPr txBox="1">
            <a:spLocks noGrp="1"/>
          </p:cNvSpPr>
          <p:nvPr>
            <p:ph type="body" idx="1"/>
          </p:nvPr>
        </p:nvSpPr>
        <p:spPr>
          <a:xfrm>
            <a:off x="767250" y="1465075"/>
            <a:ext cx="3731400" cy="26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What is the value of a?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351" name="Google Shape;351;p58"/>
          <p:cNvSpPr/>
          <p:nvPr/>
        </p:nvSpPr>
        <p:spPr>
          <a:xfrm rot="-5400000">
            <a:off x="5164575" y="1373525"/>
            <a:ext cx="2887200" cy="16398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8"/>
          <p:cNvSpPr txBox="1">
            <a:spLocks noGrp="1"/>
          </p:cNvSpPr>
          <p:nvPr>
            <p:ph type="body" idx="1"/>
          </p:nvPr>
        </p:nvSpPr>
        <p:spPr>
          <a:xfrm>
            <a:off x="5560175" y="1988825"/>
            <a:ext cx="11298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000000"/>
                </a:solidFill>
                <a:highlight>
                  <a:schemeClr val="dk1"/>
                </a:highlight>
                <a:latin typeface="Exo 2 SemiBold"/>
                <a:ea typeface="Exo 2 SemiBold"/>
                <a:cs typeface="Exo 2 SemiBold"/>
                <a:sym typeface="Exo 2 SemiBold"/>
              </a:rPr>
              <a:t>25</a:t>
            </a:r>
            <a:endParaRPr sz="4000">
              <a:solidFill>
                <a:srgbClr val="000000"/>
              </a:solidFill>
              <a:highlight>
                <a:schemeClr val="dk1"/>
              </a:highlight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353" name="Google Shape;353;p58"/>
          <p:cNvSpPr txBox="1">
            <a:spLocks noGrp="1"/>
          </p:cNvSpPr>
          <p:nvPr>
            <p:ph type="body" idx="1"/>
          </p:nvPr>
        </p:nvSpPr>
        <p:spPr>
          <a:xfrm>
            <a:off x="7243350" y="2045675"/>
            <a:ext cx="11298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000000"/>
                </a:solidFill>
                <a:highlight>
                  <a:schemeClr val="dk1"/>
                </a:highlight>
                <a:latin typeface="Exo 2 SemiBold"/>
                <a:ea typeface="Exo 2 SemiBold"/>
                <a:cs typeface="Exo 2 SemiBold"/>
                <a:sym typeface="Exo 2 SemiBold"/>
              </a:rPr>
              <a:t>20</a:t>
            </a:r>
            <a:endParaRPr sz="4000">
              <a:solidFill>
                <a:srgbClr val="000000"/>
              </a:solidFill>
              <a:highlight>
                <a:schemeClr val="dk1"/>
              </a:highlight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354" name="Google Shape;354;p58"/>
          <p:cNvSpPr txBox="1">
            <a:spLocks noGrp="1"/>
          </p:cNvSpPr>
          <p:nvPr>
            <p:ph type="body" idx="1"/>
          </p:nvPr>
        </p:nvSpPr>
        <p:spPr>
          <a:xfrm>
            <a:off x="6191775" y="3637025"/>
            <a:ext cx="11298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000000"/>
                </a:solidFill>
                <a:highlight>
                  <a:schemeClr val="dk1"/>
                </a:highlight>
                <a:latin typeface="Exo 2 SemiBold"/>
                <a:ea typeface="Exo 2 SemiBold"/>
                <a:cs typeface="Exo 2 SemiBold"/>
                <a:sym typeface="Exo 2 SemiBold"/>
              </a:rPr>
              <a:t>a</a:t>
            </a:r>
            <a:endParaRPr sz="4000">
              <a:solidFill>
                <a:srgbClr val="000000"/>
              </a:solidFill>
              <a:highlight>
                <a:schemeClr val="dk1"/>
              </a:highlight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44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60" name="Google Shape;360;p59"/>
          <p:cNvSpPr txBox="1">
            <a:spLocks noGrp="1"/>
          </p:cNvSpPr>
          <p:nvPr>
            <p:ph type="body" idx="1"/>
          </p:nvPr>
        </p:nvSpPr>
        <p:spPr>
          <a:xfrm>
            <a:off x="83100" y="1152475"/>
            <a:ext cx="3425100" cy="3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Find the slope of the line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pic>
        <p:nvPicPr>
          <p:cNvPr id="361" name="Google Shape;36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149" y="217603"/>
            <a:ext cx="4224400" cy="47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45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67" name="Google Shape;367;p60"/>
          <p:cNvSpPr txBox="1">
            <a:spLocks noGrp="1"/>
          </p:cNvSpPr>
          <p:nvPr>
            <p:ph type="body" idx="1"/>
          </p:nvPr>
        </p:nvSpPr>
        <p:spPr>
          <a:xfrm>
            <a:off x="311700" y="1408300"/>
            <a:ext cx="4349100" cy="26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What is the area of the circle (in terms of π)?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368" name="Google Shape;368;p60"/>
          <p:cNvSpPr/>
          <p:nvPr/>
        </p:nvSpPr>
        <p:spPr>
          <a:xfrm>
            <a:off x="5035750" y="1017725"/>
            <a:ext cx="2814000" cy="2868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60"/>
          <p:cNvSpPr txBox="1">
            <a:spLocks noGrp="1"/>
          </p:cNvSpPr>
          <p:nvPr>
            <p:ph type="body" idx="1"/>
          </p:nvPr>
        </p:nvSpPr>
        <p:spPr>
          <a:xfrm>
            <a:off x="6579625" y="2451700"/>
            <a:ext cx="11298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000000"/>
                </a:solidFill>
                <a:highlight>
                  <a:schemeClr val="dk1"/>
                </a:highlight>
                <a:latin typeface="Exo 2 SemiBold"/>
                <a:ea typeface="Exo 2 SemiBold"/>
                <a:cs typeface="Exo 2 SemiBold"/>
                <a:sym typeface="Exo 2 SemiBold"/>
              </a:rPr>
              <a:t>13</a:t>
            </a:r>
            <a:endParaRPr sz="4000">
              <a:solidFill>
                <a:srgbClr val="000000"/>
              </a:solidFill>
              <a:highlight>
                <a:schemeClr val="dk1"/>
              </a:highlight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cxnSp>
        <p:nvCxnSpPr>
          <p:cNvPr id="370" name="Google Shape;370;p60"/>
          <p:cNvCxnSpPr>
            <a:endCxn id="368" idx="6"/>
          </p:cNvCxnSpPr>
          <p:nvPr/>
        </p:nvCxnSpPr>
        <p:spPr>
          <a:xfrm rot="10800000" flipH="1">
            <a:off x="6503350" y="2451725"/>
            <a:ext cx="1346400" cy="25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46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76" name="Google Shape;376;p61"/>
          <p:cNvSpPr txBox="1">
            <a:spLocks noGrp="1"/>
          </p:cNvSpPr>
          <p:nvPr>
            <p:ph type="body" idx="1"/>
          </p:nvPr>
        </p:nvSpPr>
        <p:spPr>
          <a:xfrm>
            <a:off x="38400" y="1152475"/>
            <a:ext cx="9144000" cy="32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If I traveled 513 miles at a rate of 38 miles per hour, how much time have I spent traveling?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02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83100" y="1152475"/>
            <a:ext cx="3425100" cy="3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Find the slope of the line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598" y="302122"/>
            <a:ext cx="5237825" cy="46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47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82" name="Google Shape;382;p62"/>
          <p:cNvSpPr txBox="1">
            <a:spLocks noGrp="1"/>
          </p:cNvSpPr>
          <p:nvPr>
            <p:ph type="body" idx="1"/>
          </p:nvPr>
        </p:nvSpPr>
        <p:spPr>
          <a:xfrm>
            <a:off x="1320300" y="1152475"/>
            <a:ext cx="6503400" cy="32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Write the following fraction as a mixed number: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 </a:t>
            </a:r>
            <a:r>
              <a:rPr lang="en" sz="4000" u="sng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 12938  </a:t>
            </a:r>
            <a:r>
              <a:rPr lang="en" sz="4000" u="sng">
                <a:solidFill>
                  <a:schemeClr val="lt1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.</a:t>
            </a:r>
            <a:r>
              <a:rPr lang="en" sz="4000" u="sng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 </a:t>
            </a:r>
            <a:endParaRPr sz="4000" u="sng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8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48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88" name="Google Shape;388;p63"/>
          <p:cNvSpPr txBox="1">
            <a:spLocks noGrp="1"/>
          </p:cNvSpPr>
          <p:nvPr>
            <p:ph type="body" idx="1"/>
          </p:nvPr>
        </p:nvSpPr>
        <p:spPr>
          <a:xfrm>
            <a:off x="378900" y="1152475"/>
            <a:ext cx="8386200" cy="3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A TV screen has the dimensions x and y, where x is 5 units larger than y. If the TV screen has an area of 50 un</a:t>
            </a:r>
            <a:r>
              <a:rPr lang="en" sz="4000" baseline="30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2</a:t>
            </a: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, what are its dimensions?</a:t>
            </a:r>
            <a:endParaRPr sz="4000" baseline="30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49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94" name="Google Shape;394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In the following function, what does f(x) approach as x approaches infinity?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f(x) = 3x  </a:t>
            </a:r>
            <a:endParaRPr sz="4000" baseline="30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50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00" name="Google Shape;400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35200" cy="39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If the temperature of a container is -40°F, what is the temperature of the container in °C?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°F = (°C * </a:t>
            </a:r>
            <a:r>
              <a:rPr lang="en" sz="4000" u="sng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9</a:t>
            </a: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) + 32 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      5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51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06" name="Google Shape;406;p66"/>
          <p:cNvSpPr txBox="1">
            <a:spLocks noGrp="1"/>
          </p:cNvSpPr>
          <p:nvPr>
            <p:ph type="body" idx="1"/>
          </p:nvPr>
        </p:nvSpPr>
        <p:spPr>
          <a:xfrm>
            <a:off x="98550" y="1152475"/>
            <a:ext cx="8946900" cy="3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The height of a projectile t seconds after it was launched is given by the function f(t) = -t</a:t>
            </a:r>
            <a:r>
              <a:rPr lang="en" sz="4000" baseline="30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2</a:t>
            </a: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+ 4t + 2. How many seconds after launch does the projectile reach its maximum height?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52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12" name="Google Shape;412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35200" cy="31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The product of 2 consecutive positive and even integers equals 288. What are the two integers?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53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18" name="Google Shape;418;p68"/>
          <p:cNvSpPr txBox="1">
            <a:spLocks noGrp="1"/>
          </p:cNvSpPr>
          <p:nvPr>
            <p:ph type="body" idx="1"/>
          </p:nvPr>
        </p:nvSpPr>
        <p:spPr>
          <a:xfrm>
            <a:off x="763650" y="1152475"/>
            <a:ext cx="7616700" cy="31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The value of a car initially worth $40000 is reduced by 15% per year. How much is the car worth after 3 years? 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54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24" name="Google Shape;424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54100" cy="38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Jonathan received the following scores on his past 5 tests: 60, 70, 46, 73, 91. What is the minimum score Jonathan needs on his 6th test to have an test average of 70? 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55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0" name="Google Shape;430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Solve the equation for x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8x - 2</a:t>
            </a: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= 6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                                5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56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6" name="Google Shape;436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Find the mean of the data set: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3, 8, 25, 4, 6, 92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03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767250" y="1465075"/>
            <a:ext cx="3731400" cy="26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What is the value of c?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85" name="Google Shape;85;p18"/>
          <p:cNvSpPr/>
          <p:nvPr/>
        </p:nvSpPr>
        <p:spPr>
          <a:xfrm rot="-5400000">
            <a:off x="5164575" y="1373525"/>
            <a:ext cx="2887200" cy="16398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5611588" y="1988825"/>
            <a:ext cx="11298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000000"/>
                </a:solidFill>
                <a:highlight>
                  <a:schemeClr val="dk1"/>
                </a:highlight>
                <a:latin typeface="Exo 2 SemiBold"/>
                <a:ea typeface="Exo 2 SemiBold"/>
                <a:cs typeface="Exo 2 SemiBold"/>
                <a:sym typeface="Exo 2 SemiBold"/>
              </a:rPr>
              <a:t>c</a:t>
            </a:r>
            <a:endParaRPr sz="4000">
              <a:solidFill>
                <a:srgbClr val="000000"/>
              </a:solidFill>
              <a:highlight>
                <a:schemeClr val="dk1"/>
              </a:highlight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7115500" y="2098025"/>
            <a:ext cx="11298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000000"/>
                </a:solidFill>
                <a:highlight>
                  <a:schemeClr val="dk1"/>
                </a:highlight>
                <a:latin typeface="Exo 2 SemiBold"/>
                <a:ea typeface="Exo 2 SemiBold"/>
                <a:cs typeface="Exo 2 SemiBold"/>
                <a:sym typeface="Exo 2 SemiBold"/>
              </a:rPr>
              <a:t>12</a:t>
            </a:r>
            <a:endParaRPr sz="4000">
              <a:solidFill>
                <a:srgbClr val="000000"/>
              </a:solidFill>
              <a:highlight>
                <a:schemeClr val="dk1"/>
              </a:highlight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6043275" y="3637025"/>
            <a:ext cx="11298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000000"/>
                </a:solidFill>
                <a:highlight>
                  <a:schemeClr val="dk1"/>
                </a:highlight>
                <a:latin typeface="Exo 2 SemiBold"/>
                <a:ea typeface="Exo 2 SemiBold"/>
                <a:cs typeface="Exo 2 SemiBold"/>
                <a:sym typeface="Exo 2 SemiBold"/>
              </a:rPr>
              <a:t>9</a:t>
            </a:r>
            <a:endParaRPr sz="4000">
              <a:solidFill>
                <a:srgbClr val="000000"/>
              </a:solidFill>
              <a:highlight>
                <a:schemeClr val="dk1"/>
              </a:highlight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57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42" name="Google Shape;442;p72"/>
          <p:cNvSpPr txBox="1">
            <a:spLocks noGrp="1"/>
          </p:cNvSpPr>
          <p:nvPr>
            <p:ph type="body" idx="1"/>
          </p:nvPr>
        </p:nvSpPr>
        <p:spPr>
          <a:xfrm>
            <a:off x="1104900" y="1152475"/>
            <a:ext cx="6934200" cy="29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Given that 3(6x + 38y) = 10, what is the value of 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9(3x + 19y)?</a:t>
            </a:r>
            <a:endParaRPr sz="4000" baseline="30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58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48" name="Google Shape;448;p73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9144000" cy="3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A list of 6 numbers is created where the first number is 4 and each number afterwards in the list is 7 more than the number before it. What is the sum of all numbers in the list?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59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54" name="Google Shape;454;p74"/>
          <p:cNvSpPr txBox="1">
            <a:spLocks noGrp="1"/>
          </p:cNvSpPr>
          <p:nvPr>
            <p:ph type="body" idx="1"/>
          </p:nvPr>
        </p:nvSpPr>
        <p:spPr>
          <a:xfrm>
            <a:off x="119000" y="1017725"/>
            <a:ext cx="5138100" cy="3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How many times does the following equation intercept the x-axis?</a:t>
            </a:r>
            <a:endParaRPr sz="4000" baseline="30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pic>
        <p:nvPicPr>
          <p:cNvPr id="455" name="Google Shape;45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175" y="900600"/>
            <a:ext cx="3829500" cy="38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60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1" name="Google Shape;461;p75"/>
          <p:cNvSpPr txBox="1">
            <a:spLocks noGrp="1"/>
          </p:cNvSpPr>
          <p:nvPr>
            <p:ph type="body" idx="1"/>
          </p:nvPr>
        </p:nvSpPr>
        <p:spPr>
          <a:xfrm>
            <a:off x="198925" y="1692400"/>
            <a:ext cx="3601800" cy="26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What is the area of the trapezoid?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462" name="Google Shape;462;p75"/>
          <p:cNvSpPr/>
          <p:nvPr/>
        </p:nvSpPr>
        <p:spPr>
          <a:xfrm>
            <a:off x="5575275" y="689125"/>
            <a:ext cx="1758700" cy="3765250"/>
          </a:xfrm>
          <a:prstGeom prst="flowChartManualInpu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75"/>
          <p:cNvSpPr txBox="1">
            <a:spLocks noGrp="1"/>
          </p:cNvSpPr>
          <p:nvPr>
            <p:ph type="body" idx="1"/>
          </p:nvPr>
        </p:nvSpPr>
        <p:spPr>
          <a:xfrm>
            <a:off x="7106650" y="2413875"/>
            <a:ext cx="11298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000000"/>
                </a:solidFill>
                <a:highlight>
                  <a:schemeClr val="dk1"/>
                </a:highlight>
                <a:latin typeface="Exo 2 SemiBold"/>
                <a:ea typeface="Exo 2 SemiBold"/>
                <a:cs typeface="Exo 2 SemiBold"/>
                <a:sym typeface="Exo 2 SemiBold"/>
              </a:rPr>
              <a:t>16</a:t>
            </a:r>
            <a:endParaRPr sz="4000">
              <a:solidFill>
                <a:srgbClr val="000000"/>
              </a:solidFill>
              <a:highlight>
                <a:schemeClr val="dk1"/>
              </a:highlight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464" name="Google Shape;464;p75"/>
          <p:cNvSpPr txBox="1">
            <a:spLocks noGrp="1"/>
          </p:cNvSpPr>
          <p:nvPr>
            <p:ph type="body" idx="1"/>
          </p:nvPr>
        </p:nvSpPr>
        <p:spPr>
          <a:xfrm>
            <a:off x="5976850" y="4395150"/>
            <a:ext cx="11298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000000"/>
                </a:solidFill>
                <a:highlight>
                  <a:schemeClr val="dk1"/>
                </a:highlight>
                <a:latin typeface="Exo 2 SemiBold"/>
                <a:ea typeface="Exo 2 SemiBold"/>
                <a:cs typeface="Exo 2 SemiBold"/>
                <a:sym typeface="Exo 2 SemiBold"/>
              </a:rPr>
              <a:t>5</a:t>
            </a:r>
            <a:endParaRPr sz="4000">
              <a:solidFill>
                <a:srgbClr val="000000"/>
              </a:solidFill>
              <a:highlight>
                <a:schemeClr val="dk1"/>
              </a:highlight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  <p:sp>
        <p:nvSpPr>
          <p:cNvPr id="465" name="Google Shape;465;p75"/>
          <p:cNvSpPr txBox="1">
            <a:spLocks noGrp="1"/>
          </p:cNvSpPr>
          <p:nvPr>
            <p:ph type="body" idx="1"/>
          </p:nvPr>
        </p:nvSpPr>
        <p:spPr>
          <a:xfrm>
            <a:off x="4701225" y="2413875"/>
            <a:ext cx="11298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000000"/>
                </a:solidFill>
                <a:highlight>
                  <a:schemeClr val="dk1"/>
                </a:highlight>
                <a:latin typeface="Exo 2 SemiBold"/>
                <a:ea typeface="Exo 2 SemiBold"/>
                <a:cs typeface="Exo 2 SemiBold"/>
                <a:sym typeface="Exo 2 SemiBold"/>
              </a:rPr>
              <a:t>12</a:t>
            </a:r>
            <a:endParaRPr sz="4000">
              <a:solidFill>
                <a:srgbClr val="000000"/>
              </a:solidFill>
              <a:highlight>
                <a:schemeClr val="dk1"/>
              </a:highlight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61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71" name="Google Shape;471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Solve the equation for x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33x + 2387 = 1298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04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400" y="1152475"/>
            <a:ext cx="9144000" cy="30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A store owner makes $1080 in profit each day. How much, on average, does the store owner make per hour?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05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Solve for the smallest solution of x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x</a:t>
            </a:r>
            <a:r>
              <a:rPr lang="en" sz="4000" baseline="30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2</a:t>
            </a: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 + 5x + 6 = 0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xo 2"/>
                <a:ea typeface="Exo 2"/>
                <a:cs typeface="Exo 2"/>
                <a:sym typeface="Exo 2"/>
              </a:rPr>
              <a:t>Problem 06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Evaluate</a:t>
            </a:r>
            <a:endParaRPr sz="4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CCCCCC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1 + 3 + 5 + 7 + 9 </a:t>
            </a:r>
            <a:endParaRPr sz="4000" baseline="30000">
              <a:solidFill>
                <a:srgbClr val="CCCCCC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1298</Words>
  <Application>Microsoft Office PowerPoint</Application>
  <PresentationFormat>On-screen Show (16:9)</PresentationFormat>
  <Paragraphs>190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Exo 2 ExtraBold</vt:lpstr>
      <vt:lpstr>Arial</vt:lpstr>
      <vt:lpstr>Exo 2 SemiBold</vt:lpstr>
      <vt:lpstr>Exo 2</vt:lpstr>
      <vt:lpstr>Simple Dark</vt:lpstr>
      <vt:lpstr>π-Rates Interscholastic Spring 2024 Competition </vt:lpstr>
      <vt:lpstr>THIS SLIDE INTENTIONALLY LEFT BLANK</vt:lpstr>
      <vt:lpstr>ANOTHER SLIDE INTENTIONALLY LEFT BLANK</vt:lpstr>
      <vt:lpstr>Problem 01</vt:lpstr>
      <vt:lpstr>Problem 02</vt:lpstr>
      <vt:lpstr>Problem 03</vt:lpstr>
      <vt:lpstr>Problem 04</vt:lpstr>
      <vt:lpstr>Problem 05</vt:lpstr>
      <vt:lpstr>Problem 06</vt:lpstr>
      <vt:lpstr>Problem 07</vt:lpstr>
      <vt:lpstr>Problem 08</vt:lpstr>
      <vt:lpstr>Problem 09</vt:lpstr>
      <vt:lpstr>Problem 10</vt:lpstr>
      <vt:lpstr>Problem 11</vt:lpstr>
      <vt:lpstr>Problem 12</vt:lpstr>
      <vt:lpstr>Problem 13</vt:lpstr>
      <vt:lpstr>Problem 14</vt:lpstr>
      <vt:lpstr>Problem 15</vt:lpstr>
      <vt:lpstr>Problem 16</vt:lpstr>
      <vt:lpstr>Problem 17</vt:lpstr>
      <vt:lpstr>Problem 18</vt:lpstr>
      <vt:lpstr>Problem 19</vt:lpstr>
      <vt:lpstr>Problem 20</vt:lpstr>
      <vt:lpstr>Problem 21</vt:lpstr>
      <vt:lpstr>Problem 22</vt:lpstr>
      <vt:lpstr>Problem 23</vt:lpstr>
      <vt:lpstr>Problem 24</vt:lpstr>
      <vt:lpstr>Problem 25</vt:lpstr>
      <vt:lpstr>Problem 26</vt:lpstr>
      <vt:lpstr>Problem 27</vt:lpstr>
      <vt:lpstr>Problem 28</vt:lpstr>
      <vt:lpstr>Problem 29</vt:lpstr>
      <vt:lpstr>Problem 30</vt:lpstr>
      <vt:lpstr>Problem 31</vt:lpstr>
      <vt:lpstr>Problem 32</vt:lpstr>
      <vt:lpstr>Problem 33</vt:lpstr>
      <vt:lpstr>Problem 34</vt:lpstr>
      <vt:lpstr>Problem 35</vt:lpstr>
      <vt:lpstr>Problem 36</vt:lpstr>
      <vt:lpstr>Problem 37</vt:lpstr>
      <vt:lpstr>Problem 38</vt:lpstr>
      <vt:lpstr>Problem 39</vt:lpstr>
      <vt:lpstr>Problem 40</vt:lpstr>
      <vt:lpstr>Problem 41</vt:lpstr>
      <vt:lpstr>Problem 42</vt:lpstr>
      <vt:lpstr>Problem 43</vt:lpstr>
      <vt:lpstr>Problem 44</vt:lpstr>
      <vt:lpstr>Problem 45</vt:lpstr>
      <vt:lpstr>Problem 46</vt:lpstr>
      <vt:lpstr>Problem 47</vt:lpstr>
      <vt:lpstr>Problem 48</vt:lpstr>
      <vt:lpstr>Problem 49</vt:lpstr>
      <vt:lpstr>Problem 50</vt:lpstr>
      <vt:lpstr>Problem 51</vt:lpstr>
      <vt:lpstr>Problem 52</vt:lpstr>
      <vt:lpstr>Problem 53</vt:lpstr>
      <vt:lpstr>Problem 54</vt:lpstr>
      <vt:lpstr>Problem 55</vt:lpstr>
      <vt:lpstr>Problem 56</vt:lpstr>
      <vt:lpstr>Problem 57</vt:lpstr>
      <vt:lpstr>Problem 58</vt:lpstr>
      <vt:lpstr>Problem 59</vt:lpstr>
      <vt:lpstr>Problem 60</vt:lpstr>
      <vt:lpstr>Problem 61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Jugaad Dhaliwal</cp:lastModifiedBy>
  <cp:revision>1</cp:revision>
  <dcterms:modified xsi:type="dcterms:W3CDTF">2024-06-11T22:18:29Z</dcterms:modified>
</cp:coreProperties>
</file>