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05"/>
  </p:normalViewPr>
  <p:slideViewPr>
    <p:cSldViewPr snapToGrid="0">
      <p:cViewPr varScale="1">
        <p:scale>
          <a:sx n="175" d="100"/>
          <a:sy n="175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BA54-E441-5D2C-5C4C-7DD481FAC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A88D9-ECDA-0961-F603-13093ADD5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F0A5-E847-BF6C-B1F5-BCA41016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889A-2278-E8AB-CBE4-F34DED7A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3C60-4D2B-842D-60B0-51745C6E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4D62-2D32-168B-3928-226BE4BC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F083-6BC7-0D3F-BC9F-E97826DD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3C16-27A6-7E5B-492E-BD6683F7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4A20-2683-734A-5D4E-83C9492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777B-C181-818D-C9BC-DCF40D92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496B4-CC25-8218-1A2A-541E7D840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5261A-ED1E-08C1-353D-658A7090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2957-2305-97C5-E94B-C6779614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F189-1C0E-6EB6-2B4B-F1C027B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5157-1307-B36E-5BC4-084E09EB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00AF-BD79-1C29-C66C-4EBE6A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38DB-DE2B-97AB-FCC1-1B7AAF63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5424-5D3A-0A85-6C09-86EA0EE6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81CB-D6A8-B003-03CB-805796A8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CFAE-0636-8B59-EB3D-470608CA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8958-1F5B-2A10-8912-6CB6AA8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5526-A6C3-E6EA-785E-E7932E80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D377-CE91-B6A3-6767-09FD989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6BA7-B31A-A73C-CBCA-C2791E81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E538-097E-8FF6-4280-8D47C0C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93F6-A766-9E2C-433E-72B00C7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486E-15F3-E3A0-659D-0C18BC29C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2A370-2A3A-50C5-4BDE-BF172EC9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D6B2-FFB4-26DB-C9C8-53FE2915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843D-8E30-0B16-0FB0-410ADE74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3012-AA0E-C52F-3A5A-20476525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5987-5EE4-F88D-5710-29C863D4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3AD9-7832-43D8-2AD2-574C3132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08D81-EB45-E9CB-0133-3C60896F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C6F8A-2E5E-1557-0F32-BA48247F7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8B449-C99B-68E7-F94E-7082C2DA0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40F81-BFC9-B07E-8636-5896F1FE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40AF-1A38-CA74-D525-EBDD61DE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547DE-8612-6713-E1D1-297A5C7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353-CD91-8CC8-D5F0-F3112F0A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9EFC-2AF5-0451-3603-A2EE416C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C66DC-9C0A-9693-3F36-8DE86553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5EAD-EF18-2514-99B3-1C47D73D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300A-4BE5-2932-4A7C-14054A38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24CBE-69EA-084F-7892-E1E2E44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9419B-4F48-7071-E3B0-60AB323D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2A61-BB71-7AC1-8E88-8CD7DCC0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D3CF-1E3E-9269-FE65-91523D56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3026-CA98-5BFB-583A-40C8D831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2308-CBA8-5A6E-89DD-B393C56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F28D-AF63-1E1A-470C-915F16DC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80FFB-4C48-2602-CCF8-A031AE31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8BB8-F541-B7D2-0FAD-D3ECD028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47F1E-E6A8-B32E-BC7B-D092E2F9B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E9E2-131C-EDDE-AF1B-B0A6D0C9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7E49-9F81-4F2F-EC06-4FC74627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A8A5-BED9-F880-BEB1-771429A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221E8-CDEB-C2F8-CC7C-B6D74E71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D9FD4-10CD-D6E7-A9CB-9203457B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FE5B-C8C0-1B07-E963-AAA91081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E302-37B1-6B55-899B-E53EA79FE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858E-0149-7E4F-BFBC-A9C7C79C3230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E31C-44CC-FE4D-41A9-760605BC2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7A0-1326-E4C6-B3E9-46555F255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277D5-38E4-1A41-8B51-2023A575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09DE-945B-8AA4-26B1-C201B91C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Prisma 3T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96BD-7D60-C31B-4B0C-4311DF98B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 Hong Moon, Don Hyuk Kim</a:t>
            </a:r>
          </a:p>
          <a:p>
            <a:r>
              <a:rPr lang="en-US" dirty="0"/>
              <a:t>MRRC, UPMC</a:t>
            </a:r>
          </a:p>
          <a:p>
            <a:r>
              <a:rPr lang="en-US" dirty="0"/>
              <a:t>@2024-08-09</a:t>
            </a:r>
          </a:p>
        </p:txBody>
      </p:sp>
    </p:spTree>
    <p:extLst>
      <p:ext uri="{BB962C8B-B14F-4D97-AF65-F5344CB8AC3E}">
        <p14:creationId xmlns:p14="http://schemas.microsoft.com/office/powerpoint/2010/main" val="23463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BAD9-A33E-7AB0-1C2E-ECA607B6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A0935-910B-BE88-354E-2911DADEE3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Localizer</a:t>
            </a:r>
          </a:p>
          <a:p>
            <a:pPr lvl="1"/>
            <a:r>
              <a:rPr lang="en-US" dirty="0"/>
              <a:t>EPI_P2_S2_2mm_5min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23A24C-4FC6-F5FD-DDD9-F2F0DFED2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Experiment1</a:t>
            </a:r>
          </a:p>
          <a:p>
            <a:pPr lvl="1"/>
            <a:r>
              <a:rPr lang="en-US" dirty="0"/>
              <a:t>P1 phantom</a:t>
            </a:r>
          </a:p>
          <a:p>
            <a:pPr lvl="2"/>
            <a:r>
              <a:rPr lang="en-US" dirty="0"/>
              <a:t>Scan @P1, P2, P3</a:t>
            </a:r>
          </a:p>
          <a:p>
            <a:pPr lvl="1"/>
            <a:r>
              <a:rPr lang="en-US" dirty="0"/>
              <a:t>P1 64ch coil</a:t>
            </a:r>
          </a:p>
          <a:p>
            <a:r>
              <a:rPr lang="en-US" dirty="0"/>
              <a:t>Experiment2</a:t>
            </a:r>
          </a:p>
          <a:p>
            <a:pPr lvl="1"/>
            <a:r>
              <a:rPr lang="en-US" dirty="0"/>
              <a:t>Each scanner phantom &amp; coil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B54C-53CD-E00C-1451-B92E1850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Exp1: phantom positioning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0E86D6-9B13-4FDB-42EC-7D928EF39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152"/>
          <a:stretch/>
        </p:blipFill>
        <p:spPr>
          <a:xfrm>
            <a:off x="2993341" y="-279134"/>
            <a:ext cx="5716489" cy="200476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CED024-D577-70AE-2E6B-F5EBA34FB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81"/>
          <a:stretch/>
        </p:blipFill>
        <p:spPr>
          <a:xfrm>
            <a:off x="3025564" y="1873016"/>
            <a:ext cx="5734373" cy="202625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FE2FD-96AD-050B-044E-DFF10E3F6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681"/>
          <a:stretch/>
        </p:blipFill>
        <p:spPr>
          <a:xfrm>
            <a:off x="2893128" y="4211669"/>
            <a:ext cx="5816702" cy="20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2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23D-D7F5-FE37-719F-B53559D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Exp1: Phantom positioning</a:t>
            </a:r>
          </a:p>
        </p:txBody>
      </p:sp>
      <p:pic>
        <p:nvPicPr>
          <p:cNvPr id="9" name="Content Placeholder 8" descr="A blue circles and a green line&#10;&#10;Description automatically generated">
            <a:extLst>
              <a:ext uri="{FF2B5EF4-FFF2-40B4-BE49-F238E27FC236}">
                <a16:creationId xmlns:a16="http://schemas.microsoft.com/office/drawing/2014/main" id="{25A069E8-EF42-23DF-31F8-F42528B0D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825625"/>
            <a:ext cx="822959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75676-B7FA-6E4B-18A6-46FB1527254F}"/>
              </a:ext>
            </a:extLst>
          </p:cNvPr>
          <p:cNvSpPr txBox="1"/>
          <p:nvPr/>
        </p:nvSpPr>
        <p:spPr>
          <a:xfrm>
            <a:off x="2788024" y="6562445"/>
            <a:ext cx="30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Gray/yellow/blue = P1/P2/P3</a:t>
            </a:r>
          </a:p>
        </p:txBody>
      </p:sp>
    </p:spTree>
    <p:extLst>
      <p:ext uri="{BB962C8B-B14F-4D97-AF65-F5344CB8AC3E}">
        <p14:creationId xmlns:p14="http://schemas.microsoft.com/office/powerpoint/2010/main" val="10042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A068-E19F-2778-453C-31CB2DC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C0A66-B1F3-2283-C3DF-9F87CD898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819" y="1825625"/>
            <a:ext cx="4606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8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FB0F8-E7E3-5E17-3BC9-EC3A71935A14}"/>
              </a:ext>
            </a:extLst>
          </p:cNvPr>
          <p:cNvSpPr/>
          <p:nvPr/>
        </p:nvSpPr>
        <p:spPr>
          <a:xfrm>
            <a:off x="558800" y="712746"/>
            <a:ext cx="11067143" cy="5667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F4E3B2-7297-0AAF-A315-7CDEDF678FDF}"/>
              </a:ext>
            </a:extLst>
          </p:cNvPr>
          <p:cNvGrpSpPr/>
          <p:nvPr/>
        </p:nvGrpSpPr>
        <p:grpSpPr>
          <a:xfrm>
            <a:off x="634767" y="805343"/>
            <a:ext cx="10922466" cy="5575332"/>
            <a:chOff x="268448" y="796954"/>
            <a:chExt cx="10922466" cy="5575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D8AAA2-1D5F-E051-CC08-7C02733FEC09}"/>
                </a:ext>
              </a:extLst>
            </p:cNvPr>
            <p:cNvGrpSpPr/>
            <p:nvPr/>
          </p:nvGrpSpPr>
          <p:grpSpPr>
            <a:xfrm>
              <a:off x="305841" y="809835"/>
              <a:ext cx="3295266" cy="5450864"/>
              <a:chOff x="512805" y="225060"/>
              <a:chExt cx="3830595" cy="6336379"/>
            </a:xfrm>
          </p:grpSpPr>
          <p:pic>
            <p:nvPicPr>
              <p:cNvPr id="3" name="Picture 2" descr="A container with a label on it&#10;&#10;Description automatically generated with medium confidence">
                <a:extLst>
                  <a:ext uri="{FF2B5EF4-FFF2-40B4-BE49-F238E27FC236}">
                    <a16:creationId xmlns:a16="http://schemas.microsoft.com/office/drawing/2014/main" id="{DE66C278-841E-44CA-D5D1-A988287FF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4845" t="13513" r="10681" b="2703"/>
              <a:stretch/>
            </p:blipFill>
            <p:spPr>
              <a:xfrm>
                <a:off x="512805" y="815546"/>
                <a:ext cx="3830595" cy="5745893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197180-7D56-AC78-1C3A-FA8B4B2FD938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H="1">
                <a:off x="2341606" y="815546"/>
                <a:ext cx="86497" cy="5745893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41CC7FB-E0D2-8B0A-2F0E-D3C627406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606" y="1594024"/>
                <a:ext cx="86496" cy="464614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D00E2-1AD2-CCD2-9AB6-245004F5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52" y="3527855"/>
                <a:ext cx="3200400" cy="105032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Dodecagon 26">
                <a:extLst>
                  <a:ext uri="{FF2B5EF4-FFF2-40B4-BE49-F238E27FC236}">
                    <a16:creationId xmlns:a16="http://schemas.microsoft.com/office/drawing/2014/main" id="{A9489541-39DA-3851-181A-38BE41C71CD7}"/>
                  </a:ext>
                </a:extLst>
              </p:cNvPr>
              <p:cNvSpPr/>
              <p:nvPr/>
            </p:nvSpPr>
            <p:spPr>
              <a:xfrm>
                <a:off x="1456279" y="1007192"/>
                <a:ext cx="333632" cy="327338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D2FD3F0A-C01A-1FED-5C20-4ACC8363035C}"/>
                  </a:ext>
                </a:extLst>
              </p:cNvPr>
              <p:cNvSpPr/>
              <p:nvPr/>
            </p:nvSpPr>
            <p:spPr>
              <a:xfrm rot="1214883">
                <a:off x="1849261" y="1150259"/>
                <a:ext cx="486863" cy="36854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Dodecagon 28">
                <a:extLst>
                  <a:ext uri="{FF2B5EF4-FFF2-40B4-BE49-F238E27FC236}">
                    <a16:creationId xmlns:a16="http://schemas.microsoft.com/office/drawing/2014/main" id="{2CBBF76F-813C-798D-4633-BD82D8E96E92}"/>
                  </a:ext>
                </a:extLst>
              </p:cNvPr>
              <p:cNvSpPr/>
              <p:nvPr/>
            </p:nvSpPr>
            <p:spPr>
              <a:xfrm>
                <a:off x="1885488" y="6090150"/>
                <a:ext cx="333632" cy="327338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78BDDA63-2ED7-0C16-A139-700E330B190E}"/>
                  </a:ext>
                </a:extLst>
              </p:cNvPr>
              <p:cNvSpPr/>
              <p:nvPr/>
            </p:nvSpPr>
            <p:spPr>
              <a:xfrm rot="5400000">
                <a:off x="834916" y="5156320"/>
                <a:ext cx="244342" cy="27895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5EDC5887-4759-B015-CB65-3B2EE810F7B2}"/>
                  </a:ext>
                </a:extLst>
              </p:cNvPr>
              <p:cNvSpPr/>
              <p:nvPr/>
            </p:nvSpPr>
            <p:spPr>
              <a:xfrm rot="16200000">
                <a:off x="3700185" y="5156320"/>
                <a:ext cx="244342" cy="27895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Dodecagon 31">
                <a:extLst>
                  <a:ext uri="{FF2B5EF4-FFF2-40B4-BE49-F238E27FC236}">
                    <a16:creationId xmlns:a16="http://schemas.microsoft.com/office/drawing/2014/main" id="{F7532388-B8CB-D875-D055-2CA3AA336105}"/>
                  </a:ext>
                </a:extLst>
              </p:cNvPr>
              <p:cNvSpPr/>
              <p:nvPr/>
            </p:nvSpPr>
            <p:spPr>
              <a:xfrm>
                <a:off x="3836773" y="5498698"/>
                <a:ext cx="333632" cy="327338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3" name="Dodecagon 32">
                <a:extLst>
                  <a:ext uri="{FF2B5EF4-FFF2-40B4-BE49-F238E27FC236}">
                    <a16:creationId xmlns:a16="http://schemas.microsoft.com/office/drawing/2014/main" id="{07153553-F3C9-3D89-0C94-FBCF1DA23ECB}"/>
                  </a:ext>
                </a:extLst>
              </p:cNvPr>
              <p:cNvSpPr/>
              <p:nvPr/>
            </p:nvSpPr>
            <p:spPr>
              <a:xfrm>
                <a:off x="540506" y="5498698"/>
                <a:ext cx="333632" cy="327338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9F1177-EFE4-60C0-C122-10F615C6C4BC}"/>
                  </a:ext>
                </a:extLst>
              </p:cNvPr>
              <p:cNvSpPr txBox="1"/>
              <p:nvPr/>
            </p:nvSpPr>
            <p:spPr>
              <a:xfrm>
                <a:off x="1719607" y="225060"/>
                <a:ext cx="1469267" cy="608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STEP 1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6B28EC-C3CB-7055-BB55-D12140578EB1}"/>
                </a:ext>
              </a:extLst>
            </p:cNvPr>
            <p:cNvSpPr txBox="1"/>
            <p:nvPr/>
          </p:nvSpPr>
          <p:spPr>
            <a:xfrm>
              <a:off x="3660071" y="1316034"/>
              <a:ext cx="3910686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STEP 1</a:t>
              </a:r>
            </a:p>
            <a:p>
              <a:r>
                <a:rPr lang="en-US" dirty="0"/>
                <a:t>0. 64ch H/N coil</a:t>
              </a:r>
            </a:p>
            <a:p>
              <a:r>
                <a:rPr lang="en-US" dirty="0"/>
                <a:t>1. Siemens bullet phantom</a:t>
              </a:r>
            </a:p>
            <a:p>
              <a:r>
                <a:rPr lang="en-US" dirty="0"/>
                <a:t>2. Open coil upper cap</a:t>
              </a:r>
            </a:p>
            <a:p>
              <a:r>
                <a:rPr lang="en-US" dirty="0"/>
                <a:t>3. Touch phantom vertex to coil</a:t>
              </a:r>
            </a:p>
            <a:p>
              <a:r>
                <a:rPr lang="en-US" dirty="0"/>
                <a:t>4. Laser marker</a:t>
              </a:r>
            </a:p>
            <a:p>
              <a:r>
                <a:rPr lang="en-US" dirty="0"/>
                <a:t>5. Parallel align </a:t>
              </a:r>
              <a:r>
                <a:rPr lang="en-US" dirty="0" err="1"/>
                <a:t>phant</a:t>
              </a:r>
              <a:r>
                <a:rPr lang="en-US" dirty="0"/>
                <a:t> &amp; laser</a:t>
              </a:r>
            </a:p>
            <a:p>
              <a:r>
                <a:rPr lang="en-US" dirty="0"/>
                <a:t>6. Adjust base </a:t>
              </a:r>
              <a:r>
                <a:rPr lang="en-US" dirty="0" err="1"/>
                <a:t>formpad</a:t>
              </a:r>
              <a:r>
                <a:rPr lang="en-US" dirty="0"/>
                <a:t> for alignment</a:t>
              </a:r>
            </a:p>
            <a:p>
              <a:endParaRPr lang="en-US" dirty="0"/>
            </a:p>
            <a:p>
              <a:r>
                <a:rPr lang="en-US" b="1" dirty="0"/>
                <a:t>STEP 2</a:t>
              </a:r>
            </a:p>
            <a:p>
              <a:r>
                <a:rPr lang="en-US" dirty="0"/>
                <a:t>7. Close the coil cap</a:t>
              </a:r>
            </a:p>
            <a:p>
              <a:r>
                <a:rPr lang="en-US" dirty="0"/>
                <a:t>8. Laser marker at coil </a:t>
              </a:r>
              <a:r>
                <a:rPr lang="en-US" dirty="0" err="1"/>
                <a:t>horiz</a:t>
              </a:r>
              <a:r>
                <a:rPr lang="en-US" dirty="0"/>
                <a:t> center</a:t>
              </a:r>
            </a:p>
            <a:p>
              <a:r>
                <a:rPr lang="en-US" dirty="0"/>
                <a:t>9. Coil axis &amp; laser MAY NOY centered</a:t>
              </a:r>
            </a:p>
            <a:p>
              <a:r>
                <a:rPr lang="en-US" dirty="0"/>
                <a:t>10. Off laser marker</a:t>
              </a:r>
            </a:p>
            <a:p>
              <a:r>
                <a:rPr lang="en-US" dirty="0"/>
                <a:t>11. Set table to magnet center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6FCF8D8-5C93-600A-B1BA-7ECDBF350AFB}"/>
                </a:ext>
              </a:extLst>
            </p:cNvPr>
            <p:cNvGrpSpPr/>
            <p:nvPr/>
          </p:nvGrpSpPr>
          <p:grpSpPr>
            <a:xfrm>
              <a:off x="7735186" y="809835"/>
              <a:ext cx="3452835" cy="5562451"/>
              <a:chOff x="7600962" y="809835"/>
              <a:chExt cx="3452835" cy="556245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88CAD3E-5262-211E-6477-B3FA1C548526}"/>
                  </a:ext>
                </a:extLst>
              </p:cNvPr>
              <p:cNvGrpSpPr/>
              <p:nvPr/>
            </p:nvGrpSpPr>
            <p:grpSpPr>
              <a:xfrm>
                <a:off x="7600962" y="1317800"/>
                <a:ext cx="3452835" cy="4968436"/>
                <a:chOff x="7055708" y="815546"/>
                <a:chExt cx="3744097" cy="5387546"/>
              </a:xfrm>
            </p:grpSpPr>
            <p:pic>
              <p:nvPicPr>
                <p:cNvPr id="5" name="Picture 4" descr="A white medical device with a face on it&#10;&#10;Description automatically generated">
                  <a:extLst>
                    <a:ext uri="{FF2B5EF4-FFF2-40B4-BE49-F238E27FC236}">
                      <a16:creationId xmlns:a16="http://schemas.microsoft.com/office/drawing/2014/main" id="{289F3A2D-3C97-3B8E-7D87-D99F4717E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5215" t="11892" r="11992" b="9550"/>
                <a:stretch/>
              </p:blipFill>
              <p:spPr>
                <a:xfrm>
                  <a:off x="7055708" y="815546"/>
                  <a:ext cx="3744097" cy="5387546"/>
                </a:xfrm>
                <a:prstGeom prst="rect">
                  <a:avLst/>
                </a:prstGeom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4805AF5-C89C-B398-319A-976FA808C6E6}"/>
                    </a:ext>
                  </a:extLst>
                </p:cNvPr>
                <p:cNvCxnSpPr/>
                <p:nvPr/>
              </p:nvCxnSpPr>
              <p:spPr>
                <a:xfrm>
                  <a:off x="7203989" y="2731427"/>
                  <a:ext cx="3595816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B546792-029B-E113-8AD0-5B4462BF9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2679" y="1297459"/>
                  <a:ext cx="86498" cy="457200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D3CC15-4979-4E05-1163-2EA648890213}"/>
                  </a:ext>
                </a:extLst>
              </p:cNvPr>
              <p:cNvSpPr txBox="1"/>
              <p:nvPr/>
            </p:nvSpPr>
            <p:spPr>
              <a:xfrm>
                <a:off x="8752389" y="809835"/>
                <a:ext cx="1263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STEP 2</a:t>
                </a:r>
              </a:p>
            </p:txBody>
          </p:sp>
          <p:sp>
            <p:nvSpPr>
              <p:cNvPr id="38" name="Dodecagon 37">
                <a:extLst>
                  <a:ext uri="{FF2B5EF4-FFF2-40B4-BE49-F238E27FC236}">
                    <a16:creationId xmlns:a16="http://schemas.microsoft.com/office/drawing/2014/main" id="{1953B86B-090A-4A9C-12E0-5B5B7113178E}"/>
                  </a:ext>
                </a:extLst>
              </p:cNvPr>
              <p:cNvSpPr/>
              <p:nvPr/>
            </p:nvSpPr>
            <p:spPr>
              <a:xfrm>
                <a:off x="8254083" y="2282636"/>
                <a:ext cx="287007" cy="281592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F9A34B4B-4CF9-0440-7F21-792E7B0BA365}"/>
                  </a:ext>
                </a:extLst>
              </p:cNvPr>
              <p:cNvSpPr/>
              <p:nvPr/>
            </p:nvSpPr>
            <p:spPr>
              <a:xfrm rot="6135717">
                <a:off x="8114405" y="2644394"/>
                <a:ext cx="418823" cy="31703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C1B94B-FF35-3B95-0193-07983D885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3878" y="1368494"/>
                <a:ext cx="61874" cy="5003792"/>
              </a:xfrm>
              <a:prstGeom prst="line">
                <a:avLst/>
              </a:prstGeom>
              <a:ln w="762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Dodecagon 42">
                <a:extLst>
                  <a:ext uri="{FF2B5EF4-FFF2-40B4-BE49-F238E27FC236}">
                    <a16:creationId xmlns:a16="http://schemas.microsoft.com/office/drawing/2014/main" id="{83BBD109-6A2A-0076-62DC-532CE2201711}"/>
                  </a:ext>
                </a:extLst>
              </p:cNvPr>
              <p:cNvSpPr/>
              <p:nvPr/>
            </p:nvSpPr>
            <p:spPr>
              <a:xfrm>
                <a:off x="8976536" y="1475096"/>
                <a:ext cx="287007" cy="281592"/>
              </a:xfrm>
              <a:prstGeom prst="dodecag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448D922-3959-9D1A-7B7C-10B34DB7DAD5}"/>
                </a:ext>
              </a:extLst>
            </p:cNvPr>
            <p:cNvSpPr/>
            <p:nvPr/>
          </p:nvSpPr>
          <p:spPr>
            <a:xfrm>
              <a:off x="268448" y="805343"/>
              <a:ext cx="7214532" cy="5469622"/>
            </a:xfrm>
            <a:custGeom>
              <a:avLst/>
              <a:gdLst>
                <a:gd name="connsiteX0" fmla="*/ 8389 w 7214532"/>
                <a:gd name="connsiteY0" fmla="*/ 16778 h 5469622"/>
                <a:gd name="connsiteX1" fmla="*/ 8389 w 7214532"/>
                <a:gd name="connsiteY1" fmla="*/ 5469622 h 5469622"/>
                <a:gd name="connsiteX2" fmla="*/ 436227 w 7214532"/>
                <a:gd name="connsiteY2" fmla="*/ 5469622 h 5469622"/>
                <a:gd name="connsiteX3" fmla="*/ 3347207 w 7214532"/>
                <a:gd name="connsiteY3" fmla="*/ 5469622 h 5469622"/>
                <a:gd name="connsiteX4" fmla="*/ 3347207 w 7214532"/>
                <a:gd name="connsiteY4" fmla="*/ 2785145 h 5469622"/>
                <a:gd name="connsiteX5" fmla="*/ 7214532 w 7214532"/>
                <a:gd name="connsiteY5" fmla="*/ 2785145 h 5469622"/>
                <a:gd name="connsiteX6" fmla="*/ 7214532 w 7214532"/>
                <a:gd name="connsiteY6" fmla="*/ 0 h 5469622"/>
                <a:gd name="connsiteX7" fmla="*/ 7080308 w 7214532"/>
                <a:gd name="connsiteY7" fmla="*/ 0 h 5469622"/>
                <a:gd name="connsiteX8" fmla="*/ 0 w 7214532"/>
                <a:gd name="connsiteY8" fmla="*/ 0 h 546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4532" h="5469622">
                  <a:moveTo>
                    <a:pt x="8389" y="16778"/>
                  </a:moveTo>
                  <a:lnTo>
                    <a:pt x="8389" y="5469622"/>
                  </a:lnTo>
                  <a:lnTo>
                    <a:pt x="436227" y="5469622"/>
                  </a:lnTo>
                  <a:lnTo>
                    <a:pt x="3347207" y="5469622"/>
                  </a:lnTo>
                  <a:lnTo>
                    <a:pt x="3347207" y="2785145"/>
                  </a:lnTo>
                  <a:lnTo>
                    <a:pt x="7214532" y="2785145"/>
                  </a:lnTo>
                  <a:lnTo>
                    <a:pt x="7214532" y="0"/>
                  </a:lnTo>
                  <a:lnTo>
                    <a:pt x="7080308" y="0"/>
                  </a:ln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902C87B-B072-2EDA-D874-0EA629B2EB70}"/>
                </a:ext>
              </a:extLst>
            </p:cNvPr>
            <p:cNvSpPr/>
            <p:nvPr/>
          </p:nvSpPr>
          <p:spPr>
            <a:xfrm>
              <a:off x="3691156" y="796954"/>
              <a:ext cx="7499758" cy="5489282"/>
            </a:xfrm>
            <a:custGeom>
              <a:avLst/>
              <a:gdLst>
                <a:gd name="connsiteX0" fmla="*/ 3993160 w 7642371"/>
                <a:gd name="connsiteY0" fmla="*/ 8389 h 5511567"/>
                <a:gd name="connsiteX1" fmla="*/ 7499758 w 7642371"/>
                <a:gd name="connsiteY1" fmla="*/ 8389 h 5511567"/>
                <a:gd name="connsiteX2" fmla="*/ 7499758 w 7642371"/>
                <a:gd name="connsiteY2" fmla="*/ 142613 h 5511567"/>
                <a:gd name="connsiteX3" fmla="*/ 7499758 w 7642371"/>
                <a:gd name="connsiteY3" fmla="*/ 5511567 h 5511567"/>
                <a:gd name="connsiteX4" fmla="*/ 7642371 w 7642371"/>
                <a:gd name="connsiteY4" fmla="*/ 5511567 h 5511567"/>
                <a:gd name="connsiteX5" fmla="*/ 0 w 7642371"/>
                <a:gd name="connsiteY5" fmla="*/ 5511567 h 5511567"/>
                <a:gd name="connsiteX6" fmla="*/ 0 w 7642371"/>
                <a:gd name="connsiteY6" fmla="*/ 5217952 h 5511567"/>
                <a:gd name="connsiteX7" fmla="*/ 0 w 7642371"/>
                <a:gd name="connsiteY7" fmla="*/ 2969703 h 5511567"/>
                <a:gd name="connsiteX8" fmla="*/ 176169 w 7642371"/>
                <a:gd name="connsiteY8" fmla="*/ 2969703 h 5511567"/>
                <a:gd name="connsiteX9" fmla="*/ 4009938 w 7642371"/>
                <a:gd name="connsiteY9" fmla="*/ 2969703 h 5511567"/>
                <a:gd name="connsiteX10" fmla="*/ 4009938 w 7642371"/>
                <a:gd name="connsiteY10" fmla="*/ 2869035 h 5511567"/>
                <a:gd name="connsiteX11" fmla="*/ 4009938 w 7642371"/>
                <a:gd name="connsiteY11" fmla="*/ 0 h 5511567"/>
                <a:gd name="connsiteX12" fmla="*/ 4479721 w 7642371"/>
                <a:gd name="connsiteY12" fmla="*/ 0 h 5511567"/>
                <a:gd name="connsiteX0" fmla="*/ 3993160 w 7499758"/>
                <a:gd name="connsiteY0" fmla="*/ 8389 h 5511567"/>
                <a:gd name="connsiteX1" fmla="*/ 7499758 w 7499758"/>
                <a:gd name="connsiteY1" fmla="*/ 8389 h 5511567"/>
                <a:gd name="connsiteX2" fmla="*/ 7499758 w 7499758"/>
                <a:gd name="connsiteY2" fmla="*/ 142613 h 5511567"/>
                <a:gd name="connsiteX3" fmla="*/ 7499758 w 7499758"/>
                <a:gd name="connsiteY3" fmla="*/ 5511567 h 5511567"/>
                <a:gd name="connsiteX4" fmla="*/ 7482980 w 7499758"/>
                <a:gd name="connsiteY4" fmla="*/ 5511567 h 5511567"/>
                <a:gd name="connsiteX5" fmla="*/ 0 w 7499758"/>
                <a:gd name="connsiteY5" fmla="*/ 5511567 h 5511567"/>
                <a:gd name="connsiteX6" fmla="*/ 0 w 7499758"/>
                <a:gd name="connsiteY6" fmla="*/ 5217952 h 5511567"/>
                <a:gd name="connsiteX7" fmla="*/ 0 w 7499758"/>
                <a:gd name="connsiteY7" fmla="*/ 2969703 h 5511567"/>
                <a:gd name="connsiteX8" fmla="*/ 176169 w 7499758"/>
                <a:gd name="connsiteY8" fmla="*/ 2969703 h 5511567"/>
                <a:gd name="connsiteX9" fmla="*/ 4009938 w 7499758"/>
                <a:gd name="connsiteY9" fmla="*/ 2969703 h 5511567"/>
                <a:gd name="connsiteX10" fmla="*/ 4009938 w 7499758"/>
                <a:gd name="connsiteY10" fmla="*/ 2869035 h 5511567"/>
                <a:gd name="connsiteX11" fmla="*/ 4009938 w 7499758"/>
                <a:gd name="connsiteY11" fmla="*/ 0 h 5511567"/>
                <a:gd name="connsiteX12" fmla="*/ 4479721 w 7499758"/>
                <a:gd name="connsiteY12" fmla="*/ 0 h 5511567"/>
                <a:gd name="connsiteX0" fmla="*/ 3993160 w 7499758"/>
                <a:gd name="connsiteY0" fmla="*/ 8389 h 5511567"/>
                <a:gd name="connsiteX1" fmla="*/ 7499758 w 7499758"/>
                <a:gd name="connsiteY1" fmla="*/ 8389 h 5511567"/>
                <a:gd name="connsiteX2" fmla="*/ 7499758 w 7499758"/>
                <a:gd name="connsiteY2" fmla="*/ 142613 h 5511567"/>
                <a:gd name="connsiteX3" fmla="*/ 7499758 w 7499758"/>
                <a:gd name="connsiteY3" fmla="*/ 5511567 h 5511567"/>
                <a:gd name="connsiteX4" fmla="*/ 7482980 w 7499758"/>
                <a:gd name="connsiteY4" fmla="*/ 5511567 h 5511567"/>
                <a:gd name="connsiteX5" fmla="*/ 0 w 7499758"/>
                <a:gd name="connsiteY5" fmla="*/ 5511567 h 5511567"/>
                <a:gd name="connsiteX6" fmla="*/ 0 w 7499758"/>
                <a:gd name="connsiteY6" fmla="*/ 5217952 h 5511567"/>
                <a:gd name="connsiteX7" fmla="*/ 0 w 7499758"/>
                <a:gd name="connsiteY7" fmla="*/ 2969703 h 5511567"/>
                <a:gd name="connsiteX8" fmla="*/ 176169 w 7499758"/>
                <a:gd name="connsiteY8" fmla="*/ 2969703 h 5511567"/>
                <a:gd name="connsiteX9" fmla="*/ 4009938 w 7499758"/>
                <a:gd name="connsiteY9" fmla="*/ 2969703 h 5511567"/>
                <a:gd name="connsiteX10" fmla="*/ 4009938 w 7499758"/>
                <a:gd name="connsiteY10" fmla="*/ 2869035 h 5511567"/>
                <a:gd name="connsiteX11" fmla="*/ 4009938 w 7499758"/>
                <a:gd name="connsiteY11" fmla="*/ 0 h 5511567"/>
                <a:gd name="connsiteX12" fmla="*/ 4035105 w 7499758"/>
                <a:gd name="connsiteY12" fmla="*/ 16778 h 5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99758" h="5511567">
                  <a:moveTo>
                    <a:pt x="3993160" y="8389"/>
                  </a:moveTo>
                  <a:lnTo>
                    <a:pt x="7499758" y="8389"/>
                  </a:lnTo>
                  <a:lnTo>
                    <a:pt x="7499758" y="142613"/>
                  </a:lnTo>
                  <a:lnTo>
                    <a:pt x="7499758" y="5511567"/>
                  </a:lnTo>
                  <a:lnTo>
                    <a:pt x="7482980" y="5511567"/>
                  </a:lnTo>
                  <a:lnTo>
                    <a:pt x="0" y="5511567"/>
                  </a:lnTo>
                  <a:lnTo>
                    <a:pt x="0" y="5217952"/>
                  </a:lnTo>
                  <a:lnTo>
                    <a:pt x="0" y="2969703"/>
                  </a:lnTo>
                  <a:lnTo>
                    <a:pt x="176169" y="2969703"/>
                  </a:lnTo>
                  <a:lnTo>
                    <a:pt x="4009938" y="2969703"/>
                  </a:lnTo>
                  <a:lnTo>
                    <a:pt x="4009938" y="2869035"/>
                  </a:lnTo>
                  <a:lnTo>
                    <a:pt x="4009938" y="0"/>
                  </a:lnTo>
                  <a:lnTo>
                    <a:pt x="4035105" y="16778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7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QA Prisma 3T </vt:lpstr>
      <vt:lpstr>Experiments</vt:lpstr>
      <vt:lpstr>Exp1: phantom positioning</vt:lpstr>
      <vt:lpstr>Exp1: Phantom positioning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Moon, Chan Hong</dc:creator>
  <cp:lastModifiedBy>Moon, Chan Hong</cp:lastModifiedBy>
  <cp:revision>5</cp:revision>
  <dcterms:created xsi:type="dcterms:W3CDTF">2024-08-09T22:41:58Z</dcterms:created>
  <dcterms:modified xsi:type="dcterms:W3CDTF">2024-08-16T14:50:51Z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4b1be8-281e-475d-98b0-21c3457e5a46_Enabled">
    <vt:lpwstr>true</vt:lpwstr>
  </property>
  <property fmtid="{D5CDD505-2E9C-101B-9397-08002B2CF9AE}" pid="3" name="MSIP_Label_5e4b1be8-281e-475d-98b0-21c3457e5a46_SetDate">
    <vt:lpwstr>2024-08-09T23:28:58Z</vt:lpwstr>
  </property>
  <property fmtid="{D5CDD505-2E9C-101B-9397-08002B2CF9AE}" pid="4" name="MSIP_Label_5e4b1be8-281e-475d-98b0-21c3457e5a46_Method">
    <vt:lpwstr>Standard</vt:lpwstr>
  </property>
  <property fmtid="{D5CDD505-2E9C-101B-9397-08002B2CF9AE}" pid="5" name="MSIP_Label_5e4b1be8-281e-475d-98b0-21c3457e5a46_Name">
    <vt:lpwstr>Public</vt:lpwstr>
  </property>
  <property fmtid="{D5CDD505-2E9C-101B-9397-08002B2CF9AE}" pid="6" name="MSIP_Label_5e4b1be8-281e-475d-98b0-21c3457e5a46_SiteId">
    <vt:lpwstr>8b3dd73e-4e72-4679-b191-56da1588712b</vt:lpwstr>
  </property>
  <property fmtid="{D5CDD505-2E9C-101B-9397-08002B2CF9AE}" pid="7" name="MSIP_Label_5e4b1be8-281e-475d-98b0-21c3457e5a46_ActionId">
    <vt:lpwstr>78183df5-db42-4c82-8e36-b3503bbd1593</vt:lpwstr>
  </property>
  <property fmtid="{D5CDD505-2E9C-101B-9397-08002B2CF9AE}" pid="8" name="MSIP_Label_5e4b1be8-281e-475d-98b0-21c3457e5a46_ContentBits">
    <vt:lpwstr>0</vt:lpwstr>
  </property>
</Properties>
</file>