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1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4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DC0C-4F0F-48F5-B4B4-4993B2D0393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69CB-BE54-4DFC-9CEC-1A8D4D3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11336" y="399142"/>
            <a:ext cx="1538868" cy="1048214"/>
            <a:chOff x="5211336" y="399142"/>
            <a:chExt cx="1538868" cy="1048214"/>
          </a:xfrm>
        </p:grpSpPr>
        <p:sp>
          <p:nvSpPr>
            <p:cNvPr id="4" name="Oval 3"/>
            <p:cNvSpPr/>
            <p:nvPr/>
          </p:nvSpPr>
          <p:spPr>
            <a:xfrm>
              <a:off x="5211336" y="399142"/>
              <a:ext cx="1538868" cy="104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38439" y="661639"/>
              <a:ext cx="884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</p:grpSp>
      <p:cxnSp>
        <p:nvCxnSpPr>
          <p:cNvPr id="8" name="Straight Arrow Connector 7"/>
          <p:cNvCxnSpPr>
            <a:stCxn id="4" idx="4"/>
          </p:cNvCxnSpPr>
          <p:nvPr/>
        </p:nvCxnSpPr>
        <p:spPr>
          <a:xfrm>
            <a:off x="5980770" y="1447356"/>
            <a:ext cx="0" cy="79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092389" y="2245112"/>
            <a:ext cx="1776761" cy="921834"/>
            <a:chOff x="5092389" y="2245112"/>
            <a:chExt cx="1776761" cy="921834"/>
          </a:xfrm>
        </p:grpSpPr>
        <p:sp>
          <p:nvSpPr>
            <p:cNvPr id="9" name="Rectangle 8"/>
            <p:cNvSpPr/>
            <p:nvPr/>
          </p:nvSpPr>
          <p:spPr>
            <a:xfrm>
              <a:off x="5092389" y="2245112"/>
              <a:ext cx="1776761" cy="921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38437" y="2382863"/>
              <a:ext cx="8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and Set Input Data</a:t>
              </a:r>
            </a:p>
          </p:txBody>
        </p:sp>
      </p:grp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5980767" y="3166945"/>
            <a:ext cx="2" cy="93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963993" y="4140927"/>
            <a:ext cx="2033546" cy="905558"/>
            <a:chOff x="4963993" y="4140927"/>
            <a:chExt cx="2033546" cy="905558"/>
          </a:xfrm>
        </p:grpSpPr>
        <p:sp>
          <p:nvSpPr>
            <p:cNvPr id="14" name="Rectangle 13"/>
            <p:cNvSpPr/>
            <p:nvPr/>
          </p:nvSpPr>
          <p:spPr>
            <a:xfrm>
              <a:off x="4963993" y="4140927"/>
              <a:ext cx="2033546" cy="90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1332" y="4178207"/>
              <a:ext cx="1538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system of </a:t>
              </a:r>
              <a:r>
                <a:rPr lang="en-US" sz="1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NxNxN</a:t>
              </a: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grid with initial positions of nanoparticles.</a:t>
              </a:r>
            </a:p>
          </p:txBody>
        </p:sp>
      </p:grp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3888059" y="4593705"/>
            <a:ext cx="10759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490440" y="4084574"/>
            <a:ext cx="1397620" cy="1018261"/>
            <a:chOff x="2490440" y="4084574"/>
            <a:chExt cx="1397620" cy="1018261"/>
          </a:xfrm>
        </p:grpSpPr>
        <p:sp>
          <p:nvSpPr>
            <p:cNvPr id="18" name="Oval 17"/>
            <p:cNvSpPr/>
            <p:nvPr/>
          </p:nvSpPr>
          <p:spPr>
            <a:xfrm>
              <a:off x="2490440" y="4084574"/>
              <a:ext cx="1397619" cy="1018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90440" y="4301316"/>
              <a:ext cx="13976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Initialization</a:t>
              </a:r>
            </a:p>
          </p:txBody>
        </p:sp>
      </p:grpSp>
      <p:cxnSp>
        <p:nvCxnSpPr>
          <p:cNvPr id="23" name="Straight Arrow Connector 22"/>
          <p:cNvCxnSpPr>
            <a:stCxn id="18" idx="0"/>
          </p:cNvCxnSpPr>
          <p:nvPr/>
        </p:nvCxnSpPr>
        <p:spPr>
          <a:xfrm flipH="1" flipV="1">
            <a:off x="3189249" y="3233854"/>
            <a:ext cx="1" cy="85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88579" y="2196897"/>
            <a:ext cx="1397620" cy="1018261"/>
            <a:chOff x="2490440" y="4084574"/>
            <a:chExt cx="1397620" cy="1018261"/>
          </a:xfrm>
        </p:grpSpPr>
        <p:sp>
          <p:nvSpPr>
            <p:cNvPr id="25" name="Oval 24"/>
            <p:cNvSpPr/>
            <p:nvPr/>
          </p:nvSpPr>
          <p:spPr>
            <a:xfrm>
              <a:off x="2490440" y="4084574"/>
              <a:ext cx="1397619" cy="1018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90440" y="4178205"/>
              <a:ext cx="139762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Lennard Jones Calculator</a:t>
              </a:r>
            </a:p>
          </p:txBody>
        </p:sp>
      </p:grpSp>
      <p:cxnSp>
        <p:nvCxnSpPr>
          <p:cNvPr id="28" name="Connector: Elbow 27"/>
          <p:cNvCxnSpPr>
            <a:stCxn id="25" idx="2"/>
          </p:cNvCxnSpPr>
          <p:nvPr/>
        </p:nvCxnSpPr>
        <p:spPr>
          <a:xfrm rot="10800000" flipV="1">
            <a:off x="1077951" y="2706027"/>
            <a:ext cx="1410628" cy="1472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89570" y="4181001"/>
            <a:ext cx="1776761" cy="921834"/>
            <a:chOff x="5092389" y="2245112"/>
            <a:chExt cx="1776761" cy="921834"/>
          </a:xfrm>
        </p:grpSpPr>
        <p:sp>
          <p:nvSpPr>
            <p:cNvPr id="30" name="Rectangle 29"/>
            <p:cNvSpPr/>
            <p:nvPr/>
          </p:nvSpPr>
          <p:spPr>
            <a:xfrm>
              <a:off x="5092389" y="2245112"/>
              <a:ext cx="1776761" cy="921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5581" y="2382863"/>
              <a:ext cx="1605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LJ calculation to determine next positions of particles.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1077950" y="5046485"/>
            <a:ext cx="0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77950" y="5871675"/>
            <a:ext cx="168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758068" y="5419697"/>
            <a:ext cx="2267415" cy="9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83310" y="5450325"/>
            <a:ext cx="160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positions on 3D grid and energy data of particles and system.</a:t>
            </a:r>
          </a:p>
        </p:txBody>
      </p:sp>
      <p:cxnSp>
        <p:nvCxnSpPr>
          <p:cNvPr id="49" name="Straight Arrow Connector 48"/>
          <p:cNvCxnSpPr>
            <a:stCxn id="46" idx="3"/>
            <a:endCxn id="43" idx="2"/>
          </p:cNvCxnSpPr>
          <p:nvPr/>
        </p:nvCxnSpPr>
        <p:spPr>
          <a:xfrm>
            <a:off x="5025483" y="5871675"/>
            <a:ext cx="2219395" cy="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144215" y="3315629"/>
            <a:ext cx="4921405" cy="3397405"/>
            <a:chOff x="7144215" y="3315629"/>
            <a:chExt cx="4921405" cy="3397405"/>
          </a:xfrm>
        </p:grpSpPr>
        <p:sp>
          <p:nvSpPr>
            <p:cNvPr id="68" name="Rectangle 67"/>
            <p:cNvSpPr/>
            <p:nvPr/>
          </p:nvSpPr>
          <p:spPr>
            <a:xfrm>
              <a:off x="7144215" y="3315629"/>
              <a:ext cx="4921405" cy="33974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244878" y="3740652"/>
              <a:ext cx="4609172" cy="2611666"/>
              <a:chOff x="6934197" y="3726229"/>
              <a:chExt cx="4609172" cy="261166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934197" y="5393758"/>
                <a:ext cx="1464527" cy="944137"/>
                <a:chOff x="2756207" y="5395222"/>
                <a:chExt cx="1464527" cy="94413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756207" y="5395222"/>
                  <a:ext cx="1464527" cy="9441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791365" y="5574902"/>
                  <a:ext cx="1397620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 Equilibration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9275954" y="5413847"/>
                <a:ext cx="2267415" cy="903956"/>
                <a:chOff x="9275954" y="5254257"/>
                <a:chExt cx="2267415" cy="90395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9275954" y="5254257"/>
                  <a:ext cx="2267415" cy="903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9606773" y="5290736"/>
                  <a:ext cx="1605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Move particles to newly generated position and energy data.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9275954" y="3726229"/>
                <a:ext cx="2267415" cy="903956"/>
                <a:chOff x="9275954" y="5254257"/>
                <a:chExt cx="2267415" cy="90395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9275954" y="5254257"/>
                  <a:ext cx="2267415" cy="903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9606773" y="5290736"/>
                  <a:ext cx="1605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 positions on 3D grid and energy data of particles and system.</a:t>
                  </a:r>
                </a:p>
              </p:txBody>
            </p:sp>
          </p:grpSp>
          <p:cxnSp>
            <p:nvCxnSpPr>
              <p:cNvPr id="58" name="Straight Connector 57"/>
              <p:cNvCxnSpPr>
                <a:stCxn id="54" idx="1"/>
              </p:cNvCxnSpPr>
              <p:nvPr/>
            </p:nvCxnSpPr>
            <p:spPr>
              <a:xfrm flipH="1" flipV="1">
                <a:off x="7666460" y="4178206"/>
                <a:ext cx="160949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endCxn id="43" idx="0"/>
              </p:cNvCxnSpPr>
              <p:nvPr/>
            </p:nvCxnSpPr>
            <p:spPr>
              <a:xfrm>
                <a:off x="7666460" y="4178206"/>
                <a:ext cx="1" cy="12155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43" idx="6"/>
                <a:endCxn id="50" idx="1"/>
              </p:cNvCxnSpPr>
              <p:nvPr/>
            </p:nvCxnSpPr>
            <p:spPr>
              <a:xfrm flipV="1">
                <a:off x="8398724" y="5865825"/>
                <a:ext cx="877230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cxnSpLocks/>
                <a:stCxn id="51" idx="0"/>
                <a:endCxn id="54" idx="2"/>
              </p:cNvCxnSpPr>
              <p:nvPr/>
            </p:nvCxnSpPr>
            <p:spPr>
              <a:xfrm flipV="1">
                <a:off x="10409661" y="4630185"/>
                <a:ext cx="1" cy="8201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7280036" y="3442117"/>
              <a:ext cx="164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Repeat until system reaches equilibrium.</a:t>
              </a:r>
            </a:p>
          </p:txBody>
        </p:sp>
      </p:grpSp>
      <p:cxnSp>
        <p:nvCxnSpPr>
          <p:cNvPr id="72" name="Straight Arrow Connector 71"/>
          <p:cNvCxnSpPr>
            <a:stCxn id="68" idx="0"/>
          </p:cNvCxnSpPr>
          <p:nvPr/>
        </p:nvCxnSpPr>
        <p:spPr>
          <a:xfrm flipH="1" flipV="1">
            <a:off x="9586635" y="2196897"/>
            <a:ext cx="18283" cy="111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8430322" y="1371936"/>
            <a:ext cx="2349190" cy="836448"/>
            <a:chOff x="8412040" y="1316884"/>
            <a:chExt cx="2349190" cy="836448"/>
          </a:xfrm>
        </p:grpSpPr>
        <p:sp>
          <p:nvSpPr>
            <p:cNvPr id="73" name="Rectangle 72"/>
            <p:cNvSpPr/>
            <p:nvPr/>
          </p:nvSpPr>
          <p:spPr>
            <a:xfrm>
              <a:off x="8412040" y="1316884"/>
              <a:ext cx="2349190" cy="836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817201" y="1411942"/>
              <a:ext cx="1538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final equilibrium data and 3D grid.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42325" y="399142"/>
            <a:ext cx="164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59093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1910" y="697820"/>
            <a:ext cx="1538868" cy="1048214"/>
            <a:chOff x="5211336" y="399142"/>
            <a:chExt cx="1538868" cy="1048214"/>
          </a:xfrm>
        </p:grpSpPr>
        <p:sp>
          <p:nvSpPr>
            <p:cNvPr id="5" name="Oval 4"/>
            <p:cNvSpPr/>
            <p:nvPr/>
          </p:nvSpPr>
          <p:spPr>
            <a:xfrm>
              <a:off x="5211336" y="399142"/>
              <a:ext cx="1538868" cy="104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8439" y="661639"/>
              <a:ext cx="884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73902" y="664366"/>
            <a:ext cx="2646556" cy="1115122"/>
            <a:chOff x="1278673" y="1063083"/>
            <a:chExt cx="2646556" cy="1115122"/>
          </a:xfrm>
        </p:grpSpPr>
        <p:sp>
          <p:nvSpPr>
            <p:cNvPr id="7" name="Rectangle 6"/>
            <p:cNvSpPr/>
            <p:nvPr/>
          </p:nvSpPr>
          <p:spPr>
            <a:xfrm>
              <a:off x="1278673" y="1063083"/>
              <a:ext cx="2646556" cy="1115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7190" y="1297478"/>
              <a:ext cx="2029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each type of atom/molecule.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64937" y="4893302"/>
            <a:ext cx="2646556" cy="1115122"/>
            <a:chOff x="1278673" y="1155415"/>
            <a:chExt cx="2646556" cy="1115122"/>
          </a:xfrm>
        </p:grpSpPr>
        <p:sp>
          <p:nvSpPr>
            <p:cNvPr id="12" name="Rectangle 11"/>
            <p:cNvSpPr/>
            <p:nvPr/>
          </p:nvSpPr>
          <p:spPr>
            <a:xfrm>
              <a:off x="1278673" y="1155415"/>
              <a:ext cx="2646556" cy="1115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7190" y="1235922"/>
              <a:ext cx="20295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Determine nearest neighbours. Sort between short-range and long-range using </a:t>
              </a:r>
              <a:r>
                <a:rPr lang="en-US" sz="1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400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3902" y="2810990"/>
            <a:ext cx="2646556" cy="1115122"/>
            <a:chOff x="1278673" y="1155415"/>
            <a:chExt cx="2646556" cy="1115122"/>
          </a:xfrm>
        </p:grpSpPr>
        <p:sp>
          <p:nvSpPr>
            <p:cNvPr id="15" name="Rectangle 14"/>
            <p:cNvSpPr/>
            <p:nvPr/>
          </p:nvSpPr>
          <p:spPr>
            <a:xfrm>
              <a:off x="1278673" y="1155415"/>
              <a:ext cx="2646556" cy="1115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87190" y="1297478"/>
              <a:ext cx="2029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 each molecule a position, velocity and acceleration.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77017" y="4926755"/>
            <a:ext cx="1538868" cy="1048214"/>
            <a:chOff x="5211336" y="399142"/>
            <a:chExt cx="1538868" cy="1048214"/>
          </a:xfrm>
        </p:grpSpPr>
        <p:sp>
          <p:nvSpPr>
            <p:cNvPr id="18" name="Oval 17"/>
            <p:cNvSpPr/>
            <p:nvPr/>
          </p:nvSpPr>
          <p:spPr>
            <a:xfrm>
              <a:off x="5211336" y="399142"/>
              <a:ext cx="1538868" cy="104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55394" y="661639"/>
              <a:ext cx="1450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</a:p>
          </p:txBody>
        </p:sp>
      </p:grpSp>
      <p:cxnSp>
        <p:nvCxnSpPr>
          <p:cNvPr id="21" name="Straight Arrow Connector 20"/>
          <p:cNvCxnSpPr>
            <a:cxnSpLocks/>
            <a:stCxn id="5" idx="6"/>
            <a:endCxn id="7" idx="1"/>
          </p:cNvCxnSpPr>
          <p:nvPr/>
        </p:nvCxnSpPr>
        <p:spPr>
          <a:xfrm>
            <a:off x="2360778" y="1221927"/>
            <a:ext cx="201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5" idx="0"/>
          </p:cNvCxnSpPr>
          <p:nvPr/>
        </p:nvCxnSpPr>
        <p:spPr>
          <a:xfrm>
            <a:off x="5697180" y="1545092"/>
            <a:ext cx="0" cy="126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2" idx="0"/>
          </p:cNvCxnSpPr>
          <p:nvPr/>
        </p:nvCxnSpPr>
        <p:spPr>
          <a:xfrm flipH="1">
            <a:off x="5688215" y="3784050"/>
            <a:ext cx="8965" cy="110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8" idx="2"/>
          </p:cNvCxnSpPr>
          <p:nvPr/>
        </p:nvCxnSpPr>
        <p:spPr>
          <a:xfrm flipV="1">
            <a:off x="6702976" y="5450862"/>
            <a:ext cx="2474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77017" y="898761"/>
            <a:ext cx="202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3579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851206" y="3290047"/>
            <a:ext cx="4269075" cy="322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59741" y="202948"/>
            <a:ext cx="9260540" cy="3498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88826" y="1098842"/>
            <a:ext cx="1538868" cy="1048214"/>
            <a:chOff x="5211336" y="399142"/>
            <a:chExt cx="1538868" cy="1048214"/>
          </a:xfrm>
        </p:grpSpPr>
        <p:sp>
          <p:nvSpPr>
            <p:cNvPr id="5" name="Oval 4"/>
            <p:cNvSpPr/>
            <p:nvPr/>
          </p:nvSpPr>
          <p:spPr>
            <a:xfrm>
              <a:off x="5211336" y="399142"/>
              <a:ext cx="1538868" cy="104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8439" y="661639"/>
              <a:ext cx="884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93496" y="4096337"/>
            <a:ext cx="3504545" cy="2221300"/>
            <a:chOff x="1278673" y="1063083"/>
            <a:chExt cx="2646556" cy="1115122"/>
          </a:xfrm>
        </p:grpSpPr>
        <p:sp>
          <p:nvSpPr>
            <p:cNvPr id="14" name="Rectangle 13"/>
            <p:cNvSpPr/>
            <p:nvPr/>
          </p:nvSpPr>
          <p:spPr>
            <a:xfrm>
              <a:off x="1278673" y="1063083"/>
              <a:ext cx="2646556" cy="1115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0117" y="1230057"/>
              <a:ext cx="2043665" cy="781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particle </a:t>
              </a:r>
              <a:r>
                <a: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’s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neighbour’s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list for </a:t>
              </a:r>
              <a:r>
                <a:rPr lang="en-US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If particle </a:t>
              </a:r>
              <a:r>
                <a:rPr lang="en-US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is found, update Lennard-Jones value for particle </a:t>
              </a:r>
              <a:r>
                <a:rPr lang="en-US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particle </a:t>
              </a:r>
              <a:r>
                <a: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j’s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neighbour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list.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5666" y="4142450"/>
            <a:ext cx="4490663" cy="2129074"/>
            <a:chOff x="1278673" y="1063083"/>
            <a:chExt cx="2646556" cy="1115122"/>
          </a:xfrm>
        </p:grpSpPr>
        <p:sp>
          <p:nvSpPr>
            <p:cNvPr id="17" name="Rectangle 16"/>
            <p:cNvSpPr/>
            <p:nvPr/>
          </p:nvSpPr>
          <p:spPr>
            <a:xfrm>
              <a:off x="1278673" y="1063083"/>
              <a:ext cx="2646556" cy="1115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278673" y="1165628"/>
                  <a:ext cx="2646556" cy="785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total potential energy of the system using: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𝑆𝑅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𝐿𝑅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𝐿𝐽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𝐿𝑅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𝑤h𝑒𝑟𝑒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𝑐𝑢𝑡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673" y="1165628"/>
                  <a:ext cx="2646556" cy="785965"/>
                </a:xfrm>
                <a:prstGeom prst="rect">
                  <a:avLst/>
                </a:prstGeom>
                <a:blipFill>
                  <a:blip r:embed="rId2"/>
                  <a:stretch>
                    <a:fillRect t="-2439" r="-543" b="-178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/>
          <p:cNvCxnSpPr>
            <a:stCxn id="6" idx="3"/>
            <a:endCxn id="11" idx="1"/>
          </p:cNvCxnSpPr>
          <p:nvPr/>
        </p:nvCxnSpPr>
        <p:spPr>
          <a:xfrm>
            <a:off x="1800592" y="1622949"/>
            <a:ext cx="128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086918" y="377344"/>
            <a:ext cx="8800281" cy="2491210"/>
            <a:chOff x="3086918" y="377344"/>
            <a:chExt cx="8800281" cy="2491210"/>
          </a:xfrm>
        </p:grpSpPr>
        <p:grpSp>
          <p:nvGrpSpPr>
            <p:cNvPr id="7" name="Group 6"/>
            <p:cNvGrpSpPr/>
            <p:nvPr/>
          </p:nvGrpSpPr>
          <p:grpSpPr>
            <a:xfrm>
              <a:off x="8382654" y="377344"/>
              <a:ext cx="3504545" cy="2491209"/>
              <a:chOff x="1278673" y="1063082"/>
              <a:chExt cx="2646556" cy="11151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78673" y="1063082"/>
                <a:ext cx="2646556" cy="11151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87188" y="1351995"/>
                <a:ext cx="2029522" cy="537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particle </a:t>
                </a:r>
                <a:r>
                  <a:rPr lang="en-US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sort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neighbour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list by distance, where nearest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neighbour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gets index 0.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086918" y="377344"/>
              <a:ext cx="4490663" cy="2491210"/>
              <a:chOff x="1278673" y="1063083"/>
              <a:chExt cx="2646556" cy="111512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278673" y="1063083"/>
                <a:ext cx="2646556" cy="11151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587189" y="1138892"/>
                    <a:ext cx="2029522" cy="861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 each particle in nearest neighbor list for particle </a:t>
                    </a:r>
                    <a:r>
                      <a:rPr lang="en-US" i="1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i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use: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𝐿𝐽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to determine Lennard-Jones potential between particles </a:t>
                    </a:r>
                    <a:r>
                      <a:rPr lang="en-US" i="1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and </a:t>
                    </a:r>
                    <a:r>
                      <a:rPr lang="en-US" i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7189" y="1138892"/>
                    <a:ext cx="2029522" cy="8618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7" t="-1899" b="-41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Arrow Connector 26"/>
            <p:cNvCxnSpPr>
              <a:stCxn id="11" idx="3"/>
              <a:endCxn id="8" idx="1"/>
            </p:cNvCxnSpPr>
            <p:nvPr/>
          </p:nvCxnSpPr>
          <p:spPr>
            <a:xfrm>
              <a:off x="7577581" y="1622949"/>
              <a:ext cx="805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887311" y="3566092"/>
            <a:ext cx="2384661" cy="277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145769" y="3584981"/>
            <a:ext cx="1974512" cy="235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8" idx="2"/>
            <a:endCxn id="14" idx="0"/>
          </p:cNvCxnSpPr>
          <p:nvPr/>
        </p:nvCxnSpPr>
        <p:spPr>
          <a:xfrm>
            <a:off x="10134927" y="2868553"/>
            <a:ext cx="10842" cy="122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086918" y="3215649"/>
                <a:ext cx="2648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18" y="3215649"/>
                <a:ext cx="2648161" cy="369332"/>
              </a:xfrm>
              <a:prstGeom prst="rect">
                <a:avLst/>
              </a:prstGeom>
              <a:blipFill>
                <a:blip r:embed="rId4"/>
                <a:stretch>
                  <a:fillRect l="-183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656330" y="5206987"/>
            <a:ext cx="1194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26798" y="2809836"/>
            <a:ext cx="1538868" cy="1048214"/>
            <a:chOff x="5211336" y="399142"/>
            <a:chExt cx="1538868" cy="1048214"/>
          </a:xfrm>
        </p:grpSpPr>
        <p:sp>
          <p:nvSpPr>
            <p:cNvPr id="41" name="Oval 40"/>
            <p:cNvSpPr/>
            <p:nvPr/>
          </p:nvSpPr>
          <p:spPr>
            <a:xfrm>
              <a:off x="5211336" y="399142"/>
              <a:ext cx="1538868" cy="104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5394" y="661639"/>
              <a:ext cx="1450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</a:p>
          </p:txBody>
        </p:sp>
      </p:grpSp>
      <p:cxnSp>
        <p:nvCxnSpPr>
          <p:cNvPr id="44" name="Connector: Elbow 43"/>
          <p:cNvCxnSpPr>
            <a:stCxn id="18" idx="1"/>
            <a:endCxn id="41" idx="4"/>
          </p:cNvCxnSpPr>
          <p:nvPr/>
        </p:nvCxnSpPr>
        <p:spPr>
          <a:xfrm rot="10800000">
            <a:off x="1396232" y="3858051"/>
            <a:ext cx="769434" cy="123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6958" y="285093"/>
            <a:ext cx="256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Lennard-Jones</a:t>
            </a:r>
          </a:p>
        </p:txBody>
      </p:sp>
    </p:spTree>
    <p:extLst>
      <p:ext uri="{BB962C8B-B14F-4D97-AF65-F5344CB8AC3E}">
        <p14:creationId xmlns:p14="http://schemas.microsoft.com/office/powerpoint/2010/main" val="36780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4075" y="620377"/>
            <a:ext cx="1538868" cy="1048214"/>
            <a:chOff x="5211336" y="399142"/>
            <a:chExt cx="1538868" cy="1048214"/>
          </a:xfrm>
        </p:grpSpPr>
        <p:sp>
          <p:nvSpPr>
            <p:cNvPr id="5" name="Oval 4"/>
            <p:cNvSpPr/>
            <p:nvPr/>
          </p:nvSpPr>
          <p:spPr>
            <a:xfrm>
              <a:off x="5211336" y="399142"/>
              <a:ext cx="1538868" cy="104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8439" y="661639"/>
              <a:ext cx="884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6729" y="2487963"/>
            <a:ext cx="3253563" cy="1618271"/>
            <a:chOff x="1278673" y="1038131"/>
            <a:chExt cx="2646556" cy="1115122"/>
          </a:xfrm>
        </p:grpSpPr>
        <p:sp>
          <p:nvSpPr>
            <p:cNvPr id="8" name="Rectangle 7"/>
            <p:cNvSpPr/>
            <p:nvPr/>
          </p:nvSpPr>
          <p:spPr>
            <a:xfrm>
              <a:off x="1278673" y="1038131"/>
              <a:ext cx="2646556" cy="1115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6446" y="1182129"/>
              <a:ext cx="2191008" cy="82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 current total potential energy of system, call this U</a:t>
              </a:r>
              <a:r>
                <a:rPr lang="en-US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Record conditions of system.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591107" y="2569400"/>
            <a:ext cx="2909202" cy="1455396"/>
            <a:chOff x="1278673" y="1063083"/>
            <a:chExt cx="2646556" cy="1115122"/>
          </a:xfrm>
        </p:grpSpPr>
        <p:sp>
          <p:nvSpPr>
            <p:cNvPr id="11" name="Rectangle 10"/>
            <p:cNvSpPr/>
            <p:nvPr/>
          </p:nvSpPr>
          <p:spPr>
            <a:xfrm>
              <a:off x="1278673" y="1063083"/>
              <a:ext cx="2646556" cy="1115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98618" y="1160799"/>
                  <a:ext cx="1606665" cy="919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revert to system conditions before call to LJ.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618" y="1160799"/>
                  <a:ext cx="1606665" cy="919690"/>
                </a:xfrm>
                <a:prstGeom prst="rect">
                  <a:avLst/>
                </a:prstGeom>
                <a:blipFill>
                  <a:blip r:embed="rId2"/>
                  <a:stretch>
                    <a:fillRect l="-1724" t="-2538" r="-2759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451265" y="2772991"/>
            <a:ext cx="1538868" cy="1048214"/>
            <a:chOff x="5211336" y="399142"/>
            <a:chExt cx="1538868" cy="1048214"/>
          </a:xfrm>
        </p:grpSpPr>
        <p:sp>
          <p:nvSpPr>
            <p:cNvPr id="14" name="Oval 13"/>
            <p:cNvSpPr/>
            <p:nvPr/>
          </p:nvSpPr>
          <p:spPr>
            <a:xfrm>
              <a:off x="5211336" y="399142"/>
              <a:ext cx="1538868" cy="104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99512" y="661639"/>
              <a:ext cx="1362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LJ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76274" y="4958652"/>
            <a:ext cx="1538868" cy="1048214"/>
            <a:chOff x="5211336" y="399142"/>
            <a:chExt cx="1538868" cy="1048214"/>
          </a:xfrm>
        </p:grpSpPr>
        <p:sp>
          <p:nvSpPr>
            <p:cNvPr id="17" name="Oval 16"/>
            <p:cNvSpPr/>
            <p:nvPr/>
          </p:nvSpPr>
          <p:spPr>
            <a:xfrm>
              <a:off x="5211336" y="399142"/>
              <a:ext cx="1538868" cy="1048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5394" y="661639"/>
              <a:ext cx="1450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</a:p>
          </p:txBody>
        </p:sp>
      </p:grpSp>
      <p:cxnSp>
        <p:nvCxnSpPr>
          <p:cNvPr id="20" name="Straight Arrow Connector 19"/>
          <p:cNvCxnSpPr>
            <a:stCxn id="5" idx="4"/>
            <a:endCxn id="8" idx="0"/>
          </p:cNvCxnSpPr>
          <p:nvPr/>
        </p:nvCxnSpPr>
        <p:spPr>
          <a:xfrm>
            <a:off x="2223509" y="1668591"/>
            <a:ext cx="2" cy="81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4" idx="2"/>
          </p:cNvCxnSpPr>
          <p:nvPr/>
        </p:nvCxnSpPr>
        <p:spPr>
          <a:xfrm flipV="1">
            <a:off x="3850292" y="3297098"/>
            <a:ext cx="1600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endCxn id="11" idx="1"/>
          </p:cNvCxnSpPr>
          <p:nvPr/>
        </p:nvCxnSpPr>
        <p:spPr>
          <a:xfrm>
            <a:off x="6990133" y="3297098"/>
            <a:ext cx="1600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7" idx="0"/>
          </p:cNvCxnSpPr>
          <p:nvPr/>
        </p:nvCxnSpPr>
        <p:spPr>
          <a:xfrm>
            <a:off x="10045708" y="4024796"/>
            <a:ext cx="0" cy="9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06800" y="882874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98392" y="620377"/>
            <a:ext cx="240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feel like a check for diffusion will have to go here, but I’m not sure.</a:t>
            </a:r>
          </a:p>
        </p:txBody>
      </p:sp>
    </p:spTree>
    <p:extLst>
      <p:ext uri="{BB962C8B-B14F-4D97-AF65-F5344CB8AC3E}">
        <p14:creationId xmlns:p14="http://schemas.microsoft.com/office/powerpoint/2010/main" val="323545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 Adebisi</dc:creator>
  <cp:lastModifiedBy>James Brenner</cp:lastModifiedBy>
  <cp:revision>56</cp:revision>
  <cp:lastPrinted>2018-01-11T19:00:29Z</cp:lastPrinted>
  <dcterms:created xsi:type="dcterms:W3CDTF">2017-04-17T20:25:12Z</dcterms:created>
  <dcterms:modified xsi:type="dcterms:W3CDTF">2018-01-11T19:00:44Z</dcterms:modified>
</cp:coreProperties>
</file>