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3"/>
  </p:notesMasterIdLst>
  <p:sldIdLst>
    <p:sldId id="270" r:id="rId2"/>
  </p:sldIdLst>
  <p:sldSz cx="43891200" cy="38404800"/>
  <p:notesSz cx="68580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5" d="100"/>
          <a:sy n="35" d="100"/>
        </p:scale>
        <p:origin x="-2304" y="-2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6513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0516"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0516"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0516"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0516"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0516"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0516"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0516"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0516" b="1"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3" y="0"/>
            <a:ext cx="2971800" cy="46513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0516"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0516"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0516"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0516"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0516"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0516"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0516"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0516" b="1"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436688" y="696913"/>
            <a:ext cx="39846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Shape 6"/>
          <p:cNvSpPr txBox="1">
            <a:spLocks noGrp="1"/>
          </p:cNvSpPr>
          <p:nvPr>
            <p:ph type="body" idx="1"/>
          </p:nvPr>
        </p:nvSpPr>
        <p:spPr>
          <a:xfrm>
            <a:off x="685800" y="4414838"/>
            <a:ext cx="5486400" cy="4184650"/>
          </a:xfrm>
          <a:prstGeom prst="rect">
            <a:avLst/>
          </a:prstGeom>
          <a:noFill/>
          <a:ln>
            <a:noFill/>
          </a:ln>
        </p:spPr>
        <p:txBody>
          <a:bodyPr spcFirstLastPara="1" wrap="square" lIns="91425" tIns="91425" rIns="91425" bIns="91425" anchor="t" anchorCtr="0"/>
          <a:lstStyle>
            <a:lvl1pPr marL="457200" marR="0" lvl="0" indent="-228600" algn="l" rtl="0">
              <a:spcBef>
                <a:spcPts val="728"/>
              </a:spcBef>
              <a:spcAft>
                <a:spcPts val="0"/>
              </a:spcAft>
              <a:buSzPts val="1400"/>
              <a:buNone/>
              <a:defRPr sz="2427" b="0" i="0" u="none" strike="noStrike" cap="none">
                <a:solidFill>
                  <a:schemeClr val="dk1"/>
                </a:solidFill>
                <a:latin typeface="Arial"/>
                <a:ea typeface="Arial"/>
                <a:cs typeface="Arial"/>
                <a:sym typeface="Arial"/>
              </a:defRPr>
            </a:lvl1pPr>
            <a:lvl2pPr marL="914400" marR="0" lvl="1" indent="-228600" algn="l" rtl="0">
              <a:spcBef>
                <a:spcPts val="728"/>
              </a:spcBef>
              <a:spcAft>
                <a:spcPts val="0"/>
              </a:spcAft>
              <a:buSzPts val="1400"/>
              <a:buNone/>
              <a:defRPr sz="2427" b="0" i="0" u="none" strike="noStrike" cap="none">
                <a:solidFill>
                  <a:schemeClr val="dk1"/>
                </a:solidFill>
                <a:latin typeface="Arial"/>
                <a:ea typeface="Arial"/>
                <a:cs typeface="Arial"/>
                <a:sym typeface="Arial"/>
              </a:defRPr>
            </a:lvl2pPr>
            <a:lvl3pPr marL="1371600" marR="0" lvl="2" indent="-228600" algn="l" rtl="0">
              <a:spcBef>
                <a:spcPts val="728"/>
              </a:spcBef>
              <a:spcAft>
                <a:spcPts val="0"/>
              </a:spcAft>
              <a:buSzPts val="1400"/>
              <a:buNone/>
              <a:defRPr sz="2427" b="0" i="0" u="none" strike="noStrike" cap="none">
                <a:solidFill>
                  <a:schemeClr val="dk1"/>
                </a:solidFill>
                <a:latin typeface="Arial"/>
                <a:ea typeface="Arial"/>
                <a:cs typeface="Arial"/>
                <a:sym typeface="Arial"/>
              </a:defRPr>
            </a:lvl3pPr>
            <a:lvl4pPr marL="1828800" marR="0" lvl="3" indent="-228600" algn="l" rtl="0">
              <a:spcBef>
                <a:spcPts val="728"/>
              </a:spcBef>
              <a:spcAft>
                <a:spcPts val="0"/>
              </a:spcAft>
              <a:buSzPts val="1400"/>
              <a:buNone/>
              <a:defRPr sz="2427" b="0" i="0" u="none" strike="noStrike" cap="none">
                <a:solidFill>
                  <a:schemeClr val="dk1"/>
                </a:solidFill>
                <a:latin typeface="Arial"/>
                <a:ea typeface="Arial"/>
                <a:cs typeface="Arial"/>
                <a:sym typeface="Arial"/>
              </a:defRPr>
            </a:lvl4pPr>
            <a:lvl5pPr marL="2286000" marR="0" lvl="4" indent="-228600" algn="l" rtl="0">
              <a:spcBef>
                <a:spcPts val="728"/>
              </a:spcBef>
              <a:spcAft>
                <a:spcPts val="0"/>
              </a:spcAft>
              <a:buSzPts val="1400"/>
              <a:buNone/>
              <a:defRPr sz="2427"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2427"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2427"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2427"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2427"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29675"/>
            <a:ext cx="2971800" cy="4651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0516"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0516"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0516"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0516"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0516"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0516"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0516"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0516" b="1"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3" y="8829675"/>
            <a:ext cx="2971800" cy="46513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65401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1436688" y="696913"/>
            <a:ext cx="39846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3" name="Shape 193"/>
          <p:cNvSpPr txBox="1">
            <a:spLocks noGrp="1"/>
          </p:cNvSpPr>
          <p:nvPr>
            <p:ph type="body" idx="1"/>
          </p:nvPr>
        </p:nvSpPr>
        <p:spPr>
          <a:xfrm>
            <a:off x="685800" y="4414838"/>
            <a:ext cx="5486400" cy="418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728"/>
              </a:spcBef>
              <a:spcAft>
                <a:spcPts val="0"/>
              </a:spcAft>
              <a:buClr>
                <a:srgbClr val="000000"/>
              </a:buClr>
              <a:buSzPts val="1400"/>
              <a:buFont typeface="Arial"/>
              <a:buNone/>
            </a:pPr>
            <a:endParaRPr sz="2427" b="0" i="0" u="none" strike="noStrike" cap="none">
              <a:solidFill>
                <a:schemeClr val="dk1"/>
              </a:solidFill>
              <a:latin typeface="Arial"/>
              <a:ea typeface="Arial"/>
              <a:cs typeface="Arial"/>
              <a:sym typeface="Arial"/>
            </a:endParaRPr>
          </a:p>
        </p:txBody>
      </p:sp>
      <p:sp>
        <p:nvSpPr>
          <p:cNvPr id="194" name="Shape 194"/>
          <p:cNvSpPr txBox="1">
            <a:spLocks noGrp="1"/>
          </p:cNvSpPr>
          <p:nvPr>
            <p:ph type="sldNum" idx="12"/>
          </p:nvPr>
        </p:nvSpPr>
        <p:spPr>
          <a:xfrm>
            <a:off x="3884613" y="8829675"/>
            <a:ext cx="2971800" cy="465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339357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2193927" y="1538405"/>
            <a:ext cx="39503351" cy="64008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9pPr>
          </a:lstStyle>
          <a:p>
            <a:endParaRPr/>
          </a:p>
        </p:txBody>
      </p:sp>
      <p:sp>
        <p:nvSpPr>
          <p:cNvPr id="81" name="Shape 81"/>
          <p:cNvSpPr txBox="1">
            <a:spLocks noGrp="1"/>
          </p:cNvSpPr>
          <p:nvPr>
            <p:ph type="body" idx="1"/>
          </p:nvPr>
        </p:nvSpPr>
        <p:spPr>
          <a:xfrm rot="5400000">
            <a:off x="9272474" y="1881925"/>
            <a:ext cx="25346257" cy="39503351"/>
          </a:xfrm>
          <a:prstGeom prst="rect">
            <a:avLst/>
          </a:prstGeom>
          <a:noFill/>
          <a:ln>
            <a:noFill/>
          </a:ln>
        </p:spPr>
        <p:txBody>
          <a:bodyPr spcFirstLastPara="1" wrap="square" lIns="91425" tIns="91425" rIns="91425" bIns="91425" anchor="t" anchorCtr="0"/>
          <a:lstStyle>
            <a:lvl1pPr marL="457200" marR="0" lvl="0"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Arial"/>
                <a:ea typeface="Arial"/>
                <a:cs typeface="Arial"/>
                <a:sym typeface="Arial"/>
              </a:defRPr>
            </a:lvl1pPr>
            <a:lvl2pPr marL="914400" marR="0" lvl="1"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Arial"/>
                <a:ea typeface="Arial"/>
                <a:cs typeface="Arial"/>
                <a:sym typeface="Arial"/>
              </a:defRPr>
            </a:lvl2pPr>
            <a:lvl3pPr marL="1371600" marR="0" lvl="2"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Arial"/>
                <a:ea typeface="Arial"/>
                <a:cs typeface="Arial"/>
                <a:sym typeface="Arial"/>
              </a:defRPr>
            </a:lvl3pPr>
            <a:lvl4pPr marL="1828800" marR="0" lvl="3" indent="-520700" algn="l" rtl="0">
              <a:lnSpc>
                <a:spcPct val="100000"/>
              </a:lnSpc>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4pPr>
            <a:lvl5pPr marL="2286000" marR="0" lvl="4" indent="-520700" algn="l" rtl="0">
              <a:lnSpc>
                <a:spcPct val="100000"/>
              </a:lnSpc>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5pPr>
            <a:lvl6pPr marL="2743200" marR="0" lvl="5" indent="-520700" algn="l" rtl="0">
              <a:lnSpc>
                <a:spcPct val="100000"/>
              </a:lnSpc>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6pPr>
            <a:lvl7pPr marL="3200400" marR="0" lvl="6" indent="-520700" algn="l" rtl="0">
              <a:lnSpc>
                <a:spcPct val="100000"/>
              </a:lnSpc>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7pPr>
            <a:lvl8pPr marL="3657600" marR="0" lvl="7" indent="-520700" algn="l" rtl="0">
              <a:lnSpc>
                <a:spcPct val="100000"/>
              </a:lnSpc>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8pPr>
            <a:lvl9pPr marL="4114800" marR="0" lvl="8" indent="-520700" algn="l" rtl="0">
              <a:lnSpc>
                <a:spcPct val="100000"/>
              </a:lnSpc>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8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2193927" y="1538405"/>
            <a:ext cx="39503351" cy="64008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9pPr>
          </a:lstStyle>
          <a:p>
            <a:endParaRPr/>
          </a:p>
        </p:txBody>
      </p:sp>
      <p:sp>
        <p:nvSpPr>
          <p:cNvPr id="56" name="Shape 56"/>
          <p:cNvSpPr txBox="1">
            <a:spLocks noGrp="1"/>
          </p:cNvSpPr>
          <p:nvPr>
            <p:ph type="body" idx="1"/>
          </p:nvPr>
        </p:nvSpPr>
        <p:spPr>
          <a:xfrm>
            <a:off x="2193927" y="8960472"/>
            <a:ext cx="39503351" cy="25346257"/>
          </a:xfrm>
          <a:prstGeom prst="rect">
            <a:avLst/>
          </a:prstGeom>
          <a:noFill/>
          <a:ln>
            <a:noFill/>
          </a:ln>
        </p:spPr>
        <p:txBody>
          <a:bodyPr spcFirstLastPara="1" wrap="square" lIns="91425" tIns="91425" rIns="91425" bIns="91425" anchor="t" anchorCtr="0"/>
          <a:lstStyle>
            <a:lvl1pPr marL="457200" marR="0" lvl="0"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Arial"/>
                <a:ea typeface="Arial"/>
                <a:cs typeface="Arial"/>
                <a:sym typeface="Arial"/>
              </a:defRPr>
            </a:lvl1pPr>
            <a:lvl2pPr marL="914400" marR="0" lvl="1"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Arial"/>
                <a:ea typeface="Arial"/>
                <a:cs typeface="Arial"/>
                <a:sym typeface="Arial"/>
              </a:defRPr>
            </a:lvl2pPr>
            <a:lvl3pPr marL="1371600" marR="0" lvl="2" indent="-558800" algn="l" rtl="0">
              <a:lnSpc>
                <a:spcPct val="100000"/>
              </a:lnSpc>
              <a:spcBef>
                <a:spcPts val="1040"/>
              </a:spcBef>
              <a:spcAft>
                <a:spcPts val="0"/>
              </a:spcAft>
              <a:buClr>
                <a:schemeClr val="dk1"/>
              </a:buClr>
              <a:buSzPts val="5200"/>
              <a:buFont typeface="Arial"/>
              <a:buChar char="•"/>
              <a:defRPr sz="5200" b="0" i="0" u="none" strike="noStrike" cap="none">
                <a:solidFill>
                  <a:schemeClr val="dk1"/>
                </a:solidFill>
                <a:latin typeface="Arial"/>
                <a:ea typeface="Arial"/>
                <a:cs typeface="Arial"/>
                <a:sym typeface="Arial"/>
              </a:defRPr>
            </a:lvl3pPr>
            <a:lvl4pPr marL="1828800" marR="0" lvl="3" indent="-520700" algn="l" rtl="0">
              <a:lnSpc>
                <a:spcPct val="100000"/>
              </a:lnSpc>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4pPr>
            <a:lvl5pPr marL="2286000" marR="0" lvl="4" indent="-520700" algn="l" rtl="0">
              <a:lnSpc>
                <a:spcPct val="100000"/>
              </a:lnSpc>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5pPr>
            <a:lvl6pPr marL="2743200" marR="0" lvl="5" indent="-520700" algn="l" rtl="0">
              <a:lnSpc>
                <a:spcPct val="100000"/>
              </a:lnSpc>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6pPr>
            <a:lvl7pPr marL="3200400" marR="0" lvl="6" indent="-520700" algn="l" rtl="0">
              <a:lnSpc>
                <a:spcPct val="100000"/>
              </a:lnSpc>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7pPr>
            <a:lvl8pPr marL="3657600" marR="0" lvl="7" indent="-520700" algn="l" rtl="0">
              <a:lnSpc>
                <a:spcPct val="100000"/>
              </a:lnSpc>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8pPr>
            <a:lvl9pPr marL="4114800" marR="0" lvl="8" indent="-520700" algn="l" rtl="0">
              <a:lnSpc>
                <a:spcPct val="100000"/>
              </a:lnSpc>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5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2193927" y="1538405"/>
            <a:ext cx="39503351" cy="64008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9pPr>
          </a:lstStyle>
          <a:p>
            <a:endParaRPr/>
          </a:p>
        </p:txBody>
      </p:sp>
      <p:sp>
        <p:nvSpPr>
          <p:cNvPr id="61" name="Shape 61"/>
          <p:cNvSpPr txBox="1">
            <a:spLocks noGrp="1"/>
          </p:cNvSpPr>
          <p:nvPr>
            <p:ph type="body" idx="1"/>
          </p:nvPr>
        </p:nvSpPr>
        <p:spPr>
          <a:xfrm>
            <a:off x="2193927" y="8960472"/>
            <a:ext cx="19599275" cy="25346257"/>
          </a:xfrm>
          <a:prstGeom prst="rect">
            <a:avLst/>
          </a:prstGeom>
          <a:noFill/>
          <a:ln>
            <a:noFill/>
          </a:ln>
        </p:spPr>
        <p:txBody>
          <a:bodyPr spcFirstLastPara="1" wrap="square" lIns="91425" tIns="91425" rIns="91425" bIns="91425" anchor="t" anchorCtr="0"/>
          <a:lstStyle>
            <a:lvl1pPr marL="457200" marR="0" lvl="0" indent="-584200" algn="l" rtl="0">
              <a:lnSpc>
                <a:spcPct val="100000"/>
              </a:lnSpc>
              <a:spcBef>
                <a:spcPts val="1120"/>
              </a:spcBef>
              <a:spcAft>
                <a:spcPts val="0"/>
              </a:spcAft>
              <a:buClr>
                <a:schemeClr val="dk1"/>
              </a:buClr>
              <a:buSzPts val="5600"/>
              <a:buFont typeface="Arial"/>
              <a:buChar char="•"/>
              <a:defRPr sz="5600" b="0" i="0" u="none" strike="noStrike" cap="none">
                <a:solidFill>
                  <a:schemeClr val="dk1"/>
                </a:solidFill>
                <a:latin typeface="Arial"/>
                <a:ea typeface="Arial"/>
                <a:cs typeface="Arial"/>
                <a:sym typeface="Arial"/>
              </a:defRPr>
            </a:lvl1pPr>
            <a:lvl2pPr marL="914400" marR="0" lvl="1" indent="-533400" algn="l" rtl="0">
              <a:lnSpc>
                <a:spcPct val="100000"/>
              </a:lnSpc>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2pPr>
            <a:lvl3pPr marL="1371600" marR="0" lvl="2" indent="-482600" algn="l" rtl="0">
              <a:lnSpc>
                <a:spcPct val="100000"/>
              </a:lnSpc>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3pPr>
            <a:lvl4pPr marL="1828800" marR="0" lvl="3" indent="-457200" algn="l" rtl="0">
              <a:lnSpc>
                <a:spcPct val="100000"/>
              </a:lnSpc>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4pPr>
            <a:lvl5pPr marL="2286000" marR="0" lvl="4" indent="-457200" algn="l" rtl="0">
              <a:lnSpc>
                <a:spcPct val="100000"/>
              </a:lnSpc>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5pPr>
            <a:lvl6pPr marL="2743200" marR="0" lvl="5" indent="-457200" algn="l" rtl="0">
              <a:lnSpc>
                <a:spcPct val="100000"/>
              </a:lnSpc>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L="3200400" marR="0" lvl="6" indent="-457200" algn="l" rtl="0">
              <a:lnSpc>
                <a:spcPct val="100000"/>
              </a:lnSpc>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L="3657600" marR="0" lvl="7" indent="-457200" algn="l" rtl="0">
              <a:lnSpc>
                <a:spcPct val="100000"/>
              </a:lnSpc>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L="4114800" marR="0" lvl="8" indent="-457200" algn="l" rtl="0">
              <a:lnSpc>
                <a:spcPct val="100000"/>
              </a:lnSpc>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22098000" y="8960472"/>
            <a:ext cx="19599276" cy="25346257"/>
          </a:xfrm>
          <a:prstGeom prst="rect">
            <a:avLst/>
          </a:prstGeom>
          <a:noFill/>
          <a:ln>
            <a:noFill/>
          </a:ln>
        </p:spPr>
        <p:txBody>
          <a:bodyPr spcFirstLastPara="1" wrap="square" lIns="91425" tIns="91425" rIns="91425" bIns="91425" anchor="t" anchorCtr="0"/>
          <a:lstStyle>
            <a:lvl1pPr marL="457200" marR="0" lvl="0" indent="-584200" algn="l" rtl="0">
              <a:lnSpc>
                <a:spcPct val="100000"/>
              </a:lnSpc>
              <a:spcBef>
                <a:spcPts val="1120"/>
              </a:spcBef>
              <a:spcAft>
                <a:spcPts val="0"/>
              </a:spcAft>
              <a:buClr>
                <a:schemeClr val="dk1"/>
              </a:buClr>
              <a:buSzPts val="5600"/>
              <a:buFont typeface="Arial"/>
              <a:buChar char="•"/>
              <a:defRPr sz="5600" b="0" i="0" u="none" strike="noStrike" cap="none">
                <a:solidFill>
                  <a:schemeClr val="dk1"/>
                </a:solidFill>
                <a:latin typeface="Arial"/>
                <a:ea typeface="Arial"/>
                <a:cs typeface="Arial"/>
                <a:sym typeface="Arial"/>
              </a:defRPr>
            </a:lvl1pPr>
            <a:lvl2pPr marL="914400" marR="0" lvl="1" indent="-533400" algn="l" rtl="0">
              <a:lnSpc>
                <a:spcPct val="100000"/>
              </a:lnSpc>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2pPr>
            <a:lvl3pPr marL="1371600" marR="0" lvl="2" indent="-482600" algn="l" rtl="0">
              <a:lnSpc>
                <a:spcPct val="100000"/>
              </a:lnSpc>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3pPr>
            <a:lvl4pPr marL="1828800" marR="0" lvl="3" indent="-457200" algn="l" rtl="0">
              <a:lnSpc>
                <a:spcPct val="100000"/>
              </a:lnSpc>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4pPr>
            <a:lvl5pPr marL="2286000" marR="0" lvl="4" indent="-457200" algn="l" rtl="0">
              <a:lnSpc>
                <a:spcPct val="100000"/>
              </a:lnSpc>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5pPr>
            <a:lvl6pPr marL="2743200" marR="0" lvl="5" indent="-457200" algn="l" rtl="0">
              <a:lnSpc>
                <a:spcPct val="100000"/>
              </a:lnSpc>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L="3200400" marR="0" lvl="6" indent="-457200" algn="l" rtl="0">
              <a:lnSpc>
                <a:spcPct val="100000"/>
              </a:lnSpc>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L="3657600" marR="0" lvl="7" indent="-457200" algn="l" rtl="0">
              <a:lnSpc>
                <a:spcPct val="100000"/>
              </a:lnSpc>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L="4114800" marR="0" lvl="8" indent="-457200" algn="l" rtl="0">
              <a:lnSpc>
                <a:spcPct val="100000"/>
              </a:lnSpc>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2193927" y="1538405"/>
            <a:ext cx="39503351" cy="64008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9pPr>
          </a:lstStyle>
          <a:p>
            <a:endParaRPr/>
          </a:p>
        </p:txBody>
      </p:sp>
      <p:sp>
        <p:nvSpPr>
          <p:cNvPr id="65" name="Shape 65"/>
          <p:cNvSpPr txBox="1">
            <a:spLocks noGrp="1"/>
          </p:cNvSpPr>
          <p:nvPr>
            <p:ph type="body" idx="1"/>
          </p:nvPr>
        </p:nvSpPr>
        <p:spPr>
          <a:xfrm>
            <a:off x="2193926" y="8596198"/>
            <a:ext cx="19392900" cy="3584188"/>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96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L="914400" marR="0" lvl="1" indent="-228600" algn="l" rtl="0">
              <a:lnSpc>
                <a:spcPct val="100000"/>
              </a:lnSpc>
              <a:spcBef>
                <a:spcPts val="80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2pPr>
            <a:lvl3pPr marL="1371600" marR="0" lvl="2" indent="-228600" algn="l" rtl="0">
              <a:lnSpc>
                <a:spcPct val="100000"/>
              </a:lnSpc>
              <a:spcBef>
                <a:spcPts val="72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L="1828800" marR="0" lvl="3" indent="-228600" algn="l" rtl="0">
              <a:lnSpc>
                <a:spcPct val="100000"/>
              </a:lnSpc>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4pPr>
            <a:lvl5pPr marL="2286000" marR="0" lvl="4" indent="-228600" algn="l" rtl="0">
              <a:lnSpc>
                <a:spcPct val="100000"/>
              </a:lnSpc>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5pPr>
            <a:lvl6pPr marL="2743200" marR="0" lvl="5" indent="-228600" algn="l" rtl="0">
              <a:lnSpc>
                <a:spcPct val="100000"/>
              </a:lnSpc>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6pPr>
            <a:lvl7pPr marL="3200400" marR="0" lvl="6" indent="-228600" algn="l" rtl="0">
              <a:lnSpc>
                <a:spcPct val="100000"/>
              </a:lnSpc>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7pPr>
            <a:lvl8pPr marL="3657600" marR="0" lvl="7" indent="-228600" algn="l" rtl="0">
              <a:lnSpc>
                <a:spcPct val="100000"/>
              </a:lnSpc>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8pPr>
            <a:lvl9pPr marL="4114800" marR="0" lvl="8" indent="-228600" algn="l" rtl="0">
              <a:lnSpc>
                <a:spcPct val="100000"/>
              </a:lnSpc>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body" idx="2"/>
          </p:nvPr>
        </p:nvSpPr>
        <p:spPr>
          <a:xfrm>
            <a:off x="2193926" y="12180385"/>
            <a:ext cx="19392900" cy="22126342"/>
          </a:xfrm>
          <a:prstGeom prst="rect">
            <a:avLst/>
          </a:prstGeom>
          <a:noFill/>
          <a:ln>
            <a:noFill/>
          </a:ln>
        </p:spPr>
        <p:txBody>
          <a:bodyPr spcFirstLastPara="1" wrap="square" lIns="91425" tIns="91425" rIns="91425" bIns="91425" anchor="t" anchorCtr="0"/>
          <a:lstStyle>
            <a:lvl1pPr marL="457200" marR="0" lvl="0" indent="-533400" algn="l" rtl="0">
              <a:lnSpc>
                <a:spcPct val="100000"/>
              </a:lnSpc>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1pPr>
            <a:lvl2pPr marL="914400" marR="0" lvl="1" indent="-482600" algn="l" rtl="0">
              <a:lnSpc>
                <a:spcPct val="100000"/>
              </a:lnSpc>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2pPr>
            <a:lvl3pPr marL="1371600" marR="0" lvl="2" indent="-457200" algn="l" rtl="0">
              <a:lnSpc>
                <a:spcPct val="100000"/>
              </a:lnSpc>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3pPr>
            <a:lvl4pPr marL="1828800" marR="0" lvl="3"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4pPr>
            <a:lvl5pPr marL="2286000" marR="0" lvl="4"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5pPr>
            <a:lvl6pPr marL="2743200" marR="0" lvl="5"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6pPr>
            <a:lvl7pPr marL="3200400" marR="0" lvl="6"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7pPr>
            <a:lvl8pPr marL="3657600" marR="0" lvl="7"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8pPr>
            <a:lvl9pPr marL="4114800" marR="0" lvl="8"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body" idx="3"/>
          </p:nvPr>
        </p:nvSpPr>
        <p:spPr>
          <a:xfrm>
            <a:off x="22294852" y="8596198"/>
            <a:ext cx="19402426" cy="3584188"/>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96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L="914400" marR="0" lvl="1" indent="-228600" algn="l" rtl="0">
              <a:lnSpc>
                <a:spcPct val="100000"/>
              </a:lnSpc>
              <a:spcBef>
                <a:spcPts val="80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2pPr>
            <a:lvl3pPr marL="1371600" marR="0" lvl="2" indent="-228600" algn="l" rtl="0">
              <a:lnSpc>
                <a:spcPct val="100000"/>
              </a:lnSpc>
              <a:spcBef>
                <a:spcPts val="72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L="1828800" marR="0" lvl="3" indent="-228600" algn="l" rtl="0">
              <a:lnSpc>
                <a:spcPct val="100000"/>
              </a:lnSpc>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4pPr>
            <a:lvl5pPr marL="2286000" marR="0" lvl="4" indent="-228600" algn="l" rtl="0">
              <a:lnSpc>
                <a:spcPct val="100000"/>
              </a:lnSpc>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5pPr>
            <a:lvl6pPr marL="2743200" marR="0" lvl="5" indent="-228600" algn="l" rtl="0">
              <a:lnSpc>
                <a:spcPct val="100000"/>
              </a:lnSpc>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6pPr>
            <a:lvl7pPr marL="3200400" marR="0" lvl="6" indent="-228600" algn="l" rtl="0">
              <a:lnSpc>
                <a:spcPct val="100000"/>
              </a:lnSpc>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7pPr>
            <a:lvl8pPr marL="3657600" marR="0" lvl="7" indent="-228600" algn="l" rtl="0">
              <a:lnSpc>
                <a:spcPct val="100000"/>
              </a:lnSpc>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8pPr>
            <a:lvl9pPr marL="4114800" marR="0" lvl="8" indent="-228600" algn="l" rtl="0">
              <a:lnSpc>
                <a:spcPct val="100000"/>
              </a:lnSpc>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body" idx="4"/>
          </p:nvPr>
        </p:nvSpPr>
        <p:spPr>
          <a:xfrm>
            <a:off x="22294852" y="12180385"/>
            <a:ext cx="19402426" cy="22126342"/>
          </a:xfrm>
          <a:prstGeom prst="rect">
            <a:avLst/>
          </a:prstGeom>
          <a:noFill/>
          <a:ln>
            <a:noFill/>
          </a:ln>
        </p:spPr>
        <p:txBody>
          <a:bodyPr spcFirstLastPara="1" wrap="square" lIns="91425" tIns="91425" rIns="91425" bIns="91425" anchor="t" anchorCtr="0"/>
          <a:lstStyle>
            <a:lvl1pPr marL="457200" marR="0" lvl="0" indent="-533400" algn="l" rtl="0">
              <a:lnSpc>
                <a:spcPct val="100000"/>
              </a:lnSpc>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1pPr>
            <a:lvl2pPr marL="914400" marR="0" lvl="1" indent="-482600" algn="l" rtl="0">
              <a:lnSpc>
                <a:spcPct val="100000"/>
              </a:lnSpc>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2pPr>
            <a:lvl3pPr marL="1371600" marR="0" lvl="2" indent="-457200" algn="l" rtl="0">
              <a:lnSpc>
                <a:spcPct val="100000"/>
              </a:lnSpc>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3pPr>
            <a:lvl4pPr marL="1828800" marR="0" lvl="3"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4pPr>
            <a:lvl5pPr marL="2286000" marR="0" lvl="4"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5pPr>
            <a:lvl6pPr marL="2743200" marR="0" lvl="5"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6pPr>
            <a:lvl7pPr marL="3200400" marR="0" lvl="6"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7pPr>
            <a:lvl8pPr marL="3657600" marR="0" lvl="7"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8pPr>
            <a:lvl9pPr marL="4114800" marR="0" lvl="8"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2193927" y="1538405"/>
            <a:ext cx="39503351" cy="64008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193926" y="1528646"/>
            <a:ext cx="14439900" cy="6508132"/>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4000" b="1" i="1" u="none" strike="noStrike" cap="none">
                <a:solidFill>
                  <a:srgbClr val="76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9pPr>
          </a:lstStyle>
          <a:p>
            <a:endParaRPr/>
          </a:p>
        </p:txBody>
      </p:sp>
      <p:sp>
        <p:nvSpPr>
          <p:cNvPr id="73" name="Shape 73"/>
          <p:cNvSpPr txBox="1">
            <a:spLocks noGrp="1"/>
          </p:cNvSpPr>
          <p:nvPr>
            <p:ph type="body" idx="1"/>
          </p:nvPr>
        </p:nvSpPr>
        <p:spPr>
          <a:xfrm>
            <a:off x="17160877" y="1528648"/>
            <a:ext cx="24536399" cy="32778079"/>
          </a:xfrm>
          <a:prstGeom prst="rect">
            <a:avLst/>
          </a:prstGeom>
          <a:noFill/>
          <a:ln>
            <a:noFill/>
          </a:ln>
        </p:spPr>
        <p:txBody>
          <a:bodyPr spcFirstLastPara="1" wrap="square" lIns="91425" tIns="91425" rIns="91425" bIns="91425" anchor="t" anchorCtr="0"/>
          <a:lstStyle>
            <a:lvl1pPr marL="457200" marR="0" lvl="0" indent="-635000" algn="l" rtl="0">
              <a:lnSpc>
                <a:spcPct val="100000"/>
              </a:lnSpc>
              <a:spcBef>
                <a:spcPts val="1280"/>
              </a:spcBef>
              <a:spcAft>
                <a:spcPts val="0"/>
              </a:spcAft>
              <a:buClr>
                <a:schemeClr val="dk1"/>
              </a:buClr>
              <a:buSzPts val="6400"/>
              <a:buFont typeface="Arial"/>
              <a:buChar char="•"/>
              <a:defRPr sz="6400" b="0" i="0" u="none" strike="noStrike" cap="none">
                <a:solidFill>
                  <a:schemeClr val="dk1"/>
                </a:solidFill>
                <a:latin typeface="Arial"/>
                <a:ea typeface="Arial"/>
                <a:cs typeface="Arial"/>
                <a:sym typeface="Arial"/>
              </a:defRPr>
            </a:lvl1pPr>
            <a:lvl2pPr marL="914400" marR="0" lvl="1" indent="-584200" algn="l" rtl="0">
              <a:lnSpc>
                <a:spcPct val="100000"/>
              </a:lnSpc>
              <a:spcBef>
                <a:spcPts val="1120"/>
              </a:spcBef>
              <a:spcAft>
                <a:spcPts val="0"/>
              </a:spcAft>
              <a:buClr>
                <a:schemeClr val="dk1"/>
              </a:buClr>
              <a:buSzPts val="5600"/>
              <a:buFont typeface="Arial"/>
              <a:buChar char="–"/>
              <a:defRPr sz="5600" b="0" i="0" u="none" strike="noStrike" cap="none">
                <a:solidFill>
                  <a:schemeClr val="dk1"/>
                </a:solidFill>
                <a:latin typeface="Arial"/>
                <a:ea typeface="Arial"/>
                <a:cs typeface="Arial"/>
                <a:sym typeface="Arial"/>
              </a:defRPr>
            </a:lvl2pPr>
            <a:lvl3pPr marL="1371600" marR="0" lvl="2" indent="-533400" algn="l" rtl="0">
              <a:lnSpc>
                <a:spcPct val="100000"/>
              </a:lnSpc>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3pPr>
            <a:lvl4pPr marL="1828800" marR="0" lvl="3" indent="-482600" algn="l" rtl="0">
              <a:lnSpc>
                <a:spcPct val="100000"/>
              </a:lnSpc>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4pPr>
            <a:lvl5pPr marL="2286000" marR="0" lvl="4" indent="-482600" algn="l" rtl="0">
              <a:lnSpc>
                <a:spcPct val="100000"/>
              </a:lnSpc>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5pPr>
            <a:lvl6pPr marL="2743200" marR="0" lvl="5" indent="-482600" algn="l" rtl="0">
              <a:lnSpc>
                <a:spcPct val="100000"/>
              </a:lnSpc>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6pPr>
            <a:lvl7pPr marL="3200400" marR="0" lvl="6" indent="-482600" algn="l" rtl="0">
              <a:lnSpc>
                <a:spcPct val="100000"/>
              </a:lnSpc>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7pPr>
            <a:lvl8pPr marL="3657600" marR="0" lvl="7" indent="-482600" algn="l" rtl="0">
              <a:lnSpc>
                <a:spcPct val="100000"/>
              </a:lnSpc>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8pPr>
            <a:lvl9pPr marL="4114800" marR="0" lvl="8" indent="-482600" algn="l" rtl="0">
              <a:lnSpc>
                <a:spcPct val="100000"/>
              </a:lnSpc>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9pPr>
          </a:lstStyle>
          <a:p>
            <a:endParaRPr/>
          </a:p>
        </p:txBody>
      </p:sp>
      <p:sp>
        <p:nvSpPr>
          <p:cNvPr id="74" name="Shape 74"/>
          <p:cNvSpPr txBox="1">
            <a:spLocks noGrp="1"/>
          </p:cNvSpPr>
          <p:nvPr>
            <p:ph type="body" idx="2"/>
          </p:nvPr>
        </p:nvSpPr>
        <p:spPr>
          <a:xfrm>
            <a:off x="2193926" y="8036779"/>
            <a:ext cx="14439900" cy="2626995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8604251" y="26884663"/>
            <a:ext cx="26333450" cy="3171129"/>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4000" b="1" i="1" u="none" strike="noStrike" cap="none">
                <a:solidFill>
                  <a:srgbClr val="76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8000" b="1" i="1" u="none" strike="noStrike" cap="none">
                <a:solidFill>
                  <a:srgbClr val="760000"/>
                </a:solidFill>
                <a:latin typeface="Arial"/>
                <a:ea typeface="Arial"/>
                <a:cs typeface="Arial"/>
                <a:sym typeface="Arial"/>
              </a:defRPr>
            </a:lvl9pPr>
          </a:lstStyle>
          <a:p>
            <a:endParaRPr/>
          </a:p>
        </p:txBody>
      </p:sp>
      <p:sp>
        <p:nvSpPr>
          <p:cNvPr id="77" name="Shape 77"/>
          <p:cNvSpPr>
            <a:spLocks noGrp="1"/>
          </p:cNvSpPr>
          <p:nvPr>
            <p:ph type="pic" idx="2"/>
          </p:nvPr>
        </p:nvSpPr>
        <p:spPr>
          <a:xfrm>
            <a:off x="8604251" y="3431325"/>
            <a:ext cx="26333450" cy="23043529"/>
          </a:xfrm>
          <a:prstGeom prst="rect">
            <a:avLst/>
          </a:prstGeom>
          <a:noFill/>
          <a:ln>
            <a:noFill/>
          </a:ln>
        </p:spPr>
        <p:txBody>
          <a:bodyPr spcFirstLastPara="1" wrap="square" lIns="91425" tIns="91425" rIns="91425" bIns="91425" anchor="t" anchorCtr="0"/>
          <a:lstStyle>
            <a:lvl1pPr marR="0" lvl="0" algn="l" rtl="0">
              <a:lnSpc>
                <a:spcPct val="100000"/>
              </a:lnSpc>
              <a:spcBef>
                <a:spcPts val="1280"/>
              </a:spcBef>
              <a:spcAft>
                <a:spcPts val="0"/>
              </a:spcAft>
              <a:buClr>
                <a:schemeClr val="dk1"/>
              </a:buClr>
              <a:buSzPts val="6400"/>
              <a:buFont typeface="Arial"/>
              <a:buNone/>
              <a:defRPr sz="6400" b="0" i="0" u="none" strike="noStrike" cap="none">
                <a:solidFill>
                  <a:schemeClr val="dk1"/>
                </a:solidFill>
                <a:latin typeface="Arial"/>
                <a:ea typeface="Arial"/>
                <a:cs typeface="Arial"/>
                <a:sym typeface="Arial"/>
              </a:defRPr>
            </a:lvl1pPr>
            <a:lvl2pPr marR="0" lvl="1" algn="l" rtl="0">
              <a:lnSpc>
                <a:spcPct val="100000"/>
              </a:lnSpc>
              <a:spcBef>
                <a:spcPts val="1120"/>
              </a:spcBef>
              <a:spcAft>
                <a:spcPts val="0"/>
              </a:spcAft>
              <a:buClr>
                <a:schemeClr val="dk1"/>
              </a:buClr>
              <a:buSzPts val="5600"/>
              <a:buFont typeface="Arial"/>
              <a:buNone/>
              <a:defRPr sz="5600" b="0" i="0" u="none" strike="noStrike" cap="none">
                <a:solidFill>
                  <a:schemeClr val="dk1"/>
                </a:solidFill>
                <a:latin typeface="Arial"/>
                <a:ea typeface="Arial"/>
                <a:cs typeface="Arial"/>
                <a:sym typeface="Arial"/>
              </a:defRPr>
            </a:lvl2pPr>
            <a:lvl3pPr marR="0" lvl="2" algn="l" rtl="0">
              <a:lnSpc>
                <a:spcPct val="100000"/>
              </a:lnSpc>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5pPr>
            <a:lvl6pPr marR="0" lvl="5" algn="l" rtl="0">
              <a:lnSpc>
                <a:spcPct val="100000"/>
              </a:lnSpc>
              <a:spcBef>
                <a:spcPts val="80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6pPr>
            <a:lvl7pPr marR="0" lvl="6" algn="l" rtl="0">
              <a:lnSpc>
                <a:spcPct val="100000"/>
              </a:lnSpc>
              <a:spcBef>
                <a:spcPts val="80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7pPr>
            <a:lvl8pPr marR="0" lvl="7" algn="l" rtl="0">
              <a:lnSpc>
                <a:spcPct val="100000"/>
              </a:lnSpc>
              <a:spcBef>
                <a:spcPts val="80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8pPr>
            <a:lvl9pPr marR="0" lvl="8" algn="l" rtl="0">
              <a:lnSpc>
                <a:spcPct val="100000"/>
              </a:lnSpc>
              <a:spcBef>
                <a:spcPts val="80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body" idx="1"/>
          </p:nvPr>
        </p:nvSpPr>
        <p:spPr>
          <a:xfrm>
            <a:off x="8604251" y="30055791"/>
            <a:ext cx="26333450" cy="450788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
        <p:cNvGrpSpPr/>
        <p:nvPr/>
      </p:nvGrpSpPr>
      <p:grpSpPr>
        <a:xfrm>
          <a:off x="0" y="0"/>
          <a:ext cx="0" cy="0"/>
          <a:chOff x="0" y="0"/>
          <a:chExt cx="0" cy="0"/>
        </a:xfrm>
      </p:grpSpPr>
      <p:cxnSp>
        <p:nvCxnSpPr>
          <p:cNvPr id="47" name="Shape 47"/>
          <p:cNvCxnSpPr/>
          <p:nvPr/>
        </p:nvCxnSpPr>
        <p:spPr>
          <a:xfrm>
            <a:off x="1" y="32895169"/>
            <a:ext cx="43834050" cy="0"/>
          </a:xfrm>
          <a:prstGeom prst="straightConnector1">
            <a:avLst/>
          </a:prstGeom>
          <a:noFill/>
          <a:ln w="127000" cap="flat" cmpd="sng">
            <a:solidFill>
              <a:srgbClr val="B5AF67"/>
            </a:solidFill>
            <a:prstDash val="solid"/>
            <a:round/>
            <a:headEnd type="none" w="sm" len="sm"/>
            <a:tailEnd type="none" w="sm" len="sm"/>
          </a:ln>
        </p:spPr>
      </p:cxnSp>
      <p:cxnSp>
        <p:nvCxnSpPr>
          <p:cNvPr id="48" name="Shape 48"/>
          <p:cNvCxnSpPr/>
          <p:nvPr/>
        </p:nvCxnSpPr>
        <p:spPr>
          <a:xfrm>
            <a:off x="0" y="4348512"/>
            <a:ext cx="43891199" cy="0"/>
          </a:xfrm>
          <a:prstGeom prst="straightConnector1">
            <a:avLst/>
          </a:prstGeom>
          <a:noFill/>
          <a:ln w="127000" cap="flat" cmpd="sng">
            <a:solidFill>
              <a:srgbClr val="B5AF67"/>
            </a:solidFill>
            <a:prstDash val="solid"/>
            <a:round/>
            <a:headEnd type="none" w="sm" len="sm"/>
            <a:tailEnd type="none" w="sm" len="sm"/>
          </a:ln>
        </p:spPr>
      </p:cxnSp>
      <p:sp>
        <p:nvSpPr>
          <p:cNvPr id="49" name="Shape 49"/>
          <p:cNvSpPr/>
          <p:nvPr/>
        </p:nvSpPr>
        <p:spPr>
          <a:xfrm>
            <a:off x="0" y="0"/>
            <a:ext cx="1219200" cy="26803350"/>
          </a:xfrm>
          <a:prstGeom prst="rect">
            <a:avLst/>
          </a:prstGeom>
          <a:solidFill>
            <a:srgbClr val="76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400"/>
              <a:buFont typeface="Arial"/>
              <a:buNone/>
            </a:pPr>
            <a:endParaRPr sz="10400" b="1" i="0" u="none" strike="noStrike" cap="none">
              <a:solidFill>
                <a:schemeClr val="dk1"/>
              </a:solidFill>
              <a:latin typeface="Arial"/>
              <a:ea typeface="Arial"/>
              <a:cs typeface="Arial"/>
              <a:sym typeface="Arial"/>
            </a:endParaRPr>
          </a:p>
        </p:txBody>
      </p:sp>
      <p:sp>
        <p:nvSpPr>
          <p:cNvPr id="50" name="Shape 50"/>
          <p:cNvSpPr/>
          <p:nvPr/>
        </p:nvSpPr>
        <p:spPr>
          <a:xfrm>
            <a:off x="42976800" y="6244684"/>
            <a:ext cx="914400" cy="26783835"/>
          </a:xfrm>
          <a:prstGeom prst="rect">
            <a:avLst/>
          </a:prstGeom>
          <a:solidFill>
            <a:srgbClr val="76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400"/>
              <a:buFont typeface="Arial"/>
              <a:buNone/>
            </a:pPr>
            <a:endParaRPr sz="10400" b="1" i="0" u="none" strike="noStrike" cap="none">
              <a:solidFill>
                <a:schemeClr val="dk1"/>
              </a:solidFill>
              <a:latin typeface="Arial"/>
              <a:ea typeface="Arial"/>
              <a:cs typeface="Arial"/>
              <a:sym typeface="Arial"/>
            </a:endParaRPr>
          </a:p>
        </p:txBody>
      </p:sp>
      <p:pic>
        <p:nvPicPr>
          <p:cNvPr id="51" name="Shape 51" descr="NGtrimLogo-FINAL_ART.JPG"/>
          <p:cNvPicPr preferRelativeResize="0"/>
          <p:nvPr/>
        </p:nvPicPr>
        <p:blipFill rotWithShape="1">
          <a:blip r:embed="rId13">
            <a:alphaModFix/>
          </a:blip>
          <a:srcRect/>
          <a:stretch/>
        </p:blipFill>
        <p:spPr>
          <a:xfrm>
            <a:off x="13985877" y="33184638"/>
            <a:ext cx="19078574" cy="5220164"/>
          </a:xfrm>
          <a:prstGeom prst="rect">
            <a:avLst/>
          </a:prstGeom>
          <a:noFill/>
          <a:ln>
            <a:noFill/>
          </a:ln>
        </p:spPr>
      </p:pic>
      <p:pic>
        <p:nvPicPr>
          <p:cNvPr id="52" name="Shape 52" descr="seal_color.jpg"/>
          <p:cNvPicPr preferRelativeResize="0"/>
          <p:nvPr/>
        </p:nvPicPr>
        <p:blipFill rotWithShape="1">
          <a:blip r:embed="rId14">
            <a:alphaModFix/>
          </a:blip>
          <a:srcRect/>
          <a:stretch/>
        </p:blipFill>
        <p:spPr>
          <a:xfrm>
            <a:off x="10842626" y="34053038"/>
            <a:ext cx="4038600" cy="413710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jp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jpg"/><Relationship Id="rId2" Type="http://schemas.openxmlformats.org/officeDocument/2006/relationships/notesSlide" Target="../notesSlides/notesSlide1.xml"/><Relationship Id="rId16"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p:nvPr/>
        </p:nvSpPr>
        <p:spPr>
          <a:xfrm>
            <a:off x="1299991" y="17418102"/>
            <a:ext cx="11243363" cy="1497485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imes New Roman"/>
              <a:ea typeface="Times New Roman"/>
              <a:cs typeface="Times New Roman"/>
              <a:sym typeface="Times New Roman"/>
            </a:endParaRPr>
          </a:p>
        </p:txBody>
      </p:sp>
      <p:sp>
        <p:nvSpPr>
          <p:cNvPr id="197" name="Shape 197"/>
          <p:cNvSpPr/>
          <p:nvPr/>
        </p:nvSpPr>
        <p:spPr>
          <a:xfrm>
            <a:off x="31086500" y="11062893"/>
            <a:ext cx="11612880" cy="21578490"/>
          </a:xfrm>
          <a:prstGeom prst="rect">
            <a:avLst/>
          </a:prstGeom>
          <a:solidFill>
            <a:schemeClr val="accent1"/>
          </a:solidFill>
          <a:ln w="1905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a:solidFill>
                  <a:srgbClr val="FFFFFF"/>
                </a:solidFill>
                <a:latin typeface="Times New Roman"/>
                <a:ea typeface="Times New Roman"/>
                <a:cs typeface="Times New Roman"/>
                <a:sym typeface="Times New Roman"/>
              </a:rPr>
              <a:t> n                                                                     </a:t>
            </a:r>
            <a:endParaRPr sz="1800" b="0" i="0" u="none" strike="noStrike" cap="none">
              <a:solidFill>
                <a:srgbClr val="FFFFFF"/>
              </a:solidFill>
              <a:latin typeface="Times New Roman"/>
              <a:ea typeface="Times New Roman"/>
              <a:cs typeface="Times New Roman"/>
              <a:sym typeface="Times New Roman"/>
            </a:endParaRPr>
          </a:p>
        </p:txBody>
      </p:sp>
      <p:sp>
        <p:nvSpPr>
          <p:cNvPr id="198" name="Shape 198"/>
          <p:cNvSpPr/>
          <p:nvPr/>
        </p:nvSpPr>
        <p:spPr>
          <a:xfrm>
            <a:off x="31086500" y="4695492"/>
            <a:ext cx="11612880" cy="6367402"/>
          </a:xfrm>
          <a:prstGeom prst="rect">
            <a:avLst/>
          </a:prstGeom>
          <a:solidFill>
            <a:schemeClr val="accent1"/>
          </a:solidFill>
          <a:ln w="1905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imes New Roman"/>
              <a:ea typeface="Times New Roman"/>
              <a:cs typeface="Times New Roman"/>
              <a:sym typeface="Times New Roman"/>
            </a:endParaRPr>
          </a:p>
        </p:txBody>
      </p:sp>
      <p:sp>
        <p:nvSpPr>
          <p:cNvPr id="199" name="Shape 199"/>
          <p:cNvSpPr/>
          <p:nvPr/>
        </p:nvSpPr>
        <p:spPr>
          <a:xfrm>
            <a:off x="12561245" y="19897166"/>
            <a:ext cx="18448842" cy="128972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imes New Roman"/>
              <a:ea typeface="Times New Roman"/>
              <a:cs typeface="Times New Roman"/>
              <a:sym typeface="Times New Roman"/>
            </a:endParaRPr>
          </a:p>
        </p:txBody>
      </p:sp>
      <p:sp>
        <p:nvSpPr>
          <p:cNvPr id="200" name="Shape 200"/>
          <p:cNvSpPr txBox="1"/>
          <p:nvPr/>
        </p:nvSpPr>
        <p:spPr>
          <a:xfrm>
            <a:off x="7357060" y="18501291"/>
            <a:ext cx="4572779" cy="17730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US" sz="7200" b="1" i="0" u="none" strike="noStrike" cap="none">
                <a:solidFill>
                  <a:srgbClr val="000000"/>
                </a:solidFill>
                <a:latin typeface="Times New Roman"/>
                <a:ea typeface="Times New Roman"/>
                <a:cs typeface="Times New Roman"/>
                <a:sym typeface="Times New Roman"/>
              </a:rPr>
              <a:t>Literature Review</a:t>
            </a:r>
            <a:endParaRPr sz="7200" b="1" i="0" u="none" strike="noStrike" cap="none">
              <a:solidFill>
                <a:srgbClr val="000000"/>
              </a:solidFill>
              <a:latin typeface="Times New Roman"/>
              <a:ea typeface="Times New Roman"/>
              <a:cs typeface="Times New Roman"/>
              <a:sym typeface="Times New Roman"/>
            </a:endParaRPr>
          </a:p>
        </p:txBody>
      </p:sp>
      <p:sp>
        <p:nvSpPr>
          <p:cNvPr id="201" name="Shape 201"/>
          <p:cNvSpPr txBox="1"/>
          <p:nvPr/>
        </p:nvSpPr>
        <p:spPr>
          <a:xfrm>
            <a:off x="31504968" y="11013448"/>
            <a:ext cx="10631100" cy="1167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US" sz="7200" b="1" i="0" u="none" strike="noStrike" cap="none" dirty="0">
                <a:solidFill>
                  <a:srgbClr val="000000"/>
                </a:solidFill>
                <a:latin typeface="Times New Roman"/>
                <a:ea typeface="Times New Roman"/>
                <a:cs typeface="Times New Roman"/>
                <a:sym typeface="Times New Roman"/>
              </a:rPr>
              <a:t>Task Plan</a:t>
            </a:r>
            <a:endParaRPr sz="7200" b="1" i="0" u="none" strike="noStrike" cap="none" dirty="0">
              <a:solidFill>
                <a:srgbClr val="000000"/>
              </a:solidFill>
              <a:latin typeface="Times New Roman"/>
              <a:ea typeface="Times New Roman"/>
              <a:cs typeface="Times New Roman"/>
              <a:sym typeface="Times New Roman"/>
            </a:endParaRPr>
          </a:p>
        </p:txBody>
      </p:sp>
      <p:pic>
        <p:nvPicPr>
          <p:cNvPr id="202" name="Shape 202" descr="robinsonStokes2.PNG"/>
          <p:cNvPicPr preferRelativeResize="0"/>
          <p:nvPr/>
        </p:nvPicPr>
        <p:blipFill rotWithShape="1">
          <a:blip r:embed="rId3">
            <a:alphaModFix/>
          </a:blip>
          <a:srcRect l="4964" t="10406" r="4273" b="4151"/>
          <a:stretch/>
        </p:blipFill>
        <p:spPr>
          <a:xfrm>
            <a:off x="1493028" y="19000389"/>
            <a:ext cx="5759634" cy="4572000"/>
          </a:xfrm>
          <a:prstGeom prst="rect">
            <a:avLst/>
          </a:prstGeom>
          <a:noFill/>
          <a:ln>
            <a:noFill/>
          </a:ln>
        </p:spPr>
      </p:pic>
      <p:sp>
        <p:nvSpPr>
          <p:cNvPr id="203" name="Shape 203"/>
          <p:cNvSpPr txBox="1"/>
          <p:nvPr/>
        </p:nvSpPr>
        <p:spPr>
          <a:xfrm>
            <a:off x="1709422" y="643691"/>
            <a:ext cx="41757600" cy="3322200"/>
          </a:xfrm>
          <a:prstGeom prst="rect">
            <a:avLst/>
          </a:prstGeom>
          <a:noFill/>
          <a:ln>
            <a:noFill/>
          </a:ln>
        </p:spPr>
        <p:txBody>
          <a:bodyPr spcFirstLastPara="1" wrap="square" lIns="89675" tIns="44825" rIns="89675" bIns="44825"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1" i="0" u="none" strike="noStrike" cap="none">
                <a:solidFill>
                  <a:schemeClr val="dk1"/>
                </a:solidFill>
                <a:latin typeface="Times New Roman"/>
                <a:ea typeface="Times New Roman"/>
                <a:cs typeface="Times New Roman"/>
                <a:sym typeface="Times New Roman"/>
              </a:rPr>
              <a:t>Simulation of Nanoparticle Aggregation</a:t>
            </a:r>
            <a:endParaRPr sz="8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7000"/>
              <a:buFont typeface="Arial"/>
              <a:buNone/>
            </a:pPr>
            <a:r>
              <a:rPr lang="en-US" sz="7000" b="1" i="0" u="none" strike="noStrike" cap="none">
                <a:solidFill>
                  <a:schemeClr val="dk1"/>
                </a:solidFill>
                <a:latin typeface="Times New Roman"/>
                <a:ea typeface="Times New Roman"/>
                <a:cs typeface="Times New Roman"/>
                <a:sym typeface="Times New Roman"/>
              </a:rPr>
              <a:t>Ayo Adebisi, Colin Breslin, Alan S. S. Daou</a:t>
            </a:r>
            <a:endParaRPr sz="7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dk1"/>
                </a:solidFill>
                <a:latin typeface="Times New Roman"/>
                <a:ea typeface="Times New Roman"/>
                <a:cs typeface="Times New Roman"/>
                <a:sym typeface="Times New Roman"/>
              </a:rPr>
              <a:t>Faculty Advisor: Dr. James Brenner	 Dept. of Chemical Engineering, Florida Institute of Technology</a:t>
            </a:r>
            <a:endParaRPr sz="6000" b="1" i="0" u="none" strike="noStrike" cap="none">
              <a:solidFill>
                <a:schemeClr val="dk1"/>
              </a:solidFill>
              <a:latin typeface="Times New Roman"/>
              <a:ea typeface="Times New Roman"/>
              <a:cs typeface="Times New Roman"/>
              <a:sym typeface="Times New Roman"/>
            </a:endParaRPr>
          </a:p>
        </p:txBody>
      </p:sp>
      <p:grpSp>
        <p:nvGrpSpPr>
          <p:cNvPr id="204" name="Shape 204"/>
          <p:cNvGrpSpPr/>
          <p:nvPr/>
        </p:nvGrpSpPr>
        <p:grpSpPr>
          <a:xfrm>
            <a:off x="12601716" y="4703181"/>
            <a:ext cx="18271996" cy="13891183"/>
            <a:chOff x="-114613" y="-131021"/>
            <a:chExt cx="18271996" cy="13891183"/>
          </a:xfrm>
        </p:grpSpPr>
        <p:sp>
          <p:nvSpPr>
            <p:cNvPr id="205" name="Shape 205"/>
            <p:cNvSpPr/>
            <p:nvPr/>
          </p:nvSpPr>
          <p:spPr>
            <a:xfrm>
              <a:off x="4376410" y="35233"/>
              <a:ext cx="12341053" cy="5170162"/>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24"/>
                <a:buFont typeface="Arial"/>
                <a:buNone/>
              </a:pPr>
              <a:endParaRPr sz="3024" b="0" i="0" u="none" strike="noStrike" cap="none">
                <a:solidFill>
                  <a:srgbClr val="FFFFFF"/>
                </a:solidFill>
                <a:latin typeface="Calibri"/>
                <a:ea typeface="Calibri"/>
                <a:cs typeface="Calibri"/>
                <a:sym typeface="Calibri"/>
              </a:endParaRPr>
            </a:p>
          </p:txBody>
        </p:sp>
        <p:cxnSp>
          <p:nvCxnSpPr>
            <p:cNvPr id="206" name="Shape 206"/>
            <p:cNvCxnSpPr/>
            <p:nvPr/>
          </p:nvCxnSpPr>
          <p:spPr>
            <a:xfrm rot="10800000">
              <a:off x="5880253" y="5184648"/>
              <a:ext cx="0" cy="1558605"/>
            </a:xfrm>
            <a:prstGeom prst="straightConnector1">
              <a:avLst/>
            </a:prstGeom>
            <a:noFill/>
            <a:ln w="63500" cap="flat" cmpd="sng">
              <a:solidFill>
                <a:srgbClr val="5B9BD5"/>
              </a:solidFill>
              <a:prstDash val="solid"/>
              <a:miter lim="800000"/>
              <a:headEnd type="none" w="sm" len="sm"/>
              <a:tailEnd type="triangle" w="lg" len="lg"/>
            </a:ln>
          </p:spPr>
        </p:cxnSp>
        <p:cxnSp>
          <p:nvCxnSpPr>
            <p:cNvPr id="207" name="Shape 207"/>
            <p:cNvCxnSpPr/>
            <p:nvPr/>
          </p:nvCxnSpPr>
          <p:spPr>
            <a:xfrm rot="10800000">
              <a:off x="6612489" y="8242978"/>
              <a:ext cx="0" cy="1558605"/>
            </a:xfrm>
            <a:prstGeom prst="straightConnector1">
              <a:avLst/>
            </a:prstGeom>
            <a:noFill/>
            <a:ln w="63500" cap="flat" cmpd="sng">
              <a:solidFill>
                <a:srgbClr val="5B9BD5"/>
              </a:solidFill>
              <a:prstDash val="solid"/>
              <a:miter lim="800000"/>
              <a:headEnd type="none" w="sm" len="sm"/>
              <a:tailEnd type="triangle" w="lg" len="lg"/>
            </a:ln>
          </p:spPr>
        </p:cxnSp>
        <p:cxnSp>
          <p:nvCxnSpPr>
            <p:cNvPr id="208" name="Shape 208"/>
            <p:cNvCxnSpPr/>
            <p:nvPr/>
          </p:nvCxnSpPr>
          <p:spPr>
            <a:xfrm rot="10800000">
              <a:off x="6750319" y="10548503"/>
              <a:ext cx="0" cy="1558605"/>
            </a:xfrm>
            <a:prstGeom prst="straightConnector1">
              <a:avLst/>
            </a:prstGeom>
            <a:noFill/>
            <a:ln w="63500" cap="flat" cmpd="sng">
              <a:solidFill>
                <a:srgbClr val="5B9BD5"/>
              </a:solidFill>
              <a:prstDash val="solid"/>
              <a:miter lim="800000"/>
              <a:headEnd type="none" w="sm" len="sm"/>
              <a:tailEnd type="triangle" w="lg" len="lg"/>
            </a:ln>
          </p:spPr>
        </p:cxnSp>
        <p:grpSp>
          <p:nvGrpSpPr>
            <p:cNvPr id="209" name="Shape 209"/>
            <p:cNvGrpSpPr/>
            <p:nvPr/>
          </p:nvGrpSpPr>
          <p:grpSpPr>
            <a:xfrm>
              <a:off x="497152" y="1689964"/>
              <a:ext cx="2308302" cy="1572321"/>
              <a:chOff x="5211336" y="399142"/>
              <a:chExt cx="1538868" cy="1048214"/>
            </a:xfrm>
          </p:grpSpPr>
          <p:sp>
            <p:nvSpPr>
              <p:cNvPr id="210" name="Shape 210"/>
              <p:cNvSpPr/>
              <p:nvPr/>
            </p:nvSpPr>
            <p:spPr>
              <a:xfrm>
                <a:off x="5211336" y="399142"/>
                <a:ext cx="1538868" cy="1048214"/>
              </a:xfrm>
              <a:prstGeom prst="ellipse">
                <a:avLst/>
              </a:prstGeom>
              <a:solidFill>
                <a:srgbClr val="5B9BD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endParaRPr sz="3000" b="1" i="0" u="none" strike="noStrike" cap="none">
                  <a:solidFill>
                    <a:srgbClr val="FFFFFF"/>
                  </a:solidFill>
                  <a:latin typeface="Times New Roman"/>
                  <a:ea typeface="Times New Roman"/>
                  <a:cs typeface="Times New Roman"/>
                  <a:sym typeface="Times New Roman"/>
                </a:endParaRPr>
              </a:p>
            </p:txBody>
          </p:sp>
          <p:sp>
            <p:nvSpPr>
              <p:cNvPr id="211" name="Shape 211"/>
              <p:cNvSpPr txBox="1"/>
              <p:nvPr/>
            </p:nvSpPr>
            <p:spPr>
              <a:xfrm>
                <a:off x="5538439" y="661639"/>
                <a:ext cx="884663"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000"/>
                  <a:buFont typeface="Arial"/>
                  <a:buNone/>
                </a:pPr>
                <a:r>
                  <a:rPr lang="en-US" sz="3000" b="1" i="0" u="none" strike="noStrike" cap="none">
                    <a:solidFill>
                      <a:srgbClr val="FFFFFF"/>
                    </a:solidFill>
                    <a:latin typeface="Times New Roman"/>
                    <a:ea typeface="Times New Roman"/>
                    <a:cs typeface="Times New Roman"/>
                    <a:sym typeface="Times New Roman"/>
                  </a:rPr>
                  <a:t>Start</a:t>
                </a:r>
                <a:endParaRPr/>
              </a:p>
            </p:txBody>
          </p:sp>
        </p:grpSp>
        <p:cxnSp>
          <p:nvCxnSpPr>
            <p:cNvPr id="212" name="Shape 212"/>
            <p:cNvCxnSpPr>
              <a:stCxn id="210" idx="4"/>
            </p:cNvCxnSpPr>
            <p:nvPr/>
          </p:nvCxnSpPr>
          <p:spPr>
            <a:xfrm>
              <a:off x="1651303" y="3262285"/>
              <a:ext cx="0" cy="1196700"/>
            </a:xfrm>
            <a:prstGeom prst="straightConnector1">
              <a:avLst/>
            </a:prstGeom>
            <a:noFill/>
            <a:ln w="63500" cap="flat" cmpd="sng">
              <a:solidFill>
                <a:srgbClr val="5B9BD5"/>
              </a:solidFill>
              <a:prstDash val="solid"/>
              <a:miter lim="800000"/>
              <a:headEnd type="none" w="sm" len="sm"/>
              <a:tailEnd type="triangle" w="lg" len="lg"/>
            </a:ln>
          </p:spPr>
        </p:cxnSp>
        <p:sp>
          <p:nvSpPr>
            <p:cNvPr id="213" name="Shape 213"/>
            <p:cNvSpPr/>
            <p:nvPr/>
          </p:nvSpPr>
          <p:spPr>
            <a:xfrm>
              <a:off x="318732" y="4458919"/>
              <a:ext cx="2665142" cy="1412351"/>
            </a:xfrm>
            <a:prstGeom prst="rect">
              <a:avLst/>
            </a:prstGeom>
            <a:solidFill>
              <a:srgbClr val="5B9BD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endParaRPr sz="3000" b="1" i="0" u="none" strike="noStrike" cap="none">
                <a:solidFill>
                  <a:srgbClr val="FFFFFF"/>
                </a:solidFill>
                <a:latin typeface="Times New Roman"/>
                <a:ea typeface="Times New Roman"/>
                <a:cs typeface="Times New Roman"/>
                <a:sym typeface="Times New Roman"/>
              </a:endParaRPr>
            </a:p>
          </p:txBody>
        </p:sp>
        <p:sp>
          <p:nvSpPr>
            <p:cNvPr id="214" name="Shape 214"/>
            <p:cNvSpPr txBox="1"/>
            <p:nvPr/>
          </p:nvSpPr>
          <p:spPr>
            <a:xfrm>
              <a:off x="434833" y="4615150"/>
              <a:ext cx="2486716" cy="101566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000"/>
                <a:buFont typeface="Arial"/>
                <a:buNone/>
              </a:pPr>
              <a:r>
                <a:rPr lang="en-US" sz="3000" b="1" i="0" u="none" strike="noStrike" cap="none">
                  <a:solidFill>
                    <a:srgbClr val="FFFFFF"/>
                  </a:solidFill>
                  <a:latin typeface="Times New Roman"/>
                  <a:ea typeface="Times New Roman"/>
                  <a:cs typeface="Times New Roman"/>
                  <a:sym typeface="Times New Roman"/>
                </a:rPr>
                <a:t>Read and Set Input Data</a:t>
              </a:r>
              <a:endParaRPr/>
            </a:p>
          </p:txBody>
        </p:sp>
        <p:cxnSp>
          <p:nvCxnSpPr>
            <p:cNvPr id="215" name="Shape 215"/>
            <p:cNvCxnSpPr>
              <a:endCxn id="216" idx="0"/>
            </p:cNvCxnSpPr>
            <p:nvPr/>
          </p:nvCxnSpPr>
          <p:spPr>
            <a:xfrm>
              <a:off x="1705108" y="5841763"/>
              <a:ext cx="3000" cy="1516800"/>
            </a:xfrm>
            <a:prstGeom prst="straightConnector1">
              <a:avLst/>
            </a:prstGeom>
            <a:noFill/>
            <a:ln w="63500" cap="flat" cmpd="sng">
              <a:solidFill>
                <a:srgbClr val="5B9BD5"/>
              </a:solidFill>
              <a:prstDash val="solid"/>
              <a:miter lim="800000"/>
              <a:headEnd type="none" w="sm" len="sm"/>
              <a:tailEnd type="triangle" w="lg" len="lg"/>
            </a:ln>
          </p:spPr>
        </p:cxnSp>
        <p:grpSp>
          <p:nvGrpSpPr>
            <p:cNvPr id="217" name="Shape 217"/>
            <p:cNvGrpSpPr/>
            <p:nvPr/>
          </p:nvGrpSpPr>
          <p:grpSpPr>
            <a:xfrm>
              <a:off x="179926" y="7302643"/>
              <a:ext cx="3050319" cy="2608982"/>
              <a:chOff x="7445990" y="7925892"/>
              <a:chExt cx="3050319" cy="2608982"/>
            </a:xfrm>
          </p:grpSpPr>
          <p:sp>
            <p:nvSpPr>
              <p:cNvPr id="218" name="Shape 218"/>
              <p:cNvSpPr/>
              <p:nvPr/>
            </p:nvSpPr>
            <p:spPr>
              <a:xfrm>
                <a:off x="7445990" y="7925892"/>
                <a:ext cx="3050319" cy="2608982"/>
              </a:xfrm>
              <a:prstGeom prst="rect">
                <a:avLst/>
              </a:prstGeom>
              <a:solidFill>
                <a:srgbClr val="5B9BD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endParaRPr sz="3000" b="1" i="0" u="none" strike="noStrike" cap="none">
                  <a:solidFill>
                    <a:srgbClr val="FFFFFF"/>
                  </a:solidFill>
                  <a:latin typeface="Times New Roman"/>
                  <a:ea typeface="Times New Roman"/>
                  <a:cs typeface="Times New Roman"/>
                  <a:sym typeface="Times New Roman"/>
                </a:endParaRPr>
              </a:p>
            </p:txBody>
          </p:sp>
          <p:sp>
            <p:nvSpPr>
              <p:cNvPr id="216" name="Shape 216"/>
              <p:cNvSpPr txBox="1"/>
              <p:nvPr/>
            </p:nvSpPr>
            <p:spPr>
              <a:xfrm>
                <a:off x="7577258" y="7981812"/>
                <a:ext cx="2793829" cy="24006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000"/>
                  <a:buFont typeface="Arial"/>
                  <a:buNone/>
                </a:pPr>
                <a:r>
                  <a:rPr lang="en-US" sz="3000" b="1" i="0" u="none" strike="noStrike" cap="none">
                    <a:solidFill>
                      <a:srgbClr val="FFFFFF"/>
                    </a:solidFill>
                    <a:latin typeface="Times New Roman"/>
                    <a:ea typeface="Times New Roman"/>
                    <a:cs typeface="Times New Roman"/>
                    <a:sym typeface="Times New Roman"/>
                  </a:rPr>
                  <a:t>Create system of NxNxN grid with initial positions of nanoparticles</a:t>
                </a:r>
                <a:endParaRPr/>
              </a:p>
            </p:txBody>
          </p:sp>
        </p:grpSp>
        <p:grpSp>
          <p:nvGrpSpPr>
            <p:cNvPr id="219" name="Shape 219"/>
            <p:cNvGrpSpPr/>
            <p:nvPr/>
          </p:nvGrpSpPr>
          <p:grpSpPr>
            <a:xfrm>
              <a:off x="212795" y="11447151"/>
              <a:ext cx="4292757" cy="1862516"/>
              <a:chOff x="2938803" y="10534873"/>
              <a:chExt cx="4292757" cy="1862516"/>
            </a:xfrm>
          </p:grpSpPr>
          <p:sp>
            <p:nvSpPr>
              <p:cNvPr id="220" name="Shape 220"/>
              <p:cNvSpPr/>
              <p:nvPr/>
            </p:nvSpPr>
            <p:spPr>
              <a:xfrm>
                <a:off x="2938803" y="10534873"/>
                <a:ext cx="4274866" cy="1862516"/>
              </a:xfrm>
              <a:prstGeom prst="rect">
                <a:avLst/>
              </a:prstGeom>
              <a:solidFill>
                <a:srgbClr val="5B9BD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endParaRPr sz="3000" b="1" i="0" u="none" strike="noStrike" cap="none">
                  <a:solidFill>
                    <a:srgbClr val="FFFFFF"/>
                  </a:solidFill>
                  <a:latin typeface="Times New Roman"/>
                  <a:ea typeface="Times New Roman"/>
                  <a:cs typeface="Times New Roman"/>
                  <a:sym typeface="Times New Roman"/>
                </a:endParaRPr>
              </a:p>
            </p:txBody>
          </p:sp>
          <p:sp>
            <p:nvSpPr>
              <p:cNvPr id="221" name="Shape 221"/>
              <p:cNvSpPr txBox="1"/>
              <p:nvPr/>
            </p:nvSpPr>
            <p:spPr>
              <a:xfrm>
                <a:off x="2956694" y="10644412"/>
                <a:ext cx="4274866" cy="147732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000"/>
                  <a:buFont typeface="Arial"/>
                  <a:buNone/>
                </a:pPr>
                <a:r>
                  <a:rPr lang="en-US" sz="3000" b="1" i="0" u="none" strike="noStrike" cap="none">
                    <a:solidFill>
                      <a:srgbClr val="FFFFFF"/>
                    </a:solidFill>
                    <a:latin typeface="Times New Roman"/>
                    <a:ea typeface="Times New Roman"/>
                    <a:cs typeface="Times New Roman"/>
                    <a:sym typeface="Times New Roman"/>
                  </a:rPr>
                  <a:t>Output positions on 3D grid and energy data of particles and system.</a:t>
                </a:r>
                <a:endParaRPr/>
              </a:p>
            </p:txBody>
          </p:sp>
        </p:grpSp>
        <p:sp>
          <p:nvSpPr>
            <p:cNvPr id="222" name="Shape 222"/>
            <p:cNvSpPr/>
            <p:nvPr/>
          </p:nvSpPr>
          <p:spPr>
            <a:xfrm>
              <a:off x="9373412" y="8664054"/>
              <a:ext cx="8728034" cy="5096108"/>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Times New Roman"/>
                <a:ea typeface="Times New Roman"/>
                <a:cs typeface="Times New Roman"/>
                <a:sym typeface="Times New Roman"/>
              </a:endParaRPr>
            </a:p>
          </p:txBody>
        </p:sp>
        <p:grpSp>
          <p:nvGrpSpPr>
            <p:cNvPr id="223" name="Shape 223"/>
            <p:cNvGrpSpPr/>
            <p:nvPr/>
          </p:nvGrpSpPr>
          <p:grpSpPr>
            <a:xfrm>
              <a:off x="9568979" y="9801582"/>
              <a:ext cx="2804534" cy="1416206"/>
              <a:chOff x="2760074" y="3996672"/>
              <a:chExt cx="1869689" cy="944137"/>
            </a:xfrm>
          </p:grpSpPr>
          <p:sp>
            <p:nvSpPr>
              <p:cNvPr id="224" name="Shape 224"/>
              <p:cNvSpPr/>
              <p:nvPr/>
            </p:nvSpPr>
            <p:spPr>
              <a:xfrm>
                <a:off x="2760074" y="3996672"/>
                <a:ext cx="1869689" cy="944137"/>
              </a:xfrm>
              <a:prstGeom prst="ellipse">
                <a:avLst/>
              </a:prstGeom>
              <a:solidFill>
                <a:srgbClr val="5B9BD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endParaRPr sz="3000" b="1" i="0" u="none" strike="noStrike" cap="none">
                  <a:solidFill>
                    <a:srgbClr val="FFFFFF"/>
                  </a:solidFill>
                  <a:latin typeface="Times New Roman"/>
                  <a:ea typeface="Times New Roman"/>
                  <a:cs typeface="Times New Roman"/>
                  <a:sym typeface="Times New Roman"/>
                </a:endParaRPr>
              </a:p>
            </p:txBody>
          </p:sp>
          <p:sp>
            <p:nvSpPr>
              <p:cNvPr id="225" name="Shape 225"/>
              <p:cNvSpPr/>
              <p:nvPr/>
            </p:nvSpPr>
            <p:spPr>
              <a:xfrm>
                <a:off x="2888728" y="4073331"/>
                <a:ext cx="1696432" cy="67710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000"/>
                  <a:buFont typeface="Arial"/>
                  <a:buNone/>
                </a:pPr>
                <a:r>
                  <a:rPr lang="en-US" sz="3000" b="1" i="0" u="none" strike="noStrike" cap="none">
                    <a:solidFill>
                      <a:srgbClr val="FFFFFF"/>
                    </a:solidFill>
                    <a:latin typeface="Times New Roman"/>
                    <a:ea typeface="Times New Roman"/>
                    <a:cs typeface="Times New Roman"/>
                    <a:sym typeface="Times New Roman"/>
                  </a:rPr>
                  <a:t>Call Equilibration</a:t>
                </a:r>
                <a:endParaRPr/>
              </a:p>
            </p:txBody>
          </p:sp>
        </p:grpSp>
        <p:grpSp>
          <p:nvGrpSpPr>
            <p:cNvPr id="226" name="Shape 226"/>
            <p:cNvGrpSpPr/>
            <p:nvPr/>
          </p:nvGrpSpPr>
          <p:grpSpPr>
            <a:xfrm>
              <a:off x="9360479" y="11418938"/>
              <a:ext cx="4441998" cy="1615080"/>
              <a:chOff x="6799063" y="4913855"/>
              <a:chExt cx="2961331" cy="1076720"/>
            </a:xfrm>
          </p:grpSpPr>
          <p:sp>
            <p:nvSpPr>
              <p:cNvPr id="227" name="Shape 227"/>
              <p:cNvSpPr/>
              <p:nvPr/>
            </p:nvSpPr>
            <p:spPr>
              <a:xfrm>
                <a:off x="6943954" y="4913855"/>
                <a:ext cx="2797940" cy="1076720"/>
              </a:xfrm>
              <a:prstGeom prst="rect">
                <a:avLst/>
              </a:prstGeom>
              <a:solidFill>
                <a:srgbClr val="5B9BD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endParaRPr sz="3000" b="1" i="0" u="none" strike="noStrike" cap="none">
                  <a:solidFill>
                    <a:srgbClr val="FFFFFF"/>
                  </a:solidFill>
                  <a:latin typeface="Times New Roman"/>
                  <a:ea typeface="Times New Roman"/>
                  <a:cs typeface="Times New Roman"/>
                  <a:sym typeface="Times New Roman"/>
                </a:endParaRPr>
              </a:p>
            </p:txBody>
          </p:sp>
          <p:sp>
            <p:nvSpPr>
              <p:cNvPr id="228" name="Shape 228"/>
              <p:cNvSpPr txBox="1"/>
              <p:nvPr/>
            </p:nvSpPr>
            <p:spPr>
              <a:xfrm>
                <a:off x="6799063" y="4986199"/>
                <a:ext cx="2961331" cy="98488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000"/>
                  <a:buFont typeface="Arial"/>
                  <a:buNone/>
                </a:pPr>
                <a:r>
                  <a:rPr lang="en-US" sz="3000" b="1" i="0" u="none" strike="noStrike" cap="none">
                    <a:solidFill>
                      <a:srgbClr val="FFFFFF"/>
                    </a:solidFill>
                    <a:latin typeface="Times New Roman"/>
                    <a:ea typeface="Times New Roman"/>
                    <a:cs typeface="Times New Roman"/>
                    <a:sym typeface="Times New Roman"/>
                  </a:rPr>
                  <a:t>Move particles to newly generated position and energy data.</a:t>
                </a:r>
                <a:endParaRPr/>
              </a:p>
            </p:txBody>
          </p:sp>
        </p:grpSp>
        <p:grpSp>
          <p:nvGrpSpPr>
            <p:cNvPr id="229" name="Shape 229"/>
            <p:cNvGrpSpPr/>
            <p:nvPr/>
          </p:nvGrpSpPr>
          <p:grpSpPr>
            <a:xfrm>
              <a:off x="13075815" y="8781625"/>
              <a:ext cx="4957890" cy="1477328"/>
              <a:chOff x="9275954" y="4843263"/>
              <a:chExt cx="3305259" cy="984885"/>
            </a:xfrm>
          </p:grpSpPr>
          <p:sp>
            <p:nvSpPr>
              <p:cNvPr id="230" name="Shape 230"/>
              <p:cNvSpPr/>
              <p:nvPr/>
            </p:nvSpPr>
            <p:spPr>
              <a:xfrm>
                <a:off x="9370661" y="4863196"/>
                <a:ext cx="3210552" cy="903956"/>
              </a:xfrm>
              <a:prstGeom prst="rect">
                <a:avLst/>
              </a:prstGeom>
              <a:solidFill>
                <a:srgbClr val="5B9BD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endParaRPr sz="3000" b="1" i="0" u="none" strike="noStrike" cap="none">
                  <a:solidFill>
                    <a:srgbClr val="FFFFFF"/>
                  </a:solidFill>
                  <a:latin typeface="Times New Roman"/>
                  <a:ea typeface="Times New Roman"/>
                  <a:cs typeface="Times New Roman"/>
                  <a:sym typeface="Times New Roman"/>
                </a:endParaRPr>
              </a:p>
            </p:txBody>
          </p:sp>
          <p:sp>
            <p:nvSpPr>
              <p:cNvPr id="231" name="Shape 231"/>
              <p:cNvSpPr txBox="1"/>
              <p:nvPr/>
            </p:nvSpPr>
            <p:spPr>
              <a:xfrm>
                <a:off x="9275954" y="4843263"/>
                <a:ext cx="3305256" cy="98488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000"/>
                  <a:buFont typeface="Arial"/>
                  <a:buNone/>
                </a:pPr>
                <a:r>
                  <a:rPr lang="en-US" sz="3000" b="1" i="0" u="none" strike="noStrike" cap="none">
                    <a:solidFill>
                      <a:srgbClr val="FFFFFF"/>
                    </a:solidFill>
                    <a:latin typeface="Times New Roman"/>
                    <a:ea typeface="Times New Roman"/>
                    <a:cs typeface="Times New Roman"/>
                    <a:sym typeface="Times New Roman"/>
                  </a:rPr>
                  <a:t>Output positions on 3D grid and energy data of particles and system.</a:t>
                </a:r>
                <a:endParaRPr/>
              </a:p>
            </p:txBody>
          </p:sp>
        </p:grpSp>
        <p:sp>
          <p:nvSpPr>
            <p:cNvPr id="232" name="Shape 232"/>
            <p:cNvSpPr txBox="1"/>
            <p:nvPr/>
          </p:nvSpPr>
          <p:spPr>
            <a:xfrm>
              <a:off x="9488297" y="8708127"/>
              <a:ext cx="3677544" cy="101566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Times New Roman"/>
                  <a:ea typeface="Times New Roman"/>
                  <a:cs typeface="Times New Roman"/>
                  <a:sym typeface="Times New Roman"/>
                </a:rPr>
                <a:t>Repeat until system reaches equilibrium.</a:t>
              </a:r>
              <a:endParaRPr/>
            </a:p>
          </p:txBody>
        </p:sp>
        <p:sp>
          <p:nvSpPr>
            <p:cNvPr id="233" name="Shape 233"/>
            <p:cNvSpPr txBox="1"/>
            <p:nvPr/>
          </p:nvSpPr>
          <p:spPr>
            <a:xfrm>
              <a:off x="-114613" y="-131021"/>
              <a:ext cx="4537038"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US" sz="7200" b="1" i="0" u="none" strike="noStrike" cap="none">
                  <a:solidFill>
                    <a:srgbClr val="000000"/>
                  </a:solidFill>
                  <a:latin typeface="Times New Roman"/>
                  <a:ea typeface="Times New Roman"/>
                  <a:cs typeface="Times New Roman"/>
                  <a:sym typeface="Times New Roman"/>
                </a:rPr>
                <a:t>Algorithm</a:t>
              </a:r>
              <a:endParaRPr/>
            </a:p>
          </p:txBody>
        </p:sp>
        <p:sp>
          <p:nvSpPr>
            <p:cNvPr id="234" name="Shape 234"/>
            <p:cNvSpPr/>
            <p:nvPr/>
          </p:nvSpPr>
          <p:spPr>
            <a:xfrm>
              <a:off x="4395372" y="4135813"/>
              <a:ext cx="2734626" cy="101566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Times New Roman"/>
                  <a:ea typeface="Times New Roman"/>
                  <a:cs typeface="Times New Roman"/>
                  <a:sym typeface="Times New Roman"/>
                </a:rPr>
                <a:t>Lennard Jones (LJ) Calculator</a:t>
              </a:r>
              <a:endParaRPr/>
            </a:p>
          </p:txBody>
        </p:sp>
        <p:grpSp>
          <p:nvGrpSpPr>
            <p:cNvPr id="235" name="Shape 235"/>
            <p:cNvGrpSpPr/>
            <p:nvPr/>
          </p:nvGrpSpPr>
          <p:grpSpPr>
            <a:xfrm>
              <a:off x="9456132" y="5568864"/>
              <a:ext cx="2665142" cy="2982858"/>
              <a:chOff x="10600489" y="1712974"/>
              <a:chExt cx="2665142" cy="2982858"/>
            </a:xfrm>
          </p:grpSpPr>
          <p:sp>
            <p:nvSpPr>
              <p:cNvPr id="236" name="Shape 236"/>
              <p:cNvSpPr/>
              <p:nvPr/>
            </p:nvSpPr>
            <p:spPr>
              <a:xfrm>
                <a:off x="10600489" y="1712974"/>
                <a:ext cx="2665142" cy="2982858"/>
              </a:xfrm>
              <a:prstGeom prst="rect">
                <a:avLst/>
              </a:prstGeom>
              <a:solidFill>
                <a:srgbClr val="5B9BD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endParaRPr sz="3000" b="1" i="0" u="none" strike="noStrike" cap="none">
                  <a:solidFill>
                    <a:srgbClr val="FFFFFF"/>
                  </a:solidFill>
                  <a:latin typeface="Times New Roman"/>
                  <a:ea typeface="Times New Roman"/>
                  <a:cs typeface="Times New Roman"/>
                  <a:sym typeface="Times New Roman"/>
                </a:endParaRPr>
              </a:p>
            </p:txBody>
          </p:sp>
          <p:sp>
            <p:nvSpPr>
              <p:cNvPr id="237" name="Shape 237"/>
              <p:cNvSpPr txBox="1"/>
              <p:nvPr/>
            </p:nvSpPr>
            <p:spPr>
              <a:xfrm>
                <a:off x="10722171" y="1785131"/>
                <a:ext cx="2408664" cy="286232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000"/>
                  <a:buFont typeface="Arial"/>
                  <a:buNone/>
                </a:pPr>
                <a:r>
                  <a:rPr lang="en-US" sz="3000" b="1" i="0" u="none" strike="noStrike" cap="none">
                    <a:solidFill>
                      <a:srgbClr val="FFFFFF"/>
                    </a:solidFill>
                    <a:latin typeface="Times New Roman"/>
                    <a:ea typeface="Times New Roman"/>
                    <a:cs typeface="Times New Roman"/>
                    <a:sym typeface="Times New Roman"/>
                  </a:rPr>
                  <a:t>Use LJ calculation to determine next positions of particles.</a:t>
                </a:r>
                <a:endParaRPr/>
              </a:p>
            </p:txBody>
          </p:sp>
        </p:grpSp>
        <p:grpSp>
          <p:nvGrpSpPr>
            <p:cNvPr id="238" name="Shape 238"/>
            <p:cNvGrpSpPr/>
            <p:nvPr/>
          </p:nvGrpSpPr>
          <p:grpSpPr>
            <a:xfrm>
              <a:off x="5280349" y="11727992"/>
              <a:ext cx="3692048" cy="1253198"/>
              <a:chOff x="4936964" y="11784052"/>
              <a:chExt cx="3692048" cy="1253198"/>
            </a:xfrm>
          </p:grpSpPr>
          <p:sp>
            <p:nvSpPr>
              <p:cNvPr id="239" name="Shape 239"/>
              <p:cNvSpPr/>
              <p:nvPr/>
            </p:nvSpPr>
            <p:spPr>
              <a:xfrm>
                <a:off x="4950619" y="11784052"/>
                <a:ext cx="3678393" cy="1253198"/>
              </a:xfrm>
              <a:prstGeom prst="rect">
                <a:avLst/>
              </a:prstGeom>
              <a:solidFill>
                <a:srgbClr val="5B9BD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endParaRPr sz="3000" b="1" i="0" u="none" strike="noStrike" cap="none">
                  <a:solidFill>
                    <a:srgbClr val="FFFFFF"/>
                  </a:solidFill>
                  <a:latin typeface="Times New Roman"/>
                  <a:ea typeface="Times New Roman"/>
                  <a:cs typeface="Times New Roman"/>
                  <a:sym typeface="Times New Roman"/>
                </a:endParaRPr>
              </a:p>
            </p:txBody>
          </p:sp>
          <p:sp>
            <p:nvSpPr>
              <p:cNvPr id="240" name="Shape 240"/>
              <p:cNvSpPr txBox="1"/>
              <p:nvPr/>
            </p:nvSpPr>
            <p:spPr>
              <a:xfrm>
                <a:off x="4936964" y="11870577"/>
                <a:ext cx="3664297" cy="101566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000"/>
                  <a:buFont typeface="Arial"/>
                  <a:buNone/>
                </a:pPr>
                <a:r>
                  <a:rPr lang="en-US" sz="3000" b="1" i="0" u="none" strike="noStrike" cap="none">
                    <a:solidFill>
                      <a:srgbClr val="FFFFFF"/>
                    </a:solidFill>
                    <a:latin typeface="Times New Roman"/>
                    <a:ea typeface="Times New Roman"/>
                    <a:cs typeface="Times New Roman"/>
                    <a:sym typeface="Times New Roman"/>
                  </a:rPr>
                  <a:t>Identify each type of atom/molecule.</a:t>
                </a:r>
                <a:endParaRPr/>
              </a:p>
            </p:txBody>
          </p:sp>
        </p:grpSp>
        <p:cxnSp>
          <p:nvCxnSpPr>
            <p:cNvPr id="241" name="Shape 241"/>
            <p:cNvCxnSpPr/>
            <p:nvPr/>
          </p:nvCxnSpPr>
          <p:spPr>
            <a:xfrm>
              <a:off x="1920237" y="9888546"/>
              <a:ext cx="0" cy="1558605"/>
            </a:xfrm>
            <a:prstGeom prst="straightConnector1">
              <a:avLst/>
            </a:prstGeom>
            <a:noFill/>
            <a:ln w="63500" cap="flat" cmpd="sng">
              <a:solidFill>
                <a:srgbClr val="5B9BD5"/>
              </a:solidFill>
              <a:prstDash val="solid"/>
              <a:miter lim="800000"/>
              <a:headEnd type="none" w="sm" len="sm"/>
              <a:tailEnd type="triangle" w="lg" len="lg"/>
            </a:ln>
          </p:spPr>
        </p:cxnSp>
        <p:cxnSp>
          <p:nvCxnSpPr>
            <p:cNvPr id="242" name="Shape 242"/>
            <p:cNvCxnSpPr/>
            <p:nvPr/>
          </p:nvCxnSpPr>
          <p:spPr>
            <a:xfrm>
              <a:off x="4505552" y="12368071"/>
              <a:ext cx="791278" cy="0"/>
            </a:xfrm>
            <a:prstGeom prst="straightConnector1">
              <a:avLst/>
            </a:prstGeom>
            <a:noFill/>
            <a:ln w="63500" cap="flat" cmpd="sng">
              <a:solidFill>
                <a:srgbClr val="5B9BD5"/>
              </a:solidFill>
              <a:prstDash val="solid"/>
              <a:miter lim="800000"/>
              <a:headEnd type="none" w="sm" len="sm"/>
              <a:tailEnd type="triangle" w="lg" len="lg"/>
            </a:ln>
          </p:spPr>
        </p:cxnSp>
        <p:grpSp>
          <p:nvGrpSpPr>
            <p:cNvPr id="243" name="Shape 243"/>
            <p:cNvGrpSpPr/>
            <p:nvPr/>
          </p:nvGrpSpPr>
          <p:grpSpPr>
            <a:xfrm>
              <a:off x="4060216" y="8862306"/>
              <a:ext cx="4699192" cy="1672683"/>
              <a:chOff x="1112061" y="1155415"/>
              <a:chExt cx="2646556" cy="1115122"/>
            </a:xfrm>
          </p:grpSpPr>
          <p:sp>
            <p:nvSpPr>
              <p:cNvPr id="244" name="Shape 244"/>
              <p:cNvSpPr/>
              <p:nvPr/>
            </p:nvSpPr>
            <p:spPr>
              <a:xfrm>
                <a:off x="1112061" y="1155415"/>
                <a:ext cx="2646556" cy="1115122"/>
              </a:xfrm>
              <a:prstGeom prst="rect">
                <a:avLst/>
              </a:prstGeom>
              <a:solidFill>
                <a:srgbClr val="5B9BD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536"/>
                  <a:buFont typeface="Arial"/>
                  <a:buNone/>
                </a:pPr>
                <a:endParaRPr sz="4536" b="0" i="0" u="none" strike="noStrike" cap="none">
                  <a:solidFill>
                    <a:srgbClr val="FFFFFF"/>
                  </a:solidFill>
                  <a:latin typeface="Calibri"/>
                  <a:ea typeface="Calibri"/>
                  <a:cs typeface="Calibri"/>
                  <a:sym typeface="Calibri"/>
                </a:endParaRPr>
              </a:p>
            </p:txBody>
          </p:sp>
          <p:sp>
            <p:nvSpPr>
              <p:cNvPr id="245" name="Shape 245"/>
              <p:cNvSpPr txBox="1"/>
              <p:nvPr/>
            </p:nvSpPr>
            <p:spPr>
              <a:xfrm>
                <a:off x="1149349" y="1240804"/>
                <a:ext cx="2577753" cy="98488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000"/>
                  <a:buFont typeface="Arial"/>
                  <a:buNone/>
                </a:pPr>
                <a:r>
                  <a:rPr lang="en-US" sz="3000" b="1" i="0" u="none" strike="noStrike" cap="none">
                    <a:solidFill>
                      <a:srgbClr val="FFFFFF"/>
                    </a:solidFill>
                    <a:latin typeface="Times New Roman"/>
                    <a:ea typeface="Times New Roman"/>
                    <a:cs typeface="Times New Roman"/>
                    <a:sym typeface="Times New Roman"/>
                  </a:rPr>
                  <a:t>Assign each molecule or atom a position, a velocity and an acceleration.</a:t>
                </a:r>
                <a:endParaRPr/>
              </a:p>
            </p:txBody>
          </p:sp>
        </p:grpSp>
        <p:grpSp>
          <p:nvGrpSpPr>
            <p:cNvPr id="246" name="Shape 246"/>
            <p:cNvGrpSpPr/>
            <p:nvPr/>
          </p:nvGrpSpPr>
          <p:grpSpPr>
            <a:xfrm>
              <a:off x="3505823" y="6617351"/>
              <a:ext cx="5420738" cy="2059752"/>
              <a:chOff x="1278673" y="1155415"/>
              <a:chExt cx="2646556" cy="1373168"/>
            </a:xfrm>
          </p:grpSpPr>
          <p:sp>
            <p:nvSpPr>
              <p:cNvPr id="247" name="Shape 247"/>
              <p:cNvSpPr/>
              <p:nvPr/>
            </p:nvSpPr>
            <p:spPr>
              <a:xfrm>
                <a:off x="1278673" y="1155415"/>
                <a:ext cx="2646556" cy="1115122"/>
              </a:xfrm>
              <a:prstGeom prst="rect">
                <a:avLst/>
              </a:prstGeom>
              <a:solidFill>
                <a:srgbClr val="5B9BD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536"/>
                  <a:buFont typeface="Arial"/>
                  <a:buNone/>
                </a:pPr>
                <a:endParaRPr sz="4536" b="0" i="0" u="none" strike="noStrike" cap="none">
                  <a:solidFill>
                    <a:srgbClr val="FFFFFF"/>
                  </a:solidFill>
                  <a:latin typeface="Calibri"/>
                  <a:ea typeface="Calibri"/>
                  <a:cs typeface="Calibri"/>
                  <a:sym typeface="Calibri"/>
                </a:endParaRPr>
              </a:p>
            </p:txBody>
          </p:sp>
          <p:sp>
            <p:nvSpPr>
              <p:cNvPr id="248" name="Shape 248"/>
              <p:cNvSpPr txBox="1"/>
              <p:nvPr/>
            </p:nvSpPr>
            <p:spPr>
              <a:xfrm>
                <a:off x="1305907" y="1235922"/>
                <a:ext cx="2619322" cy="12926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000"/>
                  <a:buFont typeface="Arial"/>
                  <a:buNone/>
                </a:pPr>
                <a:r>
                  <a:rPr lang="en-US" sz="3000" b="1" i="0" u="none" strike="noStrike" cap="none">
                    <a:solidFill>
                      <a:srgbClr val="FFFFFF"/>
                    </a:solidFill>
                    <a:latin typeface="Times New Roman"/>
                    <a:ea typeface="Times New Roman"/>
                    <a:cs typeface="Times New Roman"/>
                    <a:sym typeface="Times New Roman"/>
                  </a:rPr>
                  <a:t>Determine nearest neighbors. Sort between short-range and long-range using r</a:t>
                </a:r>
                <a:r>
                  <a:rPr lang="en-US" sz="3000" b="1" i="0" u="none" strike="noStrike" cap="none" baseline="-25000">
                    <a:solidFill>
                      <a:srgbClr val="FFFFFF"/>
                    </a:solidFill>
                    <a:latin typeface="Times New Roman"/>
                    <a:ea typeface="Times New Roman"/>
                    <a:cs typeface="Times New Roman"/>
                    <a:sym typeface="Times New Roman"/>
                  </a:rPr>
                  <a:t>cut</a:t>
                </a:r>
                <a:r>
                  <a:rPr lang="en-US" sz="3000" b="1" i="0" u="none" strike="noStrike" cap="none">
                    <a:solidFill>
                      <a:srgbClr val="FFFFFF"/>
                    </a:solidFill>
                    <a:latin typeface="Times New Roman"/>
                    <a:ea typeface="Times New Roman"/>
                    <a:cs typeface="Times New Roman"/>
                    <a:sym typeface="Times New Roman"/>
                  </a:rPr>
                  <a:t>. </a:t>
                </a:r>
                <a:endParaRPr/>
              </a:p>
            </p:txBody>
          </p:sp>
        </p:grpSp>
        <p:grpSp>
          <p:nvGrpSpPr>
            <p:cNvPr id="249" name="Shape 249"/>
            <p:cNvGrpSpPr/>
            <p:nvPr/>
          </p:nvGrpSpPr>
          <p:grpSpPr>
            <a:xfrm>
              <a:off x="4505552" y="536770"/>
              <a:ext cx="6845543" cy="3287845"/>
              <a:chOff x="4525656" y="16678"/>
              <a:chExt cx="6845543" cy="3287845"/>
            </a:xfrm>
          </p:grpSpPr>
          <p:sp>
            <p:nvSpPr>
              <p:cNvPr id="250" name="Shape 250"/>
              <p:cNvSpPr/>
              <p:nvPr/>
            </p:nvSpPr>
            <p:spPr>
              <a:xfrm>
                <a:off x="4525656" y="16678"/>
                <a:ext cx="6735995" cy="3287845"/>
              </a:xfrm>
              <a:prstGeom prst="rect">
                <a:avLst/>
              </a:prstGeom>
              <a:solidFill>
                <a:srgbClr val="5B9BD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endParaRPr sz="3000" b="0" i="0" u="none" strike="noStrike" cap="none">
                  <a:solidFill>
                    <a:srgbClr val="FFFFFF"/>
                  </a:solidFill>
                  <a:latin typeface="Calibri"/>
                  <a:ea typeface="Calibri"/>
                  <a:cs typeface="Calibri"/>
                  <a:sym typeface="Calibri"/>
                </a:endParaRPr>
              </a:p>
            </p:txBody>
          </p:sp>
          <p:sp>
            <p:nvSpPr>
              <p:cNvPr id="251" name="Shape 251"/>
              <p:cNvSpPr txBox="1"/>
              <p:nvPr/>
            </p:nvSpPr>
            <p:spPr>
              <a:xfrm>
                <a:off x="4525656" y="101763"/>
                <a:ext cx="6845543" cy="3073815"/>
              </a:xfrm>
              <a:prstGeom prst="rect">
                <a:avLst/>
              </a:prstGeom>
              <a:blipFill rotWithShape="1">
                <a:blip r:embed="rId4">
                  <a:alphaModFix/>
                </a:blip>
                <a:stretch>
                  <a:fillRect l="-1691" t="-2578" r="-2759" b="-813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grpSp>
        <p:grpSp>
          <p:nvGrpSpPr>
            <p:cNvPr id="252" name="Shape 252"/>
            <p:cNvGrpSpPr/>
            <p:nvPr/>
          </p:nvGrpSpPr>
          <p:grpSpPr>
            <a:xfrm>
              <a:off x="11671532" y="93545"/>
              <a:ext cx="3092683" cy="2525248"/>
              <a:chOff x="12538872" y="2280516"/>
              <a:chExt cx="3092683" cy="2525248"/>
            </a:xfrm>
          </p:grpSpPr>
          <p:sp>
            <p:nvSpPr>
              <p:cNvPr id="253" name="Shape 253"/>
              <p:cNvSpPr/>
              <p:nvPr/>
            </p:nvSpPr>
            <p:spPr>
              <a:xfrm>
                <a:off x="12560722" y="2280516"/>
                <a:ext cx="3048985" cy="2525248"/>
              </a:xfrm>
              <a:prstGeom prst="rect">
                <a:avLst/>
              </a:prstGeom>
              <a:solidFill>
                <a:srgbClr val="5B9BD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endParaRPr sz="3000" b="0" i="0" u="none" strike="noStrike" cap="none">
                  <a:solidFill>
                    <a:srgbClr val="FFFFFF"/>
                  </a:solidFill>
                  <a:latin typeface="Calibri"/>
                  <a:ea typeface="Calibri"/>
                  <a:cs typeface="Calibri"/>
                  <a:sym typeface="Calibri"/>
                </a:endParaRPr>
              </a:p>
            </p:txBody>
          </p:sp>
          <p:sp>
            <p:nvSpPr>
              <p:cNvPr id="254" name="Shape 254"/>
              <p:cNvSpPr txBox="1"/>
              <p:nvPr/>
            </p:nvSpPr>
            <p:spPr>
              <a:xfrm>
                <a:off x="12538872" y="2368788"/>
                <a:ext cx="3092683" cy="24006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000"/>
                  <a:buFont typeface="Arial"/>
                  <a:buNone/>
                </a:pPr>
                <a:r>
                  <a:rPr lang="en-US" sz="3000" b="1" i="0" u="none" strike="noStrike" cap="none">
                    <a:solidFill>
                      <a:srgbClr val="FFFFFF"/>
                    </a:solidFill>
                    <a:latin typeface="Times New Roman"/>
                    <a:ea typeface="Times New Roman"/>
                    <a:cs typeface="Times New Roman"/>
                    <a:sym typeface="Times New Roman"/>
                  </a:rPr>
                  <a:t>For particle </a:t>
                </a:r>
                <a:r>
                  <a:rPr lang="en-US" sz="3000" b="1" i="1" u="none" strike="noStrike" cap="none">
                    <a:solidFill>
                      <a:srgbClr val="FFFFFF"/>
                    </a:solidFill>
                    <a:latin typeface="Times New Roman"/>
                    <a:ea typeface="Times New Roman"/>
                    <a:cs typeface="Times New Roman"/>
                    <a:sym typeface="Times New Roman"/>
                  </a:rPr>
                  <a:t>i</a:t>
                </a:r>
                <a:r>
                  <a:rPr lang="en-US" sz="3000" b="1" i="0" u="none" strike="noStrike" cap="none">
                    <a:solidFill>
                      <a:srgbClr val="FFFFFF"/>
                    </a:solidFill>
                    <a:latin typeface="Times New Roman"/>
                    <a:ea typeface="Times New Roman"/>
                    <a:cs typeface="Times New Roman"/>
                    <a:sym typeface="Times New Roman"/>
                  </a:rPr>
                  <a:t> sort neighbor list by distance, where nearest neighbor gets index 0.</a:t>
                </a:r>
                <a:endParaRPr/>
              </a:p>
            </p:txBody>
          </p:sp>
        </p:grpSp>
        <p:cxnSp>
          <p:nvCxnSpPr>
            <p:cNvPr id="255" name="Shape 255"/>
            <p:cNvCxnSpPr/>
            <p:nvPr/>
          </p:nvCxnSpPr>
          <p:spPr>
            <a:xfrm>
              <a:off x="11180230" y="1204262"/>
              <a:ext cx="548039" cy="0"/>
            </a:xfrm>
            <a:prstGeom prst="straightConnector1">
              <a:avLst/>
            </a:prstGeom>
            <a:noFill/>
            <a:ln w="63500" cap="flat" cmpd="sng">
              <a:solidFill>
                <a:srgbClr val="5B9BD5"/>
              </a:solidFill>
              <a:prstDash val="solid"/>
              <a:miter lim="800000"/>
              <a:headEnd type="none" w="sm" len="sm"/>
              <a:tailEnd type="triangle" w="lg" len="lg"/>
            </a:ln>
          </p:spPr>
        </p:cxnSp>
        <p:grpSp>
          <p:nvGrpSpPr>
            <p:cNvPr id="256" name="Shape 256"/>
            <p:cNvGrpSpPr/>
            <p:nvPr/>
          </p:nvGrpSpPr>
          <p:grpSpPr>
            <a:xfrm>
              <a:off x="11351095" y="2740237"/>
              <a:ext cx="5256820" cy="2400657"/>
              <a:chOff x="1278672" y="1051972"/>
              <a:chExt cx="2646557" cy="803441"/>
            </a:xfrm>
          </p:grpSpPr>
          <p:sp>
            <p:nvSpPr>
              <p:cNvPr id="257" name="Shape 257"/>
              <p:cNvSpPr/>
              <p:nvPr/>
            </p:nvSpPr>
            <p:spPr>
              <a:xfrm>
                <a:off x="1278673" y="1063083"/>
                <a:ext cx="2646556" cy="792330"/>
              </a:xfrm>
              <a:prstGeom prst="rect">
                <a:avLst/>
              </a:prstGeom>
              <a:solidFill>
                <a:srgbClr val="5B9BD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536"/>
                  <a:buFont typeface="Arial"/>
                  <a:buNone/>
                </a:pPr>
                <a:endParaRPr sz="4536" b="0" i="0" u="none" strike="noStrike" cap="none">
                  <a:solidFill>
                    <a:srgbClr val="FFFFFF"/>
                  </a:solidFill>
                  <a:latin typeface="Calibri"/>
                  <a:ea typeface="Calibri"/>
                  <a:cs typeface="Calibri"/>
                  <a:sym typeface="Calibri"/>
                </a:endParaRPr>
              </a:p>
            </p:txBody>
          </p:sp>
          <p:sp>
            <p:nvSpPr>
              <p:cNvPr id="258" name="Shape 258"/>
              <p:cNvSpPr txBox="1"/>
              <p:nvPr/>
            </p:nvSpPr>
            <p:spPr>
              <a:xfrm>
                <a:off x="1278672" y="1051972"/>
                <a:ext cx="2646557" cy="80344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000"/>
                  <a:buFont typeface="Arial"/>
                  <a:buNone/>
                </a:pPr>
                <a:r>
                  <a:rPr lang="en-US" sz="3000" b="1" i="0" u="none" strike="noStrike" cap="none">
                    <a:solidFill>
                      <a:srgbClr val="FFFFFF"/>
                    </a:solidFill>
                    <a:latin typeface="Times New Roman"/>
                    <a:ea typeface="Times New Roman"/>
                    <a:cs typeface="Times New Roman"/>
                    <a:sym typeface="Times New Roman"/>
                  </a:rPr>
                  <a:t>Check particle </a:t>
                </a:r>
                <a:r>
                  <a:rPr lang="en-US" sz="3000" b="1" i="1" u="none" strike="noStrike" cap="none">
                    <a:solidFill>
                      <a:srgbClr val="FFFFFF"/>
                    </a:solidFill>
                    <a:latin typeface="Times New Roman"/>
                    <a:ea typeface="Times New Roman"/>
                    <a:cs typeface="Times New Roman"/>
                    <a:sym typeface="Times New Roman"/>
                  </a:rPr>
                  <a:t>j</a:t>
                </a:r>
                <a:r>
                  <a:rPr lang="en-US" sz="3000" b="1" i="0" u="none" strike="noStrike" cap="none">
                    <a:solidFill>
                      <a:srgbClr val="FFFFFF"/>
                    </a:solidFill>
                    <a:latin typeface="Times New Roman"/>
                    <a:ea typeface="Times New Roman"/>
                    <a:cs typeface="Times New Roman"/>
                    <a:sym typeface="Times New Roman"/>
                  </a:rPr>
                  <a:t>’s neighbor’s list for </a:t>
                </a:r>
                <a:r>
                  <a:rPr lang="en-US" sz="3000" b="1" i="1" u="none" strike="noStrike" cap="none">
                    <a:solidFill>
                      <a:srgbClr val="FFFFFF"/>
                    </a:solidFill>
                    <a:latin typeface="Times New Roman"/>
                    <a:ea typeface="Times New Roman"/>
                    <a:cs typeface="Times New Roman"/>
                    <a:sym typeface="Times New Roman"/>
                  </a:rPr>
                  <a:t>i</a:t>
                </a:r>
                <a:r>
                  <a:rPr lang="en-US" sz="3000" b="1" i="0" u="none" strike="noStrike" cap="none">
                    <a:solidFill>
                      <a:srgbClr val="FFFFFF"/>
                    </a:solidFill>
                    <a:latin typeface="Times New Roman"/>
                    <a:ea typeface="Times New Roman"/>
                    <a:cs typeface="Times New Roman"/>
                    <a:sym typeface="Times New Roman"/>
                  </a:rPr>
                  <a:t>. If particle </a:t>
                </a:r>
                <a:r>
                  <a:rPr lang="en-US" sz="3000" b="1" i="1" u="none" strike="noStrike" cap="none">
                    <a:solidFill>
                      <a:srgbClr val="FFFFFF"/>
                    </a:solidFill>
                    <a:latin typeface="Times New Roman"/>
                    <a:ea typeface="Times New Roman"/>
                    <a:cs typeface="Times New Roman"/>
                    <a:sym typeface="Times New Roman"/>
                  </a:rPr>
                  <a:t>i</a:t>
                </a:r>
                <a:r>
                  <a:rPr lang="en-US" sz="3000" b="1" i="0" u="none" strike="noStrike" cap="none">
                    <a:solidFill>
                      <a:srgbClr val="FFFFFF"/>
                    </a:solidFill>
                    <a:latin typeface="Times New Roman"/>
                    <a:ea typeface="Times New Roman"/>
                    <a:cs typeface="Times New Roman"/>
                    <a:sym typeface="Times New Roman"/>
                  </a:rPr>
                  <a:t> is found, update Lennard-Jones value for particle </a:t>
                </a:r>
                <a:r>
                  <a:rPr lang="en-US" sz="3000" b="1" i="1" u="none" strike="noStrike" cap="none">
                    <a:solidFill>
                      <a:srgbClr val="FFFFFF"/>
                    </a:solidFill>
                    <a:latin typeface="Times New Roman"/>
                    <a:ea typeface="Times New Roman"/>
                    <a:cs typeface="Times New Roman"/>
                    <a:sym typeface="Times New Roman"/>
                  </a:rPr>
                  <a:t>i</a:t>
                </a:r>
                <a:r>
                  <a:rPr lang="en-US" sz="3000" b="1" i="0" u="none" strike="noStrike" cap="none">
                    <a:solidFill>
                      <a:srgbClr val="FFFFFF"/>
                    </a:solidFill>
                    <a:latin typeface="Times New Roman"/>
                    <a:ea typeface="Times New Roman"/>
                    <a:cs typeface="Times New Roman"/>
                    <a:sym typeface="Times New Roman"/>
                  </a:rPr>
                  <a:t> in particle </a:t>
                </a:r>
                <a:r>
                  <a:rPr lang="en-US" sz="3000" b="1" i="1" u="none" strike="noStrike" cap="none">
                    <a:solidFill>
                      <a:srgbClr val="FFFFFF"/>
                    </a:solidFill>
                    <a:latin typeface="Times New Roman"/>
                    <a:ea typeface="Times New Roman"/>
                    <a:cs typeface="Times New Roman"/>
                    <a:sym typeface="Times New Roman"/>
                  </a:rPr>
                  <a:t>j’s</a:t>
                </a:r>
                <a:r>
                  <a:rPr lang="en-US" sz="3000" b="1" i="0" u="none" strike="noStrike" cap="none">
                    <a:solidFill>
                      <a:srgbClr val="FFFFFF"/>
                    </a:solidFill>
                    <a:latin typeface="Times New Roman"/>
                    <a:ea typeface="Times New Roman"/>
                    <a:cs typeface="Times New Roman"/>
                    <a:sym typeface="Times New Roman"/>
                  </a:rPr>
                  <a:t> neighbor list.</a:t>
                </a:r>
                <a:endParaRPr/>
              </a:p>
            </p:txBody>
          </p:sp>
        </p:grpSp>
        <p:sp>
          <p:nvSpPr>
            <p:cNvPr id="259" name="Shape 259"/>
            <p:cNvSpPr/>
            <p:nvPr/>
          </p:nvSpPr>
          <p:spPr>
            <a:xfrm>
              <a:off x="6956335" y="3846703"/>
              <a:ext cx="4285212" cy="553998"/>
            </a:xfrm>
            <a:prstGeom prst="rect">
              <a:avLst/>
            </a:prstGeom>
            <a:blipFill rotWithShape="1">
              <a:blip r:embed="rId5">
                <a:alphaModFix/>
              </a:blip>
              <a:stretch>
                <a:fillRect l="-3413" t="-14284" b="-3296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grpSp>
          <p:nvGrpSpPr>
            <p:cNvPr id="260" name="Shape 260"/>
            <p:cNvGrpSpPr/>
            <p:nvPr/>
          </p:nvGrpSpPr>
          <p:grpSpPr>
            <a:xfrm>
              <a:off x="12489482" y="5297103"/>
              <a:ext cx="5667901" cy="3315843"/>
              <a:chOff x="1238849" y="1027339"/>
              <a:chExt cx="2686380" cy="1157802"/>
            </a:xfrm>
          </p:grpSpPr>
          <p:sp>
            <p:nvSpPr>
              <p:cNvPr id="261" name="Shape 261"/>
              <p:cNvSpPr/>
              <p:nvPr/>
            </p:nvSpPr>
            <p:spPr>
              <a:xfrm>
                <a:off x="1278673" y="1063083"/>
                <a:ext cx="2646556" cy="1115122"/>
              </a:xfrm>
              <a:prstGeom prst="rect">
                <a:avLst/>
              </a:prstGeom>
              <a:solidFill>
                <a:srgbClr val="5B9BD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536"/>
                  <a:buFont typeface="Arial"/>
                  <a:buNone/>
                </a:pPr>
                <a:endParaRPr sz="4536" b="0" i="0" u="none" strike="noStrike" cap="none">
                  <a:solidFill>
                    <a:srgbClr val="FFFFFF"/>
                  </a:solidFill>
                  <a:latin typeface="Calibri"/>
                  <a:ea typeface="Calibri"/>
                  <a:cs typeface="Calibri"/>
                  <a:sym typeface="Calibri"/>
                </a:endParaRPr>
              </a:p>
            </p:txBody>
          </p:sp>
          <p:sp>
            <p:nvSpPr>
              <p:cNvPr id="262" name="Shape 262"/>
              <p:cNvSpPr txBox="1"/>
              <p:nvPr/>
            </p:nvSpPr>
            <p:spPr>
              <a:xfrm>
                <a:off x="1238849" y="1027339"/>
                <a:ext cx="2659868" cy="1157802"/>
              </a:xfrm>
              <a:prstGeom prst="rect">
                <a:avLst/>
              </a:prstGeom>
              <a:blipFill rotWithShape="1">
                <a:blip r:embed="rId6">
                  <a:alphaModFix/>
                </a:blip>
                <a:stretch>
                  <a:fillRect t="-23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grpSp>
        <p:cxnSp>
          <p:nvCxnSpPr>
            <p:cNvPr id="263" name="Shape 263"/>
            <p:cNvCxnSpPr/>
            <p:nvPr/>
          </p:nvCxnSpPr>
          <p:spPr>
            <a:xfrm>
              <a:off x="14747425" y="1162430"/>
              <a:ext cx="548039" cy="0"/>
            </a:xfrm>
            <a:prstGeom prst="straightConnector1">
              <a:avLst/>
            </a:prstGeom>
            <a:noFill/>
            <a:ln w="63500" cap="flat" cmpd="sng">
              <a:solidFill>
                <a:srgbClr val="5B9BD5"/>
              </a:solidFill>
              <a:prstDash val="solid"/>
              <a:miter lim="800000"/>
              <a:headEnd type="none" w="sm" len="sm"/>
              <a:tailEnd type="triangle" w="lg" len="lg"/>
            </a:ln>
          </p:spPr>
        </p:cxnSp>
        <p:cxnSp>
          <p:nvCxnSpPr>
            <p:cNvPr id="264" name="Shape 264"/>
            <p:cNvCxnSpPr/>
            <p:nvPr/>
          </p:nvCxnSpPr>
          <p:spPr>
            <a:xfrm>
              <a:off x="15265552" y="1152049"/>
              <a:ext cx="0" cy="1621387"/>
            </a:xfrm>
            <a:prstGeom prst="straightConnector1">
              <a:avLst/>
            </a:prstGeom>
            <a:noFill/>
            <a:ln w="63500" cap="flat" cmpd="sng">
              <a:solidFill>
                <a:srgbClr val="5B9BD5"/>
              </a:solidFill>
              <a:prstDash val="solid"/>
              <a:miter lim="800000"/>
              <a:headEnd type="none" w="sm" len="sm"/>
              <a:tailEnd type="triangle" w="lg" len="lg"/>
            </a:ln>
          </p:spPr>
        </p:cxnSp>
        <p:cxnSp>
          <p:nvCxnSpPr>
            <p:cNvPr id="265" name="Shape 265"/>
            <p:cNvCxnSpPr/>
            <p:nvPr/>
          </p:nvCxnSpPr>
          <p:spPr>
            <a:xfrm>
              <a:off x="16755520" y="3942622"/>
              <a:ext cx="548039" cy="0"/>
            </a:xfrm>
            <a:prstGeom prst="straightConnector1">
              <a:avLst/>
            </a:prstGeom>
            <a:noFill/>
            <a:ln w="63500" cap="flat" cmpd="sng">
              <a:solidFill>
                <a:srgbClr val="5B9BD5"/>
              </a:solidFill>
              <a:prstDash val="solid"/>
              <a:miter lim="800000"/>
              <a:headEnd type="none" w="sm" len="sm"/>
              <a:tailEnd type="triangle" w="lg" len="lg"/>
            </a:ln>
          </p:spPr>
        </p:cxnSp>
        <p:cxnSp>
          <p:nvCxnSpPr>
            <p:cNvPr id="266" name="Shape 266"/>
            <p:cNvCxnSpPr/>
            <p:nvPr/>
          </p:nvCxnSpPr>
          <p:spPr>
            <a:xfrm>
              <a:off x="17300541" y="3932241"/>
              <a:ext cx="3018" cy="1516894"/>
            </a:xfrm>
            <a:prstGeom prst="straightConnector1">
              <a:avLst/>
            </a:prstGeom>
            <a:noFill/>
            <a:ln w="63500" cap="flat" cmpd="sng">
              <a:solidFill>
                <a:srgbClr val="5B9BD5"/>
              </a:solidFill>
              <a:prstDash val="solid"/>
              <a:miter lim="800000"/>
              <a:headEnd type="none" w="sm" len="sm"/>
              <a:tailEnd type="triangle" w="lg" len="lg"/>
            </a:ln>
          </p:spPr>
        </p:cxnSp>
        <p:cxnSp>
          <p:nvCxnSpPr>
            <p:cNvPr id="267" name="Shape 267"/>
            <p:cNvCxnSpPr/>
            <p:nvPr/>
          </p:nvCxnSpPr>
          <p:spPr>
            <a:xfrm rot="10800000">
              <a:off x="12107825" y="6738112"/>
              <a:ext cx="548039" cy="0"/>
            </a:xfrm>
            <a:prstGeom prst="straightConnector1">
              <a:avLst/>
            </a:prstGeom>
            <a:noFill/>
            <a:ln w="63500" cap="flat" cmpd="sng">
              <a:solidFill>
                <a:srgbClr val="5B9BD5"/>
              </a:solidFill>
              <a:prstDash val="solid"/>
              <a:miter lim="800000"/>
              <a:headEnd type="none" w="sm" len="sm"/>
              <a:tailEnd type="triangle" w="lg" len="lg"/>
            </a:ln>
          </p:spPr>
        </p:cxnSp>
        <p:cxnSp>
          <p:nvCxnSpPr>
            <p:cNvPr id="268" name="Shape 268"/>
            <p:cNvCxnSpPr/>
            <p:nvPr/>
          </p:nvCxnSpPr>
          <p:spPr>
            <a:xfrm rot="10800000">
              <a:off x="9133238" y="6933748"/>
              <a:ext cx="548039" cy="0"/>
            </a:xfrm>
            <a:prstGeom prst="straightConnector1">
              <a:avLst/>
            </a:prstGeom>
            <a:noFill/>
            <a:ln w="63500" cap="flat" cmpd="sng">
              <a:solidFill>
                <a:srgbClr val="5B9BD5"/>
              </a:solidFill>
              <a:prstDash val="solid"/>
              <a:miter lim="800000"/>
              <a:headEnd type="none" w="sm" len="sm"/>
              <a:tailEnd type="triangle" w="lg" len="lg"/>
            </a:ln>
          </p:spPr>
        </p:cxnSp>
        <p:cxnSp>
          <p:nvCxnSpPr>
            <p:cNvPr id="269" name="Shape 269"/>
            <p:cNvCxnSpPr/>
            <p:nvPr/>
          </p:nvCxnSpPr>
          <p:spPr>
            <a:xfrm>
              <a:off x="9160132" y="6944737"/>
              <a:ext cx="0" cy="3603766"/>
            </a:xfrm>
            <a:prstGeom prst="straightConnector1">
              <a:avLst/>
            </a:prstGeom>
            <a:noFill/>
            <a:ln w="63500" cap="flat" cmpd="sng">
              <a:solidFill>
                <a:srgbClr val="5B9BD5"/>
              </a:solidFill>
              <a:prstDash val="solid"/>
              <a:miter lim="800000"/>
              <a:headEnd type="none" w="sm" len="sm"/>
              <a:tailEnd type="triangle" w="lg" len="lg"/>
            </a:ln>
          </p:spPr>
        </p:cxnSp>
        <p:cxnSp>
          <p:nvCxnSpPr>
            <p:cNvPr id="270" name="Shape 270"/>
            <p:cNvCxnSpPr/>
            <p:nvPr/>
          </p:nvCxnSpPr>
          <p:spPr>
            <a:xfrm rot="10800000" flipH="1">
              <a:off x="13645159" y="10169388"/>
              <a:ext cx="8438" cy="1249550"/>
            </a:xfrm>
            <a:prstGeom prst="straightConnector1">
              <a:avLst/>
            </a:prstGeom>
            <a:noFill/>
            <a:ln w="63500" cap="flat" cmpd="sng">
              <a:solidFill>
                <a:srgbClr val="5B9BD5"/>
              </a:solidFill>
              <a:prstDash val="solid"/>
              <a:miter lim="800000"/>
              <a:headEnd type="none" w="sm" len="sm"/>
              <a:tailEnd type="triangle" w="lg" len="lg"/>
            </a:ln>
          </p:spPr>
        </p:cxnSp>
        <p:cxnSp>
          <p:nvCxnSpPr>
            <p:cNvPr id="271" name="Shape 271"/>
            <p:cNvCxnSpPr>
              <a:endCxn id="224" idx="2"/>
            </p:cNvCxnSpPr>
            <p:nvPr/>
          </p:nvCxnSpPr>
          <p:spPr>
            <a:xfrm>
              <a:off x="9213779" y="10509685"/>
              <a:ext cx="355200" cy="0"/>
            </a:xfrm>
            <a:prstGeom prst="straightConnector1">
              <a:avLst/>
            </a:prstGeom>
            <a:noFill/>
            <a:ln w="63500" cap="flat" cmpd="sng">
              <a:solidFill>
                <a:srgbClr val="5B9BD5"/>
              </a:solidFill>
              <a:prstDash val="solid"/>
              <a:miter lim="800000"/>
              <a:headEnd type="none" w="sm" len="sm"/>
              <a:tailEnd type="triangle" w="lg" len="lg"/>
            </a:ln>
          </p:spPr>
        </p:cxnSp>
        <p:cxnSp>
          <p:nvCxnSpPr>
            <p:cNvPr id="272" name="Shape 272"/>
            <p:cNvCxnSpPr/>
            <p:nvPr/>
          </p:nvCxnSpPr>
          <p:spPr>
            <a:xfrm>
              <a:off x="12381906" y="10529404"/>
              <a:ext cx="548039" cy="0"/>
            </a:xfrm>
            <a:prstGeom prst="straightConnector1">
              <a:avLst/>
            </a:prstGeom>
            <a:noFill/>
            <a:ln w="63500" cap="flat" cmpd="sng">
              <a:solidFill>
                <a:srgbClr val="5B9BD5"/>
              </a:solidFill>
              <a:prstDash val="solid"/>
              <a:miter lim="800000"/>
              <a:headEnd type="none" w="sm" len="sm"/>
              <a:tailEnd type="triangle" w="lg" len="lg"/>
            </a:ln>
          </p:spPr>
        </p:cxnSp>
        <p:cxnSp>
          <p:nvCxnSpPr>
            <p:cNvPr id="273" name="Shape 273"/>
            <p:cNvCxnSpPr/>
            <p:nvPr/>
          </p:nvCxnSpPr>
          <p:spPr>
            <a:xfrm>
              <a:off x="12900033" y="10519023"/>
              <a:ext cx="3018" cy="979195"/>
            </a:xfrm>
            <a:prstGeom prst="straightConnector1">
              <a:avLst/>
            </a:prstGeom>
            <a:noFill/>
            <a:ln w="63500" cap="flat" cmpd="sng">
              <a:solidFill>
                <a:srgbClr val="5B9BD5"/>
              </a:solidFill>
              <a:prstDash val="solid"/>
              <a:miter lim="800000"/>
              <a:headEnd type="none" w="sm" len="sm"/>
              <a:tailEnd type="triangle" w="lg" len="lg"/>
            </a:ln>
          </p:spPr>
        </p:cxnSp>
      </p:grpSp>
      <p:pic>
        <p:nvPicPr>
          <p:cNvPr id="274" name="Shape 274" descr="stepsThroughModels.PNG"/>
          <p:cNvPicPr preferRelativeResize="0"/>
          <p:nvPr/>
        </p:nvPicPr>
        <p:blipFill rotWithShape="1">
          <a:blip r:embed="rId7">
            <a:alphaModFix/>
          </a:blip>
          <a:srcRect l="13268" t="1298" r="5442" b="19456"/>
          <a:stretch/>
        </p:blipFill>
        <p:spPr>
          <a:xfrm>
            <a:off x="1239312" y="23703913"/>
            <a:ext cx="6833470" cy="9100558"/>
          </a:xfrm>
          <a:prstGeom prst="rect">
            <a:avLst/>
          </a:prstGeom>
          <a:noFill/>
          <a:ln>
            <a:noFill/>
          </a:ln>
        </p:spPr>
      </p:pic>
      <p:sp>
        <p:nvSpPr>
          <p:cNvPr id="275" name="Shape 275"/>
          <p:cNvSpPr/>
          <p:nvPr/>
        </p:nvSpPr>
        <p:spPr>
          <a:xfrm>
            <a:off x="7357060" y="20947608"/>
            <a:ext cx="5216089" cy="286232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Segment-Based Excess Gibbs Energy Model for Aqueous Organic Electrolytes – These are ionic liquids that are the capping agents &amp; surfactants for nanotechnology.</a:t>
            </a:r>
            <a:endParaRPr sz="3000" b="1" i="0" u="none" strike="noStrike" cap="none">
              <a:solidFill>
                <a:srgbClr val="000000"/>
              </a:solidFill>
              <a:latin typeface="Times New Roman"/>
              <a:ea typeface="Times New Roman"/>
              <a:cs typeface="Times New Roman"/>
              <a:sym typeface="Times New Roman"/>
            </a:endParaRPr>
          </a:p>
        </p:txBody>
      </p:sp>
      <p:pic>
        <p:nvPicPr>
          <p:cNvPr id="276" name="Shape 276"/>
          <p:cNvPicPr preferRelativeResize="0"/>
          <p:nvPr/>
        </p:nvPicPr>
        <p:blipFill rotWithShape="1">
          <a:blip r:embed="rId8">
            <a:alphaModFix/>
          </a:blip>
          <a:srcRect/>
          <a:stretch/>
        </p:blipFill>
        <p:spPr>
          <a:xfrm>
            <a:off x="13519534" y="19817616"/>
            <a:ext cx="7040107" cy="6490099"/>
          </a:xfrm>
          <a:prstGeom prst="rect">
            <a:avLst/>
          </a:prstGeom>
          <a:noFill/>
          <a:ln>
            <a:noFill/>
          </a:ln>
        </p:spPr>
      </p:pic>
      <p:sp>
        <p:nvSpPr>
          <p:cNvPr id="277" name="Shape 277"/>
          <p:cNvSpPr txBox="1"/>
          <p:nvPr/>
        </p:nvSpPr>
        <p:spPr>
          <a:xfrm>
            <a:off x="12800766" y="18638780"/>
            <a:ext cx="9040470" cy="17730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6200"/>
              <a:buFont typeface="Arial"/>
              <a:buNone/>
            </a:pPr>
            <a:r>
              <a:rPr lang="en-US" sz="6200" b="1" i="0" u="none" strike="noStrike" cap="none">
                <a:solidFill>
                  <a:srgbClr val="000000"/>
                </a:solidFill>
                <a:latin typeface="Times New Roman"/>
                <a:ea typeface="Times New Roman"/>
                <a:cs typeface="Times New Roman"/>
                <a:sym typeface="Times New Roman"/>
              </a:rPr>
              <a:t>Nanoparticle Aggregation</a:t>
            </a:r>
            <a:endParaRPr sz="6200" b="1" i="0" u="none" strike="noStrike" cap="none">
              <a:solidFill>
                <a:srgbClr val="000000"/>
              </a:solidFill>
              <a:latin typeface="Times New Roman"/>
              <a:ea typeface="Times New Roman"/>
              <a:cs typeface="Times New Roman"/>
              <a:sym typeface="Times New Roman"/>
            </a:endParaRPr>
          </a:p>
        </p:txBody>
      </p:sp>
      <p:sp>
        <p:nvSpPr>
          <p:cNvPr id="278" name="Shape 278"/>
          <p:cNvSpPr/>
          <p:nvPr/>
        </p:nvSpPr>
        <p:spPr>
          <a:xfrm>
            <a:off x="21817981" y="28367494"/>
            <a:ext cx="9105378" cy="440120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0" i="0" u="none" strike="noStrike" cap="none" dirty="0" err="1">
                <a:solidFill>
                  <a:srgbClr val="000000"/>
                </a:solidFill>
                <a:latin typeface="Times New Roman"/>
                <a:ea typeface="Times New Roman"/>
                <a:cs typeface="Times New Roman"/>
                <a:sym typeface="Times New Roman"/>
              </a:rPr>
              <a:t>Ocwieja</a:t>
            </a:r>
            <a:r>
              <a:rPr lang="en-US" sz="2800" b="0" i="0" u="none" strike="noStrike" cap="none" dirty="0">
                <a:solidFill>
                  <a:srgbClr val="000000"/>
                </a:solidFill>
                <a:latin typeface="Times New Roman"/>
                <a:ea typeface="Times New Roman"/>
                <a:cs typeface="Times New Roman"/>
                <a:sym typeface="Times New Roman"/>
              </a:rPr>
              <a:t>, </a:t>
            </a:r>
            <a:r>
              <a:rPr lang="en-US" sz="2800" b="0" i="1" u="none" strike="noStrike" cap="none" dirty="0">
                <a:solidFill>
                  <a:srgbClr val="000000"/>
                </a:solidFill>
                <a:latin typeface="Times New Roman"/>
                <a:ea typeface="Times New Roman"/>
                <a:cs typeface="Times New Roman"/>
                <a:sym typeface="Times New Roman"/>
              </a:rPr>
              <a:t>et al</a:t>
            </a:r>
            <a:r>
              <a:rPr lang="en-US" sz="2800" b="0" i="0" u="none" strike="noStrike" cap="none" dirty="0">
                <a:solidFill>
                  <a:srgbClr val="000000"/>
                </a:solidFill>
                <a:latin typeface="Times New Roman"/>
                <a:ea typeface="Times New Roman"/>
                <a:cs typeface="Times New Roman"/>
                <a:sym typeface="Times New Roman"/>
              </a:rPr>
              <a:t>., Adv. Coll. Interface Sci., </a:t>
            </a:r>
            <a:r>
              <a:rPr lang="en-US" sz="2800" b="1" i="0" u="none" strike="noStrike" cap="none" dirty="0">
                <a:solidFill>
                  <a:srgbClr val="000000"/>
                </a:solidFill>
                <a:latin typeface="Times New Roman"/>
                <a:ea typeface="Times New Roman"/>
                <a:cs typeface="Times New Roman"/>
                <a:sym typeface="Times New Roman"/>
              </a:rPr>
              <a:t>222</a:t>
            </a:r>
            <a:r>
              <a:rPr lang="en-US" sz="2800" b="0" i="0" u="none" strike="noStrike" cap="none" dirty="0">
                <a:solidFill>
                  <a:srgbClr val="000000"/>
                </a:solidFill>
                <a:latin typeface="Times New Roman"/>
                <a:ea typeface="Times New Roman"/>
                <a:cs typeface="Times New Roman"/>
                <a:sym typeface="Times New Roman"/>
              </a:rPr>
              <a:t> (2015) 530-563.</a:t>
            </a:r>
            <a:endParaRPr dirty="0"/>
          </a:p>
          <a:p>
            <a:pPr marL="0" marR="0" lvl="0" indent="0" algn="l" rtl="0">
              <a:lnSpc>
                <a:spcPct val="100000"/>
              </a:lnSpc>
              <a:spcBef>
                <a:spcPts val="0"/>
              </a:spcBef>
              <a:spcAft>
                <a:spcPts val="0"/>
              </a:spcAft>
              <a:buNone/>
            </a:pPr>
            <a:r>
              <a:rPr lang="en-US" sz="2800" b="0" i="0" u="none" strike="noStrike" cap="none" dirty="0" err="1">
                <a:solidFill>
                  <a:srgbClr val="000000"/>
                </a:solidFill>
                <a:latin typeface="Times New Roman"/>
                <a:ea typeface="Times New Roman"/>
                <a:cs typeface="Times New Roman"/>
                <a:sym typeface="Times New Roman"/>
              </a:rPr>
              <a:t>Ocwieja</a:t>
            </a:r>
            <a:r>
              <a:rPr lang="en-US" sz="2800" b="0" i="0" u="none" strike="noStrike" cap="none" dirty="0">
                <a:solidFill>
                  <a:srgbClr val="000000"/>
                </a:solidFill>
                <a:latin typeface="Times New Roman"/>
                <a:ea typeface="Times New Roman"/>
                <a:cs typeface="Times New Roman"/>
                <a:sym typeface="Times New Roman"/>
              </a:rPr>
              <a:t>, </a:t>
            </a:r>
            <a:r>
              <a:rPr lang="en-US" sz="2800" b="0" i="1" u="none" strike="noStrike" cap="none" dirty="0">
                <a:solidFill>
                  <a:srgbClr val="000000"/>
                </a:solidFill>
                <a:latin typeface="Times New Roman"/>
                <a:ea typeface="Times New Roman"/>
                <a:cs typeface="Times New Roman"/>
                <a:sym typeface="Times New Roman"/>
              </a:rPr>
              <a:t>et al</a:t>
            </a:r>
            <a:r>
              <a:rPr lang="en-US" sz="2800" b="0" i="0" u="none" strike="noStrike" cap="none" dirty="0">
                <a:solidFill>
                  <a:srgbClr val="000000"/>
                </a:solidFill>
                <a:latin typeface="Times New Roman"/>
                <a:ea typeface="Times New Roman"/>
                <a:cs typeface="Times New Roman"/>
                <a:sym typeface="Times New Roman"/>
              </a:rPr>
              <a:t>., J. Coll. Interface Sci., </a:t>
            </a:r>
            <a:r>
              <a:rPr lang="en-US" sz="2800" b="1" i="0" u="none" strike="noStrike" cap="none" dirty="0">
                <a:solidFill>
                  <a:srgbClr val="000000"/>
                </a:solidFill>
                <a:latin typeface="Times New Roman"/>
                <a:ea typeface="Times New Roman"/>
                <a:cs typeface="Times New Roman"/>
                <a:sym typeface="Times New Roman"/>
              </a:rPr>
              <a:t>376</a:t>
            </a:r>
            <a:r>
              <a:rPr lang="en-US" sz="2800" b="0" i="0" u="none" strike="noStrike" cap="none" dirty="0">
                <a:solidFill>
                  <a:srgbClr val="000000"/>
                </a:solidFill>
                <a:latin typeface="Times New Roman"/>
                <a:ea typeface="Times New Roman"/>
                <a:cs typeface="Times New Roman"/>
                <a:sym typeface="Times New Roman"/>
              </a:rPr>
              <a:t> (2012) 1-11.</a:t>
            </a:r>
            <a:endParaRPr dirty="0"/>
          </a:p>
          <a:p>
            <a:pPr marL="0" marR="0" lvl="0" indent="0" algn="l" rtl="0">
              <a:lnSpc>
                <a:spcPct val="100000"/>
              </a:lnSpc>
              <a:spcBef>
                <a:spcPts val="0"/>
              </a:spcBef>
              <a:spcAft>
                <a:spcPts val="0"/>
              </a:spcAft>
              <a:buNone/>
            </a:pPr>
            <a:r>
              <a:rPr lang="en-US" sz="2800" b="0" i="0" u="none" strike="noStrike" cap="none" dirty="0" err="1">
                <a:solidFill>
                  <a:srgbClr val="000000"/>
                </a:solidFill>
                <a:latin typeface="Times New Roman"/>
                <a:ea typeface="Times New Roman"/>
                <a:cs typeface="Times New Roman"/>
                <a:sym typeface="Times New Roman"/>
              </a:rPr>
              <a:t>Abdellatif</a:t>
            </a:r>
            <a:r>
              <a:rPr lang="en-US" sz="2800" b="0" i="0" u="none" strike="noStrike" cap="none" dirty="0">
                <a:solidFill>
                  <a:srgbClr val="000000"/>
                </a:solidFill>
                <a:latin typeface="Times New Roman"/>
                <a:ea typeface="Times New Roman"/>
                <a:cs typeface="Times New Roman"/>
                <a:sym typeface="Times New Roman"/>
              </a:rPr>
              <a:t>, </a:t>
            </a:r>
            <a:r>
              <a:rPr lang="en-US" sz="2800" b="0" i="1" u="none" strike="noStrike" cap="none" dirty="0">
                <a:solidFill>
                  <a:srgbClr val="000000"/>
                </a:solidFill>
                <a:latin typeface="Times New Roman"/>
                <a:ea typeface="Times New Roman"/>
                <a:cs typeface="Times New Roman"/>
                <a:sym typeface="Times New Roman"/>
              </a:rPr>
              <a:t>et al</a:t>
            </a:r>
            <a:r>
              <a:rPr lang="en-US" sz="2800" b="0" i="0" u="none" strike="noStrike" cap="none" dirty="0">
                <a:solidFill>
                  <a:srgbClr val="000000"/>
                </a:solidFill>
                <a:latin typeface="Times New Roman"/>
                <a:ea typeface="Times New Roman"/>
                <a:cs typeface="Times New Roman"/>
                <a:sym typeface="Times New Roman"/>
              </a:rPr>
              <a:t>., J. Coll. Interface Sci., </a:t>
            </a:r>
            <a:r>
              <a:rPr lang="en-US" sz="2800" b="1" i="0" u="none" strike="noStrike" cap="none" dirty="0">
                <a:solidFill>
                  <a:srgbClr val="000000"/>
                </a:solidFill>
                <a:latin typeface="Times New Roman"/>
                <a:ea typeface="Times New Roman"/>
                <a:cs typeface="Times New Roman"/>
                <a:sym typeface="Times New Roman"/>
              </a:rPr>
              <a:t>458</a:t>
            </a:r>
            <a:r>
              <a:rPr lang="en-US" sz="2800" b="0" i="0" u="none" strike="noStrike" cap="none" dirty="0">
                <a:solidFill>
                  <a:srgbClr val="000000"/>
                </a:solidFill>
                <a:latin typeface="Times New Roman"/>
                <a:ea typeface="Times New Roman"/>
                <a:cs typeface="Times New Roman"/>
                <a:sym typeface="Times New Roman"/>
              </a:rPr>
              <a:t> (2015) 266-272.</a:t>
            </a:r>
            <a:endParaRPr dirty="0"/>
          </a:p>
          <a:p>
            <a:pPr marL="0" marR="0" lvl="0" indent="0" algn="l" rtl="0">
              <a:lnSpc>
                <a:spcPct val="100000"/>
              </a:lnSpc>
              <a:spcBef>
                <a:spcPts val="0"/>
              </a:spcBef>
              <a:spcAft>
                <a:spcPts val="0"/>
              </a:spcAft>
              <a:buNone/>
            </a:pPr>
            <a:r>
              <a:rPr lang="en-US" sz="2800" b="0" i="0" u="none" strike="noStrike" cap="none" dirty="0">
                <a:solidFill>
                  <a:srgbClr val="000000"/>
                </a:solidFill>
                <a:latin typeface="Times New Roman"/>
                <a:ea typeface="Times New Roman"/>
                <a:cs typeface="Times New Roman"/>
                <a:sym typeface="Times New Roman"/>
              </a:rPr>
              <a:t>Lau and Russel, </a:t>
            </a:r>
            <a:r>
              <a:rPr lang="en-US" sz="2800" b="0" i="0" u="none" strike="noStrike" cap="none" dirty="0" err="1">
                <a:solidFill>
                  <a:srgbClr val="000000"/>
                </a:solidFill>
                <a:latin typeface="Times New Roman"/>
                <a:ea typeface="Times New Roman"/>
                <a:cs typeface="Times New Roman"/>
                <a:sym typeface="Times New Roman"/>
              </a:rPr>
              <a:t>AIChE</a:t>
            </a:r>
            <a:r>
              <a:rPr lang="en-US" sz="2800" b="0" i="0" u="none" strike="noStrike" cap="none" dirty="0">
                <a:solidFill>
                  <a:srgbClr val="000000"/>
                </a:solidFill>
                <a:latin typeface="Times New Roman"/>
                <a:ea typeface="Times New Roman"/>
                <a:cs typeface="Times New Roman"/>
                <a:sym typeface="Times New Roman"/>
              </a:rPr>
              <a:t> Journal, </a:t>
            </a:r>
            <a:r>
              <a:rPr lang="en-US" sz="2800" b="1" i="0" u="none" strike="noStrike" cap="none" dirty="0">
                <a:solidFill>
                  <a:srgbClr val="000000"/>
                </a:solidFill>
                <a:latin typeface="Times New Roman"/>
                <a:ea typeface="Times New Roman"/>
                <a:cs typeface="Times New Roman"/>
                <a:sym typeface="Times New Roman"/>
              </a:rPr>
              <a:t>60</a:t>
            </a:r>
            <a:r>
              <a:rPr lang="en-US" sz="2800" b="0" i="0" u="none" strike="noStrike" cap="none" dirty="0">
                <a:solidFill>
                  <a:srgbClr val="000000"/>
                </a:solidFill>
                <a:latin typeface="Times New Roman"/>
                <a:ea typeface="Times New Roman"/>
                <a:cs typeface="Times New Roman"/>
                <a:sym typeface="Times New Roman"/>
              </a:rPr>
              <a:t> (2014) 1287-1302.</a:t>
            </a:r>
            <a:endParaRPr dirty="0"/>
          </a:p>
          <a:p>
            <a:pPr marL="0" marR="0" lvl="0" indent="0" algn="l" rtl="0">
              <a:lnSpc>
                <a:spcPct val="100000"/>
              </a:lnSpc>
              <a:spcBef>
                <a:spcPts val="0"/>
              </a:spcBef>
              <a:spcAft>
                <a:spcPts val="0"/>
              </a:spcAft>
              <a:buNone/>
            </a:pPr>
            <a:r>
              <a:rPr lang="en-US" sz="2800" b="0" i="0" u="none" strike="noStrike" cap="none" dirty="0" err="1">
                <a:solidFill>
                  <a:srgbClr val="000000"/>
                </a:solidFill>
                <a:latin typeface="Times New Roman"/>
                <a:ea typeface="Times New Roman"/>
                <a:cs typeface="Times New Roman"/>
                <a:sym typeface="Times New Roman"/>
              </a:rPr>
              <a:t>Marcolongo</a:t>
            </a:r>
            <a:r>
              <a:rPr lang="en-US" sz="2800" b="0" i="0" u="none" strike="noStrike" cap="none" dirty="0">
                <a:solidFill>
                  <a:srgbClr val="000000"/>
                </a:solidFill>
                <a:latin typeface="Times New Roman"/>
                <a:ea typeface="Times New Roman"/>
                <a:cs typeface="Times New Roman"/>
                <a:sym typeface="Times New Roman"/>
              </a:rPr>
              <a:t> &amp; </a:t>
            </a:r>
            <a:r>
              <a:rPr lang="en-US" sz="2800" b="0" i="0" u="none" strike="noStrike" cap="none" dirty="0" err="1">
                <a:solidFill>
                  <a:srgbClr val="000000"/>
                </a:solidFill>
                <a:latin typeface="Times New Roman"/>
                <a:ea typeface="Times New Roman"/>
                <a:cs typeface="Times New Roman"/>
                <a:sym typeface="Times New Roman"/>
              </a:rPr>
              <a:t>Mirenda</a:t>
            </a:r>
            <a:r>
              <a:rPr lang="en-US" sz="2800" b="0" i="0" u="none" strike="noStrike" cap="none" dirty="0">
                <a:solidFill>
                  <a:srgbClr val="000000"/>
                </a:solidFill>
                <a:latin typeface="Times New Roman"/>
                <a:ea typeface="Times New Roman"/>
                <a:cs typeface="Times New Roman"/>
                <a:sym typeface="Times New Roman"/>
              </a:rPr>
              <a:t>,  J. Chem. Educ., </a:t>
            </a:r>
            <a:r>
              <a:rPr lang="en-US" sz="2800" b="1" i="0" u="none" strike="noStrike" cap="none" dirty="0">
                <a:solidFill>
                  <a:srgbClr val="000000"/>
                </a:solidFill>
                <a:latin typeface="Times New Roman"/>
                <a:ea typeface="Times New Roman"/>
                <a:cs typeface="Times New Roman"/>
                <a:sym typeface="Times New Roman"/>
              </a:rPr>
              <a:t>88</a:t>
            </a:r>
            <a:r>
              <a:rPr lang="en-US" sz="2800" b="0" i="0" u="none" strike="noStrike" cap="none" dirty="0">
                <a:solidFill>
                  <a:srgbClr val="000000"/>
                </a:solidFill>
                <a:latin typeface="Times New Roman"/>
                <a:ea typeface="Times New Roman"/>
                <a:cs typeface="Times New Roman"/>
                <a:sym typeface="Times New Roman"/>
              </a:rPr>
              <a:t> (2011) 629-633.</a:t>
            </a:r>
            <a:endParaRPr dirty="0"/>
          </a:p>
          <a:p>
            <a:pPr marL="0" marR="0" lvl="0" indent="0" algn="l" rtl="0">
              <a:lnSpc>
                <a:spcPct val="100000"/>
              </a:lnSpc>
              <a:spcBef>
                <a:spcPts val="0"/>
              </a:spcBef>
              <a:spcAft>
                <a:spcPts val="0"/>
              </a:spcAft>
              <a:buNone/>
            </a:pPr>
            <a:r>
              <a:rPr lang="en-US" sz="2800" b="0" i="0" u="none" strike="noStrike" cap="none" dirty="0">
                <a:solidFill>
                  <a:srgbClr val="000000"/>
                </a:solidFill>
                <a:latin typeface="Times New Roman"/>
                <a:ea typeface="Times New Roman"/>
                <a:cs typeface="Times New Roman"/>
                <a:sym typeface="Times New Roman"/>
              </a:rPr>
              <a:t>Chen, Fluid Phase </a:t>
            </a:r>
            <a:r>
              <a:rPr lang="en-US" sz="2800" b="0" i="0" u="none" strike="noStrike" cap="none" dirty="0" err="1">
                <a:solidFill>
                  <a:srgbClr val="000000"/>
                </a:solidFill>
                <a:latin typeface="Times New Roman"/>
                <a:ea typeface="Times New Roman"/>
                <a:cs typeface="Times New Roman"/>
                <a:sym typeface="Times New Roman"/>
              </a:rPr>
              <a:t>Equil</a:t>
            </a:r>
            <a:r>
              <a:rPr lang="en-US" sz="2800" b="0" i="0" u="none" strike="noStrike" cap="none" dirty="0">
                <a:solidFill>
                  <a:srgbClr val="000000"/>
                </a:solidFill>
                <a:latin typeface="Times New Roman"/>
                <a:ea typeface="Times New Roman"/>
                <a:cs typeface="Times New Roman"/>
                <a:sym typeface="Times New Roman"/>
              </a:rPr>
              <a:t>., </a:t>
            </a:r>
            <a:r>
              <a:rPr lang="en-US" sz="2800" b="1" i="0" u="none" strike="noStrike" cap="none" dirty="0">
                <a:solidFill>
                  <a:srgbClr val="000000"/>
                </a:solidFill>
                <a:latin typeface="Times New Roman"/>
                <a:ea typeface="Times New Roman"/>
                <a:cs typeface="Times New Roman"/>
                <a:sym typeface="Times New Roman"/>
              </a:rPr>
              <a:t>241</a:t>
            </a:r>
            <a:r>
              <a:rPr lang="en-US" sz="2800" b="0" i="0" u="none" strike="noStrike" cap="none" dirty="0">
                <a:solidFill>
                  <a:srgbClr val="000000"/>
                </a:solidFill>
                <a:latin typeface="Times New Roman"/>
                <a:ea typeface="Times New Roman"/>
                <a:cs typeface="Times New Roman"/>
                <a:sym typeface="Times New Roman"/>
              </a:rPr>
              <a:t> (2006) 103-112.</a:t>
            </a:r>
            <a:endParaRPr dirty="0"/>
          </a:p>
          <a:p>
            <a:pPr marL="0" marR="0" lvl="0" indent="0" algn="l" rtl="0">
              <a:lnSpc>
                <a:spcPct val="100000"/>
              </a:lnSpc>
              <a:spcBef>
                <a:spcPts val="0"/>
              </a:spcBef>
              <a:spcAft>
                <a:spcPts val="0"/>
              </a:spcAft>
              <a:buNone/>
            </a:pPr>
            <a:r>
              <a:rPr lang="en-US" sz="2800" b="0" i="0" u="none" strike="noStrike" cap="none" dirty="0">
                <a:solidFill>
                  <a:srgbClr val="000000"/>
                </a:solidFill>
                <a:latin typeface="Times New Roman"/>
                <a:ea typeface="Times New Roman"/>
                <a:cs typeface="Times New Roman"/>
                <a:sym typeface="Times New Roman"/>
              </a:rPr>
              <a:t>Chen </a:t>
            </a:r>
            <a:r>
              <a:rPr lang="en-US" sz="2800" b="0" i="1" u="none" strike="noStrike" cap="none" dirty="0">
                <a:solidFill>
                  <a:srgbClr val="000000"/>
                </a:solidFill>
                <a:latin typeface="Times New Roman"/>
                <a:ea typeface="Times New Roman"/>
                <a:cs typeface="Times New Roman"/>
                <a:sym typeface="Times New Roman"/>
              </a:rPr>
              <a:t>et al</a:t>
            </a:r>
            <a:r>
              <a:rPr lang="en-US" sz="2800" b="0" i="0" u="none" strike="noStrike" cap="none" dirty="0">
                <a:solidFill>
                  <a:srgbClr val="000000"/>
                </a:solidFill>
                <a:latin typeface="Times New Roman"/>
                <a:ea typeface="Times New Roman"/>
                <a:cs typeface="Times New Roman"/>
                <a:sym typeface="Times New Roman"/>
              </a:rPr>
              <a:t>.,  </a:t>
            </a:r>
            <a:r>
              <a:rPr lang="en-US" sz="2800" b="0" i="0" u="none" strike="noStrike" cap="none" dirty="0" err="1">
                <a:solidFill>
                  <a:srgbClr val="000000"/>
                </a:solidFill>
                <a:latin typeface="Times New Roman"/>
                <a:ea typeface="Times New Roman"/>
                <a:cs typeface="Times New Roman"/>
                <a:sym typeface="Times New Roman"/>
              </a:rPr>
              <a:t>AIChE</a:t>
            </a:r>
            <a:r>
              <a:rPr lang="en-US" sz="2800" b="0" i="0" u="none" strike="noStrike" cap="none" dirty="0">
                <a:solidFill>
                  <a:srgbClr val="000000"/>
                </a:solidFill>
                <a:latin typeface="Times New Roman"/>
                <a:ea typeface="Times New Roman"/>
                <a:cs typeface="Times New Roman"/>
                <a:sym typeface="Times New Roman"/>
              </a:rPr>
              <a:t> Journal, </a:t>
            </a:r>
            <a:r>
              <a:rPr lang="en-US" sz="2800" b="1" i="0" u="none" strike="noStrike" cap="none" dirty="0">
                <a:solidFill>
                  <a:srgbClr val="000000"/>
                </a:solidFill>
                <a:latin typeface="Times New Roman"/>
                <a:ea typeface="Times New Roman"/>
                <a:cs typeface="Times New Roman"/>
                <a:sym typeface="Times New Roman"/>
              </a:rPr>
              <a:t>47</a:t>
            </a:r>
            <a:r>
              <a:rPr lang="en-US" sz="2800" b="0" i="0" u="none" strike="noStrike" cap="none" dirty="0">
                <a:solidFill>
                  <a:srgbClr val="000000"/>
                </a:solidFill>
                <a:latin typeface="Times New Roman"/>
                <a:ea typeface="Times New Roman"/>
                <a:cs typeface="Times New Roman"/>
                <a:sym typeface="Times New Roman"/>
              </a:rPr>
              <a:t> (2001) 2593-2602.</a:t>
            </a:r>
            <a:endParaRPr dirty="0"/>
          </a:p>
          <a:p>
            <a:pPr marL="0" marR="0" lvl="0" indent="0" algn="l" rtl="0">
              <a:lnSpc>
                <a:spcPct val="100000"/>
              </a:lnSpc>
              <a:spcBef>
                <a:spcPts val="0"/>
              </a:spcBef>
              <a:spcAft>
                <a:spcPts val="0"/>
              </a:spcAft>
              <a:buNone/>
            </a:pPr>
            <a:r>
              <a:rPr lang="en-US" sz="2800" b="0" i="0" u="none" strike="noStrike" cap="none" dirty="0" err="1">
                <a:solidFill>
                  <a:srgbClr val="000000"/>
                </a:solidFill>
                <a:latin typeface="Times New Roman"/>
                <a:ea typeface="Times New Roman"/>
                <a:cs typeface="Times New Roman"/>
                <a:sym typeface="Times New Roman"/>
              </a:rPr>
              <a:t>Keffer</a:t>
            </a:r>
            <a:r>
              <a:rPr lang="en-US" sz="2800" b="0" i="0" u="none" strike="noStrike" cap="none" dirty="0">
                <a:solidFill>
                  <a:srgbClr val="000000"/>
                </a:solidFill>
                <a:latin typeface="Times New Roman"/>
                <a:ea typeface="Times New Roman"/>
                <a:cs typeface="Times New Roman"/>
                <a:sym typeface="Times New Roman"/>
              </a:rPr>
              <a:t>, D., The Working Person’s Guide to Molecular </a:t>
            </a:r>
            <a:endParaRPr sz="2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800" b="0" i="0" u="none" strike="noStrike" cap="none" dirty="0">
                <a:solidFill>
                  <a:srgbClr val="000000"/>
                </a:solidFill>
                <a:latin typeface="Times New Roman"/>
                <a:ea typeface="Times New Roman"/>
                <a:cs typeface="Times New Roman"/>
                <a:sym typeface="Times New Roman"/>
              </a:rPr>
              <a:t>	Dynamics Simulations, Univ. of Tennessee-Knoxville,</a:t>
            </a:r>
            <a:endParaRPr dirty="0"/>
          </a:p>
          <a:p>
            <a:pPr marL="0" marR="0" lvl="0" indent="0" algn="l" rtl="0">
              <a:lnSpc>
                <a:spcPct val="100000"/>
              </a:lnSpc>
              <a:spcBef>
                <a:spcPts val="0"/>
              </a:spcBef>
              <a:spcAft>
                <a:spcPts val="0"/>
              </a:spcAft>
              <a:buNone/>
            </a:pPr>
            <a:r>
              <a:rPr lang="en-US" sz="2800" b="0" i="0" u="none" strike="noStrike" cap="none" dirty="0">
                <a:solidFill>
                  <a:srgbClr val="000000"/>
                </a:solidFill>
                <a:latin typeface="Times New Roman"/>
                <a:ea typeface="Times New Roman"/>
                <a:cs typeface="Times New Roman"/>
                <a:sym typeface="Times New Roman"/>
              </a:rPr>
              <a:t>	http://utkstair.org/clausius/docs/mse614/text/notes.html</a:t>
            </a:r>
            <a:endParaRPr dirty="0"/>
          </a:p>
        </p:txBody>
      </p:sp>
      <p:pic>
        <p:nvPicPr>
          <p:cNvPr id="279" name="Shape 279"/>
          <p:cNvPicPr preferRelativeResize="0"/>
          <p:nvPr/>
        </p:nvPicPr>
        <p:blipFill rotWithShape="1">
          <a:blip r:embed="rId9">
            <a:alphaModFix/>
          </a:blip>
          <a:srcRect r="5886"/>
          <a:stretch/>
        </p:blipFill>
        <p:spPr>
          <a:xfrm>
            <a:off x="8118587" y="24622002"/>
            <a:ext cx="4701811" cy="3962291"/>
          </a:xfrm>
          <a:prstGeom prst="rect">
            <a:avLst/>
          </a:prstGeom>
          <a:noFill/>
          <a:ln>
            <a:noFill/>
          </a:ln>
        </p:spPr>
      </p:pic>
      <p:pic>
        <p:nvPicPr>
          <p:cNvPr id="280" name="Shape 280"/>
          <p:cNvPicPr preferRelativeResize="0"/>
          <p:nvPr/>
        </p:nvPicPr>
        <p:blipFill rotWithShape="1">
          <a:blip r:embed="rId10">
            <a:alphaModFix/>
          </a:blip>
          <a:srcRect t="10251" r="4767"/>
          <a:stretch/>
        </p:blipFill>
        <p:spPr>
          <a:xfrm>
            <a:off x="6614391" y="30228775"/>
            <a:ext cx="5743616" cy="2412609"/>
          </a:xfrm>
          <a:prstGeom prst="rect">
            <a:avLst/>
          </a:prstGeom>
          <a:noFill/>
          <a:ln>
            <a:noFill/>
          </a:ln>
        </p:spPr>
      </p:pic>
      <p:pic>
        <p:nvPicPr>
          <p:cNvPr id="281" name="Shape 281"/>
          <p:cNvPicPr preferRelativeResize="0"/>
          <p:nvPr/>
        </p:nvPicPr>
        <p:blipFill rotWithShape="1">
          <a:blip r:embed="rId11">
            <a:alphaModFix/>
          </a:blip>
          <a:srcRect/>
          <a:stretch/>
        </p:blipFill>
        <p:spPr>
          <a:xfrm>
            <a:off x="12620165" y="29348769"/>
            <a:ext cx="8983464" cy="3465050"/>
          </a:xfrm>
          <a:prstGeom prst="rect">
            <a:avLst/>
          </a:prstGeom>
          <a:noFill/>
          <a:ln>
            <a:noFill/>
          </a:ln>
        </p:spPr>
      </p:pic>
      <p:pic>
        <p:nvPicPr>
          <p:cNvPr id="282" name="Shape 282"/>
          <p:cNvPicPr preferRelativeResize="0"/>
          <p:nvPr/>
        </p:nvPicPr>
        <p:blipFill rotWithShape="1">
          <a:blip r:embed="rId12">
            <a:alphaModFix/>
          </a:blip>
          <a:srcRect/>
          <a:stretch/>
        </p:blipFill>
        <p:spPr>
          <a:xfrm>
            <a:off x="12885080" y="26349456"/>
            <a:ext cx="8370001" cy="3093750"/>
          </a:xfrm>
          <a:prstGeom prst="rect">
            <a:avLst/>
          </a:prstGeom>
          <a:noFill/>
          <a:ln>
            <a:noFill/>
          </a:ln>
        </p:spPr>
      </p:pic>
      <p:pic>
        <p:nvPicPr>
          <p:cNvPr id="283" name="Shape 283"/>
          <p:cNvPicPr preferRelativeResize="0"/>
          <p:nvPr/>
        </p:nvPicPr>
        <p:blipFill rotWithShape="1">
          <a:blip r:embed="rId13">
            <a:alphaModFix/>
          </a:blip>
          <a:srcRect l="9240" r="17661"/>
          <a:stretch/>
        </p:blipFill>
        <p:spPr>
          <a:xfrm>
            <a:off x="21913680" y="19188784"/>
            <a:ext cx="8839061" cy="1921038"/>
          </a:xfrm>
          <a:prstGeom prst="rect">
            <a:avLst/>
          </a:prstGeom>
          <a:noFill/>
          <a:ln>
            <a:noFill/>
          </a:ln>
        </p:spPr>
      </p:pic>
      <p:pic>
        <p:nvPicPr>
          <p:cNvPr id="284" name="Shape 284"/>
          <p:cNvPicPr preferRelativeResize="0"/>
          <p:nvPr/>
        </p:nvPicPr>
        <p:blipFill rotWithShape="1">
          <a:blip r:embed="rId14">
            <a:alphaModFix/>
          </a:blip>
          <a:srcRect l="10828" r="21096" b="26503"/>
          <a:stretch/>
        </p:blipFill>
        <p:spPr>
          <a:xfrm>
            <a:off x="21818995" y="20767602"/>
            <a:ext cx="9042004" cy="1615080"/>
          </a:xfrm>
          <a:prstGeom prst="rect">
            <a:avLst/>
          </a:prstGeom>
          <a:noFill/>
          <a:ln>
            <a:noFill/>
          </a:ln>
        </p:spPr>
      </p:pic>
      <p:sp>
        <p:nvSpPr>
          <p:cNvPr id="285" name="Shape 285"/>
          <p:cNvSpPr/>
          <p:nvPr/>
        </p:nvSpPr>
        <p:spPr>
          <a:xfrm>
            <a:off x="22598456" y="22359502"/>
            <a:ext cx="7544428" cy="5539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5</a:t>
            </a:r>
            <a:r>
              <a:rPr lang="en-US" sz="3000" b="1" i="0" u="none" strike="noStrike" cap="none" baseline="30000">
                <a:solidFill>
                  <a:srgbClr val="000000"/>
                </a:solidFill>
                <a:latin typeface="Times New Roman"/>
                <a:ea typeface="Times New Roman"/>
                <a:cs typeface="Times New Roman"/>
                <a:sym typeface="Times New Roman"/>
              </a:rPr>
              <a:t>th</a:t>
            </a:r>
            <a:r>
              <a:rPr lang="en-US" sz="3000" b="1" i="0" u="none" strike="noStrike" cap="none">
                <a:solidFill>
                  <a:srgbClr val="000000"/>
                </a:solidFill>
                <a:latin typeface="Times New Roman"/>
                <a:ea typeface="Times New Roman"/>
                <a:cs typeface="Times New Roman"/>
                <a:sym typeface="Times New Roman"/>
              </a:rPr>
              <a:t> Order Gear Predictor Corrector Method</a:t>
            </a:r>
            <a:endParaRPr sz="3000" b="1" i="0" u="none" strike="noStrike" cap="none">
              <a:solidFill>
                <a:srgbClr val="000000"/>
              </a:solidFill>
              <a:latin typeface="Times New Roman"/>
              <a:ea typeface="Times New Roman"/>
              <a:cs typeface="Times New Roman"/>
              <a:sym typeface="Times New Roman"/>
            </a:endParaRPr>
          </a:p>
        </p:txBody>
      </p:sp>
      <p:pic>
        <p:nvPicPr>
          <p:cNvPr id="286" name="Shape 286"/>
          <p:cNvPicPr preferRelativeResize="0">
            <a:picLocks noChangeAspect="1"/>
          </p:cNvPicPr>
          <p:nvPr/>
        </p:nvPicPr>
        <p:blipFill rotWithShape="1">
          <a:blip r:embed="rId15">
            <a:alphaModFix/>
          </a:blip>
          <a:srcRect l="871" t="869" r="1242" b="1435"/>
          <a:stretch/>
        </p:blipFill>
        <p:spPr>
          <a:xfrm>
            <a:off x="21420320" y="22957287"/>
            <a:ext cx="9578302" cy="5331967"/>
          </a:xfrm>
          <a:prstGeom prst="rect">
            <a:avLst/>
          </a:prstGeom>
          <a:noFill/>
          <a:ln>
            <a:noFill/>
          </a:ln>
        </p:spPr>
      </p:pic>
      <p:grpSp>
        <p:nvGrpSpPr>
          <p:cNvPr id="287" name="Shape 287"/>
          <p:cNvGrpSpPr/>
          <p:nvPr/>
        </p:nvGrpSpPr>
        <p:grpSpPr>
          <a:xfrm>
            <a:off x="1351539" y="4578874"/>
            <a:ext cx="11247750" cy="13138459"/>
            <a:chOff x="1434666" y="4578874"/>
            <a:chExt cx="11247750" cy="13138459"/>
          </a:xfrm>
        </p:grpSpPr>
        <p:grpSp>
          <p:nvGrpSpPr>
            <p:cNvPr id="288" name="Shape 288"/>
            <p:cNvGrpSpPr/>
            <p:nvPr/>
          </p:nvGrpSpPr>
          <p:grpSpPr>
            <a:xfrm>
              <a:off x="1434666" y="4695271"/>
              <a:ext cx="11247750" cy="13022061"/>
              <a:chOff x="1434666" y="4695271"/>
              <a:chExt cx="11247750" cy="13022061"/>
            </a:xfrm>
          </p:grpSpPr>
          <p:sp>
            <p:nvSpPr>
              <p:cNvPr id="289" name="Shape 289"/>
              <p:cNvSpPr/>
              <p:nvPr/>
            </p:nvSpPr>
            <p:spPr>
              <a:xfrm>
                <a:off x="1434666" y="4695271"/>
                <a:ext cx="11247750" cy="13010838"/>
              </a:xfrm>
              <a:prstGeom prst="rect">
                <a:avLst/>
              </a:prstGeom>
              <a:solidFill>
                <a:schemeClr val="accent1"/>
              </a:solidFill>
              <a:ln w="1905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imes New Roman"/>
                  <a:ea typeface="Times New Roman"/>
                  <a:cs typeface="Times New Roman"/>
                  <a:sym typeface="Times New Roman"/>
                </a:endParaRPr>
              </a:p>
            </p:txBody>
          </p:sp>
          <p:sp>
            <p:nvSpPr>
              <p:cNvPr id="290" name="Shape 290"/>
              <p:cNvSpPr/>
              <p:nvPr/>
            </p:nvSpPr>
            <p:spPr>
              <a:xfrm>
                <a:off x="1493028" y="5691220"/>
                <a:ext cx="10806229" cy="12026113"/>
              </a:xfrm>
              <a:prstGeom prst="rect">
                <a:avLst/>
              </a:prstGeom>
              <a:noFill/>
              <a:ln>
                <a:noFill/>
              </a:ln>
            </p:spPr>
            <p:txBody>
              <a:bodyPr spcFirstLastPara="1" wrap="square" lIns="91425" tIns="45700" rIns="91425" bIns="45700" anchor="t" anchorCtr="0">
                <a:noAutofit/>
              </a:bodyPr>
              <a:lstStyle/>
              <a:p>
                <a:pPr marL="0" marR="0" lvl="0" indent="0" algn="just" rtl="0">
                  <a:lnSpc>
                    <a:spcPct val="107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Control over the distribution of particle sizes is central to the nanotechnology industry, particularly with regard to color, electrical properties, catalytic behavior, sensing by electronic noses and tongues, and all other surface properties.  To make this possible, nanoparticles (NPs) are typically surrounded by either cationic or anionic surfactants to put a surface charge on the NP’s, thereby ensuring repulsion with similarly charged NP’s.  Sometimes NP’s are surrounded by nonionic capping agents that rely solely on the steric bulk of the capping agent to provide a barrier to NP aggregation.  Often, capping agents are chosen to provide both an electrostatic and a steric barrier to aggregation.  </a:t>
                </a:r>
                <a:endParaRPr/>
              </a:p>
              <a:p>
                <a:pPr marL="0" marR="0" lvl="0" indent="0" algn="just" rtl="0">
                  <a:lnSpc>
                    <a:spcPct val="107000"/>
                  </a:lnSpc>
                  <a:spcBef>
                    <a:spcPts val="800"/>
                  </a:spcBef>
                  <a:spcAft>
                    <a:spcPts val="0"/>
                  </a:spcAft>
                  <a:buNone/>
                </a:pPr>
                <a:r>
                  <a:rPr lang="en-US" sz="3000" b="1" i="0" u="none" strike="noStrike" cap="none">
                    <a:solidFill>
                      <a:srgbClr val="000000"/>
                    </a:solidFill>
                    <a:latin typeface="Times New Roman"/>
                    <a:ea typeface="Times New Roman"/>
                    <a:cs typeface="Times New Roman"/>
                    <a:sym typeface="Times New Roman"/>
                  </a:rPr>
                  <a:t>This project will involve the development of a hybrid Monte Carlo (MC) and molecular dynamics (MD) simulation of nanoparticles in an appropriate suspension fluid (as opposed to a solvent) such that the capped NP’s will have a finite chance of interacting with each other and/or with desorbed capping agent ligands.  The MD portion of the simulation will approximate the electrokinetic (diffusion plus an electrically-driven convective flow), ultrasonic, and gravitational flows present in NP suspensions.  The Monte Carlo portion of the model will simulate the probability for desorption or adsorption of a capping agent ligand with a NP, as well as the reaction of two NP’s with each other to form a single larger nanoparticle.  </a:t>
                </a:r>
                <a:endParaRPr sz="3000" b="1" i="0" u="none" strike="noStrike" cap="none">
                  <a:solidFill>
                    <a:srgbClr val="000000"/>
                  </a:solidFill>
                  <a:latin typeface="Times New Roman"/>
                  <a:ea typeface="Times New Roman"/>
                  <a:cs typeface="Times New Roman"/>
                  <a:sym typeface="Times New Roman"/>
                </a:endParaRPr>
              </a:p>
            </p:txBody>
          </p:sp>
        </p:grpSp>
        <p:sp>
          <p:nvSpPr>
            <p:cNvPr id="291" name="Shape 291"/>
            <p:cNvSpPr txBox="1"/>
            <p:nvPr/>
          </p:nvSpPr>
          <p:spPr>
            <a:xfrm>
              <a:off x="2112800" y="4578874"/>
              <a:ext cx="8875200" cy="12959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US" sz="7200" b="1" i="0" u="none" strike="noStrike" cap="none">
                  <a:solidFill>
                    <a:srgbClr val="000000"/>
                  </a:solidFill>
                  <a:latin typeface="Times New Roman"/>
                  <a:ea typeface="Times New Roman"/>
                  <a:cs typeface="Times New Roman"/>
                  <a:sym typeface="Times New Roman"/>
                </a:rPr>
                <a:t>Abstract</a:t>
              </a:r>
              <a:endParaRPr sz="7200" b="1" i="0" u="none" strike="noStrike" cap="none">
                <a:solidFill>
                  <a:srgbClr val="000000"/>
                </a:solidFill>
                <a:latin typeface="Times New Roman"/>
                <a:ea typeface="Times New Roman"/>
                <a:cs typeface="Times New Roman"/>
                <a:sym typeface="Times New Roman"/>
              </a:endParaRPr>
            </a:p>
          </p:txBody>
        </p:sp>
      </p:grpSp>
      <p:sp>
        <p:nvSpPr>
          <p:cNvPr id="292" name="Shape 292"/>
          <p:cNvSpPr/>
          <p:nvPr/>
        </p:nvSpPr>
        <p:spPr>
          <a:xfrm>
            <a:off x="31217231" y="4832259"/>
            <a:ext cx="11351400" cy="6093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In each time step, we must account for</a:t>
            </a:r>
            <a:endParaRPr/>
          </a:p>
          <a:p>
            <a:pPr marL="0" marR="0" lvl="0" indent="0" algn="l" rtl="0">
              <a:lnSpc>
                <a:spcPct val="100000"/>
              </a:lnSpc>
              <a:spcBef>
                <a:spcPts val="0"/>
              </a:spcBef>
              <a:spcAft>
                <a:spcPts val="0"/>
              </a:spcAft>
              <a:buNone/>
            </a:pPr>
            <a:endParaRPr sz="30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A) any metal ions or atoms diffusing</a:t>
            </a:r>
            <a:endParaRPr/>
          </a:p>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B) any metal ions or atoms convectively moving due to ion currents</a:t>
            </a:r>
            <a:endParaRPr/>
          </a:p>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C) any nanoparticle (NP) diffusion</a:t>
            </a:r>
            <a:endParaRPr/>
          </a:p>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D) any NP convective motion</a:t>
            </a:r>
            <a:endParaRPr/>
          </a:p>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E) possible reaction between all combos of</a:t>
            </a:r>
            <a:endParaRPr/>
          </a:p>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	1) two isolated metal atoms/ions</a:t>
            </a:r>
            <a:endParaRPr/>
          </a:p>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	2) one metal atoms/ions + one NP</a:t>
            </a:r>
            <a:endParaRPr/>
          </a:p>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	3) two NP's</a:t>
            </a:r>
            <a:endParaRPr/>
          </a:p>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F) Surface diffusion of metal within a NP to minimize NP energy</a:t>
            </a:r>
            <a:endParaRPr/>
          </a:p>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G) Include formation of grain boundaries</a:t>
            </a:r>
            <a:endParaRPr/>
          </a:p>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H) Include coalescence of two adjacent grains into one larger grain</a:t>
            </a:r>
            <a:endParaRPr/>
          </a:p>
        </p:txBody>
      </p:sp>
      <p:sp>
        <p:nvSpPr>
          <p:cNvPr id="293" name="Shape 293"/>
          <p:cNvSpPr/>
          <p:nvPr/>
        </p:nvSpPr>
        <p:spPr>
          <a:xfrm>
            <a:off x="31314750" y="12181150"/>
            <a:ext cx="11438100" cy="8230800"/>
          </a:xfrm>
          <a:prstGeom prst="rect">
            <a:avLst/>
          </a:prstGeom>
          <a:noFill/>
          <a:ln>
            <a:noFill/>
          </a:ln>
        </p:spPr>
        <p:txBody>
          <a:bodyPr spcFirstLastPara="1" wrap="square" lIns="91425" tIns="45700" rIns="91425" bIns="45700" anchor="t" anchorCtr="0">
            <a:noAutofit/>
          </a:bodyPr>
          <a:lstStyle/>
          <a:p>
            <a:pPr marL="636587" marR="0" lvl="0" indent="-636587" algn="l" rtl="0">
              <a:lnSpc>
                <a:spcPct val="100000"/>
              </a:lnSpc>
              <a:spcBef>
                <a:spcPts val="0"/>
              </a:spcBef>
              <a:spcAft>
                <a:spcPts val="0"/>
              </a:spcAft>
              <a:buClr>
                <a:srgbClr val="000000"/>
              </a:buClr>
              <a:buSzPts val="3000"/>
              <a:buFont typeface="Times New Roman"/>
              <a:buAutoNum type="arabicParenR"/>
            </a:pPr>
            <a:r>
              <a:rPr lang="en-US" sz="3000" b="1" i="0" u="none" strike="noStrike" cap="none">
                <a:latin typeface="Times New Roman"/>
                <a:ea typeface="Times New Roman"/>
                <a:cs typeface="Times New Roman"/>
                <a:sym typeface="Times New Roman"/>
              </a:rPr>
              <a:t>Literature Review of </a:t>
            </a:r>
            <a:r>
              <a:rPr lang="en-US" sz="3000" b="1">
                <a:latin typeface="Times New Roman"/>
                <a:ea typeface="Times New Roman"/>
                <a:cs typeface="Times New Roman"/>
                <a:sym typeface="Times New Roman"/>
              </a:rPr>
              <a:t>Molecular Dynamics and Monte Carlo Simulations</a:t>
            </a:r>
            <a:endParaRPr sz="3000" b="1" i="0" u="none" strike="noStrike" cap="none">
              <a:latin typeface="Times New Roman"/>
              <a:ea typeface="Times New Roman"/>
              <a:cs typeface="Times New Roman"/>
              <a:sym typeface="Times New Roman"/>
            </a:endParaRPr>
          </a:p>
          <a:p>
            <a:pPr marL="514350" marR="0" lvl="0" indent="-514350" algn="l" rtl="0">
              <a:lnSpc>
                <a:spcPct val="100000"/>
              </a:lnSpc>
              <a:spcBef>
                <a:spcPts val="0"/>
              </a:spcBef>
              <a:spcAft>
                <a:spcPts val="0"/>
              </a:spcAft>
              <a:buClr>
                <a:srgbClr val="000000"/>
              </a:buClr>
              <a:buSzPts val="3000"/>
              <a:buFont typeface="Times New Roman"/>
              <a:buAutoNum type="arabicParenR"/>
            </a:pPr>
            <a:r>
              <a:rPr lang="en-US" sz="3000" b="1">
                <a:latin typeface="Times New Roman"/>
                <a:ea typeface="Times New Roman"/>
                <a:cs typeface="Times New Roman"/>
                <a:sym typeface="Times New Roman"/>
              </a:rPr>
              <a:t>Generate random initial velocities</a:t>
            </a:r>
            <a:r>
              <a:rPr lang="en-US" sz="3000" b="1" i="0" u="none" strike="noStrike" cap="none">
                <a:solidFill>
                  <a:srgbClr val="FF0000"/>
                </a:solidFill>
                <a:latin typeface="Times New Roman"/>
                <a:ea typeface="Times New Roman"/>
                <a:cs typeface="Times New Roman"/>
                <a:sym typeface="Times New Roman"/>
              </a:rPr>
              <a:t> </a:t>
            </a:r>
            <a:endParaRPr sz="3000" b="1">
              <a:solidFill>
                <a:srgbClr val="FF0000"/>
              </a:solidFill>
              <a:latin typeface="Times New Roman"/>
              <a:ea typeface="Times New Roman"/>
              <a:cs typeface="Times New Roman"/>
              <a:sym typeface="Times New Roman"/>
            </a:endParaRPr>
          </a:p>
          <a:p>
            <a:pPr marL="514350" marR="0" lvl="0" indent="-514350" algn="l" rtl="0">
              <a:lnSpc>
                <a:spcPct val="100000"/>
              </a:lnSpc>
              <a:spcBef>
                <a:spcPts val="0"/>
              </a:spcBef>
              <a:spcAft>
                <a:spcPts val="0"/>
              </a:spcAft>
              <a:buClr>
                <a:srgbClr val="000000"/>
              </a:buClr>
              <a:buSzPts val="3000"/>
              <a:buFont typeface="Times New Roman"/>
              <a:buAutoNum type="arabicParenR"/>
            </a:pPr>
            <a:r>
              <a:rPr lang="en-US" sz="3000" b="1" i="0" u="none" strike="noStrike" cap="none">
                <a:latin typeface="Times New Roman"/>
                <a:ea typeface="Times New Roman"/>
                <a:cs typeface="Times New Roman"/>
                <a:sym typeface="Times New Roman"/>
              </a:rPr>
              <a:t>Creation of an NxNxN grid with initial positions of nanoparticles</a:t>
            </a:r>
            <a:endParaRPr sz="3000" b="1">
              <a:solidFill>
                <a:srgbClr val="FF0000"/>
              </a:solidFill>
              <a:latin typeface="Times New Roman"/>
              <a:ea typeface="Times New Roman"/>
              <a:cs typeface="Times New Roman"/>
              <a:sym typeface="Times New Roman"/>
            </a:endParaRPr>
          </a:p>
          <a:p>
            <a:pPr marL="514350" marR="0" lvl="0" indent="-514350" algn="l" rtl="0">
              <a:lnSpc>
                <a:spcPct val="100000"/>
              </a:lnSpc>
              <a:spcBef>
                <a:spcPts val="0"/>
              </a:spcBef>
              <a:spcAft>
                <a:spcPts val="0"/>
              </a:spcAft>
              <a:buClr>
                <a:srgbClr val="000000"/>
              </a:buClr>
              <a:buSzPts val="3000"/>
              <a:buFont typeface="Times New Roman"/>
              <a:buAutoNum type="arabicParenR"/>
            </a:pPr>
            <a:r>
              <a:rPr lang="en-US" sz="3000" b="1" i="0" u="none" strike="noStrike" cap="none">
                <a:latin typeface="Times New Roman"/>
                <a:ea typeface="Times New Roman"/>
                <a:cs typeface="Times New Roman"/>
                <a:sym typeface="Times New Roman"/>
              </a:rPr>
              <a:t>An initialization of all variables subroutine</a:t>
            </a:r>
            <a:r>
              <a:rPr lang="en-US" sz="3000" b="1" i="0" u="none" strike="noStrike" cap="none">
                <a:solidFill>
                  <a:srgbClr val="FF0000"/>
                </a:solidFill>
                <a:latin typeface="Times New Roman"/>
                <a:ea typeface="Times New Roman"/>
                <a:cs typeface="Times New Roman"/>
                <a:sym typeface="Times New Roman"/>
              </a:rPr>
              <a:t> </a:t>
            </a:r>
            <a:endParaRPr sz="3000" b="1">
              <a:solidFill>
                <a:srgbClr val="FF0000"/>
              </a:solidFill>
              <a:latin typeface="Times New Roman"/>
              <a:ea typeface="Times New Roman"/>
              <a:cs typeface="Times New Roman"/>
              <a:sym typeface="Times New Roman"/>
            </a:endParaRPr>
          </a:p>
          <a:p>
            <a:pPr marL="514350" marR="0" lvl="0" indent="-514350" algn="l" rtl="0">
              <a:lnSpc>
                <a:spcPct val="100000"/>
              </a:lnSpc>
              <a:spcBef>
                <a:spcPts val="0"/>
              </a:spcBef>
              <a:spcAft>
                <a:spcPts val="0"/>
              </a:spcAft>
              <a:buClr>
                <a:srgbClr val="000000"/>
              </a:buClr>
              <a:buSzPts val="3000"/>
              <a:buFont typeface="Times New Roman"/>
              <a:buAutoNum type="arabicParenR"/>
            </a:pPr>
            <a:r>
              <a:rPr lang="en-US" sz="3000" b="1" i="0" u="none" strike="noStrike" cap="none">
                <a:latin typeface="Times New Roman"/>
                <a:ea typeface="Times New Roman"/>
                <a:cs typeface="Times New Roman"/>
                <a:sym typeface="Times New Roman"/>
              </a:rPr>
              <a:t>A Lennard-Jones (LJ) energy function calculator</a:t>
            </a:r>
            <a:r>
              <a:rPr lang="en-US" sz="3000" b="1" i="0" u="none" strike="noStrike" cap="none">
                <a:solidFill>
                  <a:srgbClr val="FF0000"/>
                </a:solidFill>
                <a:latin typeface="Times New Roman"/>
                <a:ea typeface="Times New Roman"/>
                <a:cs typeface="Times New Roman"/>
                <a:sym typeface="Times New Roman"/>
              </a:rPr>
              <a:t> </a:t>
            </a:r>
            <a:endParaRPr sz="3000" b="1">
              <a:solidFill>
                <a:srgbClr val="FF0000"/>
              </a:solidFill>
              <a:latin typeface="Times New Roman"/>
              <a:ea typeface="Times New Roman"/>
              <a:cs typeface="Times New Roman"/>
              <a:sym typeface="Times New Roman"/>
            </a:endParaRPr>
          </a:p>
          <a:p>
            <a:pPr marL="514350" marR="0" lvl="0" indent="-514350" algn="l" rtl="0">
              <a:lnSpc>
                <a:spcPct val="100000"/>
              </a:lnSpc>
              <a:spcBef>
                <a:spcPts val="0"/>
              </a:spcBef>
              <a:spcAft>
                <a:spcPts val="0"/>
              </a:spcAft>
              <a:buClr>
                <a:srgbClr val="000000"/>
              </a:buClr>
              <a:buSzPts val="3000"/>
              <a:buFont typeface="Times New Roman"/>
              <a:buAutoNum type="arabicParenR"/>
            </a:pPr>
            <a:r>
              <a:rPr lang="en-US" sz="3000" b="1" i="0" u="none" strike="noStrike" cap="none">
                <a:latin typeface="Times New Roman"/>
                <a:ea typeface="Times New Roman"/>
                <a:cs typeface="Times New Roman"/>
                <a:sym typeface="Times New Roman"/>
              </a:rPr>
              <a:t>A nearest neighbors subroutine</a:t>
            </a:r>
            <a:r>
              <a:rPr lang="en-US" sz="3000" b="1" i="0" u="none" strike="noStrike" cap="none">
                <a:solidFill>
                  <a:srgbClr val="FF0000"/>
                </a:solidFill>
                <a:latin typeface="Times New Roman"/>
                <a:ea typeface="Times New Roman"/>
                <a:cs typeface="Times New Roman"/>
                <a:sym typeface="Times New Roman"/>
              </a:rPr>
              <a:t> </a:t>
            </a:r>
            <a:endParaRPr sz="3000" b="1">
              <a:solidFill>
                <a:srgbClr val="FF0000"/>
              </a:solidFill>
              <a:latin typeface="Times New Roman"/>
              <a:ea typeface="Times New Roman"/>
              <a:cs typeface="Times New Roman"/>
              <a:sym typeface="Times New Roman"/>
            </a:endParaRPr>
          </a:p>
          <a:p>
            <a:pPr marL="514350" marR="0" lvl="0" indent="-514350" algn="l" rtl="0">
              <a:lnSpc>
                <a:spcPct val="100000"/>
              </a:lnSpc>
              <a:spcBef>
                <a:spcPts val="0"/>
              </a:spcBef>
              <a:spcAft>
                <a:spcPts val="0"/>
              </a:spcAft>
              <a:buClr>
                <a:srgbClr val="000000"/>
              </a:buClr>
              <a:buSzPts val="3000"/>
              <a:buFont typeface="Times New Roman"/>
              <a:buAutoNum type="arabicParenR"/>
            </a:pPr>
            <a:r>
              <a:rPr lang="en-US" sz="3000" b="1" i="0" u="none" strike="noStrike" cap="none">
                <a:latin typeface="Times New Roman"/>
                <a:ea typeface="Times New Roman"/>
                <a:cs typeface="Times New Roman"/>
                <a:sym typeface="Times New Roman"/>
              </a:rPr>
              <a:t>Use LJ calculations to determine the next positions of particles </a:t>
            </a:r>
            <a:endParaRPr sz="3000" b="1">
              <a:latin typeface="Times New Roman"/>
              <a:ea typeface="Times New Roman"/>
              <a:cs typeface="Times New Roman"/>
              <a:sym typeface="Times New Roman"/>
            </a:endParaRPr>
          </a:p>
          <a:p>
            <a:pPr marL="514350" marR="0" lvl="0" indent="-514350" algn="l" rtl="0">
              <a:lnSpc>
                <a:spcPct val="100000"/>
              </a:lnSpc>
              <a:spcBef>
                <a:spcPts val="0"/>
              </a:spcBef>
              <a:spcAft>
                <a:spcPts val="0"/>
              </a:spcAft>
              <a:buClr>
                <a:srgbClr val="000000"/>
              </a:buClr>
              <a:buSzPts val="3000"/>
              <a:buFont typeface="Times New Roman"/>
              <a:buAutoNum type="arabicParenR"/>
            </a:pPr>
            <a:r>
              <a:rPr lang="en-US" sz="3000" b="1" i="0" u="none" strike="noStrike" cap="none">
                <a:latin typeface="Times New Roman"/>
                <a:ea typeface="Times New Roman"/>
                <a:cs typeface="Times New Roman"/>
                <a:sym typeface="Times New Roman"/>
              </a:rPr>
              <a:t>Output positions of particles onto a grid in movie form</a:t>
            </a:r>
            <a:r>
              <a:rPr lang="en-US" sz="3000" b="1" i="0" u="none" strike="noStrike" cap="none">
                <a:solidFill>
                  <a:srgbClr val="FF0000"/>
                </a:solidFill>
                <a:latin typeface="Times New Roman"/>
                <a:ea typeface="Times New Roman"/>
                <a:cs typeface="Times New Roman"/>
                <a:sym typeface="Times New Roman"/>
              </a:rPr>
              <a:t> </a:t>
            </a:r>
            <a:endParaRPr sz="3000" b="1">
              <a:solidFill>
                <a:srgbClr val="FF0000"/>
              </a:solidFill>
              <a:latin typeface="Times New Roman"/>
              <a:ea typeface="Times New Roman"/>
              <a:cs typeface="Times New Roman"/>
              <a:sym typeface="Times New Roman"/>
            </a:endParaRPr>
          </a:p>
          <a:p>
            <a:pPr marL="514350" marR="0" lvl="0" indent="-514350" algn="l" rtl="0">
              <a:lnSpc>
                <a:spcPct val="100000"/>
              </a:lnSpc>
              <a:spcBef>
                <a:spcPts val="0"/>
              </a:spcBef>
              <a:spcAft>
                <a:spcPts val="0"/>
              </a:spcAft>
              <a:buClr>
                <a:srgbClr val="000000"/>
              </a:buClr>
              <a:buSzPts val="3000"/>
              <a:buFont typeface="Times New Roman"/>
              <a:buAutoNum type="arabicParenR"/>
            </a:pPr>
            <a:r>
              <a:rPr lang="en-US" sz="3000" b="1" i="0" u="none" strike="noStrike" cap="none">
                <a:latin typeface="Times New Roman"/>
                <a:ea typeface="Times New Roman"/>
                <a:cs typeface="Times New Roman"/>
                <a:sym typeface="Times New Roman"/>
              </a:rPr>
              <a:t>Equilibration subroutine</a:t>
            </a:r>
            <a:r>
              <a:rPr lang="en-US" sz="3000" b="1" i="0" u="none" strike="noStrike" cap="none">
                <a:solidFill>
                  <a:srgbClr val="FF0000"/>
                </a:solidFill>
                <a:latin typeface="Times New Roman"/>
                <a:ea typeface="Times New Roman"/>
                <a:cs typeface="Times New Roman"/>
                <a:sym typeface="Times New Roman"/>
              </a:rPr>
              <a:t> </a:t>
            </a:r>
            <a:endParaRPr sz="3000" b="1">
              <a:solidFill>
                <a:srgbClr val="FF0000"/>
              </a:solidFill>
              <a:latin typeface="Times New Roman"/>
              <a:ea typeface="Times New Roman"/>
              <a:cs typeface="Times New Roman"/>
              <a:sym typeface="Times New Roman"/>
            </a:endParaRPr>
          </a:p>
          <a:p>
            <a:pPr marL="514350" marR="0" lvl="0" indent="-514350" algn="l" rtl="0">
              <a:lnSpc>
                <a:spcPct val="100000"/>
              </a:lnSpc>
              <a:spcBef>
                <a:spcPts val="0"/>
              </a:spcBef>
              <a:spcAft>
                <a:spcPts val="0"/>
              </a:spcAft>
              <a:buClr>
                <a:srgbClr val="000000"/>
              </a:buClr>
              <a:buSzPts val="3000"/>
              <a:buFont typeface="Times New Roman"/>
              <a:buAutoNum type="arabicParenR"/>
            </a:pPr>
            <a:r>
              <a:rPr lang="en-US" sz="3000" b="1" i="0" u="none" strike="noStrike" cap="none">
                <a:solidFill>
                  <a:srgbClr val="000000"/>
                </a:solidFill>
                <a:latin typeface="Times New Roman"/>
                <a:ea typeface="Times New Roman"/>
                <a:cs typeface="Times New Roman"/>
                <a:sym typeface="Times New Roman"/>
              </a:rPr>
              <a:t>Complete first simulation of Au ions and NP’s in solution  	forming nanoparticulate aggregates </a:t>
            </a:r>
            <a:endParaRPr sz="3000" b="1">
              <a:latin typeface="Times New Roman"/>
              <a:ea typeface="Times New Roman"/>
              <a:cs typeface="Times New Roman"/>
              <a:sym typeface="Times New Roman"/>
            </a:endParaRPr>
          </a:p>
          <a:p>
            <a:pPr marL="514350" marR="0" lvl="0" indent="-514350" algn="l" rtl="0">
              <a:lnSpc>
                <a:spcPct val="100000"/>
              </a:lnSpc>
              <a:spcBef>
                <a:spcPts val="0"/>
              </a:spcBef>
              <a:spcAft>
                <a:spcPts val="0"/>
              </a:spcAft>
              <a:buClr>
                <a:srgbClr val="000000"/>
              </a:buClr>
              <a:buSzPts val="3000"/>
              <a:buFont typeface="Times New Roman"/>
              <a:buAutoNum type="arabicParenR"/>
            </a:pPr>
            <a:r>
              <a:rPr lang="en-US" sz="3000" b="1" i="0" u="none" strike="noStrike" cap="none">
                <a:solidFill>
                  <a:srgbClr val="000000"/>
                </a:solidFill>
                <a:latin typeface="Times New Roman"/>
                <a:ea typeface="Times New Roman"/>
                <a:cs typeface="Times New Roman"/>
                <a:sym typeface="Times New Roman"/>
              </a:rPr>
              <a:t>Adding in the effects of different types of surfactants/soaps (at 	different concentrations) in the model. These surfactants are 	meant to reduce the possibility of aggregation.</a:t>
            </a:r>
            <a:endParaRPr sz="3000" b="1" i="0" u="none" strike="noStrike" cap="none">
              <a:solidFill>
                <a:srgbClr val="000000"/>
              </a:solidFill>
              <a:latin typeface="Times New Roman"/>
              <a:ea typeface="Times New Roman"/>
              <a:cs typeface="Times New Roman"/>
              <a:sym typeface="Times New Roman"/>
            </a:endParaRPr>
          </a:p>
        </p:txBody>
      </p:sp>
      <p:sp>
        <p:nvSpPr>
          <p:cNvPr id="294" name="Shape 294"/>
          <p:cNvSpPr txBox="1"/>
          <p:nvPr/>
        </p:nvSpPr>
        <p:spPr>
          <a:xfrm>
            <a:off x="31582475" y="19077324"/>
            <a:ext cx="10631100" cy="2445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US" sz="7200" b="1" i="0" u="none" strike="noStrike" cap="none" dirty="0">
                <a:solidFill>
                  <a:srgbClr val="000000"/>
                </a:solidFill>
                <a:latin typeface="Times New Roman"/>
                <a:ea typeface="Times New Roman"/>
                <a:cs typeface="Times New Roman"/>
                <a:sym typeface="Times New Roman"/>
              </a:rPr>
              <a:t>Intermediate Code Results</a:t>
            </a:r>
            <a:endParaRPr sz="7200" b="1" i="0" u="none" strike="noStrike" cap="none" dirty="0">
              <a:solidFill>
                <a:srgbClr val="000000"/>
              </a:solidFill>
              <a:latin typeface="Times New Roman"/>
              <a:ea typeface="Times New Roman"/>
              <a:cs typeface="Times New Roman"/>
              <a:sym typeface="Times New Roman"/>
            </a:endParaRPr>
          </a:p>
        </p:txBody>
      </p:sp>
      <p:pic>
        <p:nvPicPr>
          <p:cNvPr id="295" name="Shape 295"/>
          <p:cNvPicPr preferRelativeResize="0">
            <a:picLocks noChangeAspect="1"/>
          </p:cNvPicPr>
          <p:nvPr/>
        </p:nvPicPr>
        <p:blipFill rotWithShape="1">
          <a:blip r:embed="rId16">
            <a:alphaModFix/>
          </a:blip>
          <a:srcRect l="5373" r="6975"/>
          <a:stretch/>
        </p:blipFill>
        <p:spPr>
          <a:xfrm>
            <a:off x="31145511" y="25352086"/>
            <a:ext cx="6737754" cy="5765223"/>
          </a:xfrm>
          <a:prstGeom prst="rect">
            <a:avLst/>
          </a:prstGeom>
          <a:noFill/>
          <a:ln>
            <a:noFill/>
          </a:ln>
        </p:spPr>
      </p:pic>
      <p:pic>
        <p:nvPicPr>
          <p:cNvPr id="297" name="Shape 297"/>
          <p:cNvPicPr preferRelativeResize="0">
            <a:picLocks noChangeAspect="1"/>
          </p:cNvPicPr>
          <p:nvPr/>
        </p:nvPicPr>
        <p:blipFill rotWithShape="1">
          <a:blip r:embed="rId17">
            <a:alphaModFix/>
          </a:blip>
          <a:srcRect l="3827" r="3740"/>
          <a:stretch/>
        </p:blipFill>
        <p:spPr>
          <a:xfrm>
            <a:off x="31200930" y="20277962"/>
            <a:ext cx="5923721" cy="4806514"/>
          </a:xfrm>
          <a:prstGeom prst="rect">
            <a:avLst/>
          </a:prstGeom>
          <a:noFill/>
          <a:ln>
            <a:noFill/>
          </a:ln>
        </p:spPr>
      </p:pic>
      <p:grpSp>
        <p:nvGrpSpPr>
          <p:cNvPr id="3" name="Group 2"/>
          <p:cNvGrpSpPr>
            <a:grpSpLocks noChangeAspect="1"/>
          </p:cNvGrpSpPr>
          <p:nvPr/>
        </p:nvGrpSpPr>
        <p:grpSpPr>
          <a:xfrm>
            <a:off x="36892931" y="20302587"/>
            <a:ext cx="5755908" cy="4535591"/>
            <a:chOff x="37518109" y="20347173"/>
            <a:chExt cx="4876800" cy="3842864"/>
          </a:xfrm>
        </p:grpSpPr>
        <p:pic>
          <p:nvPicPr>
            <p:cNvPr id="296" name="Shape 296"/>
            <p:cNvPicPr preferRelativeResize="0"/>
            <p:nvPr/>
          </p:nvPicPr>
          <p:blipFill rotWithShape="1">
            <a:blip r:embed="rId18">
              <a:alphaModFix/>
            </a:blip>
            <a:srcRect l="4269" r="3420" b="3014"/>
            <a:stretch/>
          </p:blipFill>
          <p:spPr>
            <a:xfrm>
              <a:off x="37518109" y="20347173"/>
              <a:ext cx="4876800" cy="3842864"/>
            </a:xfrm>
            <a:prstGeom prst="rect">
              <a:avLst/>
            </a:prstGeom>
            <a:noFill/>
            <a:ln>
              <a:noFill/>
            </a:ln>
          </p:spPr>
        </p:pic>
        <p:sp>
          <p:nvSpPr>
            <p:cNvPr id="298" name="Shape 298"/>
            <p:cNvSpPr/>
            <p:nvPr/>
          </p:nvSpPr>
          <p:spPr>
            <a:xfrm>
              <a:off x="40376990" y="22986085"/>
              <a:ext cx="485700" cy="399900"/>
            </a:xfrm>
            <a:prstGeom prst="ellipse">
              <a:avLst/>
            </a:prstGeom>
            <a:noFill/>
            <a:ln w="190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39926015" y="22502585"/>
              <a:ext cx="336600" cy="283200"/>
            </a:xfrm>
            <a:prstGeom prst="ellipse">
              <a:avLst/>
            </a:prstGeom>
            <a:noFill/>
            <a:ln w="190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00" name="Shape 300"/>
          <p:cNvSpPr txBox="1"/>
          <p:nvPr/>
        </p:nvSpPr>
        <p:spPr>
          <a:xfrm>
            <a:off x="37878327" y="25306147"/>
            <a:ext cx="4770512" cy="7556907"/>
          </a:xfrm>
          <a:prstGeom prst="rect">
            <a:avLst/>
          </a:prstGeom>
          <a:noFill/>
          <a:ln>
            <a:noFill/>
          </a:ln>
        </p:spPr>
        <p:txBody>
          <a:bodyPr spcFirstLastPara="1" wrap="square" lIns="91425" tIns="91425" rIns="91425" bIns="91425" anchor="t" anchorCtr="0">
            <a:noAutofit/>
          </a:bodyPr>
          <a:lstStyle/>
          <a:p>
            <a:pPr marL="0" lvl="0" indent="0" algn="just">
              <a:spcBef>
                <a:spcPts val="0"/>
              </a:spcBef>
              <a:spcAft>
                <a:spcPts val="0"/>
              </a:spcAft>
              <a:buNone/>
            </a:pPr>
            <a:r>
              <a:rPr lang="en-US" sz="3000" b="1" dirty="0" smtClean="0">
                <a:latin typeface="Times New Roman"/>
                <a:ea typeface="Times New Roman"/>
                <a:cs typeface="Times New Roman"/>
                <a:sym typeface="Times New Roman"/>
              </a:rPr>
              <a:t>Above left:  Initial positions of particles with equidistant spacing.  Above right: After some period of time for particles to diffuse, the circled </a:t>
            </a:r>
            <a:r>
              <a:rPr lang="en-US" sz="3000" b="1" dirty="0" smtClean="0">
                <a:latin typeface="Times New Roman"/>
                <a:ea typeface="Times New Roman"/>
                <a:cs typeface="Times New Roman"/>
                <a:sym typeface="Times New Roman"/>
              </a:rPr>
              <a:t>regions </a:t>
            </a:r>
            <a:r>
              <a:rPr lang="en-US" sz="3000" b="1" dirty="0" smtClean="0">
                <a:latin typeface="Times New Roman"/>
                <a:ea typeface="Times New Roman"/>
                <a:cs typeface="Times New Roman"/>
                <a:sym typeface="Times New Roman"/>
              </a:rPr>
              <a:t>indicate particles that are close enough to either repel or react</a:t>
            </a:r>
            <a:r>
              <a:rPr lang="en-US" sz="3000" b="1" dirty="0">
                <a:latin typeface="Times New Roman"/>
                <a:ea typeface="Times New Roman"/>
                <a:cs typeface="Times New Roman"/>
                <a:sym typeface="Times New Roman"/>
              </a:rPr>
              <a:t>. However, the code does not have anything for the atoms to react with at this time</a:t>
            </a:r>
            <a:r>
              <a:rPr lang="en-US" sz="3000" b="1" dirty="0" smtClean="0">
                <a:latin typeface="Times New Roman"/>
                <a:ea typeface="Times New Roman"/>
                <a:cs typeface="Times New Roman"/>
                <a:sym typeface="Times New Roman"/>
              </a:rPr>
              <a:t>. </a:t>
            </a:r>
            <a:endParaRPr sz="3000" b="1" dirty="0">
              <a:latin typeface="Times New Roman"/>
              <a:ea typeface="Times New Roman"/>
              <a:cs typeface="Times New Roman"/>
              <a:sym typeface="Times New Roman"/>
            </a:endParaRPr>
          </a:p>
        </p:txBody>
      </p:sp>
      <p:sp>
        <p:nvSpPr>
          <p:cNvPr id="109" name="Shape 300"/>
          <p:cNvSpPr txBox="1"/>
          <p:nvPr/>
        </p:nvSpPr>
        <p:spPr>
          <a:xfrm>
            <a:off x="31213325" y="31000663"/>
            <a:ext cx="11435514" cy="7556907"/>
          </a:xfrm>
          <a:prstGeom prst="rect">
            <a:avLst/>
          </a:prstGeom>
          <a:noFill/>
          <a:ln>
            <a:noFill/>
          </a:ln>
        </p:spPr>
        <p:txBody>
          <a:bodyPr spcFirstLastPara="1" wrap="square" lIns="91425" tIns="91425" rIns="91425" bIns="91425" anchor="t" anchorCtr="0">
            <a:noAutofit/>
          </a:bodyPr>
          <a:lstStyle/>
          <a:p>
            <a:pPr marL="0" lvl="0" indent="0" algn="just">
              <a:spcBef>
                <a:spcPts val="0"/>
              </a:spcBef>
              <a:spcAft>
                <a:spcPts val="0"/>
              </a:spcAft>
              <a:buNone/>
            </a:pPr>
            <a:r>
              <a:rPr lang="en-US" sz="3000" b="1" dirty="0" smtClean="0">
                <a:latin typeface="Times New Roman"/>
                <a:ea typeface="Times New Roman"/>
                <a:cs typeface="Times New Roman"/>
                <a:sym typeface="Times New Roman"/>
              </a:rPr>
              <a:t>Above:  Lennard Jones potential variation between two particles</a:t>
            </a:r>
          </a:p>
          <a:p>
            <a:pPr marL="0" lvl="0" indent="0" algn="just">
              <a:spcBef>
                <a:spcPts val="0"/>
              </a:spcBef>
              <a:spcAft>
                <a:spcPts val="0"/>
              </a:spcAft>
              <a:buNone/>
            </a:pPr>
            <a:r>
              <a:rPr lang="en-US" sz="3000" b="1" dirty="0">
                <a:latin typeface="Times New Roman"/>
                <a:ea typeface="Times New Roman"/>
                <a:cs typeface="Times New Roman"/>
                <a:sym typeface="Times New Roman"/>
              </a:rPr>
              <a:t>w</a:t>
            </a:r>
            <a:r>
              <a:rPr lang="en-US" sz="3000" b="1" dirty="0" smtClean="0">
                <a:latin typeface="Times New Roman"/>
                <a:ea typeface="Times New Roman"/>
                <a:cs typeface="Times New Roman"/>
                <a:sym typeface="Times New Roman"/>
              </a:rPr>
              <a:t>ith distance in simulation agrees with theory</a:t>
            </a:r>
            <a:r>
              <a:rPr lang="en-US" sz="3000" b="1" dirty="0" smtClean="0">
                <a:latin typeface="Times New Roman"/>
                <a:ea typeface="Times New Roman"/>
                <a:cs typeface="Times New Roman"/>
                <a:sym typeface="Times New Roman"/>
              </a:rPr>
              <a:t>  </a:t>
            </a:r>
            <a:endParaRPr sz="3000" b="1"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779</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 Design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Brenner</dc:creator>
  <cp:lastModifiedBy>James Brenner</cp:lastModifiedBy>
  <cp:revision>6</cp:revision>
  <dcterms:modified xsi:type="dcterms:W3CDTF">2018-03-23T13:46:57Z</dcterms:modified>
</cp:coreProperties>
</file>