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B56D696-D2DF-47C2-9319-48CEA6035D5F}" type="datetimeFigureOut">
              <a:rPr lang="en-US" smtClean="0"/>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111D7-17EC-48C0-9138-ED4428A0BEF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000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56D696-D2DF-47C2-9319-48CEA6035D5F}" type="datetimeFigureOut">
              <a:rPr lang="en-US" smtClean="0"/>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111D7-17EC-48C0-9138-ED4428A0BEF7}" type="slidenum">
              <a:rPr lang="en-US" smtClean="0"/>
              <a:t>‹#›</a:t>
            </a:fld>
            <a:endParaRPr lang="en-US"/>
          </a:p>
        </p:txBody>
      </p:sp>
    </p:spTree>
    <p:extLst>
      <p:ext uri="{BB962C8B-B14F-4D97-AF65-F5344CB8AC3E}">
        <p14:creationId xmlns:p14="http://schemas.microsoft.com/office/powerpoint/2010/main" val="3420124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56D696-D2DF-47C2-9319-48CEA6035D5F}" type="datetimeFigureOut">
              <a:rPr lang="en-US" smtClean="0"/>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111D7-17EC-48C0-9138-ED4428A0BEF7}" type="slidenum">
              <a:rPr lang="en-US" smtClean="0"/>
              <a:t>‹#›</a:t>
            </a:fld>
            <a:endParaRPr lang="en-US"/>
          </a:p>
        </p:txBody>
      </p:sp>
    </p:spTree>
    <p:extLst>
      <p:ext uri="{BB962C8B-B14F-4D97-AF65-F5344CB8AC3E}">
        <p14:creationId xmlns:p14="http://schemas.microsoft.com/office/powerpoint/2010/main" val="1759604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56D696-D2DF-47C2-9319-48CEA6035D5F}" type="datetimeFigureOut">
              <a:rPr lang="en-US" smtClean="0"/>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111D7-17EC-48C0-9138-ED4428A0BEF7}" type="slidenum">
              <a:rPr lang="en-US" smtClean="0"/>
              <a:t>‹#›</a:t>
            </a:fld>
            <a:endParaRPr lang="en-US"/>
          </a:p>
        </p:txBody>
      </p:sp>
    </p:spTree>
    <p:extLst>
      <p:ext uri="{BB962C8B-B14F-4D97-AF65-F5344CB8AC3E}">
        <p14:creationId xmlns:p14="http://schemas.microsoft.com/office/powerpoint/2010/main" val="174081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56D696-D2DF-47C2-9319-48CEA6035D5F}" type="datetimeFigureOut">
              <a:rPr lang="en-US" smtClean="0"/>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111D7-17EC-48C0-9138-ED4428A0BEF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727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B56D696-D2DF-47C2-9319-48CEA6035D5F}" type="datetimeFigureOut">
              <a:rPr lang="en-US" smtClean="0"/>
              <a:t>6/9/2017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1111D7-17EC-48C0-9138-ED4428A0BEF7}" type="slidenum">
              <a:rPr lang="en-US" smtClean="0"/>
              <a:t>‹#›</a:t>
            </a:fld>
            <a:endParaRPr lang="en-US"/>
          </a:p>
        </p:txBody>
      </p:sp>
    </p:spTree>
    <p:extLst>
      <p:ext uri="{BB962C8B-B14F-4D97-AF65-F5344CB8AC3E}">
        <p14:creationId xmlns:p14="http://schemas.microsoft.com/office/powerpoint/2010/main" val="1010573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B56D696-D2DF-47C2-9319-48CEA6035D5F}" type="datetimeFigureOut">
              <a:rPr lang="en-US" smtClean="0"/>
              <a:t>6/9/2017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1111D7-17EC-48C0-9138-ED4428A0BEF7}" type="slidenum">
              <a:rPr lang="en-US" smtClean="0"/>
              <a:t>‹#›</a:t>
            </a:fld>
            <a:endParaRPr lang="en-US"/>
          </a:p>
        </p:txBody>
      </p:sp>
    </p:spTree>
    <p:extLst>
      <p:ext uri="{BB962C8B-B14F-4D97-AF65-F5344CB8AC3E}">
        <p14:creationId xmlns:p14="http://schemas.microsoft.com/office/powerpoint/2010/main" val="404867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56D696-D2DF-47C2-9319-48CEA6035D5F}" type="datetimeFigureOut">
              <a:rPr lang="en-US" smtClean="0"/>
              <a:t>6/9/2017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1111D7-17EC-48C0-9138-ED4428A0BEF7}" type="slidenum">
              <a:rPr lang="en-US" smtClean="0"/>
              <a:t>‹#›</a:t>
            </a:fld>
            <a:endParaRPr lang="en-US"/>
          </a:p>
        </p:txBody>
      </p:sp>
    </p:spTree>
    <p:extLst>
      <p:ext uri="{BB962C8B-B14F-4D97-AF65-F5344CB8AC3E}">
        <p14:creationId xmlns:p14="http://schemas.microsoft.com/office/powerpoint/2010/main" val="3792042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B56D696-D2DF-47C2-9319-48CEA6035D5F}" type="datetimeFigureOut">
              <a:rPr lang="en-US" smtClean="0"/>
              <a:t>6/9/2017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41111D7-17EC-48C0-9138-ED4428A0BEF7}" type="slidenum">
              <a:rPr lang="en-US" smtClean="0"/>
              <a:t>‹#›</a:t>
            </a:fld>
            <a:endParaRPr lang="en-US"/>
          </a:p>
        </p:txBody>
      </p:sp>
    </p:spTree>
    <p:extLst>
      <p:ext uri="{BB962C8B-B14F-4D97-AF65-F5344CB8AC3E}">
        <p14:creationId xmlns:p14="http://schemas.microsoft.com/office/powerpoint/2010/main" val="2031255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B56D696-D2DF-47C2-9319-48CEA6035D5F}" type="datetimeFigureOut">
              <a:rPr lang="en-US" smtClean="0"/>
              <a:t>6/9/2017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41111D7-17EC-48C0-9138-ED4428A0BEF7}" type="slidenum">
              <a:rPr lang="en-US" smtClean="0"/>
              <a:t>‹#›</a:t>
            </a:fld>
            <a:endParaRPr lang="en-US"/>
          </a:p>
        </p:txBody>
      </p:sp>
    </p:spTree>
    <p:extLst>
      <p:ext uri="{BB962C8B-B14F-4D97-AF65-F5344CB8AC3E}">
        <p14:creationId xmlns:p14="http://schemas.microsoft.com/office/powerpoint/2010/main" val="1464619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56D696-D2DF-47C2-9319-48CEA6035D5F}" type="datetimeFigureOut">
              <a:rPr lang="en-US" smtClean="0"/>
              <a:t>6/9/2017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1111D7-17EC-48C0-9138-ED4428A0BEF7}" type="slidenum">
              <a:rPr lang="en-US" smtClean="0"/>
              <a:t>‹#›</a:t>
            </a:fld>
            <a:endParaRPr lang="en-US"/>
          </a:p>
        </p:txBody>
      </p:sp>
    </p:spTree>
    <p:extLst>
      <p:ext uri="{BB962C8B-B14F-4D97-AF65-F5344CB8AC3E}">
        <p14:creationId xmlns:p14="http://schemas.microsoft.com/office/powerpoint/2010/main" val="3457072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B56D696-D2DF-47C2-9319-48CEA6035D5F}" type="datetimeFigureOut">
              <a:rPr lang="en-US" smtClean="0"/>
              <a:t>6/9/2017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41111D7-17EC-48C0-9138-ED4428A0BEF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279696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ftp://ftp.idsia.ch/pub/juergen/TimeCount-IJCNN2000.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arxiv.org/pdf/1406.1078v3.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LSTM Neural Networks</a:t>
            </a:r>
            <a:endParaRPr lang="en-US" dirty="0"/>
          </a:p>
        </p:txBody>
      </p:sp>
      <p:sp>
        <p:nvSpPr>
          <p:cNvPr id="3" name="Subtitle 2"/>
          <p:cNvSpPr>
            <a:spLocks noGrp="1"/>
          </p:cNvSpPr>
          <p:nvPr>
            <p:ph type="subTitle" idx="1"/>
          </p:nvPr>
        </p:nvSpPr>
        <p:spPr/>
        <p:txBody>
          <a:bodyPr/>
          <a:lstStyle/>
          <a:p>
            <a:r>
              <a:rPr lang="en-US" dirty="0" smtClean="0"/>
              <a:t>And the future </a:t>
            </a:r>
            <a:r>
              <a:rPr lang="en-US" dirty="0" err="1" smtClean="0"/>
              <a:t>DIrection</a:t>
            </a:r>
            <a:r>
              <a:rPr lang="en-US" dirty="0" smtClean="0"/>
              <a:t> of deep learning </a:t>
            </a:r>
            <a:endParaRPr lang="en-US" dirty="0"/>
          </a:p>
        </p:txBody>
      </p:sp>
    </p:spTree>
    <p:extLst>
      <p:ext uri="{BB962C8B-B14F-4D97-AF65-F5344CB8AC3E}">
        <p14:creationId xmlns:p14="http://schemas.microsoft.com/office/powerpoint/2010/main" val="4255468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Step-by-step through LSTM gating</a:t>
            </a:r>
          </a:p>
        </p:txBody>
      </p:sp>
      <p:sp>
        <p:nvSpPr>
          <p:cNvPr id="3" name="Content Placeholder 2"/>
          <p:cNvSpPr>
            <a:spLocks noGrp="1"/>
          </p:cNvSpPr>
          <p:nvPr>
            <p:ph idx="1"/>
          </p:nvPr>
        </p:nvSpPr>
        <p:spPr/>
        <p:txBody>
          <a:bodyPr/>
          <a:lstStyle/>
          <a:p>
            <a:r>
              <a:rPr lang="en-US" dirty="0" smtClean="0"/>
              <a:t>3</a:t>
            </a:r>
            <a:r>
              <a:rPr lang="en-US" baseline="30000" dirty="0" smtClean="0"/>
              <a:t>rd</a:t>
            </a:r>
            <a:r>
              <a:rPr lang="en-US" dirty="0" smtClean="0"/>
              <a:t> and final step: We apply the same sigmoid-to-gate function as in step 1, and one more hyperbolic tangent function to the gated result. The final hidden value layer, </a:t>
            </a:r>
            <a:r>
              <a:rPr lang="en-US" dirty="0" err="1" smtClean="0"/>
              <a:t>Ht</a:t>
            </a:r>
            <a:r>
              <a:rPr lang="en-US" dirty="0" smtClean="0"/>
              <a:t>, is a function of this result, and the previous two gated functions. In total, we are applying sigmoid initializations to three of the four hidden layers in the time step. This is repeated for every step 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849702"/>
            <a:ext cx="10126421" cy="3127766"/>
          </a:xfrm>
          <a:prstGeom prst="rect">
            <a:avLst/>
          </a:prstGeom>
        </p:spPr>
      </p:pic>
    </p:spTree>
    <p:extLst>
      <p:ext uri="{BB962C8B-B14F-4D97-AF65-F5344CB8AC3E}">
        <p14:creationId xmlns:p14="http://schemas.microsoft.com/office/powerpoint/2010/main" val="3058273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LSTM variations </a:t>
            </a:r>
            <a:endParaRPr lang="en-US" dirty="0"/>
          </a:p>
        </p:txBody>
      </p:sp>
      <p:sp>
        <p:nvSpPr>
          <p:cNvPr id="3" name="Content Placeholder 2"/>
          <p:cNvSpPr>
            <a:spLocks noGrp="1"/>
          </p:cNvSpPr>
          <p:nvPr>
            <p:ph idx="1"/>
          </p:nvPr>
        </p:nvSpPr>
        <p:spPr/>
        <p:txBody>
          <a:bodyPr/>
          <a:lstStyle/>
          <a:p>
            <a:r>
              <a:rPr lang="en-US" dirty="0" smtClean="0">
                <a:hlinkClick r:id="rId2"/>
              </a:rPr>
              <a:t>Gers </a:t>
            </a:r>
            <a:r>
              <a:rPr lang="en-US" dirty="0">
                <a:hlinkClick r:id="rId2"/>
              </a:rPr>
              <a:t>&amp; </a:t>
            </a:r>
            <a:r>
              <a:rPr lang="en-US" dirty="0" err="1">
                <a:hlinkClick r:id="rId2"/>
              </a:rPr>
              <a:t>Schmidhuber</a:t>
            </a:r>
            <a:r>
              <a:rPr lang="en-US" dirty="0">
                <a:hlinkClick r:id="rId2"/>
              </a:rPr>
              <a:t> (2000)</a:t>
            </a:r>
            <a:r>
              <a:rPr lang="en-US" dirty="0"/>
              <a:t>, </a:t>
            </a:r>
            <a:r>
              <a:rPr lang="en-US" dirty="0" smtClean="0"/>
              <a:t>adding </a:t>
            </a:r>
            <a:r>
              <a:rPr lang="en-US" dirty="0"/>
              <a:t>“peephole connections.” This means that we let the gate layers look at the cell state</a:t>
            </a:r>
            <a:r>
              <a:rPr lang="en-US" dirty="0" smtClean="0"/>
              <a:t>.</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696896"/>
            <a:ext cx="9364839" cy="2892535"/>
          </a:xfrm>
          <a:prstGeom prst="rect">
            <a:avLst/>
          </a:prstGeom>
        </p:spPr>
      </p:pic>
    </p:spTree>
    <p:extLst>
      <p:ext uri="{BB962C8B-B14F-4D97-AF65-F5344CB8AC3E}">
        <p14:creationId xmlns:p14="http://schemas.microsoft.com/office/powerpoint/2010/main" val="42134499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LSTM variations </a:t>
            </a:r>
          </a:p>
        </p:txBody>
      </p:sp>
      <p:sp>
        <p:nvSpPr>
          <p:cNvPr id="3" name="Content Placeholder 2"/>
          <p:cNvSpPr>
            <a:spLocks noGrp="1"/>
          </p:cNvSpPr>
          <p:nvPr>
            <p:ph idx="1"/>
          </p:nvPr>
        </p:nvSpPr>
        <p:spPr/>
        <p:txBody>
          <a:bodyPr/>
          <a:lstStyle/>
          <a:p>
            <a:r>
              <a:rPr lang="en-US" dirty="0"/>
              <a:t>C</a:t>
            </a:r>
            <a:r>
              <a:rPr lang="en-US" dirty="0" smtClean="0"/>
              <a:t>oupled </a:t>
            </a:r>
            <a:r>
              <a:rPr lang="en-US" dirty="0"/>
              <a:t>forget and input gates. </a:t>
            </a:r>
            <a:r>
              <a:rPr lang="en-US" dirty="0" smtClean="0"/>
              <a:t>“Instead </a:t>
            </a:r>
            <a:r>
              <a:rPr lang="en-US" dirty="0"/>
              <a:t>of separately deciding what to forget and what we should add new information to, we make those decisions together. We only forget when we’re going to input something in its place. We only input new values to the state when we forget something older.” - </a:t>
            </a:r>
            <a:r>
              <a:rPr lang="en-US" dirty="0">
                <a:hlinkClick r:id="rId2"/>
              </a:rPr>
              <a:t>http://colah.github.io/posts/2015-08-Understanding-LSTMs</a:t>
            </a:r>
            <a:r>
              <a:rPr lang="en-US" dirty="0" smtClean="0">
                <a:hlinkClick r:id="rId2"/>
              </a:rPr>
              <a:t>/</a:t>
            </a:r>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2619" y="3182882"/>
            <a:ext cx="9047721" cy="2794586"/>
          </a:xfrm>
          <a:prstGeom prst="rect">
            <a:avLst/>
          </a:prstGeom>
        </p:spPr>
      </p:pic>
    </p:spTree>
    <p:extLst>
      <p:ext uri="{BB962C8B-B14F-4D97-AF65-F5344CB8AC3E}">
        <p14:creationId xmlns:p14="http://schemas.microsoft.com/office/powerpoint/2010/main" val="903204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LSTM variations </a:t>
            </a:r>
            <a:r>
              <a:rPr lang="en-US" dirty="0" smtClean="0"/>
              <a:t>		</a:t>
            </a:r>
            <a:endParaRPr lang="en-US" dirty="0"/>
          </a:p>
        </p:txBody>
      </p:sp>
      <p:sp>
        <p:nvSpPr>
          <p:cNvPr id="3" name="Content Placeholder 2"/>
          <p:cNvSpPr>
            <a:spLocks noGrp="1"/>
          </p:cNvSpPr>
          <p:nvPr>
            <p:ph idx="1"/>
          </p:nvPr>
        </p:nvSpPr>
        <p:spPr/>
        <p:txBody>
          <a:bodyPr/>
          <a:lstStyle/>
          <a:p>
            <a:r>
              <a:rPr lang="en-US" dirty="0"/>
              <a:t>Gated Recurrent Unit, or GRU, introduced by </a:t>
            </a:r>
            <a:r>
              <a:rPr lang="en-US" dirty="0">
                <a:hlinkClick r:id="rId2"/>
              </a:rPr>
              <a:t>Cho, et al. (2014)</a:t>
            </a:r>
            <a:r>
              <a:rPr lang="en-US" dirty="0"/>
              <a:t>. It combines the forget and input gates into a single “update gate.” It also merges the cell state and hidden </a:t>
            </a:r>
            <a:r>
              <a:rPr lang="en-US" dirty="0" smtClean="0"/>
              <a:t>state. Simpler than most LSTM models currently used, and thus gaining popularity</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7957" y="3041214"/>
            <a:ext cx="9506384" cy="2936254"/>
          </a:xfrm>
          <a:prstGeom prst="rect">
            <a:avLst/>
          </a:prstGeom>
        </p:spPr>
      </p:pic>
    </p:spTree>
    <p:extLst>
      <p:ext uri="{BB962C8B-B14F-4D97-AF65-F5344CB8AC3E}">
        <p14:creationId xmlns:p14="http://schemas.microsoft.com/office/powerpoint/2010/main" val="19690651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248" y="286603"/>
            <a:ext cx="10715222" cy="1450757"/>
          </a:xfrm>
        </p:spPr>
        <p:txBody>
          <a:bodyPr/>
          <a:lstStyle/>
          <a:p>
            <a:r>
              <a:rPr lang="en-US" dirty="0" smtClean="0"/>
              <a:t>Theory is cool, but we want (pseudo)code!</a:t>
            </a:r>
            <a:endParaRPr lang="en-US" dirty="0"/>
          </a:p>
        </p:txBody>
      </p:sp>
      <p:sp>
        <p:nvSpPr>
          <p:cNvPr id="4" name="Rectangle 1"/>
          <p:cNvSpPr>
            <a:spLocks noGrp="1" noChangeArrowheads="1"/>
          </p:cNvSpPr>
          <p:nvPr>
            <p:ph idx="1"/>
          </p:nvPr>
        </p:nvSpPr>
        <p:spPr bwMode="auto">
          <a:xfrm>
            <a:off x="1097280" y="1835752"/>
            <a:ext cx="7305526" cy="404332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42830" rIns="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800" b="0" i="0" u="none" strike="noStrike" cap="none" normalizeH="0" baseline="0" dirty="0" err="1" smtClean="0">
                <a:ln>
                  <a:noFill/>
                </a:ln>
                <a:solidFill>
                  <a:srgbClr val="37474F"/>
                </a:solidFill>
                <a:effectLst/>
                <a:latin typeface="Roboto Mono"/>
              </a:rPr>
              <a:t>lstm</a:t>
            </a:r>
            <a:r>
              <a:rPr kumimoji="0" lang="en-US" altLang="en-US" sz="1800" b="0" i="0" u="none" strike="noStrike" cap="none" normalizeH="0" baseline="0" dirty="0" smtClean="0">
                <a:ln>
                  <a:noFill/>
                </a:ln>
                <a:solidFill>
                  <a:srgbClr val="37474F"/>
                </a:solidFill>
                <a:effectLst/>
                <a:latin typeface="Roboto Mono"/>
              </a:rPr>
              <a:t> = </a:t>
            </a:r>
            <a:r>
              <a:rPr kumimoji="0" lang="en-US" altLang="en-US" sz="1800" b="0" i="0" u="none" strike="noStrike" cap="none" normalizeH="0" baseline="0" dirty="0" err="1" smtClean="0">
                <a:ln>
                  <a:noFill/>
                </a:ln>
                <a:solidFill>
                  <a:srgbClr val="37474F"/>
                </a:solidFill>
                <a:effectLst/>
                <a:latin typeface="Roboto Mono"/>
              </a:rPr>
              <a:t>tf.contrib.rnn.</a:t>
            </a:r>
            <a:r>
              <a:rPr kumimoji="0" lang="en-US" altLang="en-US" sz="1800" b="0" i="0" u="none" strike="noStrike" cap="none" normalizeH="0" baseline="0" dirty="0" err="1" smtClean="0">
                <a:ln>
                  <a:noFill/>
                </a:ln>
                <a:solidFill>
                  <a:srgbClr val="9C27B0"/>
                </a:solidFill>
                <a:effectLst/>
                <a:latin typeface="Roboto Mono"/>
              </a:rPr>
              <a:t>BasicLSTMCell</a:t>
            </a:r>
            <a:r>
              <a:rPr kumimoji="0" lang="en-US" altLang="en-US" sz="1800" b="0" i="0" u="none" strike="noStrike" cap="none" normalizeH="0" baseline="0" dirty="0" smtClean="0">
                <a:ln>
                  <a:noFill/>
                </a:ln>
                <a:solidFill>
                  <a:srgbClr val="37474F"/>
                </a:solidFill>
                <a:effectLst/>
                <a:latin typeface="Roboto Mono"/>
              </a:rPr>
              <a:t>(</a:t>
            </a:r>
            <a:r>
              <a:rPr kumimoji="0" lang="en-US" altLang="en-US" sz="1800" b="0" i="0" u="none" strike="noStrike" cap="none" normalizeH="0" baseline="0" dirty="0" err="1" smtClean="0">
                <a:ln>
                  <a:noFill/>
                </a:ln>
                <a:solidFill>
                  <a:srgbClr val="37474F"/>
                </a:solidFill>
                <a:effectLst/>
                <a:latin typeface="Roboto Mono"/>
              </a:rPr>
              <a:t>lstm_size</a:t>
            </a:r>
            <a:r>
              <a:rPr kumimoji="0" lang="en-US" altLang="en-US" sz="1800" b="0" i="0" u="none" strike="noStrike" cap="none" normalizeH="0" baseline="0" dirty="0" smtClean="0">
                <a:ln>
                  <a:noFill/>
                </a:ln>
                <a:solidFill>
                  <a:srgbClr val="37474F"/>
                </a:solidFill>
                <a:effectLst/>
                <a:latin typeface="Roboto Mono"/>
              </a:rPr>
              <a:t>)</a:t>
            </a:r>
            <a:br>
              <a:rPr kumimoji="0" lang="en-US" altLang="en-US" sz="1800" b="0" i="0" u="none" strike="noStrike" cap="none" normalizeH="0" baseline="0" dirty="0" smtClean="0">
                <a:ln>
                  <a:noFill/>
                </a:ln>
                <a:solidFill>
                  <a:srgbClr val="37474F"/>
                </a:solidFill>
                <a:effectLst/>
                <a:latin typeface="Roboto Mono"/>
              </a:rPr>
            </a:br>
            <a:r>
              <a:rPr kumimoji="0" lang="en-US" altLang="en-US" sz="1800" b="0" i="0" u="none" strike="noStrike" cap="none" normalizeH="0" baseline="0" dirty="0" smtClean="0">
                <a:ln>
                  <a:noFill/>
                </a:ln>
                <a:solidFill>
                  <a:srgbClr val="D81B60"/>
                </a:solidFill>
                <a:effectLst/>
                <a:latin typeface="Roboto Mono"/>
              </a:rPr>
              <a:t># Initial state of the LSTM memory.</a:t>
            </a:r>
            <a:r>
              <a:rPr kumimoji="0" lang="en-US" altLang="en-US" sz="1800" b="0" i="0" u="none" strike="noStrike" cap="none" normalizeH="0" baseline="0" dirty="0" smtClean="0">
                <a:ln>
                  <a:noFill/>
                </a:ln>
                <a:solidFill>
                  <a:srgbClr val="37474F"/>
                </a:solidFill>
                <a:effectLst/>
                <a:latin typeface="Roboto Mono"/>
              </a:rPr>
              <a:t/>
            </a:r>
            <a:br>
              <a:rPr kumimoji="0" lang="en-US" altLang="en-US" sz="1800" b="0" i="0" u="none" strike="noStrike" cap="none" normalizeH="0" baseline="0" dirty="0" smtClean="0">
                <a:ln>
                  <a:noFill/>
                </a:ln>
                <a:solidFill>
                  <a:srgbClr val="37474F"/>
                </a:solidFill>
                <a:effectLst/>
                <a:latin typeface="Roboto Mono"/>
              </a:rPr>
            </a:br>
            <a:r>
              <a:rPr kumimoji="0" lang="en-US" altLang="en-US" sz="1800" b="0" i="0" u="none" strike="noStrike" cap="none" normalizeH="0" baseline="0" dirty="0" smtClean="0">
                <a:ln>
                  <a:noFill/>
                </a:ln>
                <a:solidFill>
                  <a:srgbClr val="37474F"/>
                </a:solidFill>
                <a:effectLst/>
                <a:latin typeface="Roboto Mono"/>
              </a:rPr>
              <a:t>state = </a:t>
            </a:r>
            <a:r>
              <a:rPr kumimoji="0" lang="en-US" altLang="en-US" sz="1800" b="0" i="0" u="none" strike="noStrike" cap="none" normalizeH="0" baseline="0" dirty="0" err="1" smtClean="0">
                <a:ln>
                  <a:noFill/>
                </a:ln>
                <a:solidFill>
                  <a:srgbClr val="37474F"/>
                </a:solidFill>
                <a:effectLst/>
                <a:latin typeface="Roboto Mono"/>
              </a:rPr>
              <a:t>tf.zeros</a:t>
            </a:r>
            <a:r>
              <a:rPr kumimoji="0" lang="en-US" altLang="en-US" sz="1800" b="0" i="0" u="none" strike="noStrike" cap="none" normalizeH="0" baseline="0" dirty="0" smtClean="0">
                <a:ln>
                  <a:noFill/>
                </a:ln>
                <a:solidFill>
                  <a:srgbClr val="37474F"/>
                </a:solidFill>
                <a:effectLst/>
                <a:latin typeface="Roboto Mono"/>
              </a:rPr>
              <a:t>([</a:t>
            </a:r>
            <a:r>
              <a:rPr kumimoji="0" lang="en-US" altLang="en-US" sz="1800" b="0" i="0" u="none" strike="noStrike" cap="none" normalizeH="0" baseline="0" dirty="0" err="1" smtClean="0">
                <a:ln>
                  <a:noFill/>
                </a:ln>
                <a:solidFill>
                  <a:srgbClr val="37474F"/>
                </a:solidFill>
                <a:effectLst/>
                <a:latin typeface="Roboto Mono"/>
              </a:rPr>
              <a:t>batch_size</a:t>
            </a:r>
            <a:r>
              <a:rPr kumimoji="0" lang="en-US" altLang="en-US" sz="1800" b="0" i="0" u="none" strike="noStrike" cap="none" normalizeH="0" baseline="0" dirty="0" smtClean="0">
                <a:ln>
                  <a:noFill/>
                </a:ln>
                <a:solidFill>
                  <a:srgbClr val="37474F"/>
                </a:solidFill>
                <a:effectLst/>
                <a:latin typeface="Roboto Mono"/>
              </a:rPr>
              <a:t>, </a:t>
            </a:r>
            <a:r>
              <a:rPr kumimoji="0" lang="en-US" altLang="en-US" sz="1800" b="0" i="0" u="none" strike="noStrike" cap="none" normalizeH="0" baseline="0" dirty="0" err="1" smtClean="0">
                <a:ln>
                  <a:noFill/>
                </a:ln>
                <a:solidFill>
                  <a:srgbClr val="37474F"/>
                </a:solidFill>
                <a:effectLst/>
                <a:latin typeface="Roboto Mono"/>
              </a:rPr>
              <a:t>lstm.state_size</a:t>
            </a:r>
            <a:r>
              <a:rPr kumimoji="0" lang="en-US" altLang="en-US" sz="1800" b="0" i="0" u="none" strike="noStrike" cap="none" normalizeH="0" baseline="0" dirty="0" smtClean="0">
                <a:ln>
                  <a:noFill/>
                </a:ln>
                <a:solidFill>
                  <a:srgbClr val="37474F"/>
                </a:solidFill>
                <a:effectLst/>
                <a:latin typeface="Roboto Mono"/>
              </a:rPr>
              <a:t>])</a:t>
            </a:r>
            <a:br>
              <a:rPr kumimoji="0" lang="en-US" altLang="en-US" sz="1800" b="0" i="0" u="none" strike="noStrike" cap="none" normalizeH="0" baseline="0" dirty="0" smtClean="0">
                <a:ln>
                  <a:noFill/>
                </a:ln>
                <a:solidFill>
                  <a:srgbClr val="37474F"/>
                </a:solidFill>
                <a:effectLst/>
                <a:latin typeface="Roboto Mono"/>
              </a:rPr>
            </a:br>
            <a:r>
              <a:rPr kumimoji="0" lang="en-US" altLang="en-US" sz="1800" b="0" i="0" u="none" strike="noStrike" cap="none" normalizeH="0" baseline="0" dirty="0" smtClean="0">
                <a:ln>
                  <a:noFill/>
                </a:ln>
                <a:solidFill>
                  <a:srgbClr val="37474F"/>
                </a:solidFill>
                <a:effectLst/>
                <a:latin typeface="Roboto Mono"/>
              </a:rPr>
              <a:t>probabilities = []</a:t>
            </a:r>
            <a:br>
              <a:rPr kumimoji="0" lang="en-US" altLang="en-US" sz="1800" b="0" i="0" u="none" strike="noStrike" cap="none" normalizeH="0" baseline="0" dirty="0" smtClean="0">
                <a:ln>
                  <a:noFill/>
                </a:ln>
                <a:solidFill>
                  <a:srgbClr val="37474F"/>
                </a:solidFill>
                <a:effectLst/>
                <a:latin typeface="Roboto Mono"/>
              </a:rPr>
            </a:br>
            <a:r>
              <a:rPr kumimoji="0" lang="en-US" altLang="en-US" sz="1800" b="0" i="0" u="none" strike="noStrike" cap="none" normalizeH="0" baseline="0" dirty="0" smtClean="0">
                <a:ln>
                  <a:noFill/>
                </a:ln>
                <a:solidFill>
                  <a:srgbClr val="37474F"/>
                </a:solidFill>
                <a:effectLst/>
                <a:latin typeface="Roboto Mono"/>
              </a:rPr>
              <a:t>loss = </a:t>
            </a:r>
            <a:r>
              <a:rPr kumimoji="0" lang="en-US" altLang="en-US" sz="1800" b="0" i="0" u="none" strike="noStrike" cap="none" normalizeH="0" baseline="0" dirty="0" smtClean="0">
                <a:ln>
                  <a:noFill/>
                </a:ln>
                <a:solidFill>
                  <a:srgbClr val="C53929"/>
                </a:solidFill>
                <a:effectLst/>
                <a:latin typeface="Roboto Mono"/>
              </a:rPr>
              <a:t>0.0</a:t>
            </a:r>
            <a:r>
              <a:rPr kumimoji="0" lang="en-US" altLang="en-US" sz="1800" b="0" i="0" u="none" strike="noStrike" cap="none" normalizeH="0" baseline="0" dirty="0" smtClean="0">
                <a:ln>
                  <a:noFill/>
                </a:ln>
                <a:solidFill>
                  <a:srgbClr val="37474F"/>
                </a:solidFill>
                <a:effectLst/>
                <a:latin typeface="Roboto Mono"/>
              </a:rPr>
              <a:t/>
            </a:r>
            <a:br>
              <a:rPr kumimoji="0" lang="en-US" altLang="en-US" sz="1800" b="0" i="0" u="none" strike="noStrike" cap="none" normalizeH="0" baseline="0" dirty="0" smtClean="0">
                <a:ln>
                  <a:noFill/>
                </a:ln>
                <a:solidFill>
                  <a:srgbClr val="37474F"/>
                </a:solidFill>
                <a:effectLst/>
                <a:latin typeface="Roboto Mono"/>
              </a:rPr>
            </a:br>
            <a:r>
              <a:rPr kumimoji="0" lang="en-US" altLang="en-US" sz="1800" b="0" i="0" u="none" strike="noStrike" cap="none" normalizeH="0" baseline="0" dirty="0" smtClean="0">
                <a:ln>
                  <a:noFill/>
                </a:ln>
                <a:solidFill>
                  <a:srgbClr val="3B78E7"/>
                </a:solidFill>
                <a:effectLst/>
                <a:latin typeface="Roboto Mono"/>
              </a:rPr>
              <a:t>for</a:t>
            </a:r>
            <a:r>
              <a:rPr kumimoji="0" lang="en-US" altLang="en-US" sz="1800" b="0" i="0" u="none" strike="noStrike" cap="none" normalizeH="0" baseline="0" dirty="0" smtClean="0">
                <a:ln>
                  <a:noFill/>
                </a:ln>
                <a:solidFill>
                  <a:srgbClr val="37474F"/>
                </a:solidFill>
                <a:effectLst/>
                <a:latin typeface="Roboto Mono"/>
              </a:rPr>
              <a:t> </a:t>
            </a:r>
            <a:r>
              <a:rPr kumimoji="0" lang="en-US" altLang="en-US" sz="1800" b="0" i="0" u="none" strike="noStrike" cap="none" normalizeH="0" baseline="0" dirty="0" err="1" smtClean="0">
                <a:ln>
                  <a:noFill/>
                </a:ln>
                <a:solidFill>
                  <a:srgbClr val="37474F"/>
                </a:solidFill>
                <a:effectLst/>
                <a:latin typeface="Roboto Mono"/>
              </a:rPr>
              <a:t>current_batch_of_words</a:t>
            </a:r>
            <a:r>
              <a:rPr kumimoji="0" lang="en-US" altLang="en-US" sz="1800" b="0" i="0" u="none" strike="noStrike" cap="none" normalizeH="0" baseline="0" dirty="0" smtClean="0">
                <a:ln>
                  <a:noFill/>
                </a:ln>
                <a:solidFill>
                  <a:srgbClr val="37474F"/>
                </a:solidFill>
                <a:effectLst/>
                <a:latin typeface="Roboto Mono"/>
              </a:rPr>
              <a:t> </a:t>
            </a:r>
            <a:r>
              <a:rPr kumimoji="0" lang="en-US" altLang="en-US" sz="1800" b="0" i="0" u="none" strike="noStrike" cap="none" normalizeH="0" baseline="0" dirty="0" smtClean="0">
                <a:ln>
                  <a:noFill/>
                </a:ln>
                <a:solidFill>
                  <a:srgbClr val="3B78E7"/>
                </a:solidFill>
                <a:effectLst/>
                <a:latin typeface="Roboto Mono"/>
              </a:rPr>
              <a:t>in</a:t>
            </a:r>
            <a:r>
              <a:rPr kumimoji="0" lang="en-US" altLang="en-US" sz="1800" b="0" i="0" u="none" strike="noStrike" cap="none" normalizeH="0" baseline="0" dirty="0" smtClean="0">
                <a:ln>
                  <a:noFill/>
                </a:ln>
                <a:solidFill>
                  <a:srgbClr val="37474F"/>
                </a:solidFill>
                <a:effectLst/>
                <a:latin typeface="Roboto Mono"/>
              </a:rPr>
              <a:t> </a:t>
            </a:r>
            <a:r>
              <a:rPr kumimoji="0" lang="en-US" altLang="en-US" sz="1800" b="0" i="0" u="none" strike="noStrike" cap="none" normalizeH="0" baseline="0" dirty="0" err="1" smtClean="0">
                <a:ln>
                  <a:noFill/>
                </a:ln>
                <a:solidFill>
                  <a:srgbClr val="37474F"/>
                </a:solidFill>
                <a:effectLst/>
                <a:latin typeface="Roboto Mono"/>
              </a:rPr>
              <a:t>words_in_dataset</a:t>
            </a:r>
            <a:r>
              <a:rPr kumimoji="0" lang="en-US" altLang="en-US" sz="1800" b="0" i="0" u="none" strike="noStrike" cap="none" normalizeH="0" baseline="0" dirty="0" smtClean="0">
                <a:ln>
                  <a:noFill/>
                </a:ln>
                <a:solidFill>
                  <a:srgbClr val="37474F"/>
                </a:solidFill>
                <a:effectLst/>
                <a:latin typeface="Roboto Mono"/>
              </a:rPr>
              <a:t>:</a:t>
            </a:r>
            <a:br>
              <a:rPr kumimoji="0" lang="en-US" altLang="en-US" sz="1800" b="0" i="0" u="none" strike="noStrike" cap="none" normalizeH="0" baseline="0" dirty="0" smtClean="0">
                <a:ln>
                  <a:noFill/>
                </a:ln>
                <a:solidFill>
                  <a:srgbClr val="37474F"/>
                </a:solidFill>
                <a:effectLst/>
                <a:latin typeface="Roboto Mono"/>
              </a:rPr>
            </a:br>
            <a:r>
              <a:rPr kumimoji="0" lang="en-US" altLang="en-US" sz="1800" b="0" i="0" u="none" strike="noStrike" cap="none" normalizeH="0" baseline="0" dirty="0" smtClean="0">
                <a:ln>
                  <a:noFill/>
                </a:ln>
                <a:solidFill>
                  <a:srgbClr val="37474F"/>
                </a:solidFill>
                <a:effectLst/>
                <a:latin typeface="Roboto Mono"/>
              </a:rPr>
              <a:t>    </a:t>
            </a:r>
            <a:r>
              <a:rPr kumimoji="0" lang="en-US" altLang="en-US" sz="1800" b="0" i="0" u="none" strike="noStrike" cap="none" normalizeH="0" baseline="0" dirty="0" smtClean="0">
                <a:ln>
                  <a:noFill/>
                </a:ln>
                <a:solidFill>
                  <a:srgbClr val="D81B60"/>
                </a:solidFill>
                <a:effectLst/>
                <a:latin typeface="Roboto Mono"/>
              </a:rPr>
              <a:t># The value of state is updated after processing each batch of words.</a:t>
            </a:r>
            <a:r>
              <a:rPr kumimoji="0" lang="en-US" altLang="en-US" sz="1800" b="0" i="0" u="none" strike="noStrike" cap="none" normalizeH="0" baseline="0" dirty="0" smtClean="0">
                <a:ln>
                  <a:noFill/>
                </a:ln>
                <a:solidFill>
                  <a:srgbClr val="37474F"/>
                </a:solidFill>
                <a:effectLst/>
                <a:latin typeface="Roboto Mono"/>
              </a:rPr>
              <a:t/>
            </a:r>
            <a:br>
              <a:rPr kumimoji="0" lang="en-US" altLang="en-US" sz="1800" b="0" i="0" u="none" strike="noStrike" cap="none" normalizeH="0" baseline="0" dirty="0" smtClean="0">
                <a:ln>
                  <a:noFill/>
                </a:ln>
                <a:solidFill>
                  <a:srgbClr val="37474F"/>
                </a:solidFill>
                <a:effectLst/>
                <a:latin typeface="Roboto Mono"/>
              </a:rPr>
            </a:br>
            <a:r>
              <a:rPr kumimoji="0" lang="en-US" altLang="en-US" sz="1800" b="0" i="0" u="none" strike="noStrike" cap="none" normalizeH="0" baseline="0" dirty="0" smtClean="0">
                <a:ln>
                  <a:noFill/>
                </a:ln>
                <a:solidFill>
                  <a:srgbClr val="37474F"/>
                </a:solidFill>
                <a:effectLst/>
                <a:latin typeface="Roboto Mono"/>
              </a:rPr>
              <a:t>    output, state = </a:t>
            </a:r>
            <a:r>
              <a:rPr kumimoji="0" lang="en-US" altLang="en-US" sz="1800" b="0" i="0" u="none" strike="noStrike" cap="none" normalizeH="0" baseline="0" dirty="0" err="1" smtClean="0">
                <a:ln>
                  <a:noFill/>
                </a:ln>
                <a:solidFill>
                  <a:srgbClr val="37474F"/>
                </a:solidFill>
                <a:effectLst/>
                <a:latin typeface="Roboto Mono"/>
              </a:rPr>
              <a:t>lstm</a:t>
            </a:r>
            <a:r>
              <a:rPr kumimoji="0" lang="en-US" altLang="en-US" sz="1800" b="0" i="0" u="none" strike="noStrike" cap="none" normalizeH="0" baseline="0" dirty="0" smtClean="0">
                <a:ln>
                  <a:noFill/>
                </a:ln>
                <a:solidFill>
                  <a:srgbClr val="37474F"/>
                </a:solidFill>
                <a:effectLst/>
                <a:latin typeface="Roboto Mono"/>
              </a:rPr>
              <a:t>(</a:t>
            </a:r>
            <a:r>
              <a:rPr kumimoji="0" lang="en-US" altLang="en-US" sz="1800" b="0" i="0" u="none" strike="noStrike" cap="none" normalizeH="0" baseline="0" dirty="0" err="1" smtClean="0">
                <a:ln>
                  <a:noFill/>
                </a:ln>
                <a:solidFill>
                  <a:srgbClr val="37474F"/>
                </a:solidFill>
                <a:effectLst/>
                <a:latin typeface="Roboto Mono"/>
              </a:rPr>
              <a:t>current_batch_of_words</a:t>
            </a:r>
            <a:r>
              <a:rPr kumimoji="0" lang="en-US" altLang="en-US" sz="1800" b="0" i="0" u="none" strike="noStrike" cap="none" normalizeH="0" baseline="0" dirty="0" smtClean="0">
                <a:ln>
                  <a:noFill/>
                </a:ln>
                <a:solidFill>
                  <a:srgbClr val="37474F"/>
                </a:solidFill>
                <a:effectLst/>
                <a:latin typeface="Roboto Mono"/>
              </a:rPr>
              <a:t>, state)</a:t>
            </a:r>
            <a:br>
              <a:rPr kumimoji="0" lang="en-US" altLang="en-US" sz="1800" b="0" i="0" u="none" strike="noStrike" cap="none" normalizeH="0" baseline="0" dirty="0" smtClean="0">
                <a:ln>
                  <a:noFill/>
                </a:ln>
                <a:solidFill>
                  <a:srgbClr val="37474F"/>
                </a:solidFill>
                <a:effectLst/>
                <a:latin typeface="Roboto Mono"/>
              </a:rPr>
            </a:br>
            <a:r>
              <a:rPr kumimoji="0" lang="en-US" altLang="en-US" sz="1800" b="0" i="0" u="none" strike="noStrike" cap="none" normalizeH="0" baseline="0" dirty="0" smtClean="0">
                <a:ln>
                  <a:noFill/>
                </a:ln>
                <a:solidFill>
                  <a:srgbClr val="37474F"/>
                </a:solidFill>
                <a:effectLst/>
                <a:latin typeface="Roboto Mono"/>
              </a:rPr>
              <a:t/>
            </a:r>
            <a:br>
              <a:rPr kumimoji="0" lang="en-US" altLang="en-US" sz="1800" b="0" i="0" u="none" strike="noStrike" cap="none" normalizeH="0" baseline="0" dirty="0" smtClean="0">
                <a:ln>
                  <a:noFill/>
                </a:ln>
                <a:solidFill>
                  <a:srgbClr val="37474F"/>
                </a:solidFill>
                <a:effectLst/>
                <a:latin typeface="Roboto Mono"/>
              </a:rPr>
            </a:br>
            <a:r>
              <a:rPr kumimoji="0" lang="en-US" altLang="en-US" sz="1800" b="0" i="0" u="none" strike="noStrike" cap="none" normalizeH="0" baseline="0" dirty="0" smtClean="0">
                <a:ln>
                  <a:noFill/>
                </a:ln>
                <a:solidFill>
                  <a:srgbClr val="37474F"/>
                </a:solidFill>
                <a:effectLst/>
                <a:latin typeface="Roboto Mono"/>
              </a:rPr>
              <a:t>    </a:t>
            </a:r>
            <a:r>
              <a:rPr kumimoji="0" lang="en-US" altLang="en-US" sz="1800" b="0" i="0" u="none" strike="noStrike" cap="none" normalizeH="0" baseline="0" dirty="0" smtClean="0">
                <a:ln>
                  <a:noFill/>
                </a:ln>
                <a:solidFill>
                  <a:srgbClr val="D81B60"/>
                </a:solidFill>
                <a:effectLst/>
                <a:latin typeface="Roboto Mono"/>
              </a:rPr>
              <a:t># The LSTM output can be used to make next word predictions</a:t>
            </a:r>
            <a:r>
              <a:rPr kumimoji="0" lang="en-US" altLang="en-US" sz="1800" b="0" i="0" u="none" strike="noStrike" cap="none" normalizeH="0" baseline="0" dirty="0" smtClean="0">
                <a:ln>
                  <a:noFill/>
                </a:ln>
                <a:solidFill>
                  <a:srgbClr val="37474F"/>
                </a:solidFill>
                <a:effectLst/>
                <a:latin typeface="Roboto Mono"/>
              </a:rPr>
              <a:t/>
            </a:r>
            <a:br>
              <a:rPr kumimoji="0" lang="en-US" altLang="en-US" sz="1800" b="0" i="0" u="none" strike="noStrike" cap="none" normalizeH="0" baseline="0" dirty="0" smtClean="0">
                <a:ln>
                  <a:noFill/>
                </a:ln>
                <a:solidFill>
                  <a:srgbClr val="37474F"/>
                </a:solidFill>
                <a:effectLst/>
                <a:latin typeface="Roboto Mono"/>
              </a:rPr>
            </a:br>
            <a:r>
              <a:rPr kumimoji="0" lang="en-US" altLang="en-US" sz="1800" b="0" i="0" u="none" strike="noStrike" cap="none" normalizeH="0" baseline="0" dirty="0" smtClean="0">
                <a:ln>
                  <a:noFill/>
                </a:ln>
                <a:solidFill>
                  <a:srgbClr val="37474F"/>
                </a:solidFill>
                <a:effectLst/>
                <a:latin typeface="Roboto Mono"/>
              </a:rPr>
              <a:t>    logits = </a:t>
            </a:r>
            <a:r>
              <a:rPr kumimoji="0" lang="en-US" altLang="en-US" sz="1800" b="0" i="0" u="none" strike="noStrike" cap="none" normalizeH="0" baseline="0" dirty="0" err="1" smtClean="0">
                <a:ln>
                  <a:noFill/>
                </a:ln>
                <a:solidFill>
                  <a:srgbClr val="37474F"/>
                </a:solidFill>
                <a:effectLst/>
                <a:latin typeface="Roboto Mono"/>
              </a:rPr>
              <a:t>tf.matmul</a:t>
            </a:r>
            <a:r>
              <a:rPr kumimoji="0" lang="en-US" altLang="en-US" sz="1800" b="0" i="0" u="none" strike="noStrike" cap="none" normalizeH="0" baseline="0" dirty="0" smtClean="0">
                <a:ln>
                  <a:noFill/>
                </a:ln>
                <a:solidFill>
                  <a:srgbClr val="37474F"/>
                </a:solidFill>
                <a:effectLst/>
                <a:latin typeface="Roboto Mono"/>
              </a:rPr>
              <a:t>(output, </a:t>
            </a:r>
            <a:r>
              <a:rPr kumimoji="0" lang="en-US" altLang="en-US" sz="1800" b="0" i="0" u="none" strike="noStrike" cap="none" normalizeH="0" baseline="0" dirty="0" err="1" smtClean="0">
                <a:ln>
                  <a:noFill/>
                </a:ln>
                <a:solidFill>
                  <a:srgbClr val="37474F"/>
                </a:solidFill>
                <a:effectLst/>
                <a:latin typeface="Roboto Mono"/>
              </a:rPr>
              <a:t>softmax_w</a:t>
            </a:r>
            <a:r>
              <a:rPr kumimoji="0" lang="en-US" altLang="en-US" sz="1800" b="0" i="0" u="none" strike="noStrike" cap="none" normalizeH="0" baseline="0" dirty="0" smtClean="0">
                <a:ln>
                  <a:noFill/>
                </a:ln>
                <a:solidFill>
                  <a:srgbClr val="37474F"/>
                </a:solidFill>
                <a:effectLst/>
                <a:latin typeface="Roboto Mono"/>
              </a:rPr>
              <a:t>) + </a:t>
            </a:r>
            <a:r>
              <a:rPr kumimoji="0" lang="en-US" altLang="en-US" sz="1800" b="0" i="0" u="none" strike="noStrike" cap="none" normalizeH="0" baseline="0" dirty="0" err="1" smtClean="0">
                <a:ln>
                  <a:noFill/>
                </a:ln>
                <a:solidFill>
                  <a:srgbClr val="37474F"/>
                </a:solidFill>
                <a:effectLst/>
                <a:latin typeface="Roboto Mono"/>
              </a:rPr>
              <a:t>softmax_b</a:t>
            </a:r>
            <a:r>
              <a:rPr kumimoji="0" lang="en-US" altLang="en-US" sz="1800" b="0" i="0" u="none" strike="noStrike" cap="none" normalizeH="0" baseline="0" dirty="0" smtClean="0">
                <a:ln>
                  <a:noFill/>
                </a:ln>
                <a:solidFill>
                  <a:srgbClr val="37474F"/>
                </a:solidFill>
                <a:effectLst/>
                <a:latin typeface="Roboto Mono"/>
              </a:rPr>
              <a:t/>
            </a:r>
            <a:br>
              <a:rPr kumimoji="0" lang="en-US" altLang="en-US" sz="1800" b="0" i="0" u="none" strike="noStrike" cap="none" normalizeH="0" baseline="0" dirty="0" smtClean="0">
                <a:ln>
                  <a:noFill/>
                </a:ln>
                <a:solidFill>
                  <a:srgbClr val="37474F"/>
                </a:solidFill>
                <a:effectLst/>
                <a:latin typeface="Roboto Mono"/>
              </a:rPr>
            </a:br>
            <a:r>
              <a:rPr kumimoji="0" lang="en-US" altLang="en-US" sz="1800" b="0" i="0" u="none" strike="noStrike" cap="none" normalizeH="0" baseline="0" dirty="0" smtClean="0">
                <a:ln>
                  <a:noFill/>
                </a:ln>
                <a:solidFill>
                  <a:srgbClr val="37474F"/>
                </a:solidFill>
                <a:effectLst/>
                <a:latin typeface="Roboto Mono"/>
              </a:rPr>
              <a:t>    </a:t>
            </a:r>
            <a:r>
              <a:rPr kumimoji="0" lang="en-US" altLang="en-US" sz="1800" b="0" i="0" u="none" strike="noStrike" cap="none" normalizeH="0" baseline="0" dirty="0" err="1" smtClean="0">
                <a:ln>
                  <a:noFill/>
                </a:ln>
                <a:solidFill>
                  <a:srgbClr val="37474F"/>
                </a:solidFill>
                <a:effectLst/>
                <a:latin typeface="Roboto Mono"/>
              </a:rPr>
              <a:t>probabilities.append</a:t>
            </a:r>
            <a:r>
              <a:rPr kumimoji="0" lang="en-US" altLang="en-US" sz="1800" b="0" i="0" u="none" strike="noStrike" cap="none" normalizeH="0" baseline="0" dirty="0" smtClean="0">
                <a:ln>
                  <a:noFill/>
                </a:ln>
                <a:solidFill>
                  <a:srgbClr val="37474F"/>
                </a:solidFill>
                <a:effectLst/>
                <a:latin typeface="Roboto Mono"/>
              </a:rPr>
              <a:t>(</a:t>
            </a:r>
            <a:r>
              <a:rPr kumimoji="0" lang="en-US" altLang="en-US" sz="1800" b="0" i="0" u="none" strike="noStrike" cap="none" normalizeH="0" baseline="0" dirty="0" err="1" smtClean="0">
                <a:ln>
                  <a:noFill/>
                </a:ln>
                <a:solidFill>
                  <a:srgbClr val="37474F"/>
                </a:solidFill>
                <a:effectLst/>
                <a:latin typeface="Roboto Mono"/>
              </a:rPr>
              <a:t>tf.nn.softmax</a:t>
            </a:r>
            <a:r>
              <a:rPr kumimoji="0" lang="en-US" altLang="en-US" sz="1800" b="0" i="0" u="none" strike="noStrike" cap="none" normalizeH="0" baseline="0" dirty="0" smtClean="0">
                <a:ln>
                  <a:noFill/>
                </a:ln>
                <a:solidFill>
                  <a:srgbClr val="37474F"/>
                </a:solidFill>
                <a:effectLst/>
                <a:latin typeface="Roboto Mono"/>
              </a:rPr>
              <a:t>(logits))</a:t>
            </a:r>
            <a:br>
              <a:rPr kumimoji="0" lang="en-US" altLang="en-US" sz="1800" b="0" i="0" u="none" strike="noStrike" cap="none" normalizeH="0" baseline="0" dirty="0" smtClean="0">
                <a:ln>
                  <a:noFill/>
                </a:ln>
                <a:solidFill>
                  <a:srgbClr val="37474F"/>
                </a:solidFill>
                <a:effectLst/>
                <a:latin typeface="Roboto Mono"/>
              </a:rPr>
            </a:br>
            <a:r>
              <a:rPr kumimoji="0" lang="en-US" altLang="en-US" sz="1800" b="0" i="0" u="none" strike="noStrike" cap="none" normalizeH="0" baseline="0" dirty="0" smtClean="0">
                <a:ln>
                  <a:noFill/>
                </a:ln>
                <a:solidFill>
                  <a:srgbClr val="37474F"/>
                </a:solidFill>
                <a:effectLst/>
                <a:latin typeface="Roboto Mono"/>
              </a:rPr>
              <a:t>    loss += </a:t>
            </a:r>
            <a:r>
              <a:rPr kumimoji="0" lang="en-US" altLang="en-US" sz="1800" b="0" i="0" u="none" strike="noStrike" cap="none" normalizeH="0" baseline="0" dirty="0" err="1" smtClean="0">
                <a:ln>
                  <a:noFill/>
                </a:ln>
                <a:solidFill>
                  <a:srgbClr val="37474F"/>
                </a:solidFill>
                <a:effectLst/>
                <a:latin typeface="Roboto Mono"/>
              </a:rPr>
              <a:t>loss_function</a:t>
            </a:r>
            <a:r>
              <a:rPr kumimoji="0" lang="en-US" altLang="en-US" sz="1800" b="0" i="0" u="none" strike="noStrike" cap="none" normalizeH="0" baseline="0" dirty="0" smtClean="0">
                <a:ln>
                  <a:noFill/>
                </a:ln>
                <a:solidFill>
                  <a:srgbClr val="37474F"/>
                </a:solidFill>
                <a:effectLst/>
                <a:latin typeface="Roboto Mono"/>
              </a:rPr>
              <a:t>(probabilities, </a:t>
            </a:r>
            <a:r>
              <a:rPr kumimoji="0" lang="en-US" altLang="en-US" sz="1800" b="0" i="0" u="none" strike="noStrike" cap="none" normalizeH="0" baseline="0" dirty="0" err="1" smtClean="0">
                <a:ln>
                  <a:noFill/>
                </a:ln>
                <a:solidFill>
                  <a:srgbClr val="37474F"/>
                </a:solidFill>
                <a:effectLst/>
                <a:latin typeface="Roboto Mono"/>
              </a:rPr>
              <a:t>target_words</a:t>
            </a:r>
            <a:r>
              <a:rPr kumimoji="0" lang="en-US" altLang="en-US" sz="1800" b="0" i="0" u="none" strike="noStrike" cap="none" normalizeH="0" baseline="0" dirty="0" smtClean="0">
                <a:ln>
                  <a:noFill/>
                </a:ln>
                <a:solidFill>
                  <a:srgbClr val="37474F"/>
                </a:solidFill>
                <a:effectLst/>
                <a:latin typeface="Roboto Mono"/>
              </a:rPr>
              <a:t>)</a:t>
            </a:r>
            <a:r>
              <a:rPr kumimoji="0" lang="en-US" altLang="en-US" sz="1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8667482" y="3105835"/>
            <a:ext cx="2871987" cy="646331"/>
          </a:xfrm>
          <a:prstGeom prst="rect">
            <a:avLst/>
          </a:prstGeom>
          <a:noFill/>
        </p:spPr>
        <p:txBody>
          <a:bodyPr wrap="square" rtlCol="0">
            <a:spAutoFit/>
          </a:bodyPr>
          <a:lstStyle/>
          <a:p>
            <a:r>
              <a:rPr lang="en-US" dirty="0" smtClean="0"/>
              <a:t>A mini-batch approach to LSTMs in language models</a:t>
            </a:r>
            <a:endParaRPr lang="en-US" dirty="0"/>
          </a:p>
        </p:txBody>
      </p:sp>
    </p:spTree>
    <p:extLst>
      <p:ext uri="{BB962C8B-B14F-4D97-AF65-F5344CB8AC3E}">
        <p14:creationId xmlns:p14="http://schemas.microsoft.com/office/powerpoint/2010/main" val="10481215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cool applications</a:t>
            </a:r>
            <a:endParaRPr lang="en-US" dirty="0"/>
          </a:p>
        </p:txBody>
      </p:sp>
      <p:sp>
        <p:nvSpPr>
          <p:cNvPr id="3" name="Content Placeholder 2"/>
          <p:cNvSpPr>
            <a:spLocks noGrp="1"/>
          </p:cNvSpPr>
          <p:nvPr>
            <p:ph idx="1"/>
          </p:nvPr>
        </p:nvSpPr>
        <p:spPr/>
        <p:txBody>
          <a:bodyPr/>
          <a:lstStyle/>
          <a:p>
            <a:endParaRPr lang="en-US" dirty="0" smtClean="0"/>
          </a:p>
          <a:p>
            <a:r>
              <a:rPr lang="en-US" b="1" dirty="0" smtClean="0"/>
              <a:t>Music Generation </a:t>
            </a:r>
          </a:p>
          <a:p>
            <a:pPr>
              <a:buFont typeface="Wingdings" panose="05000000000000000000" pitchFamily="2" charset="2"/>
              <a:buChar char="§"/>
            </a:pPr>
            <a:r>
              <a:rPr lang="en-US" b="1" dirty="0" smtClean="0"/>
              <a:t> </a:t>
            </a:r>
            <a:r>
              <a:rPr lang="en-US" dirty="0" smtClean="0"/>
              <a:t>Uses LSTM model to output probabilities of midi notes in a sequence, based on the previous </a:t>
            </a:r>
          </a:p>
          <a:p>
            <a:pPr marL="0" indent="0">
              <a:buNone/>
            </a:pPr>
            <a:r>
              <a:rPr lang="en-US" dirty="0" smtClean="0"/>
              <a:t>notes.</a:t>
            </a:r>
            <a:endParaRPr lang="en-US" b="1" dirty="0" smtClean="0"/>
          </a:p>
          <a:p>
            <a:r>
              <a:rPr lang="en-US" b="1" dirty="0" smtClean="0"/>
              <a:t>Event-driven Time Series (EEG, EKG!)</a:t>
            </a:r>
          </a:p>
          <a:p>
            <a:pPr>
              <a:buFont typeface="Wingdings" panose="05000000000000000000" pitchFamily="2" charset="2"/>
              <a:buChar char="§"/>
            </a:pPr>
            <a:r>
              <a:rPr lang="en-US" b="1" dirty="0" smtClean="0"/>
              <a:t> </a:t>
            </a:r>
            <a:r>
              <a:rPr lang="en-US" dirty="0" smtClean="0"/>
              <a:t>LSTM models can learn from events that happened much farther back than the current point in </a:t>
            </a:r>
          </a:p>
          <a:p>
            <a:pPr marL="0" indent="0">
              <a:buNone/>
            </a:pPr>
            <a:r>
              <a:rPr lang="en-US" dirty="0" smtClean="0"/>
              <a:t>time, in comparison to RNN models. This is key to event-driven signals like EEG and EKG/ECG</a:t>
            </a:r>
          </a:p>
          <a:p>
            <a:pPr>
              <a:buFont typeface="Wingdings" panose="05000000000000000000" pitchFamily="2" charset="2"/>
              <a:buChar char="§"/>
            </a:pPr>
            <a:endParaRPr lang="en-US" dirty="0" smtClean="0"/>
          </a:p>
        </p:txBody>
      </p:sp>
    </p:spTree>
    <p:extLst>
      <p:ext uri="{BB962C8B-B14F-4D97-AF65-F5344CB8AC3E}">
        <p14:creationId xmlns:p14="http://schemas.microsoft.com/office/powerpoint/2010/main" val="34897213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future of LSTM?</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Attention-based LSTM models</a:t>
            </a:r>
          </a:p>
          <a:p>
            <a:pPr>
              <a:buFont typeface="Wingdings" panose="05000000000000000000" pitchFamily="2" charset="2"/>
              <a:buChar char="§"/>
            </a:pPr>
            <a:r>
              <a:rPr lang="en-US" b="1" dirty="0"/>
              <a:t> </a:t>
            </a:r>
            <a:r>
              <a:rPr lang="en-US" dirty="0"/>
              <a:t>The attending </a:t>
            </a:r>
            <a:r>
              <a:rPr lang="en-US" dirty="0" smtClean="0"/>
              <a:t>RNN/LSTM generates </a:t>
            </a:r>
            <a:r>
              <a:rPr lang="en-US" dirty="0"/>
              <a:t>a query describing what it wants to focus on. Each item is </a:t>
            </a:r>
            <a:r>
              <a:rPr lang="en-US" dirty="0" smtClean="0"/>
              <a:t>dot-</a:t>
            </a:r>
          </a:p>
          <a:p>
            <a:pPr marL="0" indent="0">
              <a:buNone/>
            </a:pPr>
            <a:r>
              <a:rPr lang="en-US" dirty="0" err="1" smtClean="0"/>
              <a:t>producted</a:t>
            </a:r>
            <a:r>
              <a:rPr lang="en-US" dirty="0" smtClean="0"/>
              <a:t> </a:t>
            </a:r>
            <a:r>
              <a:rPr lang="en-US" dirty="0"/>
              <a:t>with the query to produce a score, describing how well it matches the query. The scores are </a:t>
            </a:r>
            <a:endParaRPr lang="en-US" dirty="0" smtClean="0"/>
          </a:p>
          <a:p>
            <a:pPr marL="0" indent="0">
              <a:buNone/>
            </a:pPr>
            <a:r>
              <a:rPr lang="en-US" dirty="0" smtClean="0"/>
              <a:t>fed </a:t>
            </a:r>
            <a:r>
              <a:rPr lang="en-US" dirty="0"/>
              <a:t>into a </a:t>
            </a:r>
            <a:r>
              <a:rPr lang="en-US" dirty="0" err="1"/>
              <a:t>softmax</a:t>
            </a:r>
            <a:r>
              <a:rPr lang="en-US" dirty="0"/>
              <a:t> to create the attention distribution</a:t>
            </a:r>
            <a:r>
              <a:rPr lang="en-US" dirty="0" smtClean="0"/>
              <a:t>. The RNN ‘attends’ to different time steps thus </a:t>
            </a:r>
          </a:p>
          <a:p>
            <a:pPr marL="0" indent="0">
              <a:buNone/>
            </a:pPr>
            <a:r>
              <a:rPr lang="en-US" dirty="0" smtClean="0"/>
              <a:t>differently, according to the attention distribution (super cool!)</a:t>
            </a:r>
            <a:endParaRPr lang="en-US" dirty="0"/>
          </a:p>
          <a:p>
            <a:pPr marL="0" indent="0">
              <a:buNone/>
            </a:pPr>
            <a:r>
              <a:rPr lang="en-US" b="1" dirty="0" smtClean="0"/>
              <a:t>Using Reinforcement Learning to tune LSTM parameters</a:t>
            </a:r>
          </a:p>
          <a:p>
            <a:pPr>
              <a:buFont typeface="Wingdings" panose="05000000000000000000" pitchFamily="2" charset="2"/>
              <a:buChar char="§"/>
            </a:pPr>
            <a:r>
              <a:rPr lang="en-US" b="1" dirty="0"/>
              <a:t> </a:t>
            </a:r>
            <a:r>
              <a:rPr lang="en-US" dirty="0" smtClean="0"/>
              <a:t>Reinforcement learning is a different area of ML than Deep Learning, but the two can and have </a:t>
            </a:r>
          </a:p>
          <a:p>
            <a:pPr marL="0" indent="0">
              <a:buNone/>
            </a:pPr>
            <a:r>
              <a:rPr lang="en-US" dirty="0" smtClean="0"/>
              <a:t>been used in conjunction, to great success. </a:t>
            </a:r>
            <a:endParaRPr lang="en-US" b="1" dirty="0" smtClean="0"/>
          </a:p>
          <a:p>
            <a:pPr>
              <a:buFont typeface="Wingdings" panose="05000000000000000000" pitchFamily="2" charset="2"/>
              <a:buChar char="§"/>
            </a:pPr>
            <a:r>
              <a:rPr lang="en-US" b="1" dirty="0" smtClean="0"/>
              <a:t>  </a:t>
            </a:r>
            <a:r>
              <a:rPr lang="en-US" dirty="0" smtClean="0"/>
              <a:t>RL is based on behavioral psychology, and is a way of optimizing agent-based models in such a </a:t>
            </a:r>
          </a:p>
          <a:p>
            <a:pPr marL="0" indent="0">
              <a:buNone/>
            </a:pPr>
            <a:r>
              <a:rPr lang="en-US" dirty="0" smtClean="0"/>
              <a:t>way to maximize reward. This is great for parameter tuning of Deep Learning algorithms.</a:t>
            </a:r>
            <a:endParaRPr lang="en-US" b="1" dirty="0" smtClean="0"/>
          </a:p>
          <a:p>
            <a:pPr>
              <a:buFont typeface="Wingdings" panose="05000000000000000000" pitchFamily="2" charset="2"/>
              <a:buChar char="§"/>
            </a:pPr>
            <a:endParaRPr lang="en-US" b="1" dirty="0" smtClean="0"/>
          </a:p>
          <a:p>
            <a:pPr>
              <a:buFont typeface="Wingdings" panose="05000000000000000000" pitchFamily="2" charset="2"/>
              <a:buChar char="§"/>
            </a:pPr>
            <a:endParaRPr lang="en-US" b="1" dirty="0"/>
          </a:p>
        </p:txBody>
      </p:sp>
    </p:spTree>
    <p:extLst>
      <p:ext uri="{BB962C8B-B14F-4D97-AF65-F5344CB8AC3E}">
        <p14:creationId xmlns:p14="http://schemas.microsoft.com/office/powerpoint/2010/main" val="2212426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LSTM networks are a </a:t>
            </a:r>
            <a:r>
              <a:rPr lang="en-US" i="1" dirty="0" smtClean="0"/>
              <a:t>subset </a:t>
            </a:r>
            <a:r>
              <a:rPr lang="en-US" dirty="0" smtClean="0"/>
              <a:t>of RNNs</a:t>
            </a:r>
            <a:endParaRPr lang="en-US" dirty="0"/>
          </a:p>
        </p:txBody>
      </p:sp>
      <p:sp>
        <p:nvSpPr>
          <p:cNvPr id="3" name="Content Placeholder 2"/>
          <p:cNvSpPr>
            <a:spLocks noGrp="1"/>
          </p:cNvSpPr>
          <p:nvPr>
            <p:ph idx="1"/>
          </p:nvPr>
        </p:nvSpPr>
        <p:spPr>
          <a:xfrm>
            <a:off x="1097280" y="1845734"/>
            <a:ext cx="10058400" cy="3705060"/>
          </a:xfrm>
        </p:spPr>
        <p:txBody>
          <a:bodyPr/>
          <a:lstStyle/>
          <a:p>
            <a:pPr>
              <a:buFont typeface="Wingdings" panose="05000000000000000000" pitchFamily="2" charset="2"/>
              <a:buChar char="§"/>
            </a:pPr>
            <a:r>
              <a:rPr lang="en-US" dirty="0"/>
              <a:t> </a:t>
            </a:r>
            <a:r>
              <a:rPr lang="en-US" dirty="0" smtClean="0"/>
              <a:t>All LSTM networks employ the recurrent strategy, and share weights across time steps</a:t>
            </a:r>
          </a:p>
          <a:p>
            <a:pPr>
              <a:buFont typeface="Wingdings" panose="05000000000000000000" pitchFamily="2" charset="2"/>
              <a:buChar char="§"/>
            </a:pPr>
            <a:r>
              <a:rPr lang="en-US" dirty="0"/>
              <a:t> </a:t>
            </a:r>
            <a:r>
              <a:rPr lang="en-US" dirty="0" smtClean="0"/>
              <a:t>A reminder of the RNN model, where </a:t>
            </a:r>
            <a:r>
              <a:rPr lang="en-US" dirty="0" err="1" smtClean="0"/>
              <a:t>Xt</a:t>
            </a:r>
            <a:r>
              <a:rPr lang="en-US" dirty="0" smtClean="0"/>
              <a:t> is the input at time t, A is the activation function, and </a:t>
            </a:r>
            <a:r>
              <a:rPr lang="en-US" dirty="0" err="1"/>
              <a:t>H</a:t>
            </a:r>
            <a:r>
              <a:rPr lang="en-US" dirty="0" err="1" smtClean="0"/>
              <a:t>t</a:t>
            </a:r>
            <a:r>
              <a:rPr lang="en-US" dirty="0" smtClean="0"/>
              <a:t> is the hidden layer value at time t:</a:t>
            </a:r>
          </a:p>
          <a:p>
            <a:pPr>
              <a:buFont typeface="Wingdings" panose="05000000000000000000" pitchFamily="2" charset="2"/>
              <a:buChar char="§"/>
            </a:pPr>
            <a:r>
              <a:rPr lang="en-US" dirty="0"/>
              <a:t> </a:t>
            </a:r>
            <a:r>
              <a:rPr lang="en-US" dirty="0" smtClean="0"/>
              <a:t>The results of the activation function at time t-1 are taken into account in the computation of A at time t. </a:t>
            </a:r>
          </a:p>
          <a:p>
            <a:pPr>
              <a:buFont typeface="Wingdings" panose="05000000000000000000" pitchFamily="2" charset="2"/>
              <a:buChar char="§"/>
            </a:pPr>
            <a:endParaRPr lang="en-US" dirty="0" smtClean="0"/>
          </a:p>
          <a:p>
            <a:pPr marL="0" indent="0">
              <a:buNone/>
            </a:pPr>
            <a:r>
              <a:rPr lang="en-US" dirty="0" smtClean="0"/>
              <a:t/>
            </a:r>
            <a:br>
              <a:rPr lang="en-US" dirty="0" smtClean="0"/>
            </a:br>
            <a:endParaRPr lang="en-US" dirty="0" smtClean="0"/>
          </a:p>
          <a:p>
            <a:pPr>
              <a:buFont typeface="Wingdings" panose="05000000000000000000" pitchFamily="2" charset="2"/>
              <a:buChar char="§"/>
            </a:pPr>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80" y="3698264"/>
            <a:ext cx="9416827" cy="2474265"/>
          </a:xfrm>
          <a:prstGeom prst="rect">
            <a:avLst/>
          </a:prstGeom>
        </p:spPr>
      </p:pic>
    </p:spTree>
    <p:extLst>
      <p:ext uri="{BB962C8B-B14F-4D97-AF65-F5344CB8AC3E}">
        <p14:creationId xmlns:p14="http://schemas.microsoft.com/office/powerpoint/2010/main" val="27651389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RNNs share weights across time steps?</a:t>
            </a:r>
            <a:endParaRPr lang="en-US" dirty="0"/>
          </a:p>
        </p:txBody>
      </p:sp>
      <p:sp>
        <p:nvSpPr>
          <p:cNvPr id="3" name="Content Placeholder 2"/>
          <p:cNvSpPr>
            <a:spLocks noGrp="1"/>
          </p:cNvSpPr>
          <p:nvPr>
            <p:ph idx="1"/>
          </p:nvPr>
        </p:nvSpPr>
        <p:spPr>
          <a:xfrm>
            <a:off x="1097280" y="1845733"/>
            <a:ext cx="10058400" cy="4297489"/>
          </a:xfrm>
        </p:spPr>
        <p:txBody>
          <a:bodyPr>
            <a:normAutofit fontScale="92500" lnSpcReduction="10000"/>
          </a:bodyPr>
          <a:lstStyle/>
          <a:p>
            <a:pPr>
              <a:buFont typeface="Wingdings" panose="05000000000000000000" pitchFamily="2" charset="2"/>
              <a:buChar char="§"/>
            </a:pPr>
            <a:r>
              <a:rPr lang="en-US" dirty="0" smtClean="0"/>
              <a:t> To a certain degree, this reduces precision, so why does it make for a better model?</a:t>
            </a:r>
          </a:p>
          <a:p>
            <a:pPr>
              <a:buFont typeface="Wingdings" panose="05000000000000000000" pitchFamily="2" charset="2"/>
              <a:buChar char="§"/>
            </a:pPr>
            <a:r>
              <a:rPr lang="en-US" dirty="0"/>
              <a:t> </a:t>
            </a:r>
            <a:r>
              <a:rPr lang="en-US" dirty="0" smtClean="0"/>
              <a:t>Sharing weights allows for better </a:t>
            </a:r>
            <a:r>
              <a:rPr lang="en-US" b="1" i="1" dirty="0" smtClean="0"/>
              <a:t>generalization </a:t>
            </a:r>
            <a:r>
              <a:rPr lang="en-US" dirty="0" smtClean="0"/>
              <a:t>to new, similar data</a:t>
            </a:r>
          </a:p>
          <a:p>
            <a:pPr>
              <a:buFont typeface="Wingdings" panose="05000000000000000000" pitchFamily="2" charset="2"/>
              <a:buChar char="§"/>
            </a:pPr>
            <a:r>
              <a:rPr lang="en-US" dirty="0" smtClean="0"/>
              <a:t> This makes for better scores on test data</a:t>
            </a:r>
          </a:p>
          <a:p>
            <a:pPr>
              <a:buFont typeface="Wingdings" panose="05000000000000000000" pitchFamily="2" charset="2"/>
              <a:buChar char="§"/>
            </a:pPr>
            <a:r>
              <a:rPr lang="en-US" dirty="0" smtClean="0"/>
              <a:t>Weight variability makes for a much more exhaustive, “logical exact-match modeling capability </a:t>
            </a:r>
          </a:p>
          <a:p>
            <a:pPr marL="0" indent="0">
              <a:buNone/>
            </a:pPr>
            <a:r>
              <a:rPr lang="en-US" dirty="0" smtClean="0"/>
              <a:t>requiring a larger memory system containing </a:t>
            </a:r>
            <a:r>
              <a:rPr lang="en-US" i="1" dirty="0" smtClean="0"/>
              <a:t>all </a:t>
            </a:r>
            <a:r>
              <a:rPr lang="en-US" dirty="0" smtClean="0"/>
              <a:t>known sequences to match against” – </a:t>
            </a:r>
            <a:r>
              <a:rPr lang="en-US" i="1" dirty="0" smtClean="0"/>
              <a:t>Computer </a:t>
            </a:r>
          </a:p>
          <a:p>
            <a:pPr marL="0" indent="0">
              <a:buNone/>
            </a:pPr>
            <a:r>
              <a:rPr lang="en-US" i="1" dirty="0" smtClean="0"/>
              <a:t>Vision Metrics – Survey, Taxonomy, and Analysis of CV, Visual Neuroscience, and Deep Learning, by</a:t>
            </a:r>
          </a:p>
          <a:p>
            <a:pPr marL="0" indent="0">
              <a:buNone/>
            </a:pPr>
            <a:r>
              <a:rPr lang="en-US" i="1" dirty="0" smtClean="0"/>
              <a:t>Scott </a:t>
            </a:r>
            <a:r>
              <a:rPr lang="en-US" i="1" dirty="0" err="1" smtClean="0"/>
              <a:t>Krig</a:t>
            </a:r>
            <a:endParaRPr lang="en-US" i="1" dirty="0" smtClean="0"/>
          </a:p>
          <a:p>
            <a:pPr>
              <a:buFont typeface="Wingdings" panose="05000000000000000000" pitchFamily="2" charset="2"/>
              <a:buChar char="§"/>
            </a:pPr>
            <a:r>
              <a:rPr lang="en-US" i="1" dirty="0"/>
              <a:t> </a:t>
            </a:r>
            <a:r>
              <a:rPr lang="en-US" dirty="0" smtClean="0"/>
              <a:t>So, it is possible to create RNNs without using the same weights, but this is many orders of </a:t>
            </a:r>
          </a:p>
          <a:p>
            <a:pPr marL="0" indent="0">
              <a:buNone/>
            </a:pPr>
            <a:r>
              <a:rPr lang="en-US" dirty="0" smtClean="0"/>
              <a:t>magnitude more computationally expensive, and while very precise, still not as good at </a:t>
            </a:r>
          </a:p>
          <a:p>
            <a:pPr marL="0" indent="0">
              <a:buNone/>
            </a:pPr>
            <a:r>
              <a:rPr lang="en-US" dirty="0" smtClean="0"/>
              <a:t>generalizing to unseen data.</a:t>
            </a:r>
          </a:p>
        </p:txBody>
      </p:sp>
    </p:spTree>
    <p:extLst>
      <p:ext uri="{BB962C8B-B14F-4D97-AF65-F5344CB8AC3E}">
        <p14:creationId xmlns:p14="http://schemas.microsoft.com/office/powerpoint/2010/main" val="26724115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LSTMs? How are they different?</a:t>
            </a:r>
            <a:endParaRPr lang="en-US" dirty="0"/>
          </a:p>
        </p:txBody>
      </p:sp>
      <p:sp>
        <p:nvSpPr>
          <p:cNvPr id="3" name="Content Placeholder 2"/>
          <p:cNvSpPr>
            <a:spLocks noGrp="1"/>
          </p:cNvSpPr>
          <p:nvPr>
            <p:ph idx="1"/>
          </p:nvPr>
        </p:nvSpPr>
        <p:spPr/>
        <p:txBody>
          <a:bodyPr/>
          <a:lstStyle/>
          <a:p>
            <a:pPr marL="0" indent="0">
              <a:buNone/>
            </a:pPr>
            <a:r>
              <a:rPr lang="en-US" b="1" dirty="0" smtClean="0"/>
              <a:t>Sentence Prediction: When RNNs are good enough, and when they aren’t</a:t>
            </a:r>
          </a:p>
          <a:p>
            <a:pPr>
              <a:buFont typeface="Wingdings" panose="05000000000000000000" pitchFamily="2" charset="2"/>
              <a:buChar char="§"/>
            </a:pPr>
            <a:r>
              <a:rPr lang="en-US" b="1" dirty="0"/>
              <a:t> </a:t>
            </a:r>
            <a:r>
              <a:rPr lang="en-US" dirty="0" smtClean="0"/>
              <a:t>“I see </a:t>
            </a:r>
            <a:r>
              <a:rPr lang="en-US" u="sng" dirty="0" smtClean="0"/>
              <a:t>clouds</a:t>
            </a:r>
            <a:r>
              <a:rPr lang="en-US" dirty="0" smtClean="0"/>
              <a:t> in the </a:t>
            </a:r>
            <a:r>
              <a:rPr lang="en-US" u="sng" dirty="0" smtClean="0"/>
              <a:t>sky</a:t>
            </a:r>
            <a:r>
              <a:rPr lang="en-US" dirty="0" smtClean="0"/>
              <a:t>”</a:t>
            </a:r>
          </a:p>
          <a:p>
            <a:pPr>
              <a:buFont typeface="Wingdings" panose="05000000000000000000" pitchFamily="2" charset="2"/>
              <a:buChar char="§"/>
            </a:pPr>
            <a:r>
              <a:rPr lang="en-US" dirty="0" smtClean="0"/>
              <a:t>Here, RNNs might be good enough for predicting the word “sky”, since the distance between the</a:t>
            </a:r>
          </a:p>
          <a:p>
            <a:pPr marL="0" indent="0">
              <a:buNone/>
            </a:pPr>
            <a:r>
              <a:rPr lang="en-US" dirty="0" smtClean="0"/>
              <a:t>context ‘clouds’ and the predicted word is relatively small, and so is the difference between time </a:t>
            </a:r>
          </a:p>
          <a:p>
            <a:pPr marL="0" indent="0">
              <a:buNone/>
            </a:pPr>
            <a:r>
              <a:rPr lang="en-US" dirty="0" smtClean="0"/>
              <a:t>steps.</a:t>
            </a:r>
          </a:p>
          <a:p>
            <a:pPr>
              <a:buFont typeface="Wingdings" panose="05000000000000000000" pitchFamily="2" charset="2"/>
              <a:buChar char="§"/>
            </a:pPr>
            <a:r>
              <a:rPr lang="en-US" dirty="0"/>
              <a:t> </a:t>
            </a:r>
            <a:r>
              <a:rPr lang="en-US" dirty="0" smtClean="0"/>
              <a:t>“I grew up in </a:t>
            </a:r>
            <a:r>
              <a:rPr lang="en-US" u="sng" dirty="0" smtClean="0"/>
              <a:t>France</a:t>
            </a:r>
            <a:r>
              <a:rPr lang="en-US" dirty="0" smtClean="0"/>
              <a:t>, to a small family of lavender farmers; I speak fluent </a:t>
            </a:r>
            <a:r>
              <a:rPr lang="en-US" u="sng" dirty="0" smtClean="0"/>
              <a:t>French</a:t>
            </a:r>
            <a:r>
              <a:rPr lang="en-US" dirty="0" smtClean="0"/>
              <a:t>.”</a:t>
            </a:r>
          </a:p>
          <a:p>
            <a:pPr>
              <a:buFont typeface="Wingdings" panose="05000000000000000000" pitchFamily="2" charset="2"/>
              <a:buChar char="§"/>
            </a:pPr>
            <a:r>
              <a:rPr lang="en-US" dirty="0"/>
              <a:t> </a:t>
            </a:r>
            <a:r>
              <a:rPr lang="en-US" dirty="0" smtClean="0"/>
              <a:t>In this example, the difference in time steps between the predicted word ‘French’ and the </a:t>
            </a:r>
          </a:p>
          <a:p>
            <a:pPr marL="0" indent="0">
              <a:buNone/>
            </a:pPr>
            <a:r>
              <a:rPr lang="en-US" dirty="0" smtClean="0"/>
              <a:t>relevant contextual word ‘France’ is much larger, and by the time the algorithm gets to ‘fluent…’, </a:t>
            </a:r>
          </a:p>
          <a:p>
            <a:pPr marL="0" indent="0">
              <a:buNone/>
            </a:pPr>
            <a:r>
              <a:rPr lang="en-US" dirty="0" smtClean="0"/>
              <a:t>much of the information from the time step where the context was is lost.</a:t>
            </a:r>
          </a:p>
          <a:p>
            <a:pPr marL="201168" lvl="1" indent="0">
              <a:buNone/>
            </a:pPr>
            <a:endParaRPr lang="en-US" dirty="0"/>
          </a:p>
          <a:p>
            <a:pPr marL="201168" lvl="1" indent="0">
              <a:buNone/>
            </a:pPr>
            <a:endParaRPr lang="en-US" dirty="0"/>
          </a:p>
          <a:p>
            <a:pPr lvl="1">
              <a:buFont typeface="Wingdings" panose="05000000000000000000" pitchFamily="2" charset="2"/>
              <a:buChar char="§"/>
            </a:pPr>
            <a:endParaRPr lang="en-US" dirty="0" smtClean="0"/>
          </a:p>
          <a:p>
            <a:endParaRPr lang="en-US" b="1"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02969" y="3526814"/>
            <a:ext cx="2045594" cy="1070943"/>
          </a:xfrm>
          <a:prstGeom prst="rect">
            <a:avLst/>
          </a:prstGeom>
        </p:spPr>
      </p:pic>
    </p:spTree>
    <p:extLst>
      <p:ext uri="{BB962C8B-B14F-4D97-AF65-F5344CB8AC3E}">
        <p14:creationId xmlns:p14="http://schemas.microsoft.com/office/powerpoint/2010/main" val="41219513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an LSTM net look like?	</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2478" y="2650180"/>
            <a:ext cx="5084579" cy="2500488"/>
          </a:xfrm>
        </p:spPr>
      </p:pic>
      <p:sp>
        <p:nvSpPr>
          <p:cNvPr id="5" name="TextBox 4"/>
          <p:cNvSpPr txBox="1"/>
          <p:nvPr/>
        </p:nvSpPr>
        <p:spPr>
          <a:xfrm>
            <a:off x="0" y="2009104"/>
            <a:ext cx="5357611" cy="369332"/>
          </a:xfrm>
          <a:prstGeom prst="rect">
            <a:avLst/>
          </a:prstGeom>
          <a:noFill/>
        </p:spPr>
        <p:txBody>
          <a:bodyPr wrap="square" rtlCol="0">
            <a:spAutoFit/>
          </a:bodyPr>
          <a:lstStyle/>
          <a:p>
            <a:r>
              <a:rPr lang="en-US" dirty="0" smtClean="0"/>
              <a:t>RNN, with hyperbolic tangent hidden layer initialization</a:t>
            </a:r>
            <a:endParaRPr lang="en-US" dirty="0"/>
          </a:p>
        </p:txBody>
      </p:sp>
      <p:sp>
        <p:nvSpPr>
          <p:cNvPr id="8" name="TextBox 7"/>
          <p:cNvSpPr txBox="1"/>
          <p:nvPr/>
        </p:nvSpPr>
        <p:spPr>
          <a:xfrm>
            <a:off x="6439436" y="2009104"/>
            <a:ext cx="4829577" cy="369332"/>
          </a:xfrm>
          <a:prstGeom prst="rect">
            <a:avLst/>
          </a:prstGeom>
          <a:noFill/>
        </p:spPr>
        <p:txBody>
          <a:bodyPr wrap="square" rtlCol="0">
            <a:spAutoFit/>
          </a:bodyPr>
          <a:lstStyle/>
          <a:p>
            <a:r>
              <a:rPr lang="en-US" dirty="0" smtClean="0"/>
              <a:t>LSTM, with gates and initialization functions</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28926" y="2650180"/>
            <a:ext cx="6265247" cy="2354027"/>
          </a:xfrm>
          <a:prstGeom prst="rect">
            <a:avLst/>
          </a:prstGeom>
        </p:spPr>
      </p:pic>
      <p:cxnSp>
        <p:nvCxnSpPr>
          <p:cNvPr id="11" name="Straight Connector 10"/>
          <p:cNvCxnSpPr/>
          <p:nvPr/>
        </p:nvCxnSpPr>
        <p:spPr>
          <a:xfrm>
            <a:off x="5525037" y="2009104"/>
            <a:ext cx="25757" cy="4018209"/>
          </a:xfrm>
          <a:prstGeom prst="line">
            <a:avLst/>
          </a:prstGeom>
        </p:spPr>
        <p:style>
          <a:lnRef idx="1">
            <a:schemeClr val="dk1"/>
          </a:lnRef>
          <a:fillRef idx="0">
            <a:schemeClr val="dk1"/>
          </a:fillRef>
          <a:effectRef idx="0">
            <a:schemeClr val="dk1"/>
          </a:effectRef>
          <a:fontRef idx="minor">
            <a:schemeClr val="tx1"/>
          </a:fontRef>
        </p:style>
      </p:cxn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8653" y="5422411"/>
            <a:ext cx="7044743" cy="876645"/>
          </a:xfrm>
          <a:prstGeom prst="rect">
            <a:avLst/>
          </a:prstGeom>
        </p:spPr>
      </p:pic>
    </p:spTree>
    <p:extLst>
      <p:ext uri="{BB962C8B-B14F-4D97-AF65-F5344CB8AC3E}">
        <p14:creationId xmlns:p14="http://schemas.microsoft.com/office/powerpoint/2010/main" val="4025944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699768" cy="1450757"/>
          </a:xfrm>
        </p:spPr>
        <p:txBody>
          <a:bodyPr/>
          <a:lstStyle/>
          <a:p>
            <a:r>
              <a:rPr lang="en-US" dirty="0" smtClean="0"/>
              <a:t>Gating and the core idea of LSTM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79" y="2196829"/>
            <a:ext cx="1542889" cy="1370619"/>
          </a:xfrm>
        </p:spPr>
      </p:pic>
      <p:sp>
        <p:nvSpPr>
          <p:cNvPr id="5" name="TextBox 4"/>
          <p:cNvSpPr txBox="1"/>
          <p:nvPr/>
        </p:nvSpPr>
        <p:spPr>
          <a:xfrm>
            <a:off x="3039414" y="2292439"/>
            <a:ext cx="8757634" cy="1477328"/>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A sigmoid neural net layer output returns values between 0 and 1, as we remember.</a:t>
            </a:r>
          </a:p>
          <a:p>
            <a:pPr marL="285750" indent="-285750">
              <a:buFont typeface="Wingdings" panose="05000000000000000000" pitchFamily="2" charset="2"/>
              <a:buChar char="§"/>
            </a:pPr>
            <a:r>
              <a:rPr lang="en-US" dirty="0" smtClean="0"/>
              <a:t>In the case of LSTM, this first sigmoid layer determines, on a scale of 0-1, how much information should be let through this X gate. 0 -&gt; nothing, 1-&gt; everything</a:t>
            </a:r>
          </a:p>
          <a:p>
            <a:pPr marL="285750" indent="-285750">
              <a:buFont typeface="Wingdings" panose="05000000000000000000" pitchFamily="2" charset="2"/>
              <a:buChar char="§"/>
            </a:pPr>
            <a:r>
              <a:rPr lang="en-US" dirty="0" smtClean="0"/>
              <a:t>After passing through all the gates of all the network layers, the + refers to all the information that has been gated passing through</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181" y="4026917"/>
            <a:ext cx="11797050" cy="2097969"/>
          </a:xfrm>
          <a:prstGeom prst="rect">
            <a:avLst/>
          </a:prstGeom>
        </p:spPr>
      </p:pic>
    </p:spTree>
    <p:extLst>
      <p:ext uri="{BB962C8B-B14F-4D97-AF65-F5344CB8AC3E}">
        <p14:creationId xmlns:p14="http://schemas.microsoft.com/office/powerpoint/2010/main" val="25650413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52" y="263526"/>
            <a:ext cx="11745533" cy="1450757"/>
          </a:xfrm>
        </p:spPr>
        <p:txBody>
          <a:bodyPr/>
          <a:lstStyle/>
          <a:p>
            <a:pPr algn="ctr"/>
            <a:r>
              <a:rPr lang="en-US" dirty="0" smtClean="0"/>
              <a:t>Step-by-step through LSTM gating </a:t>
            </a:r>
            <a:br>
              <a:rPr lang="en-US" dirty="0" smtClean="0"/>
            </a:br>
            <a:r>
              <a:rPr lang="en-US" dirty="0" smtClean="0"/>
              <a:t>(warning: Math)</a:t>
            </a:r>
            <a:endParaRPr lang="en-US" dirty="0"/>
          </a:p>
        </p:txBody>
      </p:sp>
      <p:sp>
        <p:nvSpPr>
          <p:cNvPr id="3" name="Content Placeholder 2"/>
          <p:cNvSpPr>
            <a:spLocks noGrp="1"/>
          </p:cNvSpPr>
          <p:nvPr>
            <p:ph idx="1"/>
          </p:nvPr>
        </p:nvSpPr>
        <p:spPr>
          <a:xfrm>
            <a:off x="1097280" y="1854558"/>
            <a:ext cx="10058400" cy="4014536"/>
          </a:xfrm>
        </p:spPr>
        <p:txBody>
          <a:bodyPr/>
          <a:lstStyle/>
          <a:p>
            <a:r>
              <a:rPr lang="en-US" dirty="0" smtClean="0"/>
              <a:t>1</a:t>
            </a:r>
            <a:r>
              <a:rPr lang="en-US" baseline="30000" dirty="0" smtClean="0"/>
              <a:t>st</a:t>
            </a:r>
            <a:r>
              <a:rPr lang="en-US" dirty="0" smtClean="0"/>
              <a:t> step: simple sigmoid gating from 0 -&gt; 1. Takes in weight * [hidden layer value at t-1, input at t] + b. Easy! Decides how much information to gate.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8673" y="2568107"/>
            <a:ext cx="8739392" cy="2699352"/>
          </a:xfrm>
          <a:prstGeom prst="rect">
            <a:avLst/>
          </a:prstGeom>
        </p:spPr>
      </p:pic>
    </p:spTree>
    <p:extLst>
      <p:ext uri="{BB962C8B-B14F-4D97-AF65-F5344CB8AC3E}">
        <p14:creationId xmlns:p14="http://schemas.microsoft.com/office/powerpoint/2010/main" val="35361584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Step-by-step through LSTM gating</a:t>
            </a:r>
          </a:p>
        </p:txBody>
      </p:sp>
      <p:sp>
        <p:nvSpPr>
          <p:cNvPr id="3" name="Content Placeholder 2"/>
          <p:cNvSpPr>
            <a:spLocks noGrp="1"/>
          </p:cNvSpPr>
          <p:nvPr>
            <p:ph idx="1"/>
          </p:nvPr>
        </p:nvSpPr>
        <p:spPr/>
        <p:txBody>
          <a:bodyPr/>
          <a:lstStyle/>
          <a:p>
            <a:r>
              <a:rPr lang="en-US" dirty="0" smtClean="0"/>
              <a:t>2</a:t>
            </a:r>
            <a:r>
              <a:rPr lang="en-US" baseline="30000" dirty="0" smtClean="0"/>
              <a:t>nd</a:t>
            </a:r>
            <a:r>
              <a:rPr lang="en-US" dirty="0" smtClean="0"/>
              <a:t> step:  Our sigmoid function from last step is multiplied with the regular RNN hyperbolic tangent activation function (range [-1,1]), to get only the portion of the current information we want, and forgetting that which we don’t.</a:t>
            </a:r>
          </a:p>
          <a:p>
            <a:r>
              <a:rPr lang="en-US" dirty="0" smtClean="0"/>
              <a:t>Why would we want to forget information? Say each hidden layer value is a candidate. You do not want factors like the gender of the previous candidate to factor into the current candidate’s information.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6147" y="3387144"/>
            <a:ext cx="9203038" cy="2842559"/>
          </a:xfrm>
          <a:prstGeom prst="rect">
            <a:avLst/>
          </a:prstGeom>
        </p:spPr>
      </p:pic>
    </p:spTree>
    <p:extLst>
      <p:ext uri="{BB962C8B-B14F-4D97-AF65-F5344CB8AC3E}">
        <p14:creationId xmlns:p14="http://schemas.microsoft.com/office/powerpoint/2010/main" val="18941615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Step-by-step through LSTM gating</a:t>
            </a:r>
          </a:p>
        </p:txBody>
      </p:sp>
      <p:sp>
        <p:nvSpPr>
          <p:cNvPr id="3" name="Content Placeholder 2"/>
          <p:cNvSpPr>
            <a:spLocks noGrp="1"/>
          </p:cNvSpPr>
          <p:nvPr>
            <p:ph idx="1"/>
          </p:nvPr>
        </p:nvSpPr>
        <p:spPr/>
        <p:txBody>
          <a:bodyPr/>
          <a:lstStyle/>
          <a:p>
            <a:r>
              <a:rPr lang="en-US" dirty="0" smtClean="0"/>
              <a:t>2</a:t>
            </a:r>
            <a:r>
              <a:rPr lang="en-US" baseline="30000" dirty="0" smtClean="0"/>
              <a:t>nd</a:t>
            </a:r>
            <a:r>
              <a:rPr lang="en-US" dirty="0" smtClean="0"/>
              <a:t> step, part 2: reiterating what we know; C(t) as a function of previous time steps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417" y="2568107"/>
            <a:ext cx="9573324" cy="2956930"/>
          </a:xfrm>
          <a:prstGeom prst="rect">
            <a:avLst/>
          </a:prstGeom>
        </p:spPr>
      </p:pic>
    </p:spTree>
    <p:extLst>
      <p:ext uri="{BB962C8B-B14F-4D97-AF65-F5344CB8AC3E}">
        <p14:creationId xmlns:p14="http://schemas.microsoft.com/office/powerpoint/2010/main" val="392485117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783</TotalTime>
  <Words>1054</Words>
  <Application>Microsoft Office PowerPoint</Application>
  <PresentationFormat>Widescreen</PresentationFormat>
  <Paragraphs>75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Roboto Mono</vt:lpstr>
      <vt:lpstr>Wingdings</vt:lpstr>
      <vt:lpstr>Retrospect</vt:lpstr>
      <vt:lpstr>LSTM Neural Networks</vt:lpstr>
      <vt:lpstr>LSTM networks are a subset of RNNs</vt:lpstr>
      <vt:lpstr>Why do RNNs share weights across time steps?</vt:lpstr>
      <vt:lpstr>Why use LSTMs? How are they different?</vt:lpstr>
      <vt:lpstr>What does an LSTM net look like? </vt:lpstr>
      <vt:lpstr>Gating and the core idea of LSTM </vt:lpstr>
      <vt:lpstr>Step-by-step through LSTM gating  (warning: Math)</vt:lpstr>
      <vt:lpstr>Step-by-step through LSTM gating</vt:lpstr>
      <vt:lpstr>Step-by-step through LSTM gating</vt:lpstr>
      <vt:lpstr>Step-by-step through LSTM gating</vt:lpstr>
      <vt:lpstr>LSTM variations </vt:lpstr>
      <vt:lpstr>LSTM variations </vt:lpstr>
      <vt:lpstr>LSTM variations   </vt:lpstr>
      <vt:lpstr>Theory is cool, but we want (pseudo)code!</vt:lpstr>
      <vt:lpstr>Other cool applications</vt:lpstr>
      <vt:lpstr>What is the future of LSTM?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LSTM Neural Networks</dc:title>
  <dc:creator>Fernando Espinosa</dc:creator>
  <cp:lastModifiedBy>Fernando Espinosa</cp:lastModifiedBy>
  <cp:revision>21</cp:revision>
  <dcterms:created xsi:type="dcterms:W3CDTF">2017-06-09T01:16:05Z</dcterms:created>
  <dcterms:modified xsi:type="dcterms:W3CDTF">2017-06-10T02:22:44Z</dcterms:modified>
</cp:coreProperties>
</file>