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F988-8709-4BD8-9993-475F8F4F9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226CF-860F-4E4B-A52A-2442B1F36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DB3E-089A-4BDB-B7BC-D7F5AF1C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8900-ABC0-4938-978B-E59B140A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C8AE-0602-4F46-A426-18468AE4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724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B79-9C2C-414D-9AF5-98122A07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1B08-A2E2-4B08-9FF3-BC18E237D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7610-7597-4545-ACAE-9C3F7029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6E53-35A4-4C76-A478-4F380BD6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005C-0DCB-42D8-9FAC-71B50AC1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7758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1645D-08FA-4A7F-8DFE-4386B929F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46BDD-D23C-4DDC-B901-A310008F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B1A9-CDBA-4419-8E15-1B5BEC6F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1E8D-0B1A-4AA5-8E0F-CF514072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539B-8A8B-446F-BDDD-553E2D6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05945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BEEA-EE24-4BCF-A8E1-A2B57388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1C10-1F07-40D6-948D-77D20FD7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E1A1-FC66-4A3F-9EBF-946BB426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D95A-01DB-4536-9F26-41BD2945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D51B-80C0-4572-B52D-7FD2216C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90719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D7BA-3A6F-4AF4-A435-2F6A36F4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BE29A-BBC4-4ACE-9107-E8559127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4537-9C08-45CF-AE43-A01578E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5417-46E2-4884-B340-28EB327E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D609-E05D-4F70-ABEA-AC561454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68436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39A-4625-4A4B-8D02-6C8A474C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3652-D4A2-436E-A0B2-EEE0F8689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B0BF-E97F-4828-9FAF-3DE00BDC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594C-A3F3-4CD2-A564-A747DEF0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7F34F-DB19-4305-97E3-541765B6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190B4-89DA-4074-BEAB-CFD31F07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70692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A703-CB31-439F-BCB5-FC50E76A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3A73-5882-4774-9C2F-8E2398BD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E4A7-1188-4A88-90FD-51F57587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3EE96-FB59-4C2E-8A46-75254CE9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97ABA-9B28-40A0-8E3A-FE22BFAA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303B1-E4DB-4A29-A83E-D1C354D3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70E5-CF6F-422C-8581-02B598A7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882B5-D251-4223-9355-92A7A4D7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6297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E972-FC27-4FCB-902B-84CD4844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3F39-5CDB-4C83-A1C1-172DB5A7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AA99B-743B-4E9A-8AAA-15F9BDF5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898B-2813-40F1-A4A5-A80EDE6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8791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3CF20-AF0E-440C-BD56-E4DA4169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6E4F1-D471-4642-A653-2CE77E2C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AC6B7-0963-4717-8665-060B4636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42319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509-6372-45E9-A007-BCE1DC58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C515-DBD5-464B-B5DF-E0C800F5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B0A9E-16FC-4FAA-974F-8FD99C66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4E73-F592-408F-AADB-6750D0E4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8D3D-33EE-4D5E-8C2C-38369EC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1A1AD-7A69-4967-9E8E-0D4CB411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27324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B113-F2D4-499A-994F-4B4EF8DC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59167-4EA4-4675-9DA0-39DB362F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E9D16-69EF-4F65-9A8E-63F78B6B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6B74-8940-47C2-9324-736A7D0E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1E100-563B-4860-A989-55277C08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FBAC-77EA-409D-B9EF-9F93EA36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9500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F8A7E-568B-4525-9D44-7FBF3210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C6586-336F-4530-A6B9-B83D0326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F4BC-3F0A-4A9D-8D24-1962C85D6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BC36-8982-404A-8487-07987A012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9E2D-EE55-4929-85A2-F65B7871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90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1280822" y="2442575"/>
            <a:ext cx="925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ALGORITMA DAN PEMROGRAMAN</a:t>
            </a:r>
          </a:p>
          <a:p>
            <a:pPr algn="ctr"/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453AA-537F-4065-91E9-77B547A54FAB}"/>
              </a:ext>
            </a:extLst>
          </p:cNvPr>
          <p:cNvSpPr txBox="1"/>
          <p:nvPr/>
        </p:nvSpPr>
        <p:spPr>
          <a:xfrm>
            <a:off x="3356820" y="3889125"/>
            <a:ext cx="510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Oleh: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Maulana Adam Sahid</a:t>
            </a:r>
          </a:p>
          <a:p>
            <a:pPr algn="ctr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(18/431735/SV/15706)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452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1E3C3-B8B2-4831-B9E3-DB25D7D467D5}"/>
              </a:ext>
            </a:extLst>
          </p:cNvPr>
          <p:cNvSpPr/>
          <p:nvPr/>
        </p:nvSpPr>
        <p:spPr>
          <a:xfrm>
            <a:off x="7553195" y="2118557"/>
            <a:ext cx="4045906" cy="54221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403110" y="416697"/>
            <a:ext cx="48942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DENGAN RANGE()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403110" y="1935272"/>
            <a:ext cx="6461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Python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terdapat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bawaan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yaitu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“range()”.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ketika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dijalankan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mengembalikan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urutan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angka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berurutan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berpola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dibilang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sequence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angka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berderet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aritmatik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4DE383F-46BB-4D09-9103-D8984DF1514C}"/>
              </a:ext>
            </a:extLst>
          </p:cNvPr>
          <p:cNvSpPr/>
          <p:nvPr/>
        </p:nvSpPr>
        <p:spPr>
          <a:xfrm>
            <a:off x="3404354" y="3589454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6B97C-FDD1-410F-B006-40F485D1A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7" r="14734" b="60940"/>
          <a:stretch/>
        </p:blipFill>
        <p:spPr>
          <a:xfrm>
            <a:off x="480472" y="3429000"/>
            <a:ext cx="2688614" cy="6795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D20B87-6A9E-409F-867D-4324A7C70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r="14734" b="33333"/>
          <a:stretch/>
        </p:blipFill>
        <p:spPr>
          <a:xfrm>
            <a:off x="480472" y="4570475"/>
            <a:ext cx="2688614" cy="679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D18B00-88D3-4796-B8BB-9CBDB657F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24" r="14734" b="2443"/>
          <a:stretch/>
        </p:blipFill>
        <p:spPr>
          <a:xfrm>
            <a:off x="480472" y="5711950"/>
            <a:ext cx="2688614" cy="679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AA0B0-7241-4307-A959-9A7EDFC23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" t="13305" r="54991" b="61343"/>
          <a:stretch/>
        </p:blipFill>
        <p:spPr>
          <a:xfrm>
            <a:off x="4063376" y="3589454"/>
            <a:ext cx="1372920" cy="3586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70169-2C38-44D3-A21D-D5035D21F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" t="36328" r="33500" b="38320"/>
          <a:stretch/>
        </p:blipFill>
        <p:spPr>
          <a:xfrm>
            <a:off x="4063376" y="4730929"/>
            <a:ext cx="2032624" cy="3586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13AC05-8B5B-47A7-8807-BE43A168C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" t="54458" r="54991" b="20190"/>
          <a:stretch/>
        </p:blipFill>
        <p:spPr>
          <a:xfrm>
            <a:off x="4063376" y="5859918"/>
            <a:ext cx="1372920" cy="35862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3769FF9A-A3A4-45CB-A3A4-7BB461728EFB}"/>
              </a:ext>
            </a:extLst>
          </p:cNvPr>
          <p:cNvSpPr/>
          <p:nvPr/>
        </p:nvSpPr>
        <p:spPr>
          <a:xfrm>
            <a:off x="3404354" y="4730929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F688D9C-06C7-4E80-BF46-6B1FA959FA70}"/>
              </a:ext>
            </a:extLst>
          </p:cNvPr>
          <p:cNvSpPr/>
          <p:nvPr/>
        </p:nvSpPr>
        <p:spPr>
          <a:xfrm>
            <a:off x="3404354" y="5872404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B19811-444D-443A-AA74-DE3E9CD47425}"/>
              </a:ext>
            </a:extLst>
          </p:cNvPr>
          <p:cNvSpPr txBox="1"/>
          <p:nvPr/>
        </p:nvSpPr>
        <p:spPr>
          <a:xfrm>
            <a:off x="8274670" y="2487889"/>
            <a:ext cx="2602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Format </a:t>
            </a:r>
            <a:r>
              <a:rPr lang="en-US" sz="2000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Pemanggilan</a:t>
            </a:r>
            <a:endParaRPr lang="en-US" sz="2000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2000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Fungsi</a:t>
            </a:r>
            <a:r>
              <a:rPr lang="en-US" sz="20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“range()”</a:t>
            </a:r>
            <a:endParaRPr lang="en-ID" sz="2000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78C45F-5632-4B40-A736-48243B965044}"/>
              </a:ext>
            </a:extLst>
          </p:cNvPr>
          <p:cNvSpPr txBox="1"/>
          <p:nvPr/>
        </p:nvSpPr>
        <p:spPr>
          <a:xfrm>
            <a:off x="7842779" y="3302686"/>
            <a:ext cx="34667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argument: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range(</a:t>
            </a:r>
            <a:r>
              <a:rPr lang="en-US" sz="1600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Nilai Default:</a:t>
            </a:r>
          </a:p>
          <a:p>
            <a:pPr marL="742950" lvl="1" indent="-285750" algn="just">
              <a:buFontTx/>
              <a:buChar char="-"/>
            </a:pP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= 0</a:t>
            </a:r>
          </a:p>
          <a:p>
            <a:pPr marL="742950" lvl="1" indent="-285750" algn="just">
              <a:buFontTx/>
              <a:buChar char="-"/>
            </a:pP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= 1</a:t>
            </a:r>
          </a:p>
          <a:p>
            <a:pPr algn="just"/>
            <a:endParaRPr lang="en-US" sz="16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buah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arguments: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range(</a:t>
            </a:r>
            <a:r>
              <a:rPr lang="en-US" sz="1600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Nilai Default:</a:t>
            </a:r>
          </a:p>
          <a:p>
            <a:pPr marL="742950" lvl="1" indent="-285750" algn="just">
              <a:buFontTx/>
              <a:buChar char="-"/>
            </a:pP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= 1</a:t>
            </a:r>
          </a:p>
          <a:p>
            <a:pPr algn="just"/>
            <a:endParaRPr lang="en-US" sz="16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buah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arguments: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range(</a:t>
            </a:r>
            <a:r>
              <a:rPr lang="en-US" sz="1600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start, stop, step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8292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415636" y="191821"/>
            <a:ext cx="5573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CONTOH PENERAPAN</a:t>
            </a:r>
          </a:p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DENGAN RANGE()</a:t>
            </a:r>
            <a:endParaRPr lang="en-ID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F44B70-C25D-4D8B-945C-7C7127C56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74" b="3830"/>
          <a:stretch/>
        </p:blipFill>
        <p:spPr>
          <a:xfrm>
            <a:off x="6790401" y="4412188"/>
            <a:ext cx="3439510" cy="10594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19E70F2-75DB-4363-A041-0175DE9F2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6" b="27622"/>
          <a:stretch/>
        </p:blipFill>
        <p:spPr>
          <a:xfrm>
            <a:off x="6790401" y="2182063"/>
            <a:ext cx="3439510" cy="12469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8044FF-DF1C-4C95-9A56-CBE886E3D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58" b="54280"/>
          <a:stretch/>
        </p:blipFill>
        <p:spPr>
          <a:xfrm>
            <a:off x="740330" y="4346030"/>
            <a:ext cx="3439510" cy="12469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70CBD15-5EF1-4B09-9B17-F784CC3F1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938"/>
          <a:stretch/>
        </p:blipFill>
        <p:spPr>
          <a:xfrm>
            <a:off x="740330" y="2182063"/>
            <a:ext cx="3439510" cy="1246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DFE554-17ED-4068-8478-6B6EA48C3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79"/>
          <a:stretch/>
        </p:blipFill>
        <p:spPr>
          <a:xfrm>
            <a:off x="4421688" y="2182063"/>
            <a:ext cx="799404" cy="12469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6C98342-D094-4CE3-BF5D-9E23EA74A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81" b="57898"/>
          <a:stretch/>
        </p:blipFill>
        <p:spPr>
          <a:xfrm>
            <a:off x="4421688" y="4346030"/>
            <a:ext cx="799404" cy="12469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662622-77F7-4C5C-855A-4F9C034FF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43" b="25194"/>
          <a:stretch/>
        </p:blipFill>
        <p:spPr>
          <a:xfrm>
            <a:off x="10539856" y="1879188"/>
            <a:ext cx="799404" cy="21051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2ABE851-3EA2-4070-A4A9-30B667619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79"/>
          <a:stretch/>
        </p:blipFill>
        <p:spPr>
          <a:xfrm>
            <a:off x="10539856" y="4346030"/>
            <a:ext cx="799404" cy="12469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F8AEF-C040-4E0F-B6BE-9412F3517589}"/>
              </a:ext>
            </a:extLst>
          </p:cNvPr>
          <p:cNvCxnSpPr>
            <a:cxnSpLocks/>
          </p:cNvCxnSpPr>
          <p:nvPr/>
        </p:nvCxnSpPr>
        <p:spPr>
          <a:xfrm>
            <a:off x="6002124" y="1867416"/>
            <a:ext cx="0" cy="4158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543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2502123" y="2204787"/>
            <a:ext cx="38339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NESTED</a:t>
            </a:r>
          </a:p>
          <a:p>
            <a:pPr algn="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</a:t>
            </a:r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LOOPING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350729" y="3651337"/>
            <a:ext cx="5985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Nested looping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pengulangan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bersarang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instruksi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pengulangan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didalamnya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instruksi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pengulangan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lainnya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802E4-6832-4A05-9B16-3B55937B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79" y="936998"/>
            <a:ext cx="2439240" cy="2150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F984A-4647-4581-B810-CBA2DD8CC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737"/>
          <a:stretch/>
        </p:blipFill>
        <p:spPr>
          <a:xfrm>
            <a:off x="10185737" y="936996"/>
            <a:ext cx="799590" cy="2150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51E12-4D0E-4B6E-BB68-4C0E90C12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278" y="3842453"/>
            <a:ext cx="2439239" cy="2430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0746B-F0EA-430A-8B5A-6F4FD82D10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63471" b="6310"/>
          <a:stretch/>
        </p:blipFill>
        <p:spPr>
          <a:xfrm>
            <a:off x="10185737" y="3841369"/>
            <a:ext cx="799590" cy="24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235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413359" y="2551837"/>
            <a:ext cx="11365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 SO MUCH</a:t>
            </a:r>
            <a:b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Your Attentions! :D</a:t>
            </a:r>
            <a:endParaRPr lang="en-ID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23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688931" y="2662070"/>
            <a:ext cx="68183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ANY QUESTION?</a:t>
            </a:r>
          </a:p>
          <a:p>
            <a:pPr algn="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Feel free to ask something!</a:t>
            </a:r>
          </a:p>
          <a:p>
            <a:pPr algn="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YOU ARE VERY WELCOMED TO ASK :’)</a:t>
            </a:r>
            <a:endParaRPr lang="en-ID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8" name="Picture 4" descr="Modern question mark for help and support page Free Vector">
            <a:extLst>
              <a:ext uri="{FF2B5EF4-FFF2-40B4-BE49-F238E27FC236}">
                <a16:creationId xmlns:a16="http://schemas.microsoft.com/office/drawing/2014/main" id="{D23E593A-BB92-405F-AC1A-A48CF6B69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230" y1="36581" x2="56230" y2="36581"/>
                        <a14:foregroundMark x1="42971" y1="38978" x2="49042" y2="33866"/>
                        <a14:foregroundMark x1="49042" y1="33866" x2="56230" y2="38019"/>
                        <a14:foregroundMark x1="56390" y1="36262" x2="58626" y2="44409"/>
                        <a14:foregroundMark x1="58626" y1="44409" x2="54473" y2="51438"/>
                        <a14:foregroundMark x1="54473" y1="51438" x2="49681" y2="54473"/>
                        <a14:foregroundMark x1="47923" y1="64058" x2="50639" y2="63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68" y="1205564"/>
            <a:ext cx="4446870" cy="44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947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663879" y="3200401"/>
            <a:ext cx="10864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 YOU KNOW</a:t>
            </a:r>
          </a:p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LOOPING IS?</a:t>
            </a:r>
            <a:endParaRPr lang="en-ID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Questions concept illustration Free Vector">
            <a:extLst>
              <a:ext uri="{FF2B5EF4-FFF2-40B4-BE49-F238E27FC236}">
                <a16:creationId xmlns:a16="http://schemas.microsoft.com/office/drawing/2014/main" id="{8E272ED0-5E30-476E-92F6-F575B9F6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46" y="789140"/>
            <a:ext cx="3240196" cy="32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448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329175-B47E-4F29-BA1F-696252AF4CAB}"/>
              </a:ext>
            </a:extLst>
          </p:cNvPr>
          <p:cNvSpPr/>
          <p:nvPr/>
        </p:nvSpPr>
        <p:spPr>
          <a:xfrm>
            <a:off x="4709787" y="2061006"/>
            <a:ext cx="8342334" cy="321245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5344958" y="2309820"/>
            <a:ext cx="576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PENGERTIAN</a:t>
            </a:r>
          </a:p>
          <a:p>
            <a:r>
              <a:rPr lang="id-ID" sz="36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LOOPING/PENGULANGAN</a:t>
            </a:r>
            <a:endParaRPr lang="en-ID" sz="3600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5344958" y="3510149"/>
            <a:ext cx="5102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Pengulangan/</a:t>
            </a:r>
            <a:r>
              <a:rPr lang="id-ID" i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id-ID" sz="1800" i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ooping</a:t>
            </a:r>
            <a:r>
              <a:rPr lang="id-ID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adalah sebuah instruksi pemrograman yang mengeksekusi sekumpulan instruksi-instruksi di dalamnya secara </a:t>
            </a:r>
            <a:r>
              <a:rPr lang="id-ID" sz="18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iteratif</a:t>
            </a:r>
            <a:r>
              <a:rPr lang="id-ID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hingga </a:t>
            </a:r>
            <a:r>
              <a:rPr lang="en-US" sz="18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berhenti</a:t>
            </a:r>
            <a:r>
              <a:rPr lang="en-US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ketika</a:t>
            </a:r>
            <a:r>
              <a:rPr lang="en-US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mencapai pada suatu kondisi tertentu.</a:t>
            </a:r>
            <a:endParaRPr lang="en-ID" sz="18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Infinity loop infographic concept Free Vector">
            <a:extLst>
              <a:ext uri="{FF2B5EF4-FFF2-40B4-BE49-F238E27FC236}">
                <a16:creationId xmlns:a16="http://schemas.microsoft.com/office/drawing/2014/main" id="{9B8D8F42-8B46-4DC3-8DF3-A41865DE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7D6DD"/>
              </a:clrFrom>
              <a:clrTo>
                <a:srgbClr val="C7D6D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69" y="2444534"/>
            <a:ext cx="5190081" cy="345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417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6096000" y="2551837"/>
            <a:ext cx="5125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THEN, WHAT IS</a:t>
            </a:r>
          </a:p>
          <a:p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LOOPING?</a:t>
            </a:r>
            <a:endParaRPr lang="en-ID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0" name="Picture 2" descr="Businessman is thinking the idea illustration Premium Vector">
            <a:extLst>
              <a:ext uri="{FF2B5EF4-FFF2-40B4-BE49-F238E27FC236}">
                <a16:creationId xmlns:a16="http://schemas.microsoft.com/office/drawing/2014/main" id="{F3118BB5-41F4-4C8F-8E6A-A19A2F9E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869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1016885" y="1468884"/>
            <a:ext cx="3833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1016885" y="2238325"/>
            <a:ext cx="6122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id-ID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looping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 adalah suatu tipe pengulangan yang di dalamnya didefinisikan bagaimana </a:t>
            </a:r>
            <a:r>
              <a:rPr lang="id-ID" sz="18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kondisi mula-mula (A)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 sekumpulan perintah dijalankan, kapan </a:t>
            </a:r>
            <a:r>
              <a:rPr lang="id-ID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kondisi berakhir (B)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 sekumpulan perintah tersebut dihentikan, dan juga </a:t>
            </a:r>
            <a:r>
              <a:rPr lang="id-ID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bagimana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18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inkrementnya</a:t>
            </a:r>
            <a:r>
              <a:rPr lang="id-ID" sz="18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dalam tiap iterasi (C)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CC2C-D975-4F42-8B7E-F13D8A989D78}"/>
              </a:ext>
            </a:extLst>
          </p:cNvPr>
          <p:cNvSpPr txBox="1"/>
          <p:nvPr/>
        </p:nvSpPr>
        <p:spPr>
          <a:xfrm>
            <a:off x="1655712" y="4233572"/>
            <a:ext cx="385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id-ID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nn-NO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i=0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nn-NO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i&lt;9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nn-NO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i=i+2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id-ID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   cout &lt;&lt; i &lt;&lt; endl;</a:t>
            </a:r>
          </a:p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ID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1C4C5E-6F50-4675-A903-C85075F1B06E}"/>
              </a:ext>
            </a:extLst>
          </p:cNvPr>
          <p:cNvGrpSpPr/>
          <p:nvPr/>
        </p:nvGrpSpPr>
        <p:grpSpPr>
          <a:xfrm>
            <a:off x="7340735" y="4098668"/>
            <a:ext cx="4009456" cy="1335231"/>
            <a:chOff x="6835273" y="3494535"/>
            <a:chExt cx="4009456" cy="133523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731EAB-F7C5-4097-8B41-D053E9EC5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76"/>
            <a:stretch/>
          </p:blipFill>
          <p:spPr>
            <a:xfrm>
              <a:off x="6835273" y="3494535"/>
              <a:ext cx="4009456" cy="133523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30FD78-D296-456E-807E-8D8B28E604E3}"/>
                </a:ext>
              </a:extLst>
            </p:cNvPr>
            <p:cNvCxnSpPr/>
            <p:nvPr/>
          </p:nvCxnSpPr>
          <p:spPr>
            <a:xfrm>
              <a:off x="8902631" y="4182382"/>
              <a:ext cx="33820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CC65F8-04B0-44A6-ADAF-23932C8ED9A5}"/>
                </a:ext>
              </a:extLst>
            </p:cNvPr>
            <p:cNvCxnSpPr/>
            <p:nvPr/>
          </p:nvCxnSpPr>
          <p:spPr>
            <a:xfrm>
              <a:off x="9366094" y="4182382"/>
              <a:ext cx="33820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6CF272-89E0-4156-8933-A6417ADCC3D2}"/>
                </a:ext>
              </a:extLst>
            </p:cNvPr>
            <p:cNvCxnSpPr/>
            <p:nvPr/>
          </p:nvCxnSpPr>
          <p:spPr>
            <a:xfrm>
              <a:off x="9854609" y="4182382"/>
              <a:ext cx="338203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Young people have idea. students couple having solution, teenagers ideas lamp bulb metaphor and teen cartoon  illustration Premium Vector">
            <a:extLst>
              <a:ext uri="{FF2B5EF4-FFF2-40B4-BE49-F238E27FC236}">
                <a16:creationId xmlns:a16="http://schemas.microsoft.com/office/drawing/2014/main" id="{CB31DB3B-F793-4BEF-B682-793966C1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9F7FF"/>
              </a:clrFrom>
              <a:clrTo>
                <a:srgbClr val="D9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5"/>
          <a:stretch/>
        </p:blipFill>
        <p:spPr bwMode="auto">
          <a:xfrm>
            <a:off x="7614468" y="1831100"/>
            <a:ext cx="3461991" cy="226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643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2264743" y="4005580"/>
            <a:ext cx="766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</a:p>
          <a:p>
            <a:pPr algn="ct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FLOWCHART</a:t>
            </a:r>
            <a:endParaRPr lang="en-ID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122" name="Picture 2" descr="Hr manager with employee at interview and business flow chart. employee assessment software, hr company system, employee check programme concept illustration Free Vector">
            <a:extLst>
              <a:ext uri="{FF2B5EF4-FFF2-40B4-BE49-F238E27FC236}">
                <a16:creationId xmlns:a16="http://schemas.microsoft.com/office/drawing/2014/main" id="{571D38FA-E04E-4169-AAC2-40B8B53F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89" y="133864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922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879099" y="266385"/>
            <a:ext cx="38339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FLOW CHART</a:t>
            </a:r>
          </a:p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CC2C-D975-4F42-8B7E-F13D8A989D78}"/>
              </a:ext>
            </a:extLst>
          </p:cNvPr>
          <p:cNvSpPr txBox="1"/>
          <p:nvPr/>
        </p:nvSpPr>
        <p:spPr>
          <a:xfrm>
            <a:off x="879099" y="2454875"/>
            <a:ext cx="385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id-ID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nn-NO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i=0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nn-NO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i&lt;9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nn-NO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i=i+2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id-ID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nn-NO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cout &lt;&lt; i &lt;&lt; endl;</a:t>
            </a:r>
          </a:p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ID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31EAB-F7C5-4097-8B41-D053E9EC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99" y="4036038"/>
            <a:ext cx="4009456" cy="14701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0FD78-D296-456E-807E-8D8B28E604E3}"/>
              </a:ext>
            </a:extLst>
          </p:cNvPr>
          <p:cNvCxnSpPr/>
          <p:nvPr/>
        </p:nvCxnSpPr>
        <p:spPr>
          <a:xfrm>
            <a:off x="2946457" y="4858787"/>
            <a:ext cx="33820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CC65F8-04B0-44A6-ADAF-23932C8ED9A5}"/>
              </a:ext>
            </a:extLst>
          </p:cNvPr>
          <p:cNvCxnSpPr/>
          <p:nvPr/>
        </p:nvCxnSpPr>
        <p:spPr>
          <a:xfrm>
            <a:off x="3409920" y="4858787"/>
            <a:ext cx="3382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6CF272-89E0-4156-8933-A6417ADCC3D2}"/>
              </a:ext>
            </a:extLst>
          </p:cNvPr>
          <p:cNvCxnSpPr/>
          <p:nvPr/>
        </p:nvCxnSpPr>
        <p:spPr>
          <a:xfrm>
            <a:off x="3898435" y="4858787"/>
            <a:ext cx="33820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D0A1F3-02A6-4C0B-8714-65A57D766C6B}"/>
              </a:ext>
            </a:extLst>
          </p:cNvPr>
          <p:cNvCxnSpPr>
            <a:cxnSpLocks/>
          </p:cNvCxnSpPr>
          <p:nvPr/>
        </p:nvCxnSpPr>
        <p:spPr>
          <a:xfrm>
            <a:off x="1493438" y="5259620"/>
            <a:ext cx="101176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C7676-F09B-4305-8756-06A20D0078AA}"/>
              </a:ext>
            </a:extLst>
          </p:cNvPr>
          <p:cNvSpPr txBox="1"/>
          <p:nvPr/>
        </p:nvSpPr>
        <p:spPr>
          <a:xfrm>
            <a:off x="1811430" y="1977491"/>
            <a:ext cx="3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00B050"/>
                </a:solidFill>
              </a:rPr>
              <a:t>A</a:t>
            </a:r>
            <a:endParaRPr lang="en-ID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30B4E-79AB-409D-A7D5-CFAFDEF86A49}"/>
              </a:ext>
            </a:extLst>
          </p:cNvPr>
          <p:cNvSpPr txBox="1"/>
          <p:nvPr/>
        </p:nvSpPr>
        <p:spPr>
          <a:xfrm>
            <a:off x="2739776" y="1977491"/>
            <a:ext cx="3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FF0000"/>
                </a:solidFill>
              </a:rPr>
              <a:t>B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A1F8C9-3564-435A-AF59-4741833B7E43}"/>
              </a:ext>
            </a:extLst>
          </p:cNvPr>
          <p:cNvSpPr txBox="1"/>
          <p:nvPr/>
        </p:nvSpPr>
        <p:spPr>
          <a:xfrm>
            <a:off x="3579021" y="1977491"/>
            <a:ext cx="3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00B0F0"/>
                </a:solidFill>
              </a:rPr>
              <a:t>C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949EE-37B4-4187-BE2B-CF005CE343A7}"/>
              </a:ext>
            </a:extLst>
          </p:cNvPr>
          <p:cNvSpPr txBox="1"/>
          <p:nvPr/>
        </p:nvSpPr>
        <p:spPr>
          <a:xfrm>
            <a:off x="4512773" y="3383956"/>
            <a:ext cx="3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accent2"/>
                </a:solidFill>
              </a:rPr>
              <a:t>D</a:t>
            </a:r>
            <a:endParaRPr lang="en-ID" sz="2400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5242E1-3A63-499E-A906-36549EEA041C}"/>
              </a:ext>
            </a:extLst>
          </p:cNvPr>
          <p:cNvCxnSpPr>
            <a:cxnSpLocks/>
          </p:cNvCxnSpPr>
          <p:nvPr/>
        </p:nvCxnSpPr>
        <p:spPr>
          <a:xfrm>
            <a:off x="1999321" y="2340096"/>
            <a:ext cx="0" cy="1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EC8508-1BA4-4B25-9049-63444A459730}"/>
              </a:ext>
            </a:extLst>
          </p:cNvPr>
          <p:cNvCxnSpPr>
            <a:cxnSpLocks/>
          </p:cNvCxnSpPr>
          <p:nvPr/>
        </p:nvCxnSpPr>
        <p:spPr>
          <a:xfrm>
            <a:off x="2927667" y="2340096"/>
            <a:ext cx="0" cy="1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D1CF2-31F0-4335-B013-A4AE66283D27}"/>
              </a:ext>
            </a:extLst>
          </p:cNvPr>
          <p:cNvCxnSpPr>
            <a:cxnSpLocks/>
          </p:cNvCxnSpPr>
          <p:nvPr/>
        </p:nvCxnSpPr>
        <p:spPr>
          <a:xfrm>
            <a:off x="3766912" y="2340096"/>
            <a:ext cx="0" cy="1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320979-53E6-4EE5-BD45-02204AE0EB9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954803" y="3255172"/>
            <a:ext cx="557970" cy="3596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028760B4-7B51-453B-8DEA-7713BEEE5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99" y="776287"/>
            <a:ext cx="2771775" cy="5305425"/>
          </a:xfrm>
          <a:prstGeom prst="rect">
            <a:avLst/>
          </a:prstGeom>
        </p:spPr>
      </p:pic>
      <p:pic>
        <p:nvPicPr>
          <p:cNvPr id="32" name="Picture 3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47F7FDC-8F37-4B25-B42F-22D4BF228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43" y="771525"/>
            <a:ext cx="27717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07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2264743" y="2151727"/>
            <a:ext cx="76625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</a:p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PYHTON</a:t>
            </a:r>
            <a:endParaRPr lang="en-ID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802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403110" y="416697"/>
            <a:ext cx="4555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DALAM PYTHON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403110" y="1935272"/>
            <a:ext cx="6461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Bahasa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Phyton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sekilas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mirip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lain.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Tetapi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ternyata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agak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sedikit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berbeda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Phyton,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dituliskan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statement “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tiap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{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list {LIST/ITERATOR}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berikut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lakukan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berikut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Kemudian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diikuti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perintah-perintah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ingin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direpetisi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diawali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tab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indentasi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terlebih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dahulu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tiap-tiap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barisnya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Dan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mengakhirinya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ditutup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baris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tanpa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indentasi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mengakhiri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perintah-perintah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phyton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lainnya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Indentasi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sangat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Bahasa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Phyton.</a:t>
            </a: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C05A3-EB4C-4BE1-920C-256F2544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74" y="2012774"/>
            <a:ext cx="2375558" cy="1445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4E077-12C4-4607-8BE9-F14137B3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074" y="4819413"/>
            <a:ext cx="2375558" cy="1117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B153B-015D-4C51-9A51-7240F889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61" y="799242"/>
            <a:ext cx="2371171" cy="10270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D6FFDC-A853-4839-9B39-981EE83F2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074" y="3645294"/>
            <a:ext cx="2375558" cy="9875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B4559A-6A6C-4CC5-A39F-235391B107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475" b="84453"/>
          <a:stretch/>
        </p:blipFill>
        <p:spPr>
          <a:xfrm>
            <a:off x="10577154" y="797916"/>
            <a:ext cx="520906" cy="10256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69A54A-B0CF-4C44-9A9B-5AB54C77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505" r="13474" b="64028"/>
          <a:stretch/>
        </p:blipFill>
        <p:spPr>
          <a:xfrm>
            <a:off x="10577154" y="2012774"/>
            <a:ext cx="520906" cy="1416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F1C1F8-88C1-4CD5-9F16-4E0517D5BD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474" r="3471" b="43058"/>
          <a:stretch/>
        </p:blipFill>
        <p:spPr>
          <a:xfrm>
            <a:off x="10624074" y="3645294"/>
            <a:ext cx="405198" cy="9875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618259-1216-47FA-BA20-3DC7E4D871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907" r="3471" b="169"/>
          <a:stretch/>
        </p:blipFill>
        <p:spPr>
          <a:xfrm>
            <a:off x="10624074" y="4819413"/>
            <a:ext cx="405198" cy="1836615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24DE383F-46BB-4D09-9103-D8984DF1514C}"/>
              </a:ext>
            </a:extLst>
          </p:cNvPr>
          <p:cNvSpPr/>
          <p:nvPr/>
        </p:nvSpPr>
        <p:spPr>
          <a:xfrm>
            <a:off x="9867900" y="1139972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073E901-E7BE-4E96-B0C8-EDCEBDB31A1C}"/>
              </a:ext>
            </a:extLst>
          </p:cNvPr>
          <p:cNvSpPr/>
          <p:nvPr/>
        </p:nvSpPr>
        <p:spPr>
          <a:xfrm>
            <a:off x="9867900" y="2556456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C10F557-FBC0-49C0-BC54-F33E6B94B23B}"/>
              </a:ext>
            </a:extLst>
          </p:cNvPr>
          <p:cNvSpPr/>
          <p:nvPr/>
        </p:nvSpPr>
        <p:spPr>
          <a:xfrm>
            <a:off x="9867900" y="3972940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AE7F9CE-CF4C-4225-8106-832E405714E3}"/>
              </a:ext>
            </a:extLst>
          </p:cNvPr>
          <p:cNvSpPr/>
          <p:nvPr/>
        </p:nvSpPr>
        <p:spPr>
          <a:xfrm>
            <a:off x="9867900" y="5320654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D0E4A-F03A-4443-A483-095C40424E3B}"/>
              </a:ext>
            </a:extLst>
          </p:cNvPr>
          <p:cNvSpPr txBox="1"/>
          <p:nvPr/>
        </p:nvSpPr>
        <p:spPr>
          <a:xfrm>
            <a:off x="8055292" y="305868"/>
            <a:ext cx="779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cs typeface="Segoe UI Semibold" panose="020B0702040204020203" pitchFamily="34" charset="0"/>
              </a:rPr>
              <a:t>CODE</a:t>
            </a:r>
            <a:endParaRPr lang="en-ID" sz="2000" b="1" dirty="0"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C0A1D-4A1F-4E9A-A09E-5DED513873DA}"/>
              </a:ext>
            </a:extLst>
          </p:cNvPr>
          <p:cNvSpPr txBox="1"/>
          <p:nvPr/>
        </p:nvSpPr>
        <p:spPr>
          <a:xfrm>
            <a:off x="10235114" y="305868"/>
            <a:ext cx="1070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cs typeface="Segoe UI Semibold" panose="020B0702040204020203" pitchFamily="34" charset="0"/>
              </a:rPr>
              <a:t>LUARAN</a:t>
            </a:r>
            <a:endParaRPr lang="en-ID" sz="2000" b="1" dirty="0"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346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416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Maulana Adam Sahid</dc:creator>
  <cp:lastModifiedBy>Maulana Adam Sahid</cp:lastModifiedBy>
  <cp:revision>32</cp:revision>
  <dcterms:created xsi:type="dcterms:W3CDTF">2021-03-03T21:33:39Z</dcterms:created>
  <dcterms:modified xsi:type="dcterms:W3CDTF">2021-03-04T01:41:41Z</dcterms:modified>
</cp:coreProperties>
</file>