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61" r:id="rId2"/>
    <p:sldId id="267" r:id="rId3"/>
    <p:sldId id="270" r:id="rId4"/>
    <p:sldId id="274" r:id="rId5"/>
    <p:sldId id="266" r:id="rId6"/>
    <p:sldId id="272" r:id="rId7"/>
    <p:sldId id="277" r:id="rId8"/>
    <p:sldId id="276" r:id="rId9"/>
    <p:sldId id="263" r:id="rId10"/>
    <p:sldId id="264" r:id="rId11"/>
    <p:sldId id="265" r:id="rId12"/>
    <p:sldId id="275"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p:cViewPr varScale="1">
        <p:scale>
          <a:sx n="74" d="100"/>
          <a:sy n="74" d="100"/>
        </p:scale>
        <p:origin x="3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DE7DD-64A3-4044-9CCF-79283CC42377}"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AD4EC-9818-4C3E-950A-52574A043615}" type="slidenum">
              <a:rPr lang="en-US" smtClean="0"/>
              <a:t>‹#›</a:t>
            </a:fld>
            <a:endParaRPr lang="en-US"/>
          </a:p>
        </p:txBody>
      </p:sp>
    </p:spTree>
    <p:extLst>
      <p:ext uri="{BB962C8B-B14F-4D97-AF65-F5344CB8AC3E}">
        <p14:creationId xmlns:p14="http://schemas.microsoft.com/office/powerpoint/2010/main" val="256913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177695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148824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110444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8743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36138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509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1196283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3571303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125156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156641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FAA496-C0C0-4B05-8C25-9926EF8DA52A}"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184284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AA496-C0C0-4B05-8C25-9926EF8DA52A}"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165707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AA496-C0C0-4B05-8C25-9926EF8DA52A}" type="datetimeFigureOut">
              <a:rPr lang="en-US" smtClean="0"/>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392840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AA496-C0C0-4B05-8C25-9926EF8DA52A}" type="datetimeFigureOut">
              <a:rPr lang="en-US" smtClean="0"/>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257187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AA496-C0C0-4B05-8C25-9926EF8DA52A}" type="datetimeFigureOut">
              <a:rPr lang="en-US" smtClean="0"/>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608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FAA496-C0C0-4B05-8C25-9926EF8DA52A}"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386135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FAA496-C0C0-4B05-8C25-9926EF8DA52A}"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34DD2-E247-4A25-A5CC-C656E5139759}" type="slidenum">
              <a:rPr lang="en-US" smtClean="0"/>
              <a:t>‹#›</a:t>
            </a:fld>
            <a:endParaRPr lang="en-US"/>
          </a:p>
        </p:txBody>
      </p:sp>
    </p:spTree>
    <p:extLst>
      <p:ext uri="{BB962C8B-B14F-4D97-AF65-F5344CB8AC3E}">
        <p14:creationId xmlns:p14="http://schemas.microsoft.com/office/powerpoint/2010/main" val="343627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FAA496-C0C0-4B05-8C25-9926EF8DA52A}" type="datetimeFigureOut">
              <a:rPr lang="en-US" smtClean="0"/>
              <a:t>5/8/2018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A34DD2-E247-4A25-A5CC-C656E5139759}" type="slidenum">
              <a:rPr lang="en-US" smtClean="0"/>
              <a:t>‹#›</a:t>
            </a:fld>
            <a:endParaRPr lang="en-US"/>
          </a:p>
        </p:txBody>
      </p:sp>
    </p:spTree>
    <p:extLst>
      <p:ext uri="{BB962C8B-B14F-4D97-AF65-F5344CB8AC3E}">
        <p14:creationId xmlns:p14="http://schemas.microsoft.com/office/powerpoint/2010/main" val="584243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hyperlink" Target="https://developer.android.com/studio/archiv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61142" y="4769605"/>
            <a:ext cx="4762233" cy="1141658"/>
          </a:xfrm>
        </p:spPr>
        <p:txBody>
          <a:bodyPr>
            <a:noAutofit/>
          </a:bodyPr>
          <a:lstStyle/>
          <a:p>
            <a:pPr algn="l"/>
            <a:r>
              <a:rPr lang="en-US" sz="1800" err="1">
                <a:solidFill>
                  <a:schemeClr val="tx1"/>
                </a:solidFill>
                <a:latin typeface="Times New Roman" panose="02020603050405020304" pitchFamily="18" charset="0"/>
                <a:cs typeface="Times New Roman" panose="02020603050405020304" pitchFamily="18" charset="0"/>
              </a:rPr>
              <a:t>Nhóm</a:t>
            </a:r>
            <a:r>
              <a:rPr lang="en-US" sz="1800">
                <a:solidFill>
                  <a:schemeClr val="tx1"/>
                </a:solidFill>
                <a:latin typeface="Times New Roman" panose="02020603050405020304" pitchFamily="18" charset="0"/>
                <a:cs typeface="Times New Roman" panose="02020603050405020304" pitchFamily="18" charset="0"/>
              </a:rPr>
              <a:t> 11:    </a:t>
            </a:r>
            <a:r>
              <a:rPr lang="en-US" sz="1800" err="1">
                <a:solidFill>
                  <a:schemeClr val="tx1"/>
                </a:solidFill>
                <a:latin typeface="Times New Roman" panose="02020603050405020304" pitchFamily="18" charset="0"/>
                <a:cs typeface="Times New Roman" panose="02020603050405020304" pitchFamily="18" charset="0"/>
              </a:rPr>
              <a:t>Nguyễn</a:t>
            </a:r>
            <a:r>
              <a:rPr lang="en-US" sz="1800">
                <a:solidFill>
                  <a:schemeClr val="tx1"/>
                </a:solidFill>
                <a:latin typeface="Times New Roman" panose="02020603050405020304" pitchFamily="18" charset="0"/>
                <a:cs typeface="Times New Roman" panose="02020603050405020304" pitchFamily="18" charset="0"/>
              </a:rPr>
              <a:t> Ph</a:t>
            </a:r>
            <a:r>
              <a:rPr lang="vi-VN" sz="1800">
                <a:solidFill>
                  <a:schemeClr val="tx1"/>
                </a:solidFill>
                <a:latin typeface="Times New Roman" panose="02020603050405020304" pitchFamily="18" charset="0"/>
                <a:cs typeface="Times New Roman" panose="02020603050405020304" pitchFamily="18" charset="0"/>
              </a:rPr>
              <a:t>ước Cảnh Hiếu</a:t>
            </a:r>
            <a:endParaRPr lang="en-US" sz="1800">
              <a:solidFill>
                <a:schemeClr val="tx1"/>
              </a:solidFill>
              <a:latin typeface="Times New Roman" panose="02020603050405020304" pitchFamily="18" charset="0"/>
              <a:cs typeface="Times New Roman" panose="02020603050405020304" pitchFamily="18" charset="0"/>
            </a:endParaRPr>
          </a:p>
          <a:p>
            <a:pPr algn="l"/>
            <a:r>
              <a:rPr lang="en-US" sz="1800">
                <a:solidFill>
                  <a:schemeClr val="tx1"/>
                </a:solidFill>
                <a:latin typeface="Times New Roman" panose="02020603050405020304" pitchFamily="18" charset="0"/>
                <a:cs typeface="Times New Roman" panose="02020603050405020304" pitchFamily="18" charset="0"/>
              </a:rPr>
              <a:t>	    	    Huỳnh Thanh </a:t>
            </a:r>
            <a:r>
              <a:rPr lang="en-US" sz="1800" err="1">
                <a:solidFill>
                  <a:schemeClr val="tx1"/>
                </a:solidFill>
                <a:latin typeface="Times New Roman" panose="02020603050405020304" pitchFamily="18" charset="0"/>
                <a:cs typeface="Times New Roman" panose="02020603050405020304" pitchFamily="18" charset="0"/>
              </a:rPr>
              <a:t>Chức</a:t>
            </a:r>
            <a:endParaRPr lang="en-US" sz="1800">
              <a:solidFill>
                <a:schemeClr val="tx1"/>
              </a:solidFill>
              <a:latin typeface="Times New Roman" panose="02020603050405020304" pitchFamily="18" charset="0"/>
              <a:cs typeface="Times New Roman" panose="02020603050405020304" pitchFamily="18" charset="0"/>
            </a:endParaRPr>
          </a:p>
          <a:p>
            <a:pPr algn="l"/>
            <a:r>
              <a:rPr lang="en-US" sz="1800">
                <a:solidFill>
                  <a:schemeClr val="tx1"/>
                </a:solidFill>
                <a:latin typeface="Times New Roman" panose="02020603050405020304" pitchFamily="18" charset="0"/>
                <a:cs typeface="Times New Roman" panose="02020603050405020304" pitchFamily="18" charset="0"/>
              </a:rPr>
              <a:t>	    	    Nguyễn </a:t>
            </a:r>
            <a:r>
              <a:rPr lang="en-US" sz="1800" err="1">
                <a:solidFill>
                  <a:schemeClr val="tx1"/>
                </a:solidFill>
                <a:latin typeface="Times New Roman" panose="02020603050405020304" pitchFamily="18" charset="0"/>
                <a:cs typeface="Times New Roman" panose="02020603050405020304" pitchFamily="18" charset="0"/>
              </a:rPr>
              <a:t>Ngọc</a:t>
            </a:r>
            <a:r>
              <a:rPr lang="en-US" sz="1800">
                <a:solidFill>
                  <a:schemeClr val="tx1"/>
                </a:solidFill>
                <a:latin typeface="Times New Roman" panose="02020603050405020304" pitchFamily="18" charset="0"/>
                <a:cs typeface="Times New Roman" panose="02020603050405020304" pitchFamily="18" charset="0"/>
              </a:rPr>
              <a:t> </a:t>
            </a:r>
            <a:r>
              <a:rPr lang="en-US" sz="1800" err="1">
                <a:solidFill>
                  <a:schemeClr val="tx1"/>
                </a:solidFill>
                <a:latin typeface="Times New Roman" panose="02020603050405020304" pitchFamily="18" charset="0"/>
                <a:cs typeface="Times New Roman" panose="02020603050405020304" pitchFamily="18" charset="0"/>
              </a:rPr>
              <a:t>Thịnh</a:t>
            </a:r>
            <a:endParaRPr lang="en-US" sz="180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13411200" y="6505577"/>
            <a:ext cx="304800" cy="365125"/>
          </a:xfrm>
        </p:spPr>
        <p:txBody>
          <a:bodyPr/>
          <a:lstStyle/>
          <a:p>
            <a:fld id="{E5137D0E-4A4F-4307-8994-C1891D747D59}" type="slidenum">
              <a:rPr lang="en-US" smtClean="0"/>
              <a:t>1</a:t>
            </a:fld>
            <a:endParaRPr lang="en-US"/>
          </a:p>
        </p:txBody>
      </p:sp>
      <p:sp>
        <p:nvSpPr>
          <p:cNvPr id="6" name="TextBox 5"/>
          <p:cNvSpPr txBox="1"/>
          <p:nvPr/>
        </p:nvSpPr>
        <p:spPr>
          <a:xfrm>
            <a:off x="3050676" y="359283"/>
            <a:ext cx="5416804" cy="861774"/>
          </a:xfrm>
          <a:prstGeom prst="rect">
            <a:avLst/>
          </a:prstGeom>
          <a:noFill/>
        </p:spPr>
        <p:txBody>
          <a:bodyPr wrap="none" rtlCol="0">
            <a:spAutoFit/>
          </a:bodyPr>
          <a:lstStyle/>
          <a:p>
            <a:pPr algn="ctr"/>
            <a:r>
              <a:rPr lang="en-US" sz="2500">
                <a:latin typeface="Times New Roman" panose="02020603050405020304" pitchFamily="18" charset="0"/>
                <a:cs typeface="Times New Roman" panose="02020603050405020304" pitchFamily="18" charset="0"/>
              </a:rPr>
              <a:t>TRƯỜNG ĐẠI HỌC KHOA HỌC HUẾ</a:t>
            </a:r>
          </a:p>
          <a:p>
            <a:pPr algn="ctr"/>
            <a:r>
              <a:rPr lang="en-US" sz="2500">
                <a:latin typeface="Times New Roman" panose="02020603050405020304" pitchFamily="18" charset="0"/>
                <a:cs typeface="Times New Roman" panose="02020603050405020304" pitchFamily="18" charset="0"/>
              </a:rPr>
              <a:t>Khoa Công Nghệ Thông Tin</a:t>
            </a:r>
          </a:p>
        </p:txBody>
      </p:sp>
      <p:sp>
        <p:nvSpPr>
          <p:cNvPr id="8" name="TextBox 7"/>
          <p:cNvSpPr txBox="1"/>
          <p:nvPr/>
        </p:nvSpPr>
        <p:spPr>
          <a:xfrm>
            <a:off x="5174911" y="2214347"/>
            <a:ext cx="1842171" cy="400110"/>
          </a:xfrm>
          <a:prstGeom prst="rect">
            <a:avLst/>
          </a:prstGeom>
          <a:noFill/>
        </p:spPr>
        <p:txBody>
          <a:bodyPr wrap="none" rtlCol="0">
            <a:spAutoFit/>
          </a:bodyPr>
          <a:lstStyle/>
          <a:p>
            <a:pPr algn="ctr"/>
            <a:r>
              <a:rPr lang="en-US" sz="2000">
                <a:latin typeface="Times New Roman" panose="02020603050405020304" pitchFamily="18" charset="0"/>
                <a:cs typeface="Times New Roman" panose="02020603050405020304" pitchFamily="18" charset="0"/>
              </a:rPr>
              <a:t>BÀI BÁO CÁO</a:t>
            </a:r>
          </a:p>
        </p:txBody>
      </p:sp>
      <p:sp>
        <p:nvSpPr>
          <p:cNvPr id="9" name="TextBox 8"/>
          <p:cNvSpPr txBox="1"/>
          <p:nvPr/>
        </p:nvSpPr>
        <p:spPr>
          <a:xfrm>
            <a:off x="1774598" y="2629846"/>
            <a:ext cx="8642803" cy="400110"/>
          </a:xfrm>
          <a:prstGeom prst="rect">
            <a:avLst/>
          </a:prstGeom>
          <a:noFill/>
        </p:spPr>
        <p:txBody>
          <a:bodyPr wrap="square" rtlCol="0">
            <a:spAutoFit/>
          </a:bodyPr>
          <a:lstStyle/>
          <a:p>
            <a:pPr algn="ctr"/>
            <a:r>
              <a:rPr lang="vi-VN" sz="2000" b="1">
                <a:latin typeface="+mj-lt"/>
              </a:rPr>
              <a:t>LẬP TRÌNH ỨNG DỤNG CHO CÁC THIẾT BỊ DI ĐỘNG</a:t>
            </a:r>
          </a:p>
        </p:txBody>
      </p:sp>
      <p:sp>
        <p:nvSpPr>
          <p:cNvPr id="10" name="TextBox 9"/>
          <p:cNvSpPr txBox="1"/>
          <p:nvPr/>
        </p:nvSpPr>
        <p:spPr>
          <a:xfrm>
            <a:off x="5067031" y="6248376"/>
            <a:ext cx="2057936" cy="307777"/>
          </a:xfrm>
          <a:prstGeom prst="rect">
            <a:avLst/>
          </a:prstGeom>
          <a:noFill/>
          <a:ln>
            <a:noFill/>
          </a:ln>
        </p:spPr>
        <p:txBody>
          <a:bodyPr wrap="square" rtlCol="0" anchor="ctr" anchorCtr="1">
            <a:spAutoFit/>
          </a:bodyPr>
          <a:lstStyle/>
          <a:p>
            <a:r>
              <a:rPr lang="en-US" sz="1400" err="1">
                <a:latin typeface="Times New Roman" panose="02020603050405020304" pitchFamily="18" charset="0"/>
                <a:cs typeface="Times New Roman" panose="02020603050405020304" pitchFamily="18" charset="0"/>
              </a:rPr>
              <a:t>Tháng</a:t>
            </a:r>
            <a:r>
              <a:rPr lang="en-US" sz="1400">
                <a:latin typeface="Times New Roman" panose="02020603050405020304" pitchFamily="18" charset="0"/>
                <a:cs typeface="Times New Roman" panose="02020603050405020304" pitchFamily="18" charset="0"/>
              </a:rPr>
              <a:t> 05, </a:t>
            </a:r>
            <a:r>
              <a:rPr lang="en-US" sz="1400" err="1">
                <a:latin typeface="Times New Roman" panose="02020603050405020304" pitchFamily="18" charset="0"/>
                <a:cs typeface="Times New Roman" panose="02020603050405020304" pitchFamily="18" charset="0"/>
              </a:rPr>
              <a:t>năm</a:t>
            </a:r>
            <a:r>
              <a:rPr lang="en-US" sz="1400">
                <a:latin typeface="Times New Roman" panose="02020603050405020304" pitchFamily="18" charset="0"/>
                <a:cs typeface="Times New Roman" panose="02020603050405020304" pitchFamily="18" charset="0"/>
              </a:rPr>
              <a:t> 2018</a:t>
            </a:r>
          </a:p>
        </p:txBody>
      </p:sp>
      <p:sp>
        <p:nvSpPr>
          <p:cNvPr id="4" name="TextBox 3">
            <a:extLst>
              <a:ext uri="{FF2B5EF4-FFF2-40B4-BE49-F238E27FC236}">
                <a16:creationId xmlns:a16="http://schemas.microsoft.com/office/drawing/2014/main" id="{DEF9B25F-6BC4-4141-B449-14A28BDE12B4}"/>
              </a:ext>
            </a:extLst>
          </p:cNvPr>
          <p:cNvSpPr txBox="1"/>
          <p:nvPr/>
        </p:nvSpPr>
        <p:spPr>
          <a:xfrm>
            <a:off x="1368303" y="3122289"/>
            <a:ext cx="9947397" cy="400110"/>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LẬP TRÌNH ỨNG DỤNG ANDROID TỪ ĐIỂN ANH – VIỆT BẰNG NGÔN NGỮ JAVA</a:t>
            </a:r>
          </a:p>
        </p:txBody>
      </p:sp>
      <p:pic>
        <p:nvPicPr>
          <p:cNvPr id="2050" name="Picture 2" descr="HÃ¬nh áº£nh cÃ³ liÃªn quan">
            <a:extLst>
              <a:ext uri="{FF2B5EF4-FFF2-40B4-BE49-F238E27FC236}">
                <a16:creationId xmlns:a16="http://schemas.microsoft.com/office/drawing/2014/main" id="{5E11F6AA-F539-4AAC-9DEC-BFA45A78D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3992439"/>
            <a:ext cx="321310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266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7D23-A323-4BDE-9A91-71B72797C335}"/>
              </a:ext>
            </a:extLst>
          </p:cNvPr>
          <p:cNvSpPr>
            <a:spLocks noGrp="1"/>
          </p:cNvSpPr>
          <p:nvPr>
            <p:ph type="title"/>
          </p:nvPr>
        </p:nvSpPr>
        <p:spPr>
          <a:xfrm>
            <a:off x="869378" y="210898"/>
            <a:ext cx="1807389" cy="784424"/>
          </a:xfrm>
        </p:spPr>
        <p:txBody>
          <a:bodyPr>
            <a:normAutofit/>
          </a:bodyPr>
          <a:lstStyle/>
          <a:p>
            <a:r>
              <a:rPr lang="en-US" sz="2400" b="1" err="1">
                <a:solidFill>
                  <a:schemeClr val="tx1"/>
                </a:solidFill>
                <a:latin typeface="Times New Roman" panose="02020603050405020304" pitchFamily="18" charset="0"/>
                <a:cs typeface="Times New Roman" panose="02020603050405020304" pitchFamily="18" charset="0"/>
              </a:rPr>
              <a:t>loadmore</a:t>
            </a: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B9B385D-3372-4D14-BBC3-0382E4F32BF6}"/>
              </a:ext>
            </a:extLst>
          </p:cNvPr>
          <p:cNvSpPr>
            <a:spLocks noGrp="1" noChangeArrowheads="1"/>
          </p:cNvSpPr>
          <p:nvPr>
            <p:ph idx="1"/>
          </p:nvPr>
        </p:nvSpPr>
        <p:spPr bwMode="auto">
          <a:xfrm>
            <a:off x="779226" y="715758"/>
            <a:ext cx="7439857"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err="1">
                <a:solidFill>
                  <a:srgbClr val="000000"/>
                </a:solidFill>
                <a:latin typeface="Courier New" panose="02070309020205020404" pitchFamily="49" charset="0"/>
                <a:cs typeface="Courier New" panose="02070309020205020404" pitchFamily="49" charset="0"/>
              </a:rPr>
              <a:t>onBindViewHolder</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DictionaryViewHolder</a:t>
            </a:r>
            <a:r>
              <a:rPr lang="en-US" altLang="en-US" sz="1300">
                <a:solidFill>
                  <a:srgbClr val="000000"/>
                </a:solidFill>
                <a:latin typeface="Courier New" panose="02070309020205020404" pitchFamily="49" charset="0"/>
                <a:cs typeface="Courier New" panose="02070309020205020404" pitchFamily="49" charset="0"/>
              </a:rPr>
              <a:t> holder, </a:t>
            </a:r>
            <a:r>
              <a:rPr lang="en-US" altLang="en-US" sz="1300" b="1">
                <a:solidFill>
                  <a:srgbClr val="000080"/>
                </a:solidFill>
                <a:latin typeface="Courier New" panose="02070309020205020404" pitchFamily="49" charset="0"/>
                <a:cs typeface="Courier New" panose="02070309020205020404" pitchFamily="49" charset="0"/>
              </a:rPr>
              <a:t>int </a:t>
            </a:r>
            <a:r>
              <a:rPr lang="en-US" altLang="en-US" sz="1300">
                <a:solidFill>
                  <a:srgbClr val="000000"/>
                </a:solidFill>
                <a:latin typeface="Courier New" panose="02070309020205020404" pitchFamily="49" charset="0"/>
                <a:cs typeface="Courier New" panose="02070309020205020404" pitchFamily="49" charset="0"/>
              </a:rPr>
              <a:t>position)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holder.bind</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err="1">
                <a:solidFill>
                  <a:srgbClr val="660E7A"/>
                </a:solidFill>
                <a:latin typeface="Courier New" panose="02070309020205020404" pitchFamily="49" charset="0"/>
                <a:cs typeface="Courier New" panose="02070309020205020404" pitchFamily="49" charset="0"/>
              </a:rPr>
              <a:t>mItem</a:t>
            </a:r>
            <a:r>
              <a:rPr lang="en-US" altLang="en-US" sz="1300" err="1">
                <a:solidFill>
                  <a:srgbClr val="000000"/>
                </a:solidFill>
                <a:latin typeface="Courier New" panose="02070309020205020404" pitchFamily="49" charset="0"/>
                <a:cs typeface="Courier New" panose="02070309020205020404" pitchFamily="49" charset="0"/>
              </a:rPr>
              <a:t>.get</a:t>
            </a:r>
            <a:r>
              <a:rPr lang="en-US" altLang="en-US" sz="1300">
                <a:solidFill>
                  <a:srgbClr val="000000"/>
                </a:solidFill>
                <a:latin typeface="Courier New" panose="02070309020205020404" pitchFamily="49" charset="0"/>
                <a:cs typeface="Courier New" panose="02070309020205020404" pitchFamily="49" charset="0"/>
              </a:rPr>
              <a:t>(position));</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if </a:t>
            </a:r>
            <a:r>
              <a:rPr lang="en-US" altLang="en-US" sz="1300">
                <a:solidFill>
                  <a:srgbClr val="000000"/>
                </a:solidFill>
                <a:latin typeface="Courier New" panose="02070309020205020404" pitchFamily="49" charset="0"/>
                <a:cs typeface="Courier New" panose="02070309020205020404" pitchFamily="49" charset="0"/>
              </a:rPr>
              <a:t>(position + </a:t>
            </a:r>
            <a:r>
              <a:rPr lang="en-US" altLang="en-US" sz="1300">
                <a:solidFill>
                  <a:srgbClr val="0000FF"/>
                </a:solidFill>
                <a:latin typeface="Courier New" panose="02070309020205020404" pitchFamily="49" charset="0"/>
                <a:cs typeface="Courier New" panose="02070309020205020404" pitchFamily="49" charset="0"/>
              </a:rPr>
              <a:t>5 </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mItem</a:t>
            </a:r>
            <a:r>
              <a:rPr lang="en-US" altLang="en-US" sz="1300" err="1">
                <a:solidFill>
                  <a:srgbClr val="000000"/>
                </a:solidFill>
                <a:latin typeface="Courier New" panose="02070309020205020404" pitchFamily="49" charset="0"/>
                <a:cs typeface="Courier New" panose="02070309020205020404" pitchFamily="49" charset="0"/>
              </a:rPr>
              <a:t>.size</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if </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err="1">
                <a:solidFill>
                  <a:srgbClr val="660E7A"/>
                </a:solidFill>
                <a:latin typeface="Courier New" panose="02070309020205020404" pitchFamily="49" charset="0"/>
                <a:cs typeface="Courier New" panose="02070309020205020404" pitchFamily="49" charset="0"/>
              </a:rPr>
              <a:t>loadMoreListener</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a:solidFill>
                  <a:srgbClr val="000080"/>
                </a:solidFill>
                <a:latin typeface="Courier New" panose="02070309020205020404" pitchFamily="49" charset="0"/>
                <a:cs typeface="Courier New" panose="02070309020205020404" pitchFamily="49" charset="0"/>
              </a:rPr>
              <a:t>null</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loadMoreListener</a:t>
            </a:r>
            <a:r>
              <a:rPr lang="en-US" altLang="en-US" sz="1300" err="1">
                <a:solidFill>
                  <a:srgbClr val="000000"/>
                </a:solidFill>
                <a:latin typeface="Courier New" panose="02070309020205020404" pitchFamily="49" charset="0"/>
                <a:cs typeface="Courier New" panose="02070309020205020404" pitchFamily="49" charset="0"/>
              </a:rPr>
              <a:t>.onLoadMore</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kiểm</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tra</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đến</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vị</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trí</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cuối</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cùng</a:t>
            </a:r>
            <a:r>
              <a:rPr lang="en-US" altLang="en-US" sz="1300">
                <a:solidFill>
                  <a:srgbClr val="000000"/>
                </a:solidFill>
                <a:latin typeface="Courier New" panose="02070309020205020404" pitchFamily="49" charset="0"/>
                <a:cs typeface="Courier New" panose="02070309020205020404" pitchFamily="49" charset="0"/>
              </a:rPr>
              <a:t> hay </a:t>
            </a:r>
            <a:r>
              <a:rPr lang="en-US" altLang="en-US" sz="1300" err="1">
                <a:solidFill>
                  <a:srgbClr val="000000"/>
                </a:solidFill>
                <a:latin typeface="Courier New" panose="02070309020205020404" pitchFamily="49" charset="0"/>
                <a:cs typeface="Courier New" panose="02070309020205020404" pitchFamily="49" charset="0"/>
              </a:rPr>
              <a:t>ch</a:t>
            </a:r>
            <a:r>
              <a:rPr lang="vi-VN" altLang="en-US" sz="1300">
                <a:solidFill>
                  <a:srgbClr val="000000"/>
                </a:solidFill>
                <a:latin typeface="Courier New" panose="02070309020205020404" pitchFamily="49" charset="0"/>
                <a:cs typeface="Courier New" panose="02070309020205020404" pitchFamily="49" charset="0"/>
              </a:rPr>
              <a:t>ư</a:t>
            </a:r>
            <a:r>
              <a:rPr lang="en-US" altLang="en-US" sz="1300">
                <a:solidFill>
                  <a:srgbClr val="000000"/>
                </a:solidFill>
                <a:latin typeface="Courier New" panose="02070309020205020404" pitchFamily="49" charset="0"/>
                <a:cs typeface="Courier New" panose="02070309020205020404" pitchFamily="49" charset="0"/>
              </a:rPr>
              <a:t>a</a:t>
            </a:r>
            <a:endParaRPr lang="en-US" altLang="en-US" sz="1300">
              <a:latin typeface="Arial" panose="020B0604020202020204" pitchFamily="34" charset="0"/>
            </a:endParaRPr>
          </a:p>
        </p:txBody>
      </p:sp>
      <p:sp>
        <p:nvSpPr>
          <p:cNvPr id="11" name="Rectangle 7">
            <a:extLst>
              <a:ext uri="{FF2B5EF4-FFF2-40B4-BE49-F238E27FC236}">
                <a16:creationId xmlns:a16="http://schemas.microsoft.com/office/drawing/2014/main" id="{48D577D1-8E33-402B-B107-B58FFAB5EE2F}"/>
              </a:ext>
            </a:extLst>
          </p:cNvPr>
          <p:cNvSpPr>
            <a:spLocks noChangeArrowheads="1"/>
          </p:cNvSpPr>
          <p:nvPr/>
        </p:nvSpPr>
        <p:spPr bwMode="auto">
          <a:xfrm>
            <a:off x="779226" y="2721232"/>
            <a:ext cx="11148812" cy="3893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err="1">
                <a:solidFill>
                  <a:srgbClr val="000000"/>
                </a:solidFill>
                <a:latin typeface="Courier New" panose="02070309020205020404" pitchFamily="49" charset="0"/>
                <a:cs typeface="Courier New" panose="02070309020205020404" pitchFamily="49" charset="0"/>
              </a:rPr>
              <a:t>onLoadMore</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if </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err="1">
                <a:solidFill>
                  <a:srgbClr val="660E7A"/>
                </a:solidFill>
                <a:latin typeface="Courier New" panose="02070309020205020404" pitchFamily="49" charset="0"/>
                <a:cs typeface="Courier New" panose="02070309020205020404" pitchFamily="49" charset="0"/>
              </a:rPr>
              <a:t>isLoadMore</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return</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isLoadMore</a:t>
            </a:r>
            <a:r>
              <a:rPr lang="en-US" altLang="en-US" sz="1300" b="1">
                <a:solidFill>
                  <a:srgbClr val="660E7A"/>
                </a:solidFill>
                <a:latin typeface="Courier New" panose="02070309020205020404" pitchFamily="49" charset="0"/>
                <a:cs typeface="Courier New" panose="02070309020205020404" pitchFamily="49" charset="0"/>
              </a:rPr>
              <a:t> </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true</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new </a:t>
            </a:r>
            <a:r>
              <a:rPr lang="en-US" altLang="en-US" sz="1300">
                <a:solidFill>
                  <a:srgbClr val="000000"/>
                </a:solidFill>
                <a:latin typeface="Courier New" panose="02070309020205020404" pitchFamily="49" charset="0"/>
                <a:cs typeface="Courier New" panose="02070309020205020404" pitchFamily="49" charset="0"/>
              </a:rPr>
              <a:t>Handler().</a:t>
            </a:r>
            <a:r>
              <a:rPr lang="en-US" altLang="en-US" sz="1300" err="1">
                <a:solidFill>
                  <a:srgbClr val="000000"/>
                </a:solidFill>
                <a:latin typeface="Courier New" panose="02070309020205020404" pitchFamily="49" charset="0"/>
                <a:cs typeface="Courier New" panose="02070309020205020404" pitchFamily="49" charset="0"/>
              </a:rPr>
              <a:t>postDelayed</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a:solidFill>
                  <a:srgbClr val="000080"/>
                </a:solidFill>
                <a:latin typeface="Courier New" panose="02070309020205020404" pitchFamily="49" charset="0"/>
                <a:cs typeface="Courier New" panose="02070309020205020404" pitchFamily="49" charset="0"/>
              </a:rPr>
              <a:t>new </a:t>
            </a:r>
            <a:r>
              <a:rPr lang="en-US" altLang="en-US" sz="1300">
                <a:solidFill>
                  <a:srgbClr val="000000"/>
                </a:solidFill>
                <a:latin typeface="Courier New" panose="02070309020205020404" pitchFamily="49" charset="0"/>
                <a:cs typeface="Courier New" panose="02070309020205020404" pitchFamily="49" charset="0"/>
              </a:rPr>
              <a:t>Runnable() {</a:t>
            </a:r>
            <a:br>
              <a:rPr lang="en-US" altLang="en-US" sz="1300">
                <a:solidFill>
                  <a:srgbClr val="808000"/>
                </a:solidFill>
                <a:latin typeface="Courier New" panose="02070309020205020404" pitchFamily="49" charset="0"/>
                <a:cs typeface="Courier New" panose="02070309020205020404" pitchFamily="49" charset="0"/>
              </a:rPr>
            </a:br>
            <a:r>
              <a:rPr lang="en-US" altLang="en-US" sz="1300">
                <a:solidFill>
                  <a:srgbClr val="808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a:solidFill>
                  <a:srgbClr val="000000"/>
                </a:solidFill>
                <a:latin typeface="Courier New" panose="02070309020205020404" pitchFamily="49" charset="0"/>
                <a:cs typeface="Courier New" panose="02070309020205020404" pitchFamily="49" charset="0"/>
              </a:rPr>
              <a:t>run()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if </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err="1">
                <a:solidFill>
                  <a:srgbClr val="660E7A"/>
                </a:solidFill>
                <a:latin typeface="Courier New" panose="02070309020205020404" pitchFamily="49" charset="0"/>
                <a:cs typeface="Courier New" panose="02070309020205020404" pitchFamily="49" charset="0"/>
              </a:rPr>
              <a:t>mSearchText</a:t>
            </a:r>
            <a:r>
              <a:rPr lang="en-US" altLang="en-US" sz="1300" b="1">
                <a:solidFill>
                  <a:srgbClr val="660E7A"/>
                </a:solidFill>
                <a:latin typeface="Courier New" panose="02070309020205020404" pitchFamily="49" charset="0"/>
                <a:cs typeface="Courier New" panose="02070309020205020404" pitchFamily="49" charset="0"/>
              </a:rPr>
              <a:t> </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null</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mDictionaryAdapter</a:t>
            </a:r>
            <a:r>
              <a:rPr lang="en-US" altLang="en-US" sz="1300" err="1">
                <a:solidFill>
                  <a:srgbClr val="000000"/>
                </a:solidFill>
                <a:latin typeface="Courier New" panose="02070309020205020404" pitchFamily="49" charset="0"/>
                <a:cs typeface="Courier New" panose="02070309020205020404" pitchFamily="49" charset="0"/>
              </a:rPr>
              <a:t>.appendItem</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a:solidFill>
                  <a:srgbClr val="660E7A"/>
                </a:solidFill>
                <a:latin typeface="Courier New" panose="02070309020205020404" pitchFamily="49" charset="0"/>
                <a:cs typeface="Courier New" panose="02070309020205020404" pitchFamily="49" charset="0"/>
              </a:rPr>
              <a:t>mDictionaryViewModel</a:t>
            </a:r>
            <a:r>
              <a:rPr lang="en-US" altLang="en-US" sz="1300">
                <a:solidFill>
                  <a:srgbClr val="000000"/>
                </a:solidFill>
                <a:latin typeface="Courier New" panose="02070309020205020404" pitchFamily="49" charset="0"/>
                <a:cs typeface="Courier New" panose="02070309020205020404" pitchFamily="49" charset="0"/>
              </a:rPr>
              <a:t>.search50DictionaryByEnglish(</a:t>
            </a:r>
            <a:r>
              <a:rPr lang="en-US" altLang="en-US" sz="1300" b="1" err="1">
                <a:solidFill>
                  <a:srgbClr val="660E7A"/>
                </a:solidFill>
                <a:latin typeface="Courier New" panose="02070309020205020404" pitchFamily="49" charset="0"/>
                <a:cs typeface="Courier New" panose="02070309020205020404" pitchFamily="49" charset="0"/>
              </a:rPr>
              <a:t>mSearchText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mDictionaryAdapter</a:t>
            </a:r>
            <a:r>
              <a:rPr lang="en-US" altLang="en-US" sz="1300" err="1">
                <a:solidFill>
                  <a:srgbClr val="000000"/>
                </a:solidFill>
                <a:latin typeface="Courier New" panose="02070309020205020404" pitchFamily="49" charset="0"/>
                <a:cs typeface="Courier New" panose="02070309020205020404" pitchFamily="49" charset="0"/>
              </a:rPr>
              <a:t>.getItemCount</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 </a:t>
            </a:r>
            <a:r>
              <a:rPr lang="en-US" altLang="en-US" sz="1300" b="1">
                <a:solidFill>
                  <a:srgbClr val="000080"/>
                </a:solidFill>
                <a:latin typeface="Courier New" panose="02070309020205020404" pitchFamily="49" charset="0"/>
                <a:cs typeface="Courier New" panose="02070309020205020404" pitchFamily="49" charset="0"/>
              </a:rPr>
              <a:t>else </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mDictionaryAdapter</a:t>
            </a:r>
            <a:r>
              <a:rPr lang="en-US" altLang="en-US" sz="1300" err="1">
                <a:solidFill>
                  <a:srgbClr val="000000"/>
                </a:solidFill>
                <a:latin typeface="Courier New" panose="02070309020205020404" pitchFamily="49" charset="0"/>
                <a:cs typeface="Courier New" panose="02070309020205020404" pitchFamily="49" charset="0"/>
              </a:rPr>
              <a:t>.appendItem</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err="1">
                <a:solidFill>
                  <a:srgbClr val="660E7A"/>
                </a:solidFill>
                <a:latin typeface="Courier New" panose="02070309020205020404" pitchFamily="49" charset="0"/>
                <a:cs typeface="Courier New" panose="02070309020205020404" pitchFamily="49" charset="0"/>
              </a:rPr>
              <a:t>mDictionaryViewModel</a:t>
            </a:r>
            <a:r>
              <a:rPr lang="en-US" altLang="en-US" sz="1300" err="1">
                <a:solidFill>
                  <a:srgbClr val="000000"/>
                </a:solidFill>
                <a:latin typeface="Courier New" panose="02070309020205020404" pitchFamily="49" charset="0"/>
                <a:cs typeface="Courier New" panose="02070309020205020404" pitchFamily="49" charset="0"/>
              </a:rPr>
              <a:t>.getFivetyDictionary</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err="1">
                <a:solidFill>
                  <a:srgbClr val="660E7A"/>
                </a:solidFill>
                <a:latin typeface="Courier New" panose="02070309020205020404" pitchFamily="49" charset="0"/>
                <a:cs typeface="Courier New" panose="02070309020205020404" pitchFamily="49" charset="0"/>
              </a:rPr>
              <a:t>mDictionaryAdapter</a:t>
            </a:r>
            <a:r>
              <a:rPr lang="en-US" altLang="en-US" sz="1300" err="1">
                <a:solidFill>
                  <a:srgbClr val="000000"/>
                </a:solidFill>
                <a:latin typeface="Courier New" panose="02070309020205020404" pitchFamily="49" charset="0"/>
                <a:cs typeface="Courier New" panose="02070309020205020404" pitchFamily="49" charset="0"/>
              </a:rPr>
              <a:t>.getItemCount</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isLoadMore</a:t>
            </a:r>
            <a:r>
              <a:rPr lang="en-US" altLang="en-US" sz="1300" b="1">
                <a:solidFill>
                  <a:srgbClr val="660E7A"/>
                </a:solidFill>
                <a:latin typeface="Courier New" panose="02070309020205020404" pitchFamily="49" charset="0"/>
                <a:cs typeface="Courier New" panose="02070309020205020404" pitchFamily="49" charset="0"/>
              </a:rPr>
              <a:t> </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false</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 </a:t>
            </a:r>
            <a:r>
              <a:rPr lang="en-US" altLang="en-US" sz="1300">
                <a:solidFill>
                  <a:srgbClr val="0000FF"/>
                </a:solidFill>
                <a:latin typeface="Courier New" panose="02070309020205020404" pitchFamily="49" charset="0"/>
                <a:cs typeface="Courier New" panose="02070309020205020404" pitchFamily="49" charset="0"/>
              </a:rPr>
              <a:t>300</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cập</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nhật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lại</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dữ</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liệu</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nếu</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đến</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cuối</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cùng</a:t>
            </a:r>
            <a:r>
              <a:rPr lang="en-US" altLang="en-US" sz="1300">
                <a:solidFill>
                  <a:srgbClr val="000000"/>
                </a:solidFill>
                <a:latin typeface="Courier New" panose="02070309020205020404" pitchFamily="49" charset="0"/>
                <a:cs typeface="Courier New" panose="02070309020205020404" pitchFamily="49" charset="0"/>
              </a:rPr>
              <a:t>, load them 50 </a:t>
            </a:r>
            <a:r>
              <a:rPr lang="en-US" altLang="en-US" sz="1300" err="1">
                <a:solidFill>
                  <a:srgbClr val="000000"/>
                </a:solidFill>
                <a:latin typeface="Courier New" panose="02070309020205020404" pitchFamily="49" charset="0"/>
                <a:cs typeface="Courier New" panose="02070309020205020404" pitchFamily="49" charset="0"/>
              </a:rPr>
              <a:t>từ</a:t>
            </a:r>
            <a:endParaRPr lang="en-US" altLang="en-US" sz="1300">
              <a:latin typeface="Arial" panose="020B0604020202020204" pitchFamily="34" charset="0"/>
            </a:endParaRPr>
          </a:p>
        </p:txBody>
      </p:sp>
    </p:spTree>
    <p:extLst>
      <p:ext uri="{BB962C8B-B14F-4D97-AF65-F5344CB8AC3E}">
        <p14:creationId xmlns:p14="http://schemas.microsoft.com/office/powerpoint/2010/main" val="56429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825A-B2AA-435C-A9D1-D8BFB5CE74FD}"/>
              </a:ext>
            </a:extLst>
          </p:cNvPr>
          <p:cNvSpPr>
            <a:spLocks noGrp="1"/>
          </p:cNvSpPr>
          <p:nvPr>
            <p:ph type="title"/>
          </p:nvPr>
        </p:nvSpPr>
        <p:spPr>
          <a:xfrm>
            <a:off x="838200" y="159026"/>
            <a:ext cx="5225532" cy="755374"/>
          </a:xfrm>
        </p:spPr>
        <p:txBody>
          <a:bodyPr>
            <a:normAutofit/>
          </a:bodyPr>
          <a:lstStyle/>
          <a:p>
            <a:r>
              <a:rPr lang="en-US" sz="2000" b="1" err="1">
                <a:solidFill>
                  <a:schemeClr val="tx1"/>
                </a:solidFill>
              </a:rPr>
              <a:t>Sự</a:t>
            </a:r>
            <a:r>
              <a:rPr lang="en-US" sz="2000" b="1">
                <a:solidFill>
                  <a:schemeClr val="tx1"/>
                </a:solidFill>
              </a:rPr>
              <a:t> </a:t>
            </a:r>
            <a:r>
              <a:rPr lang="en-US" sz="2000" b="1" err="1">
                <a:solidFill>
                  <a:schemeClr val="tx1"/>
                </a:solidFill>
              </a:rPr>
              <a:t>kiện</a:t>
            </a:r>
            <a:r>
              <a:rPr lang="en-US" sz="2000" b="1">
                <a:solidFill>
                  <a:schemeClr val="tx1"/>
                </a:solidFill>
              </a:rPr>
              <a:t> click </a:t>
            </a:r>
            <a:r>
              <a:rPr lang="en-US" sz="2000" b="1" err="1">
                <a:solidFill>
                  <a:schemeClr val="tx1"/>
                </a:solidFill>
              </a:rPr>
              <a:t>vào</a:t>
            </a:r>
            <a:r>
              <a:rPr lang="en-US" sz="2000" b="1">
                <a:solidFill>
                  <a:schemeClr val="tx1"/>
                </a:solidFill>
              </a:rPr>
              <a:t> item dictionary</a:t>
            </a:r>
          </a:p>
        </p:txBody>
      </p:sp>
      <p:sp>
        <p:nvSpPr>
          <p:cNvPr id="4" name="Rectangle 1">
            <a:extLst>
              <a:ext uri="{FF2B5EF4-FFF2-40B4-BE49-F238E27FC236}">
                <a16:creationId xmlns:a16="http://schemas.microsoft.com/office/drawing/2014/main" id="{ABA44EDD-72C6-463A-BED9-4A99F18B78E6}"/>
              </a:ext>
            </a:extLst>
          </p:cNvPr>
          <p:cNvSpPr>
            <a:spLocks noGrp="1" noChangeArrowheads="1"/>
          </p:cNvSpPr>
          <p:nvPr>
            <p:ph idx="1"/>
          </p:nvPr>
        </p:nvSpPr>
        <p:spPr bwMode="auto">
          <a:xfrm>
            <a:off x="985699" y="914400"/>
            <a:ext cx="10156065"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err="1">
                <a:solidFill>
                  <a:srgbClr val="000000"/>
                </a:solidFill>
                <a:latin typeface="Courier New" panose="02070309020205020404" pitchFamily="49" charset="0"/>
                <a:cs typeface="Courier New" panose="02070309020205020404" pitchFamily="49" charset="0"/>
              </a:rPr>
              <a:t>onShowMean</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mMeanDialog</a:t>
            </a:r>
            <a:r>
              <a:rPr lang="en-US" altLang="en-US" sz="1300" err="1">
                <a:solidFill>
                  <a:srgbClr val="000000"/>
                </a:solidFill>
                <a:latin typeface="Courier New" panose="02070309020205020404" pitchFamily="49" charset="0"/>
                <a:cs typeface="Courier New" panose="02070309020205020404" pitchFamily="49" charset="0"/>
              </a:rPr>
              <a:t>.setData</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i="1" err="1">
                <a:solidFill>
                  <a:srgbClr val="808080"/>
                </a:solidFill>
                <a:latin typeface="Courier New" panose="02070309020205020404" pitchFamily="49" charset="0"/>
                <a:cs typeface="Courier New" panose="02070309020205020404" pitchFamily="49" charset="0"/>
              </a:rPr>
              <a:t>truyen</a:t>
            </a:r>
            <a:r>
              <a:rPr lang="en-US" altLang="en-US" sz="1300" i="1">
                <a:solidFill>
                  <a:srgbClr val="808080"/>
                </a:solidFill>
                <a:latin typeface="Courier New" panose="02070309020205020404" pitchFamily="49" charset="0"/>
                <a:cs typeface="Courier New" panose="02070309020205020404" pitchFamily="49" charset="0"/>
              </a:rPr>
              <a:t> du lieu sang man </a:t>
            </a:r>
            <a:r>
              <a:rPr lang="en-US" altLang="en-US" sz="1300" i="1" err="1">
                <a:solidFill>
                  <a:srgbClr val="808080"/>
                </a:solidFill>
                <a:latin typeface="Courier New" panose="02070309020205020404" pitchFamily="49" charset="0"/>
                <a:cs typeface="Courier New" panose="02070309020205020404" pitchFamily="49" charset="0"/>
              </a:rPr>
              <a:t>hinh</a:t>
            </a:r>
            <a:r>
              <a:rPr lang="en-US" altLang="en-US" sz="1300" i="1">
                <a:solidFill>
                  <a:srgbClr val="808080"/>
                </a:solidFill>
                <a:latin typeface="Courier New" panose="02070309020205020404" pitchFamily="49" charset="0"/>
                <a:cs typeface="Courier New" panose="02070309020205020404" pitchFamily="49" charset="0"/>
              </a:rPr>
              <a:t> mean</a:t>
            </a:r>
            <a:br>
              <a:rPr lang="en-US" altLang="en-US" sz="1300" i="1">
                <a:solidFill>
                  <a:srgbClr val="808080"/>
                </a:solidFill>
                <a:latin typeface="Courier New" panose="02070309020205020404" pitchFamily="49" charset="0"/>
                <a:cs typeface="Courier New" panose="02070309020205020404" pitchFamily="49" charset="0"/>
              </a:rPr>
            </a:b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mMeanDialog</a:t>
            </a:r>
            <a:r>
              <a:rPr lang="en-US" altLang="en-US" sz="1300" err="1">
                <a:solidFill>
                  <a:srgbClr val="000000"/>
                </a:solidFill>
                <a:latin typeface="Courier New" panose="02070309020205020404" pitchFamily="49" charset="0"/>
                <a:cs typeface="Courier New" panose="02070309020205020404" pitchFamily="49" charset="0"/>
              </a:rPr>
              <a:t>.show</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i="1" err="1">
                <a:solidFill>
                  <a:srgbClr val="808080"/>
                </a:solidFill>
                <a:latin typeface="Courier New" panose="02070309020205020404" pitchFamily="49" charset="0"/>
                <a:cs typeface="Courier New" panose="02070309020205020404" pitchFamily="49" charset="0"/>
              </a:rPr>
              <a:t>hien</a:t>
            </a:r>
            <a:r>
              <a:rPr lang="en-US" altLang="en-US" sz="1300" i="1">
                <a:solidFill>
                  <a:srgbClr val="808080"/>
                </a:solidFill>
                <a:latin typeface="Courier New" panose="02070309020205020404" pitchFamily="49" charset="0"/>
                <a:cs typeface="Courier New" panose="02070309020205020404" pitchFamily="49" charset="0"/>
              </a:rPr>
              <a:t> man </a:t>
            </a:r>
            <a:r>
              <a:rPr lang="en-US" altLang="en-US" sz="1300" i="1" err="1">
                <a:solidFill>
                  <a:srgbClr val="808080"/>
                </a:solidFill>
                <a:latin typeface="Courier New" panose="02070309020205020404" pitchFamily="49" charset="0"/>
                <a:cs typeface="Courier New" panose="02070309020205020404" pitchFamily="49" charset="0"/>
              </a:rPr>
              <a:t>hinh</a:t>
            </a:r>
            <a:r>
              <a:rPr lang="en-US" altLang="en-US" sz="1300" i="1">
                <a:solidFill>
                  <a:srgbClr val="808080"/>
                </a:solidFill>
                <a:latin typeface="Courier New" panose="02070309020205020404" pitchFamily="49" charset="0"/>
                <a:cs typeface="Courier New" panose="02070309020205020404" pitchFamily="49" charset="0"/>
              </a:rPr>
              <a:t> mean</a:t>
            </a:r>
            <a:br>
              <a:rPr lang="en-US" altLang="en-US" sz="1300" i="1">
                <a:solidFill>
                  <a:srgbClr val="80808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endParaRPr lang="en-US" altLang="en-US" sz="1300">
              <a:latin typeface="Arial" panose="020B0604020202020204" pitchFamily="34" charset="0"/>
            </a:endParaRPr>
          </a:p>
        </p:txBody>
      </p:sp>
      <p:sp>
        <p:nvSpPr>
          <p:cNvPr id="5" name="Rectangle 2">
            <a:extLst>
              <a:ext uri="{FF2B5EF4-FFF2-40B4-BE49-F238E27FC236}">
                <a16:creationId xmlns:a16="http://schemas.microsoft.com/office/drawing/2014/main" id="{C452D764-858F-401E-BEF6-BB64A5A949D3}"/>
              </a:ext>
            </a:extLst>
          </p:cNvPr>
          <p:cNvSpPr>
            <a:spLocks noChangeArrowheads="1"/>
          </p:cNvSpPr>
          <p:nvPr/>
        </p:nvSpPr>
        <p:spPr bwMode="auto">
          <a:xfrm>
            <a:off x="838199" y="2107034"/>
            <a:ext cx="8544339"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hiển</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thị</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từ</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và</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nội</a:t>
            </a:r>
            <a:r>
              <a:rPr lang="en-US" altLang="en-US" sz="1300">
                <a:solidFill>
                  <a:srgbClr val="000000"/>
                </a:solidFill>
                <a:latin typeface="Courier New" panose="02070309020205020404" pitchFamily="49" charset="0"/>
                <a:cs typeface="Courier New" panose="02070309020205020404" pitchFamily="49" charset="0"/>
              </a:rPr>
              <a:t> dung </a:t>
            </a:r>
            <a:r>
              <a:rPr lang="en-US" altLang="en-US" sz="1300" err="1">
                <a:solidFill>
                  <a:srgbClr val="000000"/>
                </a:solidFill>
                <a:latin typeface="Courier New" panose="02070309020205020404" pitchFamily="49" charset="0"/>
                <a:cs typeface="Courier New" panose="02070309020205020404" pitchFamily="49" charset="0"/>
              </a:rPr>
              <a:t>đã</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chọn</a:t>
            </a:r>
            <a:endParaRPr lang="en-US" altLang="en-US" sz="130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err="1">
                <a:solidFill>
                  <a:srgbClr val="000000"/>
                </a:solidFill>
                <a:latin typeface="Courier New" panose="02070309020205020404" pitchFamily="49" charset="0"/>
                <a:cs typeface="Courier New" panose="02070309020205020404" pitchFamily="49" charset="0"/>
              </a:rPr>
              <a:t>setData</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mDialogMeanBinding</a:t>
            </a:r>
            <a:r>
              <a:rPr lang="en-US" altLang="en-US" sz="1300" err="1">
                <a:solidFill>
                  <a:srgbClr val="000000"/>
                </a:solidFill>
                <a:latin typeface="Courier New" panose="02070309020205020404" pitchFamily="49" charset="0"/>
                <a:cs typeface="Courier New" panose="02070309020205020404" pitchFamily="49" charset="0"/>
              </a:rPr>
              <a:t>.setDictionary</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endParaRPr lang="en-US" altLang="en-US" sz="130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Phát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âm</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err="1">
                <a:solidFill>
                  <a:srgbClr val="000000"/>
                </a:solidFill>
                <a:latin typeface="Courier New" panose="02070309020205020404" pitchFamily="49" charset="0"/>
                <a:cs typeface="Courier New" panose="02070309020205020404" pitchFamily="49" charset="0"/>
              </a:rPr>
              <a:t>onSpeak</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a:solidFill>
                  <a:srgbClr val="000080"/>
                </a:solidFill>
                <a:latin typeface="Courier New" panose="02070309020205020404" pitchFamily="49" charset="0"/>
                <a:cs typeface="Courier New" panose="02070309020205020404" pitchFamily="49" charset="0"/>
              </a:rPr>
              <a:t>final </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mTextToSpeech</a:t>
            </a:r>
            <a:r>
              <a:rPr lang="en-US" altLang="en-US" sz="1300" b="1">
                <a:solidFill>
                  <a:srgbClr val="660E7A"/>
                </a:solidFill>
                <a:latin typeface="Courier New" panose="02070309020205020404" pitchFamily="49" charset="0"/>
                <a:cs typeface="Courier New" panose="02070309020205020404" pitchFamily="49" charset="0"/>
              </a:rPr>
              <a:t> </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new </a:t>
            </a:r>
            <a:r>
              <a:rPr lang="en-US" altLang="en-US" sz="1300" err="1">
                <a:solidFill>
                  <a:srgbClr val="000000"/>
                </a:solidFill>
                <a:latin typeface="Courier New" panose="02070309020205020404" pitchFamily="49" charset="0"/>
                <a:cs typeface="Courier New" panose="02070309020205020404" pitchFamily="49" charset="0"/>
              </a:rPr>
              <a:t>TextToSpeech</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getContext</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new </a:t>
            </a:r>
            <a:r>
              <a:rPr lang="en-US" altLang="en-US" sz="1300" err="1">
                <a:solidFill>
                  <a:srgbClr val="000000"/>
                </a:solidFill>
                <a:latin typeface="Courier New" panose="02070309020205020404" pitchFamily="49" charset="0"/>
                <a:cs typeface="Courier New" panose="02070309020205020404" pitchFamily="49" charset="0"/>
              </a:rPr>
              <a:t>TextToSpeech.OnInitListener</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a:solidFill>
                  <a:srgbClr val="808000"/>
                </a:solidFill>
                <a:latin typeface="Courier New" panose="02070309020205020404" pitchFamily="49" charset="0"/>
                <a:cs typeface="Courier New" panose="02070309020205020404" pitchFamily="49" charset="0"/>
              </a:rPr>
              <a:t>@Override</a:t>
            </a:r>
            <a:br>
              <a:rPr lang="en-US" altLang="en-US" sz="1300">
                <a:solidFill>
                  <a:srgbClr val="808000"/>
                </a:solidFill>
                <a:latin typeface="Courier New" panose="02070309020205020404" pitchFamily="49" charset="0"/>
                <a:cs typeface="Courier New" panose="02070309020205020404" pitchFamily="49" charset="0"/>
              </a:rPr>
            </a:br>
            <a:r>
              <a:rPr lang="en-US" altLang="en-US" sz="1300">
                <a:solidFill>
                  <a:srgbClr val="808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err="1">
                <a:solidFill>
                  <a:srgbClr val="000000"/>
                </a:solidFill>
                <a:latin typeface="Courier New" panose="02070309020205020404" pitchFamily="49" charset="0"/>
                <a:cs typeface="Courier New" panose="02070309020205020404" pitchFamily="49" charset="0"/>
              </a:rPr>
              <a:t>onInit</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a:solidFill>
                  <a:srgbClr val="000080"/>
                </a:solidFill>
                <a:latin typeface="Courier New" panose="02070309020205020404" pitchFamily="49" charset="0"/>
                <a:cs typeface="Courier New" panose="02070309020205020404" pitchFamily="49" charset="0"/>
              </a:rPr>
              <a:t>int </a:t>
            </a:r>
            <a:r>
              <a:rPr lang="en-US" altLang="en-US" sz="1300">
                <a:solidFill>
                  <a:srgbClr val="000000"/>
                </a:solidFill>
                <a:latin typeface="Courier New" panose="02070309020205020404" pitchFamily="49" charset="0"/>
                <a:cs typeface="Courier New" panose="02070309020205020404" pitchFamily="49" charset="0"/>
              </a:rPr>
              <a:t>status)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if </a:t>
            </a:r>
            <a:r>
              <a:rPr lang="en-US" altLang="en-US" sz="1300">
                <a:solidFill>
                  <a:srgbClr val="000000"/>
                </a:solidFill>
                <a:latin typeface="Courier New" panose="02070309020205020404" pitchFamily="49" charset="0"/>
                <a:cs typeface="Courier New" panose="02070309020205020404" pitchFamily="49" charset="0"/>
              </a:rPr>
              <a:t>(status != </a:t>
            </a:r>
            <a:r>
              <a:rPr lang="en-US" altLang="en-US" sz="1300" err="1">
                <a:solidFill>
                  <a:srgbClr val="000000"/>
                </a:solidFill>
                <a:latin typeface="Courier New" panose="02070309020205020404" pitchFamily="49" charset="0"/>
                <a:cs typeface="Courier New" panose="02070309020205020404" pitchFamily="49" charset="0"/>
              </a:rPr>
              <a:t>TextToSpeech.</a:t>
            </a:r>
            <a:r>
              <a:rPr lang="en-US" altLang="en-US" sz="1300" b="1" i="1" err="1">
                <a:solidFill>
                  <a:srgbClr val="660E7A"/>
                </a:solidFill>
                <a:latin typeface="Courier New" panose="02070309020205020404" pitchFamily="49" charset="0"/>
                <a:cs typeface="Courier New" panose="02070309020205020404" pitchFamily="49" charset="0"/>
              </a:rPr>
              <a:t>ERROR</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mTextToSpeech</a:t>
            </a:r>
            <a:r>
              <a:rPr lang="en-US" altLang="en-US" sz="1300" err="1">
                <a:solidFill>
                  <a:srgbClr val="000000"/>
                </a:solidFill>
                <a:latin typeface="Courier New" panose="02070309020205020404" pitchFamily="49" charset="0"/>
                <a:cs typeface="Courier New" panose="02070309020205020404" pitchFamily="49" charset="0"/>
              </a:rPr>
              <a:t>.setLanguage</a:t>
            </a:r>
            <a:r>
              <a:rPr lang="en-US" altLang="en-US" sz="1300">
                <a:solidFill>
                  <a:srgbClr val="000000"/>
                </a:solidFill>
                <a:latin typeface="Courier New" panose="02070309020205020404" pitchFamily="49" charset="0"/>
                <a:cs typeface="Courier New" panose="02070309020205020404" pitchFamily="49" charset="0"/>
              </a:rPr>
              <a:t>(Locale.</a:t>
            </a:r>
            <a:r>
              <a:rPr lang="en-US" altLang="en-US" sz="1300" b="1" i="1">
                <a:solidFill>
                  <a:srgbClr val="660E7A"/>
                </a:solidFill>
                <a:latin typeface="Courier New" panose="02070309020205020404" pitchFamily="49" charset="0"/>
                <a:cs typeface="Courier New" panose="02070309020205020404" pitchFamily="49" charset="0"/>
              </a:rPr>
              <a:t>UK</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String </a:t>
            </a:r>
            <a:r>
              <a:rPr lang="en-US" altLang="en-US" sz="1300" err="1">
                <a:solidFill>
                  <a:srgbClr val="000000"/>
                </a:solidFill>
                <a:latin typeface="Courier New" panose="02070309020205020404" pitchFamily="49" charset="0"/>
                <a:cs typeface="Courier New" panose="02070309020205020404" pitchFamily="49" charset="0"/>
              </a:rPr>
              <a:t>toSpeak</a:t>
            </a:r>
            <a:r>
              <a:rPr lang="en-US" altLang="en-US" sz="1300">
                <a:solidFill>
                  <a:srgbClr val="000000"/>
                </a:solidFill>
                <a:latin typeface="Courier New" panose="02070309020205020404" pitchFamily="49" charset="0"/>
                <a:cs typeface="Courier New" panose="02070309020205020404" pitchFamily="49" charset="0"/>
              </a:rPr>
              <a:t> = </a:t>
            </a:r>
            <a:r>
              <a:rPr lang="en-US" altLang="en-US" sz="1300" err="1">
                <a:solidFill>
                  <a:srgbClr val="660E7A"/>
                </a:solidFill>
                <a:latin typeface="Courier New" panose="02070309020205020404" pitchFamily="49" charset="0"/>
                <a:cs typeface="Courier New" panose="02070309020205020404" pitchFamily="49" charset="0"/>
              </a:rPr>
              <a:t>dictionaryObject</a:t>
            </a:r>
            <a:r>
              <a:rPr lang="en-US" altLang="en-US" sz="1300" err="1">
                <a:solidFill>
                  <a:srgbClr val="000000"/>
                </a:solidFill>
                <a:latin typeface="Courier New" panose="02070309020205020404" pitchFamily="49" charset="0"/>
                <a:cs typeface="Courier New" panose="02070309020205020404" pitchFamily="49" charset="0"/>
              </a:rPr>
              <a:t>.getTu</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toString</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mTextToSpeech</a:t>
            </a:r>
            <a:r>
              <a:rPr lang="en-US" altLang="en-US" sz="1300" err="1">
                <a:solidFill>
                  <a:srgbClr val="000000"/>
                </a:solidFill>
                <a:latin typeface="Courier New" panose="02070309020205020404" pitchFamily="49" charset="0"/>
                <a:cs typeface="Courier New" panose="02070309020205020404" pitchFamily="49" charset="0"/>
              </a:rPr>
              <a:t>.speak</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toSpeak</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TextToSpeech.</a:t>
            </a:r>
            <a:r>
              <a:rPr lang="en-US" altLang="en-US" sz="1300" b="1" i="1" err="1">
                <a:solidFill>
                  <a:srgbClr val="660E7A"/>
                </a:solidFill>
                <a:latin typeface="Courier New" panose="02070309020205020404" pitchFamily="49" charset="0"/>
                <a:cs typeface="Courier New" panose="02070309020205020404" pitchFamily="49" charset="0"/>
              </a:rPr>
              <a:t>QUEUE_FLUSH</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null</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mDialogMeanBinding</a:t>
            </a:r>
            <a:r>
              <a:rPr lang="en-US" altLang="en-US" sz="1300" err="1">
                <a:solidFill>
                  <a:srgbClr val="000000"/>
                </a:solidFill>
                <a:latin typeface="Courier New" panose="02070309020205020404" pitchFamily="49" charset="0"/>
                <a:cs typeface="Courier New" panose="02070309020205020404" pitchFamily="49" charset="0"/>
              </a:rPr>
              <a:t>.setEvent</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a:solidFill>
                  <a:srgbClr val="000080"/>
                </a:solidFill>
                <a:latin typeface="Courier New" panose="02070309020205020404" pitchFamily="49" charset="0"/>
                <a:cs typeface="Courier New" panose="02070309020205020404" pitchFamily="49" charset="0"/>
              </a:rPr>
              <a:t>this</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endParaRPr lang="en-US" altLang="en-US" sz="1300">
              <a:latin typeface="Arial" panose="020B0604020202020204" pitchFamily="34" charset="0"/>
            </a:endParaRPr>
          </a:p>
        </p:txBody>
      </p:sp>
    </p:spTree>
    <p:extLst>
      <p:ext uri="{BB962C8B-B14F-4D97-AF65-F5344CB8AC3E}">
        <p14:creationId xmlns:p14="http://schemas.microsoft.com/office/powerpoint/2010/main" val="376451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D951C-64B6-4658-84C3-07332DE39400}"/>
              </a:ext>
            </a:extLst>
          </p:cNvPr>
          <p:cNvSpPr txBox="1"/>
          <p:nvPr/>
        </p:nvSpPr>
        <p:spPr>
          <a:xfrm>
            <a:off x="879956" y="681037"/>
            <a:ext cx="2255746" cy="400110"/>
          </a:xfrm>
          <a:prstGeom prst="rect">
            <a:avLst/>
          </a:prstGeom>
          <a:noFill/>
        </p:spPr>
        <p:txBody>
          <a:bodyPr wrap="none" rtlCol="0">
            <a:spAutoFit/>
          </a:bodyPr>
          <a:lstStyle/>
          <a:p>
            <a:r>
              <a:rPr lang="en-US" sz="2000" b="1" u="sng">
                <a:latin typeface="Times New Roman" panose="02020603050405020304" pitchFamily="18" charset="0"/>
                <a:cs typeface="Times New Roman" panose="02020603050405020304" pitchFamily="18" charset="0"/>
              </a:rPr>
              <a:t>5. Demo ứng dụng </a:t>
            </a:r>
          </a:p>
        </p:txBody>
      </p:sp>
      <p:sp>
        <p:nvSpPr>
          <p:cNvPr id="8" name="Rectangle 7">
            <a:extLst>
              <a:ext uri="{FF2B5EF4-FFF2-40B4-BE49-F238E27FC236}">
                <a16:creationId xmlns:a16="http://schemas.microsoft.com/office/drawing/2014/main" id="{BF7E4045-BC88-4D68-9040-31684348A1B3}"/>
              </a:ext>
            </a:extLst>
          </p:cNvPr>
          <p:cNvSpPr/>
          <p:nvPr/>
        </p:nvSpPr>
        <p:spPr>
          <a:xfrm>
            <a:off x="879956" y="138296"/>
            <a:ext cx="9562041" cy="477054"/>
          </a:xfrm>
          <a:prstGeom prst="rect">
            <a:avLst/>
          </a:prstGeom>
        </p:spPr>
        <p:txBody>
          <a:bodyPr wrap="none">
            <a:spAutoFit/>
          </a:bodyPr>
          <a:lstStyle/>
          <a:p>
            <a:r>
              <a:rPr lang="en-US" sz="2500" b="1"/>
              <a:t>II. Xây dựng ứng dụng Android từ điển Anh – Việt bằng ngôn ngữ Java </a:t>
            </a:r>
          </a:p>
        </p:txBody>
      </p:sp>
      <p:pic>
        <p:nvPicPr>
          <p:cNvPr id="4" name="Picture 3">
            <a:extLst>
              <a:ext uri="{FF2B5EF4-FFF2-40B4-BE49-F238E27FC236}">
                <a16:creationId xmlns:a16="http://schemas.microsoft.com/office/drawing/2014/main" id="{D9607AE9-643B-4C51-8496-E90A53CEEB9F}"/>
              </a:ext>
            </a:extLst>
          </p:cNvPr>
          <p:cNvPicPr>
            <a:picLocks noChangeAspect="1"/>
          </p:cNvPicPr>
          <p:nvPr/>
        </p:nvPicPr>
        <p:blipFill>
          <a:blip r:embed="rId2"/>
          <a:stretch>
            <a:fillRect/>
          </a:stretch>
        </p:blipFill>
        <p:spPr>
          <a:xfrm>
            <a:off x="879956" y="1116056"/>
            <a:ext cx="10439400" cy="5614145"/>
          </a:xfrm>
          <a:prstGeom prst="rect">
            <a:avLst/>
          </a:prstGeom>
        </p:spPr>
      </p:pic>
    </p:spTree>
    <p:extLst>
      <p:ext uri="{BB962C8B-B14F-4D97-AF65-F5344CB8AC3E}">
        <p14:creationId xmlns:p14="http://schemas.microsoft.com/office/powerpoint/2010/main" val="192121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19E5-12E0-4880-954C-E443AFECE92E}"/>
              </a:ext>
            </a:extLst>
          </p:cNvPr>
          <p:cNvSpPr>
            <a:spLocks noGrp="1"/>
          </p:cNvSpPr>
          <p:nvPr>
            <p:ph type="title"/>
          </p:nvPr>
        </p:nvSpPr>
        <p:spPr>
          <a:xfrm>
            <a:off x="1681885" y="2309611"/>
            <a:ext cx="9368187" cy="1320800"/>
          </a:xfrm>
        </p:spPr>
        <p:txBody>
          <a:bodyPr/>
          <a:lstStyle/>
          <a:p>
            <a:r>
              <a:rPr lang="en-US"/>
              <a:t>CẢM </a:t>
            </a:r>
            <a:r>
              <a:rPr lang="vi-VN"/>
              <a:t>Ơ</a:t>
            </a:r>
            <a:r>
              <a:rPr lang="en-US"/>
              <a:t>N THẦY VÀ CÁC BẠN ĐÃ LẮNG NGHE</a:t>
            </a:r>
          </a:p>
        </p:txBody>
      </p:sp>
    </p:spTree>
    <p:extLst>
      <p:ext uri="{BB962C8B-B14F-4D97-AF65-F5344CB8AC3E}">
        <p14:creationId xmlns:p14="http://schemas.microsoft.com/office/powerpoint/2010/main" val="383407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CBF1-C445-48E6-8356-1B33B410E048}"/>
              </a:ext>
            </a:extLst>
          </p:cNvPr>
          <p:cNvSpPr>
            <a:spLocks noGrp="1"/>
          </p:cNvSpPr>
          <p:nvPr>
            <p:ph type="title"/>
          </p:nvPr>
        </p:nvSpPr>
        <p:spPr>
          <a:xfrm>
            <a:off x="838200" y="206061"/>
            <a:ext cx="3086100" cy="1063939"/>
          </a:xfrm>
        </p:spPr>
        <p:txBody>
          <a:bodyPr>
            <a:normAutofit/>
          </a:bodyPr>
          <a:lstStyle/>
          <a:p>
            <a:r>
              <a:rPr lang="en-US" sz="2500" b="1">
                <a:solidFill>
                  <a:schemeClr val="tx1"/>
                </a:solidFill>
                <a:latin typeface="Times New Roman" panose="02020603050405020304" pitchFamily="18" charset="0"/>
                <a:cs typeface="Times New Roman" panose="02020603050405020304" pitchFamily="18" charset="0"/>
              </a:rPr>
              <a:t>I. Tổng quan về Java</a:t>
            </a:r>
          </a:p>
        </p:txBody>
      </p:sp>
      <p:sp>
        <p:nvSpPr>
          <p:cNvPr id="3" name="Content Placeholder 2">
            <a:extLst>
              <a:ext uri="{FF2B5EF4-FFF2-40B4-BE49-F238E27FC236}">
                <a16:creationId xmlns:a16="http://schemas.microsoft.com/office/drawing/2014/main" id="{89149FD5-9583-47ED-9828-6A782BC354CB}"/>
              </a:ext>
            </a:extLst>
          </p:cNvPr>
          <p:cNvSpPr>
            <a:spLocks noGrp="1"/>
          </p:cNvSpPr>
          <p:nvPr>
            <p:ph idx="1"/>
          </p:nvPr>
        </p:nvSpPr>
        <p:spPr>
          <a:xfrm>
            <a:off x="838200" y="872721"/>
            <a:ext cx="10109200" cy="5613400"/>
          </a:xfrm>
        </p:spPr>
        <p:txBody>
          <a:bodyPr>
            <a:normAutofit fontScale="92500" lnSpcReduction="20000"/>
          </a:bodyPr>
          <a:lstStyle/>
          <a:p>
            <a:pPr marL="0" indent="0">
              <a:buNone/>
            </a:pPr>
            <a:r>
              <a:rPr lang="en-US" sz="2000" b="1" u="sng">
                <a:latin typeface="Times New Roman" panose="02020603050405020304" pitchFamily="18" charset="0"/>
                <a:cs typeface="Times New Roman" panose="02020603050405020304" pitchFamily="18" charset="0"/>
              </a:rPr>
              <a:t>1. Java là gì?</a:t>
            </a:r>
          </a:p>
          <a:p>
            <a:pPr marL="0" indent="0">
              <a:buNone/>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Java là một ngôn ngữ lập lập trình, được phát triển bởi </a:t>
            </a:r>
            <a:r>
              <a:rPr lang="vi-VN" sz="2000" b="1">
                <a:latin typeface="Times New Roman" panose="02020603050405020304" pitchFamily="18" charset="0"/>
                <a:cs typeface="Times New Roman" panose="02020603050405020304" pitchFamily="18" charset="0"/>
              </a:rPr>
              <a:t>Sun Microsystem</a:t>
            </a:r>
            <a:r>
              <a:rPr lang="vi-VN" sz="2000">
                <a:latin typeface="Times New Roman" panose="02020603050405020304" pitchFamily="18" charset="0"/>
                <a:cs typeface="Times New Roman" panose="02020603050405020304" pitchFamily="18" charset="0"/>
              </a:rPr>
              <a:t> vào năm 1995, là ngôn ngữ kế thừa trực tiếp từ C/C++ và là một ngôn ngữ lập trình hướng đối tượng.</a:t>
            </a:r>
            <a:endParaRPr lang="en-US" sz="2000">
              <a:latin typeface="Times New Roman" panose="02020603050405020304" pitchFamily="18" charset="0"/>
              <a:cs typeface="Times New Roman" panose="02020603050405020304" pitchFamily="18" charset="0"/>
            </a:endParaRPr>
          </a:p>
          <a:p>
            <a:pPr marL="0" indent="0">
              <a:buNone/>
            </a:pPr>
            <a:r>
              <a:rPr lang="en-US" sz="2000" b="1" u="sng">
                <a:latin typeface="Times New Roman" panose="02020603050405020304" pitchFamily="18" charset="0"/>
                <a:cs typeface="Times New Roman" panose="02020603050405020304" pitchFamily="18" charset="0"/>
              </a:rPr>
              <a:t>2. Những đặc điểm của Java:</a:t>
            </a:r>
          </a:p>
          <a:p>
            <a:pPr marL="0" indent="0">
              <a:buNone/>
            </a:pPr>
            <a:r>
              <a:rPr lang="en-US" sz="2000" b="1">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Java có những đặc điểm cơ bản như sau:</a:t>
            </a:r>
          </a:p>
          <a:p>
            <a:r>
              <a:rPr lang="vi-VN" sz="2000">
                <a:latin typeface="Times New Roman" panose="02020603050405020304" pitchFamily="18" charset="0"/>
                <a:cs typeface="Times New Roman" panose="02020603050405020304" pitchFamily="18" charset="0"/>
              </a:rPr>
              <a:t>Đơn giản và quen thuộc: Vì Java kế thừa trực tiếp từ C/C++ nên nó có những đặc điểm của ngôn ngữ này, Java đơn giản vì mặc dù dựa trên cơ sở C++ nhưng Sun đã cẩn thận lược bỏ các tính năng khó nhất của của C++ để làm cho ngôn ngữ này dễ sử dụng hơn.</a:t>
            </a:r>
          </a:p>
          <a:p>
            <a:r>
              <a:rPr lang="vi-VN" sz="2000">
                <a:latin typeface="Times New Roman" panose="02020603050405020304" pitchFamily="18" charset="0"/>
                <a:cs typeface="Times New Roman" panose="02020603050405020304" pitchFamily="18" charset="0"/>
              </a:rPr>
              <a:t>Hướng đối tượng và quen thuộc.</a:t>
            </a:r>
          </a:p>
          <a:p>
            <a:r>
              <a:rPr lang="vi-VN" sz="2000">
                <a:latin typeface="Times New Roman" panose="02020603050405020304" pitchFamily="18" charset="0"/>
                <a:cs typeface="Times New Roman" panose="02020603050405020304" pitchFamily="18" charset="0"/>
              </a:rPr>
              <a:t>Mạnh mẽ </a:t>
            </a:r>
            <a:r>
              <a:rPr lang="vi-VN" sz="2000" i="1">
                <a:latin typeface="Times New Roman" panose="02020603050405020304" pitchFamily="18" charset="0"/>
                <a:cs typeface="Times New Roman" panose="02020603050405020304" pitchFamily="18" charset="0"/>
              </a:rPr>
              <a:t>(thể hiện ở cơ chế tự động thu gom rác - Garbage Collection</a:t>
            </a:r>
            <a:r>
              <a:rPr lang="vi-VN" sz="2000">
                <a:latin typeface="Times New Roman" panose="02020603050405020304" pitchFamily="18" charset="0"/>
                <a:cs typeface="Times New Roman" panose="02020603050405020304" pitchFamily="18" charset="0"/>
              </a:rPr>
              <a:t>) và an toàn.</a:t>
            </a:r>
          </a:p>
          <a:p>
            <a:r>
              <a:rPr lang="vi-VN" sz="2000">
                <a:latin typeface="Times New Roman" panose="02020603050405020304" pitchFamily="18" charset="0"/>
                <a:cs typeface="Times New Roman" panose="02020603050405020304" pitchFamily="18" charset="0"/>
              </a:rPr>
              <a:t>Kiến trúc trung lập, độc lập nền tảng và có tính khả chuyển (</a:t>
            </a:r>
            <a:r>
              <a:rPr lang="vi-VN" sz="2000" i="1">
                <a:latin typeface="Times New Roman" panose="02020603050405020304" pitchFamily="18" charset="0"/>
                <a:cs typeface="Times New Roman" panose="02020603050405020304" pitchFamily="18" charset="0"/>
              </a:rPr>
              <a:t>Portability</a:t>
            </a:r>
            <a:r>
              <a:rPr lang="vi-VN" sz="2000">
                <a:latin typeface="Times New Roman" panose="02020603050405020304" pitchFamily="18" charset="0"/>
                <a:cs typeface="Times New Roman" panose="02020603050405020304" pitchFamily="18" charset="0"/>
              </a:rPr>
              <a:t>).</a:t>
            </a:r>
          </a:p>
          <a:p>
            <a:r>
              <a:rPr lang="vi-VN" sz="2000">
                <a:latin typeface="Times New Roman" panose="02020603050405020304" pitchFamily="18" charset="0"/>
                <a:cs typeface="Times New Roman" panose="02020603050405020304" pitchFamily="18" charset="0"/>
              </a:rPr>
              <a:t>Hiệu suất cao.</a:t>
            </a:r>
          </a:p>
          <a:p>
            <a:r>
              <a:rPr lang="vi-VN" sz="2000">
                <a:latin typeface="Times New Roman" panose="02020603050405020304" pitchFamily="18" charset="0"/>
                <a:cs typeface="Times New Roman" panose="02020603050405020304" pitchFamily="18" charset="0"/>
              </a:rPr>
              <a:t>Máy ảo (biên dịch và thông dịch).</a:t>
            </a:r>
          </a:p>
          <a:p>
            <a:r>
              <a:rPr lang="vi-VN" sz="2000">
                <a:latin typeface="Times New Roman" panose="02020603050405020304" pitchFamily="18" charset="0"/>
                <a:cs typeface="Times New Roman" panose="02020603050405020304" pitchFamily="18" charset="0"/>
              </a:rPr>
              <a:t>Phân tán.</a:t>
            </a:r>
          </a:p>
          <a:p>
            <a:r>
              <a:rPr lang="vi-VN" sz="2000">
                <a:latin typeface="Times New Roman" panose="02020603050405020304" pitchFamily="18" charset="0"/>
                <a:cs typeface="Times New Roman" panose="02020603050405020304" pitchFamily="18" charset="0"/>
              </a:rPr>
              <a:t>Đa nhiệm: Ngôn ngữ Java cho phép xâ dựng trình ứng dụng, trong đó nhiều quá trình có thể xảy ra đồng thời. Tính đa nhiệm cho phép các nhà lập trình có thể biên soạn phần mềm đáp ứng tốt hơn, tương tác tốt hơn và thực hiện theo thời gian thực.</a:t>
            </a:r>
          </a:p>
          <a:p>
            <a:pPr marL="514350" indent="-514350">
              <a:buAutoNum type="arabicPeriod"/>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21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CBF1-C445-48E6-8356-1B33B410E048}"/>
              </a:ext>
            </a:extLst>
          </p:cNvPr>
          <p:cNvSpPr>
            <a:spLocks noGrp="1"/>
          </p:cNvSpPr>
          <p:nvPr>
            <p:ph type="title"/>
          </p:nvPr>
        </p:nvSpPr>
        <p:spPr>
          <a:xfrm>
            <a:off x="838200" y="171449"/>
            <a:ext cx="3086100" cy="1155700"/>
          </a:xfrm>
        </p:spPr>
        <p:txBody>
          <a:bodyPr>
            <a:normAutofit/>
          </a:bodyPr>
          <a:lstStyle/>
          <a:p>
            <a:r>
              <a:rPr lang="en-US" sz="2500" b="1">
                <a:solidFill>
                  <a:schemeClr val="tx1"/>
                </a:solidFill>
                <a:latin typeface="Times New Roman" panose="02020603050405020304" pitchFamily="18" charset="0"/>
                <a:cs typeface="Times New Roman" panose="02020603050405020304" pitchFamily="18" charset="0"/>
              </a:rPr>
              <a:t>I. Tổng quan về Java</a:t>
            </a:r>
          </a:p>
        </p:txBody>
      </p:sp>
      <p:sp>
        <p:nvSpPr>
          <p:cNvPr id="3" name="Content Placeholder 2">
            <a:extLst>
              <a:ext uri="{FF2B5EF4-FFF2-40B4-BE49-F238E27FC236}">
                <a16:creationId xmlns:a16="http://schemas.microsoft.com/office/drawing/2014/main" id="{89149FD5-9583-47ED-9828-6A782BC354CB}"/>
              </a:ext>
            </a:extLst>
          </p:cNvPr>
          <p:cNvSpPr>
            <a:spLocks noGrp="1"/>
          </p:cNvSpPr>
          <p:nvPr>
            <p:ph idx="1"/>
          </p:nvPr>
        </p:nvSpPr>
        <p:spPr>
          <a:xfrm>
            <a:off x="838200" y="622300"/>
            <a:ext cx="11010900" cy="5613400"/>
          </a:xfrm>
        </p:spPr>
        <p:txBody>
          <a:bodyPr>
            <a:normAutofit/>
          </a:bodyPr>
          <a:lstStyle/>
          <a:p>
            <a:pPr marL="0" indent="0">
              <a:buNone/>
            </a:pPr>
            <a:r>
              <a:rPr lang="en-US" sz="2000" b="1" u="sng">
                <a:latin typeface="Times New Roman" panose="02020603050405020304" pitchFamily="18" charset="0"/>
                <a:cs typeface="Times New Roman" panose="02020603050405020304" pitchFamily="18" charset="0"/>
              </a:rPr>
              <a:t>3. Các Platform c</a:t>
            </a:r>
            <a:r>
              <a:rPr lang="vi-VN" sz="2000" b="1" u="sng">
                <a:latin typeface="Times New Roman" panose="02020603050405020304" pitchFamily="18" charset="0"/>
                <a:cs typeface="Times New Roman" panose="02020603050405020304" pitchFamily="18" charset="0"/>
              </a:rPr>
              <a:t>ơ</a:t>
            </a:r>
            <a:r>
              <a:rPr lang="en-US" sz="2000" b="1" u="sng">
                <a:latin typeface="Times New Roman" panose="02020603050405020304" pitchFamily="18" charset="0"/>
                <a:cs typeface="Times New Roman" panose="02020603050405020304" pitchFamily="18" charset="0"/>
              </a:rPr>
              <a:t> bản của Java:</a:t>
            </a:r>
          </a:p>
          <a:p>
            <a:pPr marL="0" indent="0">
              <a:buNone/>
            </a:pPr>
            <a:r>
              <a:rPr lang="vi-VN" sz="1800">
                <a:latin typeface="+mj-lt"/>
              </a:rPr>
              <a:t>Java Platform gồm có 3 thành phần chính:</a:t>
            </a:r>
          </a:p>
          <a:p>
            <a:r>
              <a:rPr lang="vi-VN" sz="1800">
                <a:latin typeface="+mj-lt"/>
              </a:rPr>
              <a:t>Java Virtual Machine (</a:t>
            </a:r>
            <a:r>
              <a:rPr lang="vi-VN" sz="1800" i="1">
                <a:latin typeface="+mj-lt"/>
              </a:rPr>
              <a:t>Java VM</a:t>
            </a:r>
            <a:r>
              <a:rPr lang="vi-VN" sz="1800">
                <a:latin typeface="+mj-lt"/>
              </a:rPr>
              <a:t>): Máy ảo Java.</a:t>
            </a:r>
          </a:p>
          <a:p>
            <a:r>
              <a:rPr lang="vi-VN" sz="1800">
                <a:latin typeface="+mj-lt"/>
              </a:rPr>
              <a:t>Java Application Programming Interface (</a:t>
            </a:r>
            <a:r>
              <a:rPr lang="vi-VN" sz="1800" i="1">
                <a:latin typeface="+mj-lt"/>
              </a:rPr>
              <a:t>Java API</a:t>
            </a:r>
            <a:r>
              <a:rPr lang="vi-VN" sz="1800">
                <a:latin typeface="+mj-lt"/>
              </a:rPr>
              <a:t>).</a:t>
            </a:r>
          </a:p>
          <a:p>
            <a:r>
              <a:rPr lang="vi-VN" sz="1800">
                <a:latin typeface="+mj-lt"/>
              </a:rPr>
              <a:t>Java Development Kit (</a:t>
            </a:r>
            <a:r>
              <a:rPr lang="vi-VN" sz="1800" i="1">
                <a:latin typeface="+mj-lt"/>
              </a:rPr>
              <a:t>JDK</a:t>
            </a:r>
            <a:r>
              <a:rPr lang="vi-VN" sz="1800">
                <a:latin typeface="+mj-lt"/>
              </a:rPr>
              <a:t>) gồm trình biên dịch, thông dịch, trợ giúp, soạn tài liệu... và các thư viện chuẩn</a:t>
            </a:r>
            <a:endParaRPr lang="en-US" sz="1800">
              <a:latin typeface="+mj-lt"/>
            </a:endParaRPr>
          </a:p>
          <a:p>
            <a:pPr marL="0" indent="0">
              <a:buNone/>
            </a:pPr>
            <a:endParaRPr lang="vi-VN" sz="1600">
              <a:latin typeface="+mj-lt"/>
            </a:endParaRPr>
          </a:p>
          <a:p>
            <a:pPr marL="0" indent="0">
              <a:buNone/>
            </a:pPr>
            <a:endParaRPr lang="en-US" sz="1600" b="1" u="sng">
              <a:latin typeface="Times New Roman" panose="02020603050405020304" pitchFamily="18" charset="0"/>
              <a:cs typeface="Times New Roman" panose="02020603050405020304" pitchFamily="18" charset="0"/>
            </a:endParaRPr>
          </a:p>
        </p:txBody>
      </p:sp>
      <p:pic>
        <p:nvPicPr>
          <p:cNvPr id="3076" name="Picture 4" descr="Káº¿t quáº£ hÃ¬nh áº£nh cho platform Java">
            <a:extLst>
              <a:ext uri="{FF2B5EF4-FFF2-40B4-BE49-F238E27FC236}">
                <a16:creationId xmlns:a16="http://schemas.microsoft.com/office/drawing/2014/main" id="{1ABA0548-744B-44F3-A60C-168862AD8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047" y="2788165"/>
            <a:ext cx="6777906" cy="375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FA35C5-37F2-4CAB-B4F1-3F5C9D9516C7}"/>
              </a:ext>
            </a:extLst>
          </p:cNvPr>
          <p:cNvSpPr txBox="1"/>
          <p:nvPr/>
        </p:nvSpPr>
        <p:spPr>
          <a:xfrm>
            <a:off x="5263771" y="6488668"/>
            <a:ext cx="2159758" cy="369332"/>
          </a:xfrm>
          <a:prstGeom prst="rect">
            <a:avLst/>
          </a:prstGeom>
          <a:noFill/>
        </p:spPr>
        <p:txBody>
          <a:bodyPr wrap="none" rtlCol="0">
            <a:spAutoFit/>
          </a:bodyPr>
          <a:lstStyle/>
          <a:p>
            <a:r>
              <a:rPr lang="en-US"/>
              <a:t>Hình 1. Platform Java</a:t>
            </a:r>
          </a:p>
        </p:txBody>
      </p:sp>
    </p:spTree>
    <p:extLst>
      <p:ext uri="{BB962C8B-B14F-4D97-AF65-F5344CB8AC3E}">
        <p14:creationId xmlns:p14="http://schemas.microsoft.com/office/powerpoint/2010/main" val="340905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CBF1-C445-48E6-8356-1B33B410E048}"/>
              </a:ext>
            </a:extLst>
          </p:cNvPr>
          <p:cNvSpPr>
            <a:spLocks noGrp="1"/>
          </p:cNvSpPr>
          <p:nvPr>
            <p:ph type="title"/>
          </p:nvPr>
        </p:nvSpPr>
        <p:spPr>
          <a:xfrm>
            <a:off x="838200" y="114301"/>
            <a:ext cx="3086100" cy="1155700"/>
          </a:xfrm>
        </p:spPr>
        <p:txBody>
          <a:bodyPr>
            <a:normAutofit/>
          </a:bodyPr>
          <a:lstStyle/>
          <a:p>
            <a:r>
              <a:rPr lang="en-US" sz="2500" b="1">
                <a:solidFill>
                  <a:schemeClr val="tx1"/>
                </a:solidFill>
                <a:latin typeface="Times New Roman" panose="02020603050405020304" pitchFamily="18" charset="0"/>
                <a:cs typeface="Times New Roman" panose="02020603050405020304" pitchFamily="18" charset="0"/>
              </a:rPr>
              <a:t>I. Tổng quan về Java</a:t>
            </a:r>
          </a:p>
        </p:txBody>
      </p:sp>
      <p:sp>
        <p:nvSpPr>
          <p:cNvPr id="3" name="Content Placeholder 2">
            <a:extLst>
              <a:ext uri="{FF2B5EF4-FFF2-40B4-BE49-F238E27FC236}">
                <a16:creationId xmlns:a16="http://schemas.microsoft.com/office/drawing/2014/main" id="{89149FD5-9583-47ED-9828-6A782BC354CB}"/>
              </a:ext>
            </a:extLst>
          </p:cNvPr>
          <p:cNvSpPr>
            <a:spLocks noGrp="1"/>
          </p:cNvSpPr>
          <p:nvPr>
            <p:ph idx="1"/>
          </p:nvPr>
        </p:nvSpPr>
        <p:spPr>
          <a:xfrm>
            <a:off x="895350" y="2809344"/>
            <a:ext cx="10401300" cy="4165599"/>
          </a:xfrm>
        </p:spPr>
        <p:txBody>
          <a:bodyPr>
            <a:normAutofit/>
          </a:bodyPr>
          <a:lstStyle/>
          <a:p>
            <a:pPr marL="0" indent="0">
              <a:buNone/>
            </a:pPr>
            <a:r>
              <a:rPr lang="en-US" sz="2000" b="1" u="sng">
                <a:latin typeface="Times New Roman" panose="02020603050405020304" pitchFamily="18" charset="0"/>
                <a:cs typeface="Times New Roman" panose="02020603050405020304" pitchFamily="18" charset="0"/>
              </a:rPr>
              <a:t>5. Tiêu chuẩn của một môi tr</a:t>
            </a:r>
            <a:r>
              <a:rPr lang="vi-VN" sz="2000" b="1" u="sng">
                <a:latin typeface="Times New Roman" panose="02020603050405020304" pitchFamily="18" charset="0"/>
                <a:cs typeface="Times New Roman" panose="02020603050405020304" pitchFamily="18" charset="0"/>
              </a:rPr>
              <a:t>ư</a:t>
            </a:r>
            <a:r>
              <a:rPr lang="en-US" sz="2000" b="1" u="sng">
                <a:latin typeface="Times New Roman" panose="02020603050405020304" pitchFamily="18" charset="0"/>
                <a:cs typeface="Times New Roman" panose="02020603050405020304" pitchFamily="18" charset="0"/>
              </a:rPr>
              <a:t>ờng Java điển hình</a:t>
            </a:r>
          </a:p>
          <a:p>
            <a:pPr marL="0" indent="0">
              <a:buNone/>
            </a:pPr>
            <a:r>
              <a:rPr lang="vi-VN" sz="2000">
                <a:latin typeface="Times New Roman" panose="02020603050405020304" pitchFamily="18" charset="0"/>
                <a:cs typeface="Times New Roman" panose="02020603050405020304" pitchFamily="18" charset="0"/>
              </a:rPr>
              <a:t>Thông thường, các chương trình Java trải qua 5 giai đoạn chính:</a:t>
            </a:r>
          </a:p>
          <a:p>
            <a:r>
              <a:rPr lang="vi-VN" sz="2000" b="1">
                <a:latin typeface="Times New Roman" panose="02020603050405020304" pitchFamily="18" charset="0"/>
                <a:cs typeface="Times New Roman" panose="02020603050405020304" pitchFamily="18" charset="0"/>
              </a:rPr>
              <a:t>Editor</a:t>
            </a:r>
            <a:r>
              <a:rPr lang="vi-VN" sz="2000">
                <a:latin typeface="Times New Roman" panose="02020603050405020304" pitchFamily="18" charset="0"/>
                <a:cs typeface="Times New Roman" panose="02020603050405020304" pitchFamily="18" charset="0"/>
              </a:rPr>
              <a:t>: Lập trình viên viết chương trình và được lưu vào máy tính với định dạng .java.</a:t>
            </a:r>
          </a:p>
          <a:p>
            <a:r>
              <a:rPr lang="vi-VN" sz="2000" b="1">
                <a:latin typeface="Times New Roman" panose="02020603050405020304" pitchFamily="18" charset="0"/>
                <a:cs typeface="Times New Roman" panose="02020603050405020304" pitchFamily="18" charset="0"/>
              </a:rPr>
              <a:t>Compiler</a:t>
            </a:r>
            <a:r>
              <a:rPr lang="vi-VN" sz="2000">
                <a:latin typeface="Times New Roman" panose="02020603050405020304" pitchFamily="18" charset="0"/>
                <a:cs typeface="Times New Roman" panose="02020603050405020304" pitchFamily="18" charset="0"/>
              </a:rPr>
              <a:t>: Biên dịch chương trình thành bytecodes (</a:t>
            </a:r>
            <a:r>
              <a:rPr lang="vi-VN" sz="2000" i="1">
                <a:latin typeface="Times New Roman" panose="02020603050405020304" pitchFamily="18" charset="0"/>
                <a:cs typeface="Times New Roman" panose="02020603050405020304" pitchFamily="18" charset="0"/>
              </a:rPr>
              <a:t>định dạng .class</a:t>
            </a:r>
            <a:r>
              <a:rPr lang="vi-VN" sz="2000">
                <a:latin typeface="Times New Roman" panose="02020603050405020304" pitchFamily="18" charset="0"/>
                <a:cs typeface="Times New Roman" panose="02020603050405020304" pitchFamily="18" charset="0"/>
              </a:rPr>
              <a:t>) - nhờ bước trung gian này mà Java được viết 1 lần và chạy trên các hệ điều hành khác nhau.</a:t>
            </a:r>
          </a:p>
          <a:p>
            <a:r>
              <a:rPr lang="vi-VN" sz="2000" b="1">
                <a:latin typeface="Times New Roman" panose="02020603050405020304" pitchFamily="18" charset="0"/>
                <a:cs typeface="Times New Roman" panose="02020603050405020304" pitchFamily="18" charset="0"/>
              </a:rPr>
              <a:t>Class Loader</a:t>
            </a:r>
            <a:r>
              <a:rPr lang="vi-VN" sz="2000">
                <a:latin typeface="Times New Roman" panose="02020603050405020304" pitchFamily="18" charset="0"/>
                <a:cs typeface="Times New Roman" panose="02020603050405020304" pitchFamily="18" charset="0"/>
              </a:rPr>
              <a:t>: Đọc file .class chứa mã bytecodes và lưu vào trong bộ nhớ.</a:t>
            </a:r>
          </a:p>
          <a:p>
            <a:r>
              <a:rPr lang="vi-VN" sz="2000" b="1">
                <a:latin typeface="Times New Roman" panose="02020603050405020304" pitchFamily="18" charset="0"/>
                <a:cs typeface="Times New Roman" panose="02020603050405020304" pitchFamily="18" charset="0"/>
              </a:rPr>
              <a:t>Bytecode Verifier</a:t>
            </a:r>
            <a:r>
              <a:rPr lang="vi-VN" sz="2000">
                <a:latin typeface="Times New Roman" panose="02020603050405020304" pitchFamily="18" charset="0"/>
                <a:cs typeface="Times New Roman" panose="02020603050405020304" pitchFamily="18" charset="0"/>
              </a:rPr>
              <a:t>: Đảm bảo rằng mã bytecodes là hợp lệ và không vi phạm các vấn đề về bảo mật của Java.</a:t>
            </a:r>
          </a:p>
          <a:p>
            <a:r>
              <a:rPr lang="vi-VN" sz="2000" b="1">
                <a:latin typeface="Times New Roman" panose="02020603050405020304" pitchFamily="18" charset="0"/>
                <a:cs typeface="Times New Roman" panose="02020603050405020304" pitchFamily="18" charset="0"/>
              </a:rPr>
              <a:t>Intepreter</a:t>
            </a:r>
            <a:r>
              <a:rPr lang="vi-VN" sz="2000">
                <a:latin typeface="Times New Roman" panose="02020603050405020304" pitchFamily="18" charset="0"/>
                <a:cs typeface="Times New Roman" panose="02020603050405020304" pitchFamily="18" charset="0"/>
              </a:rPr>
              <a:t>: Biên dịch bytecodes thành mã máy để máy tính có thể hiểu được và sau đó thực thi chương trình.</a:t>
            </a:r>
          </a:p>
          <a:p>
            <a:pPr marL="0" indent="0">
              <a:buNone/>
            </a:pPr>
            <a:endParaRPr lang="en-US" sz="1600" b="1" u="sng">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2BA665B-B8AB-4927-A1AD-491B5BAEA02F}"/>
              </a:ext>
            </a:extLst>
          </p:cNvPr>
          <p:cNvSpPr/>
          <p:nvPr/>
        </p:nvSpPr>
        <p:spPr>
          <a:xfrm>
            <a:off x="895350" y="562575"/>
            <a:ext cx="10401300" cy="2246769"/>
          </a:xfrm>
          <a:prstGeom prst="rect">
            <a:avLst/>
          </a:prstGeom>
        </p:spPr>
        <p:txBody>
          <a:bodyPr wrap="square">
            <a:spAutoFit/>
          </a:bodyPr>
          <a:lstStyle/>
          <a:p>
            <a:pPr>
              <a:lnSpc>
                <a:spcPct val="150000"/>
              </a:lnSpc>
            </a:pPr>
            <a:r>
              <a:rPr lang="en-US" sz="2000" b="1" u="sng">
                <a:latin typeface="Times New Roman" panose="02020603050405020304" pitchFamily="18" charset="0"/>
                <a:cs typeface="Times New Roman" panose="02020603050405020304" pitchFamily="18" charset="0"/>
              </a:rPr>
              <a:t>4. </a:t>
            </a:r>
            <a:r>
              <a:rPr lang="vi-VN" sz="2000" b="1" u="sng">
                <a:latin typeface="Times New Roman" panose="02020603050405020304" pitchFamily="18" charset="0"/>
                <a:cs typeface="Times New Roman" panose="02020603050405020304" pitchFamily="18" charset="0"/>
              </a:rPr>
              <a:t>Sử dụng gì để lập trình Java?</a:t>
            </a:r>
          </a:p>
          <a:p>
            <a:pPr>
              <a:lnSpc>
                <a:spcPct val="150000"/>
              </a:lnSpc>
            </a:pPr>
            <a:r>
              <a:rPr lang="vi-VN" sz="2000">
                <a:latin typeface="Times New Roman" panose="02020603050405020304" pitchFamily="18" charset="0"/>
                <a:cs typeface="Times New Roman" panose="02020603050405020304" pitchFamily="18" charset="0"/>
              </a:rPr>
              <a:t>Để lập trình Java bạn cần đến:</a:t>
            </a:r>
          </a:p>
          <a:p>
            <a:r>
              <a:rPr lang="vi-VN" sz="2000" b="1">
                <a:latin typeface="Times New Roman" panose="02020603050405020304" pitchFamily="18" charset="0"/>
                <a:cs typeface="Times New Roman" panose="02020603050405020304" pitchFamily="18" charset="0"/>
              </a:rPr>
              <a:t>JDK</a:t>
            </a:r>
            <a:r>
              <a:rPr lang="vi-VN" sz="2000">
                <a:latin typeface="Times New Roman" panose="02020603050405020304" pitchFamily="18" charset="0"/>
                <a:cs typeface="Times New Roman" panose="02020603050405020304" pitchFamily="18" charset="0"/>
              </a:rPr>
              <a:t> (Java Development KIT): bao gồm JRE (Java Runtime Enviroment) và thư viện để phát triển.</a:t>
            </a:r>
          </a:p>
          <a:p>
            <a:r>
              <a:rPr lang="vi-VN" sz="2000" b="1">
                <a:latin typeface="Times New Roman" panose="02020603050405020304" pitchFamily="18" charset="0"/>
                <a:cs typeface="Times New Roman" panose="02020603050405020304" pitchFamily="18" charset="0"/>
              </a:rPr>
              <a:t>IDE</a:t>
            </a:r>
            <a:r>
              <a:rPr lang="vi-VN" sz="2000">
                <a:latin typeface="Times New Roman" panose="02020603050405020304" pitchFamily="18" charset="0"/>
                <a:cs typeface="Times New Roman" panose="02020603050405020304" pitchFamily="18" charset="0"/>
              </a:rPr>
              <a:t> (Integrated Development Environment): là ứng dụng giúp lập trình viên phát triển dễ dàng và nhanh chóng hơn.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Có</a:t>
            </a:r>
            <a:r>
              <a:rPr lang="vi-VN" sz="2000">
                <a:latin typeface="Times New Roman" panose="02020603050405020304" pitchFamily="18" charset="0"/>
                <a:cs typeface="Times New Roman" panose="02020603050405020304" pitchFamily="18" charset="0"/>
              </a:rPr>
              <a:t> thể sử dụng Netbeans, Eclipse hoặc </a:t>
            </a:r>
            <a:r>
              <a:rPr lang="en-US" sz="2000">
                <a:latin typeface="Times New Roman" panose="02020603050405020304" pitchFamily="18" charset="0"/>
                <a:cs typeface="Times New Roman" panose="02020603050405020304" pitchFamily="18" charset="0"/>
              </a:rPr>
              <a:t>Android studio</a:t>
            </a:r>
            <a:r>
              <a:rPr lang="vi-VN" sz="2000">
                <a:latin typeface="Times New Roman" panose="02020603050405020304" pitchFamily="18" charset="0"/>
                <a:cs typeface="Times New Roman" panose="02020603050405020304" pitchFamily="18" charset="0"/>
              </a:rPr>
              <a:t> để phát triển.</a:t>
            </a:r>
          </a:p>
        </p:txBody>
      </p:sp>
    </p:spTree>
    <p:extLst>
      <p:ext uri="{BB962C8B-B14F-4D97-AF65-F5344CB8AC3E}">
        <p14:creationId xmlns:p14="http://schemas.microsoft.com/office/powerpoint/2010/main" val="2898540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F4A72C5-0250-4D97-8061-6C4A6B2F2CB4}"/>
              </a:ext>
            </a:extLst>
          </p:cNvPr>
          <p:cNvSpPr>
            <a:spLocks noGrp="1" noChangeArrowheads="1"/>
          </p:cNvSpPr>
          <p:nvPr>
            <p:ph idx="1"/>
          </p:nvPr>
        </p:nvSpPr>
        <p:spPr bwMode="auto">
          <a:xfrm>
            <a:off x="879956" y="1053308"/>
            <a:ext cx="10096500"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Model-View-ViewModel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cách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tiếp</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cận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architecural</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sử</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để</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tóm</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tắt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trạng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thái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hành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vi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view,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đó</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phép</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chúng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tách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biệt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sự</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phát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triển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giao</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diện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từ</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logic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kinh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doanh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này</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được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thực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hiện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bằng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việc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giới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thiệu</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ViewModel</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trách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nhiệm</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để</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lộ</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đối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tượng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dữ</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liệu</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model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xử</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lý</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bất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kỳ</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logic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ứng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liên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quan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đến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màn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hiển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thị</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view.</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Cách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tiếp</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cận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này</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MVVM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được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tạo</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thành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từ</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ba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thành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phần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cốt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lõi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mỗi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vai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trò</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riêng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biệt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riêng</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nó</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a:t>
            </a:r>
          </a:p>
          <a:p>
            <a:pPr marL="457200" lvl="1" indent="0" algn="just">
              <a:lnSpc>
                <a:spcPct val="100000"/>
              </a:lnSpc>
              <a:buFontTx/>
              <a:buChar char="•"/>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Model -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mô</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dữ</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liệu</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chứa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logic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kinh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doanh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xác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nhận</a:t>
            </a:r>
            <a:endPar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endParaRPr>
          </a:p>
          <a:p>
            <a:pPr marL="457200" lvl="1" indent="0" algn="just">
              <a:lnSpc>
                <a:spcPct val="100000"/>
              </a:lnSpc>
              <a:buFontTx/>
              <a:buChar char="•"/>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View -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Xác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cấu</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trúc</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bố</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trí</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sự</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xuất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hiện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view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trên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màn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hình</a:t>
            </a:r>
            <a:endPar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endParaRPr>
          </a:p>
          <a:p>
            <a:pPr marL="457200" lvl="1" indent="0" algn="just">
              <a:lnSpc>
                <a:spcPct val="100000"/>
              </a:lnSpc>
              <a:buFontTx/>
              <a:buChar char="•"/>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ViewModel -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liên</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kết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giữa</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View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Model,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đối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phó</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với</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bất</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effectLst/>
                <a:latin typeface="Times New Roman" panose="02020603050405020304" pitchFamily="18" charset="0"/>
                <a:cs typeface="Times New Roman" panose="02020603050405020304" pitchFamily="18" charset="0"/>
              </a:rPr>
              <a:t>kỳ</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 view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1ED951C-64B6-4658-84C3-07332DE39400}"/>
              </a:ext>
            </a:extLst>
          </p:cNvPr>
          <p:cNvSpPr txBox="1"/>
          <p:nvPr/>
        </p:nvSpPr>
        <p:spPr>
          <a:xfrm>
            <a:off x="879956" y="569928"/>
            <a:ext cx="6815584" cy="400110"/>
          </a:xfrm>
          <a:prstGeom prst="rect">
            <a:avLst/>
          </a:prstGeom>
          <a:noFill/>
        </p:spPr>
        <p:txBody>
          <a:bodyPr wrap="none" rtlCol="0">
            <a:spAutoFit/>
          </a:bodyPr>
          <a:lstStyle/>
          <a:p>
            <a:r>
              <a:rPr lang="en-US" sz="2000" b="1" u="sng">
                <a:latin typeface="Times New Roman" panose="02020603050405020304" pitchFamily="18" charset="0"/>
                <a:cs typeface="Times New Roman" panose="02020603050405020304" pitchFamily="18" charset="0"/>
              </a:rPr>
              <a:t>1. Mô hình MVVM (Model-View-ViewModel) trong Android</a:t>
            </a:r>
          </a:p>
        </p:txBody>
      </p:sp>
      <p:pic>
        <p:nvPicPr>
          <p:cNvPr id="6" name="Picture 5">
            <a:extLst>
              <a:ext uri="{FF2B5EF4-FFF2-40B4-BE49-F238E27FC236}">
                <a16:creationId xmlns:a16="http://schemas.microsoft.com/office/drawing/2014/main" id="{E29997BD-FB68-43D8-B113-A447AA008971}"/>
              </a:ext>
            </a:extLst>
          </p:cNvPr>
          <p:cNvPicPr>
            <a:picLocks noChangeAspect="1"/>
          </p:cNvPicPr>
          <p:nvPr/>
        </p:nvPicPr>
        <p:blipFill>
          <a:blip r:embed="rId2"/>
          <a:stretch>
            <a:fillRect/>
          </a:stretch>
        </p:blipFill>
        <p:spPr>
          <a:xfrm>
            <a:off x="2012950" y="4156281"/>
            <a:ext cx="8166100" cy="2343150"/>
          </a:xfrm>
          <a:prstGeom prst="rect">
            <a:avLst/>
          </a:prstGeom>
        </p:spPr>
      </p:pic>
      <p:sp>
        <p:nvSpPr>
          <p:cNvPr id="7" name="TextBox 6">
            <a:extLst>
              <a:ext uri="{FF2B5EF4-FFF2-40B4-BE49-F238E27FC236}">
                <a16:creationId xmlns:a16="http://schemas.microsoft.com/office/drawing/2014/main" id="{8A5DE997-D838-4485-9A2B-47AC282529EF}"/>
              </a:ext>
            </a:extLst>
          </p:cNvPr>
          <p:cNvSpPr txBox="1"/>
          <p:nvPr/>
        </p:nvSpPr>
        <p:spPr>
          <a:xfrm>
            <a:off x="4869831" y="6288072"/>
            <a:ext cx="2452338" cy="646331"/>
          </a:xfrm>
          <a:prstGeom prst="rect">
            <a:avLst/>
          </a:prstGeom>
          <a:noFill/>
        </p:spPr>
        <p:txBody>
          <a:bodyPr wrap="none" rtlCol="0">
            <a:spAutoFit/>
          </a:bodyPr>
          <a:lstStyle/>
          <a:p>
            <a:r>
              <a:rPr lang="en-US"/>
              <a:t>Hình 2. Mô hình MVVM</a:t>
            </a:r>
          </a:p>
          <a:p>
            <a:endParaRPr lang="en-US"/>
          </a:p>
        </p:txBody>
      </p:sp>
      <p:sp>
        <p:nvSpPr>
          <p:cNvPr id="9" name="Rectangle 8">
            <a:extLst>
              <a:ext uri="{FF2B5EF4-FFF2-40B4-BE49-F238E27FC236}">
                <a16:creationId xmlns:a16="http://schemas.microsoft.com/office/drawing/2014/main" id="{CD31952F-2D12-4E83-B065-3D218094F401}"/>
              </a:ext>
            </a:extLst>
          </p:cNvPr>
          <p:cNvSpPr/>
          <p:nvPr/>
        </p:nvSpPr>
        <p:spPr>
          <a:xfrm>
            <a:off x="879956" y="138296"/>
            <a:ext cx="9562041" cy="477054"/>
          </a:xfrm>
          <a:prstGeom prst="rect">
            <a:avLst/>
          </a:prstGeom>
        </p:spPr>
        <p:txBody>
          <a:bodyPr wrap="none">
            <a:spAutoFit/>
          </a:bodyPr>
          <a:lstStyle/>
          <a:p>
            <a:r>
              <a:rPr lang="en-US" sz="2500" b="1"/>
              <a:t>II. Xây dựng ứng dụng Android từ điển Anh – Việt bằng ngôn ngữ Java </a:t>
            </a:r>
          </a:p>
        </p:txBody>
      </p:sp>
    </p:spTree>
    <p:extLst>
      <p:ext uri="{BB962C8B-B14F-4D97-AF65-F5344CB8AC3E}">
        <p14:creationId xmlns:p14="http://schemas.microsoft.com/office/powerpoint/2010/main" val="87467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D951C-64B6-4658-84C3-07332DE39400}"/>
              </a:ext>
            </a:extLst>
          </p:cNvPr>
          <p:cNvSpPr txBox="1"/>
          <p:nvPr/>
        </p:nvSpPr>
        <p:spPr>
          <a:xfrm>
            <a:off x="879956" y="703294"/>
            <a:ext cx="4697120" cy="400110"/>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2. Các công cụ hỗ trợ xây dựng ứng dụng</a:t>
            </a:r>
          </a:p>
        </p:txBody>
      </p:sp>
      <p:sp>
        <p:nvSpPr>
          <p:cNvPr id="8" name="Rectangle 7">
            <a:extLst>
              <a:ext uri="{FF2B5EF4-FFF2-40B4-BE49-F238E27FC236}">
                <a16:creationId xmlns:a16="http://schemas.microsoft.com/office/drawing/2014/main" id="{BF7E4045-BC88-4D68-9040-31684348A1B3}"/>
              </a:ext>
            </a:extLst>
          </p:cNvPr>
          <p:cNvSpPr/>
          <p:nvPr/>
        </p:nvSpPr>
        <p:spPr>
          <a:xfrm>
            <a:off x="879956" y="138296"/>
            <a:ext cx="9562041" cy="477054"/>
          </a:xfrm>
          <a:prstGeom prst="rect">
            <a:avLst/>
          </a:prstGeom>
        </p:spPr>
        <p:txBody>
          <a:bodyPr wrap="none">
            <a:spAutoFit/>
          </a:bodyPr>
          <a:lstStyle/>
          <a:p>
            <a:r>
              <a:rPr lang="en-US" sz="2500" b="1"/>
              <a:t>II. Xây dựng ứng dụng Android từ điển Anh – Việt bằng ngôn ngữ Java </a:t>
            </a:r>
          </a:p>
        </p:txBody>
      </p:sp>
      <p:sp>
        <p:nvSpPr>
          <p:cNvPr id="10" name="Rectangle 9">
            <a:extLst>
              <a:ext uri="{FF2B5EF4-FFF2-40B4-BE49-F238E27FC236}">
                <a16:creationId xmlns:a16="http://schemas.microsoft.com/office/drawing/2014/main" id="{67E3C325-5D14-4031-8B15-594D374C0309}"/>
              </a:ext>
            </a:extLst>
          </p:cNvPr>
          <p:cNvSpPr/>
          <p:nvPr/>
        </p:nvSpPr>
        <p:spPr>
          <a:xfrm>
            <a:off x="879956" y="1511360"/>
            <a:ext cx="10911940" cy="1938992"/>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Phần mềm để build ứng dụng:</a:t>
            </a:r>
          </a:p>
          <a:p>
            <a:pPr marL="342900" indent="-342900">
              <a:buFontTx/>
              <a:buChar char="-"/>
            </a:pPr>
            <a:r>
              <a:rPr lang="en-US" sz="2000">
                <a:latin typeface="Times New Roman" panose="02020603050405020304" pitchFamily="18" charset="0"/>
                <a:cs typeface="Times New Roman" panose="02020603050405020304" pitchFamily="18" charset="0"/>
              </a:rPr>
              <a:t>Android studio</a:t>
            </a:r>
          </a:p>
          <a:p>
            <a:r>
              <a:rPr lang="en-US" sz="2000">
                <a:latin typeface="Times New Roman" panose="02020603050405020304" pitchFamily="18" charset="0"/>
                <a:cs typeface="Times New Roman" panose="02020603050405020304" pitchFamily="18" charset="0"/>
              </a:rPr>
              <a:t>Links download: </a:t>
            </a:r>
            <a:r>
              <a:rPr lang="en-US" sz="2000">
                <a:latin typeface="Times New Roman" panose="02020603050405020304" pitchFamily="18" charset="0"/>
                <a:cs typeface="Times New Roman" panose="02020603050405020304" pitchFamily="18" charset="0"/>
                <a:hlinkClick r:id="rId2"/>
              </a:rPr>
              <a:t>https://developer.android.com/studio/archive</a:t>
            </a:r>
            <a:endParaRPr lang="en-US" sz="2000">
              <a:latin typeface="Times New Roman" panose="02020603050405020304" pitchFamily="18" charset="0"/>
              <a:cs typeface="Times New Roman" panose="02020603050405020304" pitchFamily="18" charset="0"/>
            </a:endParaRPr>
          </a:p>
          <a:p>
            <a:pPr marL="342900" indent="-342900">
              <a:buFontTx/>
              <a:buChar char="-"/>
            </a:pPr>
            <a:r>
              <a:rPr lang="en-US" sz="2000">
                <a:latin typeface="Times New Roman" panose="02020603050405020304" pitchFamily="18" charset="0"/>
                <a:cs typeface="Times New Roman" panose="02020603050405020304" pitchFamily="18" charset="0"/>
              </a:rPr>
              <a:t>Công cụ phát triển Java JDK</a:t>
            </a:r>
          </a:p>
          <a:p>
            <a:r>
              <a:rPr lang="en-US" sz="2000">
                <a:latin typeface="Times New Roman" panose="02020603050405020304" pitchFamily="18" charset="0"/>
                <a:cs typeface="Times New Roman" panose="02020603050405020304" pitchFamily="18" charset="0"/>
              </a:rPr>
              <a:t>Links download: </a:t>
            </a:r>
            <a:r>
              <a:rPr lang="en-US" sz="2000">
                <a:latin typeface="Times New Roman" panose="02020603050405020304" pitchFamily="18" charset="0"/>
                <a:cs typeface="Times New Roman" panose="02020603050405020304" pitchFamily="18" charset="0"/>
                <a:hlinkClick r:id="rId3"/>
              </a:rPr>
              <a:t>http://www.oracle.com/technetwork/java/javase/downloads/index.html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Download android virtual device</a:t>
            </a:r>
          </a:p>
        </p:txBody>
      </p:sp>
    </p:spTree>
    <p:extLst>
      <p:ext uri="{BB962C8B-B14F-4D97-AF65-F5344CB8AC3E}">
        <p14:creationId xmlns:p14="http://schemas.microsoft.com/office/powerpoint/2010/main" val="382477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D951C-64B6-4658-84C3-07332DE39400}"/>
              </a:ext>
            </a:extLst>
          </p:cNvPr>
          <p:cNvSpPr txBox="1"/>
          <p:nvPr/>
        </p:nvSpPr>
        <p:spPr>
          <a:xfrm>
            <a:off x="879956" y="703294"/>
            <a:ext cx="2393797" cy="400110"/>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3. Thiết kế giao diện</a:t>
            </a:r>
          </a:p>
        </p:txBody>
      </p:sp>
      <p:sp>
        <p:nvSpPr>
          <p:cNvPr id="8" name="Rectangle 7">
            <a:extLst>
              <a:ext uri="{FF2B5EF4-FFF2-40B4-BE49-F238E27FC236}">
                <a16:creationId xmlns:a16="http://schemas.microsoft.com/office/drawing/2014/main" id="{BF7E4045-BC88-4D68-9040-31684348A1B3}"/>
              </a:ext>
            </a:extLst>
          </p:cNvPr>
          <p:cNvSpPr/>
          <p:nvPr/>
        </p:nvSpPr>
        <p:spPr>
          <a:xfrm>
            <a:off x="879956" y="138296"/>
            <a:ext cx="9562041" cy="477054"/>
          </a:xfrm>
          <a:prstGeom prst="rect">
            <a:avLst/>
          </a:prstGeom>
        </p:spPr>
        <p:txBody>
          <a:bodyPr wrap="none">
            <a:spAutoFit/>
          </a:bodyPr>
          <a:lstStyle/>
          <a:p>
            <a:r>
              <a:rPr lang="en-US" sz="2500" b="1"/>
              <a:t>II. Xây dựng ứng dụng Android từ điển Anh – Việt bằng ngôn ngữ Java </a:t>
            </a:r>
          </a:p>
        </p:txBody>
      </p:sp>
      <p:sp>
        <p:nvSpPr>
          <p:cNvPr id="10" name="Rectangle 9">
            <a:extLst>
              <a:ext uri="{FF2B5EF4-FFF2-40B4-BE49-F238E27FC236}">
                <a16:creationId xmlns:a16="http://schemas.microsoft.com/office/drawing/2014/main" id="{67E3C325-5D14-4031-8B15-594D374C0309}"/>
              </a:ext>
            </a:extLst>
          </p:cNvPr>
          <p:cNvSpPr/>
          <p:nvPr/>
        </p:nvSpPr>
        <p:spPr>
          <a:xfrm>
            <a:off x="879956" y="1511360"/>
            <a:ext cx="10911940" cy="400110"/>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B12A60D-BF8B-45C8-8D19-54381C22631C}"/>
              </a:ext>
            </a:extLst>
          </p:cNvPr>
          <p:cNvPicPr>
            <a:picLocks noChangeAspect="1"/>
          </p:cNvPicPr>
          <p:nvPr/>
        </p:nvPicPr>
        <p:blipFill>
          <a:blip r:embed="rId2"/>
          <a:stretch>
            <a:fillRect/>
          </a:stretch>
        </p:blipFill>
        <p:spPr>
          <a:xfrm>
            <a:off x="258007" y="1103404"/>
            <a:ext cx="11675986" cy="5616300"/>
          </a:xfrm>
          <a:prstGeom prst="rect">
            <a:avLst/>
          </a:prstGeom>
        </p:spPr>
      </p:pic>
    </p:spTree>
    <p:extLst>
      <p:ext uri="{BB962C8B-B14F-4D97-AF65-F5344CB8AC3E}">
        <p14:creationId xmlns:p14="http://schemas.microsoft.com/office/powerpoint/2010/main" val="88079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D951C-64B6-4658-84C3-07332DE39400}"/>
              </a:ext>
            </a:extLst>
          </p:cNvPr>
          <p:cNvSpPr txBox="1"/>
          <p:nvPr/>
        </p:nvSpPr>
        <p:spPr>
          <a:xfrm>
            <a:off x="879956" y="681037"/>
            <a:ext cx="2733441" cy="400110"/>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4. Mã nguồn ứng dụng </a:t>
            </a:r>
            <a:endParaRPr lang="en-US" b="1">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F7E4045-BC88-4D68-9040-31684348A1B3}"/>
              </a:ext>
            </a:extLst>
          </p:cNvPr>
          <p:cNvSpPr/>
          <p:nvPr/>
        </p:nvSpPr>
        <p:spPr>
          <a:xfrm>
            <a:off x="879956" y="138296"/>
            <a:ext cx="10505312" cy="477054"/>
          </a:xfrm>
          <a:prstGeom prst="rect">
            <a:avLst/>
          </a:prstGeom>
        </p:spPr>
        <p:txBody>
          <a:bodyPr wrap="none">
            <a:spAutoFit/>
          </a:bodyPr>
          <a:lstStyle/>
          <a:p>
            <a:r>
              <a:rPr lang="en-US" sz="2500" b="1"/>
              <a:t>II. Xây dựng ứng dụng Android từ điển Anh – Việt bằng ngôn ngữ Java </a:t>
            </a:r>
          </a:p>
        </p:txBody>
      </p:sp>
      <p:sp>
        <p:nvSpPr>
          <p:cNvPr id="9" name="Rectangle 1">
            <a:extLst>
              <a:ext uri="{FF2B5EF4-FFF2-40B4-BE49-F238E27FC236}">
                <a16:creationId xmlns:a16="http://schemas.microsoft.com/office/drawing/2014/main" id="{6C8630D2-F8AE-436B-901A-4AADEB7D5D9F}"/>
              </a:ext>
            </a:extLst>
          </p:cNvPr>
          <p:cNvSpPr>
            <a:spLocks noGrp="1" noChangeArrowheads="1"/>
          </p:cNvSpPr>
          <p:nvPr>
            <p:ph idx="1"/>
          </p:nvPr>
        </p:nvSpPr>
        <p:spPr bwMode="auto">
          <a:xfrm>
            <a:off x="1001763" y="1865607"/>
            <a:ext cx="10429647"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300" b="1">
                <a:solidFill>
                  <a:srgbClr val="000080"/>
                </a:solidFill>
                <a:latin typeface="Courier New" panose="02070309020205020404" pitchFamily="49" charset="0"/>
                <a:cs typeface="Courier New" panose="02070309020205020404" pitchFamily="49" charset="0"/>
              </a:rPr>
              <a:t>public void </a:t>
            </a:r>
            <a:r>
              <a:rPr lang="en-US" altLang="en-US" sz="1300" err="1">
                <a:solidFill>
                  <a:srgbClr val="000000"/>
                </a:solidFill>
                <a:latin typeface="Courier New" panose="02070309020205020404" pitchFamily="49" charset="0"/>
                <a:cs typeface="Courier New" panose="02070309020205020404" pitchFamily="49" charset="0"/>
              </a:rPr>
              <a:t>onTextChanged</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CharSequence</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charSequence</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int </a:t>
            </a:r>
            <a:r>
              <a:rPr lang="en-US" altLang="en-US" sz="1300" err="1">
                <a:solidFill>
                  <a:srgbClr val="000000"/>
                </a:solidFill>
                <a:latin typeface="Courier New" panose="02070309020205020404" pitchFamily="49" charset="0"/>
                <a:cs typeface="Courier New" panose="02070309020205020404" pitchFamily="49" charset="0"/>
              </a:rPr>
              <a:t>i</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int </a:t>
            </a:r>
            <a:r>
              <a:rPr lang="en-US" altLang="en-US" sz="1300">
                <a:solidFill>
                  <a:srgbClr val="000000"/>
                </a:solidFill>
                <a:latin typeface="Courier New" panose="02070309020205020404" pitchFamily="49" charset="0"/>
                <a:cs typeface="Courier New" panose="02070309020205020404" pitchFamily="49" charset="0"/>
              </a:rPr>
              <a:t>i1, </a:t>
            </a:r>
            <a:r>
              <a:rPr lang="en-US" altLang="en-US" sz="1300" b="1">
                <a:solidFill>
                  <a:srgbClr val="000080"/>
                </a:solidFill>
                <a:latin typeface="Courier New" panose="02070309020205020404" pitchFamily="49" charset="0"/>
                <a:cs typeface="Courier New" panose="02070309020205020404" pitchFamily="49" charset="0"/>
              </a:rPr>
              <a:t>int </a:t>
            </a:r>
            <a:r>
              <a:rPr lang="en-US" altLang="en-US" sz="1300">
                <a:solidFill>
                  <a:srgbClr val="000000"/>
                </a:solidFill>
                <a:latin typeface="Courier New" panose="02070309020205020404" pitchFamily="49" charset="0"/>
                <a:cs typeface="Courier New" panose="02070309020205020404" pitchFamily="49" charset="0"/>
              </a:rPr>
              <a:t>i2)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i="1">
                <a:solidFill>
                  <a:srgbClr val="808080"/>
                </a:solidFill>
                <a:latin typeface="Courier New" panose="02070309020205020404" pitchFamily="49" charset="0"/>
                <a:cs typeface="Courier New" panose="02070309020205020404" pitchFamily="49" charset="0"/>
              </a:rPr>
              <a:t>//</a:t>
            </a:r>
            <a:r>
              <a:rPr lang="en-US" altLang="en-US" sz="1300" i="1" err="1">
                <a:solidFill>
                  <a:srgbClr val="808080"/>
                </a:solidFill>
                <a:latin typeface="Courier New" panose="02070309020205020404" pitchFamily="49" charset="0"/>
                <a:cs typeface="Courier New" panose="02070309020205020404" pitchFamily="49" charset="0"/>
              </a:rPr>
              <a:t>Đã</a:t>
            </a: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i="1" err="1">
                <a:solidFill>
                  <a:srgbClr val="808080"/>
                </a:solidFill>
                <a:latin typeface="Courier New" panose="02070309020205020404" pitchFamily="49" charset="0"/>
                <a:cs typeface="Courier New" panose="02070309020205020404" pitchFamily="49" charset="0"/>
              </a:rPr>
              <a:t>nhập</a:t>
            </a: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i="1" err="1">
                <a:solidFill>
                  <a:srgbClr val="808080"/>
                </a:solidFill>
                <a:latin typeface="Courier New" panose="02070309020205020404" pitchFamily="49" charset="0"/>
                <a:cs typeface="Courier New" panose="02070309020205020404" pitchFamily="49" charset="0"/>
              </a:rPr>
              <a:t>từ</a:t>
            </a: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i="1" err="1">
                <a:solidFill>
                  <a:srgbClr val="808080"/>
                </a:solidFill>
                <a:latin typeface="Courier New" panose="02070309020205020404" pitchFamily="49" charset="0"/>
                <a:cs typeface="Courier New" panose="02070309020205020404" pitchFamily="49" charset="0"/>
              </a:rPr>
              <a:t>tìm</a:t>
            </a: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i="1" err="1">
                <a:solidFill>
                  <a:srgbClr val="808080"/>
                </a:solidFill>
                <a:latin typeface="Courier New" panose="02070309020205020404" pitchFamily="49" charset="0"/>
                <a:cs typeface="Courier New" panose="02070309020205020404" pitchFamily="49" charset="0"/>
              </a:rPr>
              <a:t>kiếm</a:t>
            </a:r>
            <a:br>
              <a:rPr lang="en-US" altLang="en-US" sz="1300" i="1">
                <a:solidFill>
                  <a:srgbClr val="808080"/>
                </a:solidFill>
                <a:latin typeface="Courier New" panose="02070309020205020404" pitchFamily="49" charset="0"/>
                <a:cs typeface="Courier New" panose="02070309020205020404" pitchFamily="49" charset="0"/>
              </a:rPr>
            </a:b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if </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charSequence.toString</a:t>
            </a:r>
            <a:r>
              <a:rPr lang="en-US" altLang="en-US" sz="1300">
                <a:solidFill>
                  <a:srgbClr val="000000"/>
                </a:solidFill>
                <a:latin typeface="Courier New" panose="02070309020205020404" pitchFamily="49" charset="0"/>
                <a:cs typeface="Courier New" panose="02070309020205020404" pitchFamily="49" charset="0"/>
              </a:rPr>
              <a:t>().length() &gt; </a:t>
            </a:r>
            <a:r>
              <a:rPr lang="en-US" altLang="en-US" sz="1300">
                <a:solidFill>
                  <a:srgbClr val="0000FF"/>
                </a:solidFill>
                <a:latin typeface="Courier New" panose="02070309020205020404" pitchFamily="49" charset="0"/>
                <a:cs typeface="Courier New" panose="02070309020205020404" pitchFamily="49" charset="0"/>
              </a:rPr>
              <a:t>0 </a:t>
            </a:r>
            <a:r>
              <a:rPr lang="en-US" altLang="en-US" sz="1300">
                <a:solidFill>
                  <a:srgbClr val="000000"/>
                </a:solidFill>
                <a:latin typeface="Courier New" panose="02070309020205020404" pitchFamily="49" charset="0"/>
                <a:cs typeface="Courier New" panose="02070309020205020404" pitchFamily="49" charset="0"/>
              </a:rPr>
              <a:t>&amp;&amp; </a:t>
            </a:r>
            <a:r>
              <a:rPr lang="en-US" altLang="en-US" sz="1300" err="1">
                <a:solidFill>
                  <a:srgbClr val="000000"/>
                </a:solidFill>
                <a:latin typeface="Courier New" panose="02070309020205020404" pitchFamily="49" charset="0"/>
                <a:cs typeface="Courier New" panose="02070309020205020404" pitchFamily="49" charset="0"/>
              </a:rPr>
              <a:t>charSequence</a:t>
            </a:r>
            <a:r>
              <a:rPr lang="en-US" altLang="en-US" sz="1300">
                <a:solidFill>
                  <a:srgbClr val="000000"/>
                </a:solidFill>
                <a:latin typeface="Courier New" panose="02070309020205020404" pitchFamily="49" charset="0"/>
                <a:cs typeface="Courier New" panose="02070309020205020404" pitchFamily="49" charset="0"/>
              </a:rPr>
              <a:t> != </a:t>
            </a:r>
            <a:r>
              <a:rPr lang="en-US" altLang="en-US" sz="1300" b="1">
                <a:solidFill>
                  <a:srgbClr val="000080"/>
                </a:solidFill>
                <a:latin typeface="Courier New" panose="02070309020205020404" pitchFamily="49" charset="0"/>
                <a:cs typeface="Courier New" panose="02070309020205020404" pitchFamily="49" charset="0"/>
              </a:rPr>
              <a:t>null</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mSearchText</a:t>
            </a:r>
            <a:r>
              <a:rPr lang="en-US" altLang="en-US" sz="1300" b="1">
                <a:solidFill>
                  <a:srgbClr val="660E7A"/>
                </a:solidFill>
                <a:latin typeface="Courier New" panose="02070309020205020404" pitchFamily="49" charset="0"/>
                <a:cs typeface="Courier New" panose="02070309020205020404" pitchFamily="49" charset="0"/>
              </a:rPr>
              <a:t> </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charSequence.toString</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if </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mListDictionary</a:t>
            </a:r>
            <a:r>
              <a:rPr lang="en-US" altLang="en-US" sz="1300">
                <a:solidFill>
                  <a:srgbClr val="000000"/>
                </a:solidFill>
                <a:latin typeface="Courier New" panose="02070309020205020404" pitchFamily="49" charset="0"/>
                <a:cs typeface="Courier New" panose="02070309020205020404" pitchFamily="49" charset="0"/>
              </a:rPr>
              <a:t> != </a:t>
            </a:r>
            <a:r>
              <a:rPr lang="en-US" altLang="en-US" sz="1300" b="1">
                <a:solidFill>
                  <a:srgbClr val="000080"/>
                </a:solidFill>
                <a:latin typeface="Courier New" panose="02070309020205020404" pitchFamily="49" charset="0"/>
                <a:cs typeface="Courier New" panose="02070309020205020404" pitchFamily="49" charset="0"/>
              </a:rPr>
              <a:t>null</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mListDictionary.clear</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ArrayList</a:t>
            </a:r>
            <a:r>
              <a:rPr lang="en-US" altLang="en-US" sz="1300">
                <a:solidFill>
                  <a:srgbClr val="000000"/>
                </a:solidFill>
                <a:latin typeface="Courier New" panose="02070309020205020404" pitchFamily="49" charset="0"/>
                <a:cs typeface="Courier New" panose="02070309020205020404" pitchFamily="49" charset="0"/>
              </a:rPr>
              <a:t>&lt;</a:t>
            </a:r>
            <a:r>
              <a:rPr lang="en-US" altLang="en-US" sz="1300" err="1">
                <a:solidFill>
                  <a:srgbClr val="000000"/>
                </a:solidFill>
                <a:latin typeface="Courier New" panose="02070309020205020404" pitchFamily="49" charset="0"/>
                <a:cs typeface="Courier New" panose="02070309020205020404" pitchFamily="49" charset="0"/>
              </a:rPr>
              <a:t>DictionaryObject</a:t>
            </a:r>
            <a:r>
              <a:rPr lang="en-US" altLang="en-US" sz="1300">
                <a:solidFill>
                  <a:srgbClr val="000000"/>
                </a:solidFill>
                <a:latin typeface="Courier New" panose="02070309020205020404" pitchFamily="49" charset="0"/>
                <a:cs typeface="Courier New" panose="02070309020205020404" pitchFamily="49" charset="0"/>
              </a:rPr>
              <a:t>&gt; </a:t>
            </a:r>
            <a:r>
              <a:rPr lang="en-US" altLang="en-US" sz="1300" err="1">
                <a:solidFill>
                  <a:srgbClr val="000000"/>
                </a:solidFill>
                <a:latin typeface="Courier New" panose="02070309020205020404" pitchFamily="49" charset="0"/>
                <a:cs typeface="Courier New" panose="02070309020205020404" pitchFamily="49" charset="0"/>
              </a:rPr>
              <a:t>searchResult</a:t>
            </a:r>
            <a:r>
              <a:rPr lang="en-US" altLang="en-US" sz="1300">
                <a:solidFill>
                  <a:srgbClr val="000000"/>
                </a:solidFill>
                <a:latin typeface="Courier New" panose="02070309020205020404" pitchFamily="49" charset="0"/>
                <a:cs typeface="Courier New" panose="02070309020205020404" pitchFamily="49" charset="0"/>
              </a:rPr>
              <a:t> = </a:t>
            </a:r>
            <a:r>
              <a:rPr lang="en-US" altLang="en-US" sz="1300" b="1">
                <a:solidFill>
                  <a:srgbClr val="660E7A"/>
                </a:solidFill>
                <a:latin typeface="Courier New" panose="02070309020205020404" pitchFamily="49" charset="0"/>
                <a:cs typeface="Courier New" panose="02070309020205020404" pitchFamily="49" charset="0"/>
              </a:rPr>
              <a:t>mDictionaryViewModel</a:t>
            </a:r>
            <a:r>
              <a:rPr lang="en-US" altLang="en-US" sz="1300">
                <a:solidFill>
                  <a:srgbClr val="000000"/>
                </a:solidFill>
                <a:latin typeface="Courier New" panose="02070309020205020404" pitchFamily="49" charset="0"/>
                <a:cs typeface="Courier New" panose="02070309020205020404" pitchFamily="49" charset="0"/>
              </a:rPr>
              <a:t>.search50DictionaryByEnglish(</a:t>
            </a:r>
            <a:r>
              <a:rPr lang="en-US" altLang="en-US" sz="1300" err="1">
                <a:solidFill>
                  <a:srgbClr val="000000"/>
                </a:solidFill>
                <a:latin typeface="Courier New" panose="02070309020205020404" pitchFamily="49" charset="0"/>
                <a:cs typeface="Courier New" panose="02070309020205020404" pitchFamily="49" charset="0"/>
              </a:rPr>
              <a:t>charSequence.toString</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a:solidFill>
                  <a:srgbClr val="0000FF"/>
                </a:solidFill>
                <a:latin typeface="Courier New" panose="02070309020205020404" pitchFamily="49" charset="0"/>
                <a:cs typeface="Courier New" panose="02070309020205020404" pitchFamily="49" charset="0"/>
              </a:rPr>
              <a:t>0</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mListDictionary.addAll</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searchResult</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mDictionaryAdapter</a:t>
            </a:r>
            <a:r>
              <a:rPr lang="en-US" altLang="en-US" sz="1300" err="1">
                <a:solidFill>
                  <a:srgbClr val="000000"/>
                </a:solidFill>
                <a:latin typeface="Courier New" panose="02070309020205020404" pitchFamily="49" charset="0"/>
                <a:cs typeface="Courier New" panose="02070309020205020404" pitchFamily="49" charset="0"/>
              </a:rPr>
              <a:t>.notifyDataSetChanged</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i="1">
                <a:solidFill>
                  <a:srgbClr val="808080"/>
                </a:solidFill>
                <a:latin typeface="Courier New" panose="02070309020205020404" pitchFamily="49" charset="0"/>
                <a:cs typeface="Courier New" panose="02070309020205020404" pitchFamily="49" charset="0"/>
              </a:rPr>
              <a:t>//</a:t>
            </a:r>
            <a:r>
              <a:rPr lang="en-US" altLang="en-US" sz="1300" i="1" err="1">
                <a:solidFill>
                  <a:srgbClr val="808080"/>
                </a:solidFill>
                <a:latin typeface="Courier New" panose="02070309020205020404" pitchFamily="49" charset="0"/>
                <a:cs typeface="Courier New" panose="02070309020205020404" pitchFamily="49" charset="0"/>
              </a:rPr>
              <a:t>Không</a:t>
            </a: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i="1" err="1">
                <a:solidFill>
                  <a:srgbClr val="808080"/>
                </a:solidFill>
                <a:latin typeface="Courier New" panose="02070309020205020404" pitchFamily="49" charset="0"/>
                <a:cs typeface="Courier New" panose="02070309020205020404" pitchFamily="49" charset="0"/>
              </a:rPr>
              <a:t>nhập</a:t>
            </a:r>
            <a:br>
              <a:rPr lang="en-US" altLang="en-US" sz="1300" i="1">
                <a:solidFill>
                  <a:srgbClr val="808080"/>
                </a:solidFill>
                <a:latin typeface="Courier New" panose="02070309020205020404" pitchFamily="49" charset="0"/>
                <a:cs typeface="Courier New" panose="02070309020205020404" pitchFamily="49" charset="0"/>
              </a:rPr>
            </a:br>
            <a:r>
              <a:rPr lang="en-US" altLang="en-US" sz="1300" i="1">
                <a:solidFill>
                  <a:srgbClr val="80808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else if </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err="1">
                <a:solidFill>
                  <a:srgbClr val="000000"/>
                </a:solidFill>
                <a:latin typeface="Courier New" panose="02070309020205020404" pitchFamily="49" charset="0"/>
                <a:cs typeface="Courier New" panose="02070309020205020404" pitchFamily="49" charset="0"/>
              </a:rPr>
              <a:t>charSequence.toString</a:t>
            </a:r>
            <a:r>
              <a:rPr lang="en-US" altLang="en-US" sz="1300">
                <a:solidFill>
                  <a:srgbClr val="000000"/>
                </a:solidFill>
                <a:latin typeface="Courier New" panose="02070309020205020404" pitchFamily="49" charset="0"/>
                <a:cs typeface="Courier New" panose="02070309020205020404" pitchFamily="49" charset="0"/>
              </a:rPr>
              <a:t>().length() == </a:t>
            </a:r>
            <a:r>
              <a:rPr lang="en-US" altLang="en-US" sz="1300">
                <a:solidFill>
                  <a:srgbClr val="0000FF"/>
                </a:solidFill>
                <a:latin typeface="Courier New" panose="02070309020205020404" pitchFamily="49" charset="0"/>
                <a:cs typeface="Courier New" panose="02070309020205020404" pitchFamily="49" charset="0"/>
              </a:rPr>
              <a:t>0</a:t>
            </a: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mSearchText</a:t>
            </a:r>
            <a:r>
              <a:rPr lang="en-US" altLang="en-US" sz="1300" b="1">
                <a:solidFill>
                  <a:srgbClr val="660E7A"/>
                </a:solidFill>
                <a:latin typeface="Courier New" panose="02070309020205020404" pitchFamily="49" charset="0"/>
                <a:cs typeface="Courier New" panose="02070309020205020404" pitchFamily="49" charset="0"/>
              </a:rPr>
              <a:t> </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a:solidFill>
                  <a:srgbClr val="000080"/>
                </a:solidFill>
                <a:latin typeface="Courier New" panose="02070309020205020404" pitchFamily="49" charset="0"/>
                <a:cs typeface="Courier New" panose="02070309020205020404" pitchFamily="49" charset="0"/>
              </a:rPr>
              <a:t>null</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mListDictionary.clear</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err="1">
                <a:solidFill>
                  <a:srgbClr val="000000"/>
                </a:solidFill>
                <a:latin typeface="Courier New" panose="02070309020205020404" pitchFamily="49" charset="0"/>
                <a:cs typeface="Courier New" panose="02070309020205020404" pitchFamily="49" charset="0"/>
              </a:rPr>
              <a:t>mListDictionary.addAll</a:t>
            </a:r>
            <a:r>
              <a:rPr lang="en-US" altLang="en-US" sz="1300">
                <a:solidFill>
                  <a:srgbClr val="000000"/>
                </a:solidFill>
                <a:latin typeface="Courier New" panose="02070309020205020404" pitchFamily="49" charset="0"/>
                <a:cs typeface="Courier New" panose="02070309020205020404" pitchFamily="49" charset="0"/>
              </a:rPr>
              <a:t>(</a:t>
            </a:r>
            <a:r>
              <a:rPr lang="en-US" altLang="en-US" sz="1300" b="1">
                <a:solidFill>
                  <a:srgbClr val="660E7A"/>
                </a:solidFill>
                <a:latin typeface="Courier New" panose="02070309020205020404" pitchFamily="49" charset="0"/>
                <a:cs typeface="Courier New" panose="02070309020205020404" pitchFamily="49" charset="0"/>
              </a:rPr>
              <a:t>mDictionaryViewModel</a:t>
            </a:r>
            <a:r>
              <a:rPr lang="en-US" altLang="en-US" sz="1300">
                <a:solidFill>
                  <a:srgbClr val="000000"/>
                </a:solidFill>
                <a:latin typeface="Courier New" panose="02070309020205020404" pitchFamily="49" charset="0"/>
                <a:cs typeface="Courier New" panose="02070309020205020404" pitchFamily="49" charset="0"/>
              </a:rPr>
              <a:t>.search50DictionaryByEnglish(</a:t>
            </a:r>
            <a:r>
              <a:rPr lang="en-US" altLang="en-US" sz="1300" b="1">
                <a:solidFill>
                  <a:srgbClr val="008000"/>
                </a:solidFill>
                <a:latin typeface="Courier New" panose="02070309020205020404" pitchFamily="49" charset="0"/>
                <a:cs typeface="Courier New" panose="02070309020205020404" pitchFamily="49" charset="0"/>
              </a:rPr>
              <a:t>"a"</a:t>
            </a: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a:solidFill>
                  <a:srgbClr val="0000FF"/>
                </a:solidFill>
                <a:latin typeface="Courier New" panose="02070309020205020404" pitchFamily="49" charset="0"/>
                <a:cs typeface="Courier New" panose="02070309020205020404" pitchFamily="49" charset="0"/>
              </a:rPr>
              <a:t>0</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r>
              <a:rPr lang="en-US" altLang="en-US" sz="1300" b="1" err="1">
                <a:solidFill>
                  <a:srgbClr val="660E7A"/>
                </a:solidFill>
                <a:latin typeface="Courier New" panose="02070309020205020404" pitchFamily="49" charset="0"/>
                <a:cs typeface="Courier New" panose="02070309020205020404" pitchFamily="49" charset="0"/>
              </a:rPr>
              <a:t>mDictionaryAdapter</a:t>
            </a:r>
            <a:r>
              <a:rPr lang="en-US" altLang="en-US" sz="1300" err="1">
                <a:solidFill>
                  <a:srgbClr val="000000"/>
                </a:solidFill>
                <a:latin typeface="Courier New" panose="02070309020205020404" pitchFamily="49" charset="0"/>
                <a:cs typeface="Courier New" panose="02070309020205020404" pitchFamily="49" charset="0"/>
              </a:rPr>
              <a:t>.notifyDataSetChanged</a:t>
            </a:r>
            <a:r>
              <a:rPr lang="en-US" altLang="en-US" sz="1300">
                <a:solidFill>
                  <a:srgbClr val="000000"/>
                </a:solidFill>
                <a:latin typeface="Courier New" panose="02070309020205020404" pitchFamily="49" charset="0"/>
                <a:cs typeface="Courier New" panose="02070309020205020404" pitchFamily="49" charset="0"/>
              </a:rPr>
              <a:t>();</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    }</a:t>
            </a:r>
            <a:br>
              <a:rPr lang="en-US" altLang="en-US" sz="1300">
                <a:solidFill>
                  <a:srgbClr val="000000"/>
                </a:solidFill>
                <a:latin typeface="Courier New" panose="02070309020205020404" pitchFamily="49" charset="0"/>
                <a:cs typeface="Courier New" panose="02070309020205020404" pitchFamily="49" charset="0"/>
              </a:rPr>
            </a:br>
            <a:r>
              <a:rPr lang="en-US" altLang="en-US" sz="1300">
                <a:solidFill>
                  <a:srgbClr val="000000"/>
                </a:solidFill>
                <a:latin typeface="Courier New" panose="02070309020205020404" pitchFamily="49" charset="0"/>
                <a:cs typeface="Courier New" panose="02070309020205020404" pitchFamily="49" charset="0"/>
              </a:rPr>
              <a:t>}</a:t>
            </a:r>
            <a:endParaRPr lang="en-US" altLang="en-US" sz="1300">
              <a:latin typeface="Arial" panose="020B0604020202020204" pitchFamily="34" charset="0"/>
            </a:endParaRPr>
          </a:p>
        </p:txBody>
      </p:sp>
      <p:sp>
        <p:nvSpPr>
          <p:cNvPr id="10" name="Rectangle 9">
            <a:extLst>
              <a:ext uri="{FF2B5EF4-FFF2-40B4-BE49-F238E27FC236}">
                <a16:creationId xmlns:a16="http://schemas.microsoft.com/office/drawing/2014/main" id="{67E3C325-5D14-4031-8B15-594D374C0309}"/>
              </a:ext>
            </a:extLst>
          </p:cNvPr>
          <p:cNvSpPr/>
          <p:nvPr/>
        </p:nvSpPr>
        <p:spPr>
          <a:xfrm>
            <a:off x="1001763" y="1219461"/>
            <a:ext cx="4230645" cy="400110"/>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Code lấy ra những từ khóa vừa nhập</a:t>
            </a:r>
            <a:endParaRPr lang="en-US" sz="2000" b="1"/>
          </a:p>
        </p:txBody>
      </p:sp>
    </p:spTree>
    <p:extLst>
      <p:ext uri="{BB962C8B-B14F-4D97-AF65-F5344CB8AC3E}">
        <p14:creationId xmlns:p14="http://schemas.microsoft.com/office/powerpoint/2010/main" val="26733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3463-15E5-47CE-8AFF-9C82BC36E1BC}"/>
              </a:ext>
            </a:extLst>
          </p:cNvPr>
          <p:cNvSpPr>
            <a:spLocks noGrp="1"/>
          </p:cNvSpPr>
          <p:nvPr>
            <p:ph type="title"/>
          </p:nvPr>
        </p:nvSpPr>
        <p:spPr>
          <a:xfrm>
            <a:off x="1049361" y="1184792"/>
            <a:ext cx="4145924" cy="858388"/>
          </a:xfrm>
        </p:spPr>
        <p:txBody>
          <a:bodyPr>
            <a:normAutofit/>
          </a:bodyPr>
          <a:lstStyle/>
          <a:p>
            <a:r>
              <a:rPr lang="en-US" sz="2000" b="1">
                <a:solidFill>
                  <a:schemeClr val="tx1"/>
                </a:solidFill>
                <a:latin typeface="Times New Roman" panose="02020603050405020304" pitchFamily="18" charset="0"/>
                <a:cs typeface="Times New Roman" panose="02020603050405020304" pitchFamily="18" charset="0"/>
              </a:rPr>
              <a:t>Code </a:t>
            </a:r>
            <a:r>
              <a:rPr lang="en-US" sz="2000" b="1" err="1">
                <a:solidFill>
                  <a:schemeClr val="tx1"/>
                </a:solidFill>
                <a:latin typeface="Times New Roman" panose="02020603050405020304" pitchFamily="18" charset="0"/>
                <a:cs typeface="Times New Roman" panose="02020603050405020304" pitchFamily="18" charset="0"/>
              </a:rPr>
              <a:t>hiển</a:t>
            </a:r>
            <a:r>
              <a:rPr lang="en-US" sz="2000" b="1">
                <a:solidFill>
                  <a:schemeClr val="tx1"/>
                </a:solidFill>
                <a:latin typeface="Times New Roman" panose="02020603050405020304" pitchFamily="18" charset="0"/>
                <a:cs typeface="Times New Roman" panose="02020603050405020304" pitchFamily="18" charset="0"/>
              </a:rPr>
              <a:t> </a:t>
            </a:r>
            <a:r>
              <a:rPr lang="en-US" sz="2000" b="1" err="1">
                <a:solidFill>
                  <a:schemeClr val="tx1"/>
                </a:solidFill>
                <a:latin typeface="Times New Roman" panose="02020603050405020304" pitchFamily="18" charset="0"/>
                <a:cs typeface="Times New Roman" panose="02020603050405020304" pitchFamily="18" charset="0"/>
              </a:rPr>
              <a:t>thị</a:t>
            </a:r>
            <a:r>
              <a:rPr lang="en-US" sz="2000" b="1">
                <a:solidFill>
                  <a:schemeClr val="tx1"/>
                </a:solidFill>
                <a:latin typeface="Times New Roman" panose="02020603050405020304" pitchFamily="18" charset="0"/>
                <a:cs typeface="Times New Roman" panose="02020603050405020304" pitchFamily="18" charset="0"/>
              </a:rPr>
              <a:t> </a:t>
            </a:r>
            <a:r>
              <a:rPr lang="en-US" sz="2000" b="1" err="1">
                <a:solidFill>
                  <a:schemeClr val="tx1"/>
                </a:solidFill>
                <a:latin typeface="Times New Roman" panose="02020603050405020304" pitchFamily="18" charset="0"/>
                <a:cs typeface="Times New Roman" panose="02020603050405020304" pitchFamily="18" charset="0"/>
              </a:rPr>
              <a:t>dữ</a:t>
            </a:r>
            <a:r>
              <a:rPr lang="en-US" sz="2000" b="1">
                <a:solidFill>
                  <a:schemeClr val="tx1"/>
                </a:solidFill>
                <a:latin typeface="Times New Roman" panose="02020603050405020304" pitchFamily="18" charset="0"/>
                <a:cs typeface="Times New Roman" panose="02020603050405020304" pitchFamily="18" charset="0"/>
              </a:rPr>
              <a:t> </a:t>
            </a:r>
            <a:r>
              <a:rPr lang="en-US" sz="2000" b="1" err="1">
                <a:solidFill>
                  <a:schemeClr val="tx1"/>
                </a:solidFill>
                <a:latin typeface="Times New Roman" panose="02020603050405020304" pitchFamily="18" charset="0"/>
                <a:cs typeface="Times New Roman" panose="02020603050405020304" pitchFamily="18" charset="0"/>
              </a:rPr>
              <a:t>liệu</a:t>
            </a:r>
            <a:endParaRPr lang="en-US" sz="2000" b="1">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52D4B04-C0FB-45DD-A58C-03319BE10084}"/>
              </a:ext>
            </a:extLst>
          </p:cNvPr>
          <p:cNvSpPr>
            <a:spLocks noGrp="1" noChangeArrowheads="1"/>
          </p:cNvSpPr>
          <p:nvPr>
            <p:ph idx="1"/>
          </p:nvPr>
        </p:nvSpPr>
        <p:spPr bwMode="auto">
          <a:xfrm>
            <a:off x="1049361" y="1906181"/>
            <a:ext cx="9751161"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500" b="1">
                <a:solidFill>
                  <a:srgbClr val="000080"/>
                </a:solidFill>
                <a:latin typeface="Courier New" panose="02070309020205020404" pitchFamily="49" charset="0"/>
                <a:cs typeface="Courier New" panose="02070309020205020404" pitchFamily="49" charset="0"/>
              </a:rPr>
              <a:t>public class </a:t>
            </a:r>
            <a:r>
              <a:rPr lang="en-US" altLang="en-US" sz="1500" err="1">
                <a:solidFill>
                  <a:srgbClr val="000000"/>
                </a:solidFill>
                <a:latin typeface="Courier New" panose="02070309020205020404" pitchFamily="49" charset="0"/>
                <a:cs typeface="Courier New" panose="02070309020205020404" pitchFamily="49" charset="0"/>
              </a:rPr>
              <a:t>DictionaryViewHolder</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a:solidFill>
                  <a:srgbClr val="000080"/>
                </a:solidFill>
                <a:latin typeface="Courier New" panose="02070309020205020404" pitchFamily="49" charset="0"/>
                <a:cs typeface="Courier New" panose="02070309020205020404" pitchFamily="49" charset="0"/>
              </a:rPr>
              <a:t>extends </a:t>
            </a:r>
            <a:r>
              <a:rPr lang="en-US" altLang="en-US" sz="1500" err="1">
                <a:solidFill>
                  <a:srgbClr val="000000"/>
                </a:solidFill>
                <a:latin typeface="Courier New" panose="02070309020205020404" pitchFamily="49" charset="0"/>
                <a:cs typeface="Courier New" panose="02070309020205020404" pitchFamily="49" charset="0"/>
              </a:rPr>
              <a:t>RecyclerView.ViewHolder</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a:solidFill>
                  <a:srgbClr val="000080"/>
                </a:solidFill>
                <a:latin typeface="Courier New" panose="02070309020205020404" pitchFamily="49" charset="0"/>
                <a:cs typeface="Courier New" panose="02070309020205020404" pitchFamily="49" charset="0"/>
              </a:rPr>
              <a:t>private </a:t>
            </a:r>
            <a:r>
              <a:rPr lang="en-US" altLang="en-US" sz="1500" err="1">
                <a:solidFill>
                  <a:srgbClr val="000000"/>
                </a:solidFill>
                <a:latin typeface="Courier New" panose="02070309020205020404" pitchFamily="49" charset="0"/>
                <a:cs typeface="Courier New" panose="02070309020205020404" pitchFamily="49" charset="0"/>
              </a:rPr>
              <a:t>ItemDictionaryBinding</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err="1">
                <a:solidFill>
                  <a:srgbClr val="660E7A"/>
                </a:solidFill>
                <a:latin typeface="Courier New" panose="02070309020205020404" pitchFamily="49" charset="0"/>
                <a:cs typeface="Courier New" panose="02070309020205020404" pitchFamily="49" charset="0"/>
              </a:rPr>
              <a:t>mItemDictionaryBinding</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a:solidFill>
                  <a:srgbClr val="000080"/>
                </a:solidFill>
                <a:latin typeface="Courier New" panose="02070309020205020404" pitchFamily="49" charset="0"/>
                <a:cs typeface="Courier New" panose="02070309020205020404" pitchFamily="49" charset="0"/>
              </a:rPr>
              <a:t>private </a:t>
            </a:r>
            <a:r>
              <a:rPr lang="en-US" altLang="en-US" sz="1500" err="1">
                <a:solidFill>
                  <a:srgbClr val="000000"/>
                </a:solidFill>
                <a:latin typeface="Courier New" panose="02070309020205020404" pitchFamily="49" charset="0"/>
                <a:cs typeface="Courier New" panose="02070309020205020404" pitchFamily="49" charset="0"/>
              </a:rPr>
              <a:t>ItemDictionaryEventHandler</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err="1">
                <a:solidFill>
                  <a:srgbClr val="660E7A"/>
                </a:solidFill>
                <a:latin typeface="Courier New" panose="02070309020205020404" pitchFamily="49" charset="0"/>
                <a:cs typeface="Courier New" panose="02070309020205020404" pitchFamily="49" charset="0"/>
              </a:rPr>
              <a:t>mItemDictionaryEventHandler</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a:solidFill>
                  <a:srgbClr val="000080"/>
                </a:solidFill>
                <a:latin typeface="Courier New" panose="02070309020205020404" pitchFamily="49" charset="0"/>
                <a:cs typeface="Courier New" panose="02070309020205020404" pitchFamily="49" charset="0"/>
              </a:rPr>
              <a:t>public </a:t>
            </a:r>
            <a:r>
              <a:rPr lang="en-US" altLang="en-US" sz="1500" err="1">
                <a:solidFill>
                  <a:srgbClr val="000000"/>
                </a:solidFill>
                <a:latin typeface="Courier New" panose="02070309020205020404" pitchFamily="49" charset="0"/>
                <a:cs typeface="Courier New" panose="02070309020205020404" pitchFamily="49" charset="0"/>
              </a:rPr>
              <a:t>DictionaryViewHolder</a:t>
            </a:r>
            <a:r>
              <a:rPr lang="en-US" altLang="en-US" sz="1500">
                <a:solidFill>
                  <a:srgbClr val="000000"/>
                </a:solidFill>
                <a:latin typeface="Courier New" panose="02070309020205020404" pitchFamily="49" charset="0"/>
                <a:cs typeface="Courier New" panose="02070309020205020404" pitchFamily="49" charset="0"/>
              </a:rPr>
              <a:t>(</a:t>
            </a:r>
            <a:r>
              <a:rPr lang="en-US" altLang="en-US" sz="1500" err="1">
                <a:solidFill>
                  <a:srgbClr val="000000"/>
                </a:solidFill>
                <a:latin typeface="Courier New" panose="02070309020205020404" pitchFamily="49" charset="0"/>
                <a:cs typeface="Courier New" panose="02070309020205020404" pitchFamily="49" charset="0"/>
              </a:rPr>
              <a:t>ItemDictionaryBinding</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err="1">
                <a:solidFill>
                  <a:srgbClr val="000000"/>
                </a:solidFill>
                <a:latin typeface="Courier New" panose="02070309020205020404" pitchFamily="49" charset="0"/>
                <a:cs typeface="Courier New" panose="02070309020205020404" pitchFamily="49" charset="0"/>
              </a:rPr>
              <a:t>itemView</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err="1">
                <a:solidFill>
                  <a:srgbClr val="000000"/>
                </a:solidFill>
                <a:latin typeface="Courier New" panose="02070309020205020404" pitchFamily="49" charset="0"/>
                <a:cs typeface="Courier New" panose="02070309020205020404" pitchFamily="49" charset="0"/>
              </a:rPr>
              <a:t>ItemDictionaryEventHandler</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err="1">
                <a:solidFill>
                  <a:srgbClr val="000000"/>
                </a:solidFill>
                <a:latin typeface="Courier New" panose="02070309020205020404" pitchFamily="49" charset="0"/>
                <a:cs typeface="Courier New" panose="02070309020205020404" pitchFamily="49" charset="0"/>
              </a:rPr>
              <a:t>itemDictionaryEventHandler</a:t>
            </a:r>
            <a:r>
              <a:rPr lang="en-US" altLang="en-US" sz="1500">
                <a:solidFill>
                  <a:srgbClr val="000000"/>
                </a:solidFill>
                <a:latin typeface="Courier New" panose="02070309020205020404" pitchFamily="49" charset="0"/>
                <a:cs typeface="Courier New" panose="02070309020205020404" pitchFamily="49" charset="0"/>
              </a:rPr>
              <a:t>) {</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a:solidFill>
                  <a:srgbClr val="000080"/>
                </a:solidFill>
                <a:latin typeface="Courier New" panose="02070309020205020404" pitchFamily="49" charset="0"/>
                <a:cs typeface="Courier New" panose="02070309020205020404" pitchFamily="49" charset="0"/>
              </a:rPr>
              <a:t>super</a:t>
            </a:r>
            <a:r>
              <a:rPr lang="en-US" altLang="en-US" sz="1500">
                <a:solidFill>
                  <a:srgbClr val="000000"/>
                </a:solidFill>
                <a:latin typeface="Courier New" panose="02070309020205020404" pitchFamily="49" charset="0"/>
                <a:cs typeface="Courier New" panose="02070309020205020404" pitchFamily="49" charset="0"/>
              </a:rPr>
              <a:t>(</a:t>
            </a:r>
            <a:r>
              <a:rPr lang="en-US" altLang="en-US" sz="1500" err="1">
                <a:solidFill>
                  <a:srgbClr val="000000"/>
                </a:solidFill>
                <a:latin typeface="Courier New" panose="02070309020205020404" pitchFamily="49" charset="0"/>
                <a:cs typeface="Courier New" panose="02070309020205020404" pitchFamily="49" charset="0"/>
              </a:rPr>
              <a:t>itemView.getRoot</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err="1">
                <a:solidFill>
                  <a:srgbClr val="660E7A"/>
                </a:solidFill>
                <a:latin typeface="Courier New" panose="02070309020205020404" pitchFamily="49" charset="0"/>
                <a:cs typeface="Courier New" panose="02070309020205020404" pitchFamily="49" charset="0"/>
              </a:rPr>
              <a:t>mItemDictionaryEventHandler</a:t>
            </a:r>
            <a:r>
              <a:rPr lang="en-US" altLang="en-US" sz="1500" b="1">
                <a:solidFill>
                  <a:srgbClr val="660E7A"/>
                </a:solidFill>
                <a:latin typeface="Courier New" panose="02070309020205020404" pitchFamily="49" charset="0"/>
                <a:cs typeface="Courier New" panose="02070309020205020404" pitchFamily="49" charset="0"/>
              </a:rPr>
              <a:t> </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err="1">
                <a:solidFill>
                  <a:srgbClr val="000000"/>
                </a:solidFill>
                <a:latin typeface="Courier New" panose="02070309020205020404" pitchFamily="49" charset="0"/>
                <a:cs typeface="Courier New" panose="02070309020205020404" pitchFamily="49" charset="0"/>
              </a:rPr>
              <a:t>itemDictionaryEventHandler</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err="1">
                <a:solidFill>
                  <a:srgbClr val="660E7A"/>
                </a:solidFill>
                <a:latin typeface="Courier New" panose="02070309020205020404" pitchFamily="49" charset="0"/>
                <a:cs typeface="Courier New" panose="02070309020205020404" pitchFamily="49" charset="0"/>
              </a:rPr>
              <a:t>mItemDictionaryBinding</a:t>
            </a:r>
            <a:r>
              <a:rPr lang="en-US" altLang="en-US" sz="1500" b="1">
                <a:solidFill>
                  <a:srgbClr val="660E7A"/>
                </a:solidFill>
                <a:latin typeface="Courier New" panose="02070309020205020404" pitchFamily="49" charset="0"/>
                <a:cs typeface="Courier New" panose="02070309020205020404" pitchFamily="49" charset="0"/>
              </a:rPr>
              <a:t> </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err="1">
                <a:solidFill>
                  <a:srgbClr val="000000"/>
                </a:solidFill>
                <a:latin typeface="Courier New" panose="02070309020205020404" pitchFamily="49" charset="0"/>
                <a:cs typeface="Courier New" panose="02070309020205020404" pitchFamily="49" charset="0"/>
              </a:rPr>
              <a:t>itemView</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br>
              <a:rPr lang="en-US" altLang="en-US" sz="1500">
                <a:solidFill>
                  <a:srgbClr val="000000"/>
                </a:solidFill>
                <a:latin typeface="Courier New" panose="02070309020205020404" pitchFamily="49" charset="0"/>
                <a:cs typeface="Courier New" panose="02070309020205020404" pitchFamily="49" charset="0"/>
              </a:rPr>
            </a:b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a:solidFill>
                  <a:srgbClr val="000080"/>
                </a:solidFill>
                <a:latin typeface="Courier New" panose="02070309020205020404" pitchFamily="49" charset="0"/>
                <a:cs typeface="Courier New" panose="02070309020205020404" pitchFamily="49" charset="0"/>
              </a:rPr>
              <a:t>public void </a:t>
            </a:r>
            <a:r>
              <a:rPr lang="en-US" altLang="en-US" sz="1500">
                <a:solidFill>
                  <a:srgbClr val="000000"/>
                </a:solidFill>
                <a:latin typeface="Courier New" panose="02070309020205020404" pitchFamily="49" charset="0"/>
                <a:cs typeface="Courier New" panose="02070309020205020404" pitchFamily="49" charset="0"/>
              </a:rPr>
              <a:t>bind(</a:t>
            </a:r>
            <a:r>
              <a:rPr lang="en-US" altLang="en-US" sz="1500" err="1">
                <a:solidFill>
                  <a:srgbClr val="000000"/>
                </a:solidFill>
                <a:latin typeface="Courier New" panose="02070309020205020404" pitchFamily="49" charset="0"/>
                <a:cs typeface="Courier New" panose="02070309020205020404" pitchFamily="49" charset="0"/>
              </a:rPr>
              <a:t>DictionaryObject</a:t>
            </a: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err="1">
                <a:solidFill>
                  <a:srgbClr val="000000"/>
                </a:solidFill>
                <a:latin typeface="Courier New" panose="02070309020205020404" pitchFamily="49" charset="0"/>
                <a:cs typeface="Courier New" panose="02070309020205020404" pitchFamily="49" charset="0"/>
              </a:rPr>
              <a:t>dictionaryObject</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err="1">
                <a:solidFill>
                  <a:srgbClr val="660E7A"/>
                </a:solidFill>
                <a:latin typeface="Courier New" panose="02070309020205020404" pitchFamily="49" charset="0"/>
                <a:cs typeface="Courier New" panose="02070309020205020404" pitchFamily="49" charset="0"/>
              </a:rPr>
              <a:t>mItemDictionaryBinding</a:t>
            </a:r>
            <a:r>
              <a:rPr lang="en-US" altLang="en-US" sz="1500" err="1">
                <a:solidFill>
                  <a:srgbClr val="000000"/>
                </a:solidFill>
                <a:latin typeface="Courier New" panose="02070309020205020404" pitchFamily="49" charset="0"/>
                <a:cs typeface="Courier New" panose="02070309020205020404" pitchFamily="49" charset="0"/>
              </a:rPr>
              <a:t>.setDictionary</a:t>
            </a:r>
            <a:r>
              <a:rPr lang="en-US" altLang="en-US" sz="1500">
                <a:solidFill>
                  <a:srgbClr val="000000"/>
                </a:solidFill>
                <a:latin typeface="Courier New" panose="02070309020205020404" pitchFamily="49" charset="0"/>
                <a:cs typeface="Courier New" panose="02070309020205020404" pitchFamily="49" charset="0"/>
              </a:rPr>
              <a:t>(</a:t>
            </a:r>
            <a:r>
              <a:rPr lang="en-US" altLang="en-US" sz="1500" err="1">
                <a:solidFill>
                  <a:srgbClr val="000000"/>
                </a:solidFill>
                <a:latin typeface="Courier New" panose="02070309020205020404" pitchFamily="49" charset="0"/>
                <a:cs typeface="Courier New" panose="02070309020205020404" pitchFamily="49" charset="0"/>
              </a:rPr>
              <a:t>dictionaryObject</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r>
              <a:rPr lang="en-US" altLang="en-US" sz="1500" b="1" err="1">
                <a:solidFill>
                  <a:srgbClr val="660E7A"/>
                </a:solidFill>
                <a:latin typeface="Courier New" panose="02070309020205020404" pitchFamily="49" charset="0"/>
                <a:cs typeface="Courier New" panose="02070309020205020404" pitchFamily="49" charset="0"/>
              </a:rPr>
              <a:t>mItemDictionaryBinding</a:t>
            </a:r>
            <a:r>
              <a:rPr lang="en-US" altLang="en-US" sz="1500" err="1">
                <a:solidFill>
                  <a:srgbClr val="000000"/>
                </a:solidFill>
                <a:latin typeface="Courier New" panose="02070309020205020404" pitchFamily="49" charset="0"/>
                <a:cs typeface="Courier New" panose="02070309020205020404" pitchFamily="49" charset="0"/>
              </a:rPr>
              <a:t>.setEvent</a:t>
            </a:r>
            <a:r>
              <a:rPr lang="en-US" altLang="en-US" sz="1500">
                <a:solidFill>
                  <a:srgbClr val="000000"/>
                </a:solidFill>
                <a:latin typeface="Courier New" panose="02070309020205020404" pitchFamily="49" charset="0"/>
                <a:cs typeface="Courier New" panose="02070309020205020404" pitchFamily="49" charset="0"/>
              </a:rPr>
              <a:t>(</a:t>
            </a:r>
            <a:r>
              <a:rPr lang="en-US" altLang="en-US" sz="1500" b="1" err="1">
                <a:solidFill>
                  <a:srgbClr val="660E7A"/>
                </a:solidFill>
                <a:latin typeface="Courier New" panose="02070309020205020404" pitchFamily="49" charset="0"/>
                <a:cs typeface="Courier New" panose="02070309020205020404" pitchFamily="49" charset="0"/>
              </a:rPr>
              <a:t>mItemDictionaryEventHandler</a:t>
            </a: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    }</a:t>
            </a:r>
            <a:br>
              <a:rPr lang="en-US" altLang="en-US" sz="1500">
                <a:solidFill>
                  <a:srgbClr val="000000"/>
                </a:solidFill>
                <a:latin typeface="Courier New" panose="02070309020205020404" pitchFamily="49" charset="0"/>
                <a:cs typeface="Courier New" panose="02070309020205020404" pitchFamily="49" charset="0"/>
              </a:rPr>
            </a:br>
            <a:r>
              <a:rPr lang="en-US" altLang="en-US" sz="1500">
                <a:solidFill>
                  <a:srgbClr val="000000"/>
                </a:solidFill>
                <a:latin typeface="Courier New" panose="02070309020205020404" pitchFamily="49" charset="0"/>
                <a:cs typeface="Courier New" panose="02070309020205020404" pitchFamily="49" charset="0"/>
              </a:rPr>
              <a:t>}</a:t>
            </a:r>
            <a:br>
              <a:rPr lang="en-US" altLang="en-US" sz="1500">
                <a:solidFill>
                  <a:srgbClr val="000000"/>
                </a:solidFill>
                <a:latin typeface="Courier New" panose="02070309020205020404" pitchFamily="49" charset="0"/>
                <a:cs typeface="Courier New" panose="02070309020205020404" pitchFamily="49" charset="0"/>
              </a:rPr>
            </a:br>
            <a:endParaRPr lang="en-US" altLang="en-US" sz="1500">
              <a:latin typeface="Arial" panose="020B0604020202020204" pitchFamily="34" charset="0"/>
            </a:endParaRPr>
          </a:p>
        </p:txBody>
      </p:sp>
      <p:sp>
        <p:nvSpPr>
          <p:cNvPr id="5" name="TextBox 4">
            <a:extLst>
              <a:ext uri="{FF2B5EF4-FFF2-40B4-BE49-F238E27FC236}">
                <a16:creationId xmlns:a16="http://schemas.microsoft.com/office/drawing/2014/main" id="{87B016AF-F40E-4E8C-9055-F64188E01BB6}"/>
              </a:ext>
            </a:extLst>
          </p:cNvPr>
          <p:cNvSpPr txBox="1"/>
          <p:nvPr/>
        </p:nvSpPr>
        <p:spPr>
          <a:xfrm>
            <a:off x="879956" y="681037"/>
            <a:ext cx="2797561" cy="400110"/>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4.  Mã nguồn ứng dụng </a:t>
            </a:r>
          </a:p>
        </p:txBody>
      </p:sp>
      <p:sp>
        <p:nvSpPr>
          <p:cNvPr id="6" name="Rectangle 5">
            <a:extLst>
              <a:ext uri="{FF2B5EF4-FFF2-40B4-BE49-F238E27FC236}">
                <a16:creationId xmlns:a16="http://schemas.microsoft.com/office/drawing/2014/main" id="{EBFB9C99-CBB8-41FA-A949-B3498971BCAF}"/>
              </a:ext>
            </a:extLst>
          </p:cNvPr>
          <p:cNvSpPr/>
          <p:nvPr/>
        </p:nvSpPr>
        <p:spPr>
          <a:xfrm>
            <a:off x="879956" y="138296"/>
            <a:ext cx="9562041" cy="477054"/>
          </a:xfrm>
          <a:prstGeom prst="rect">
            <a:avLst/>
          </a:prstGeom>
        </p:spPr>
        <p:txBody>
          <a:bodyPr wrap="none">
            <a:spAutoFit/>
          </a:bodyPr>
          <a:lstStyle/>
          <a:p>
            <a:r>
              <a:rPr lang="en-US" sz="2500" b="1"/>
              <a:t>II. Xây dựng ứng dụng Android từ điển Anh – Việt bằng ngôn ngữ Java </a:t>
            </a:r>
          </a:p>
        </p:txBody>
      </p:sp>
    </p:spTree>
    <p:extLst>
      <p:ext uri="{BB962C8B-B14F-4D97-AF65-F5344CB8AC3E}">
        <p14:creationId xmlns:p14="http://schemas.microsoft.com/office/powerpoint/2010/main" val="33287177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243</TotalTime>
  <Words>569</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Tahoma</vt:lpstr>
      <vt:lpstr>Times New Roman</vt:lpstr>
      <vt:lpstr>Trebuchet MS</vt:lpstr>
      <vt:lpstr>Wingdings 3</vt:lpstr>
      <vt:lpstr>Facet</vt:lpstr>
      <vt:lpstr>PowerPoint Presentation</vt:lpstr>
      <vt:lpstr>I. Tổng quan về Java</vt:lpstr>
      <vt:lpstr>I. Tổng quan về Java</vt:lpstr>
      <vt:lpstr>I. Tổng quan về Java</vt:lpstr>
      <vt:lpstr>PowerPoint Presentation</vt:lpstr>
      <vt:lpstr>PowerPoint Presentation</vt:lpstr>
      <vt:lpstr>PowerPoint Presentation</vt:lpstr>
      <vt:lpstr>PowerPoint Presentation</vt:lpstr>
      <vt:lpstr>Code hiển thị dữ liệu</vt:lpstr>
      <vt:lpstr>loadmore</vt:lpstr>
      <vt:lpstr>Sự kiện click vào item dictionary</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Canhhieu07</dc:creator>
  <cp:lastModifiedBy>Canhhieu07</cp:lastModifiedBy>
  <cp:revision>25</cp:revision>
  <dcterms:created xsi:type="dcterms:W3CDTF">2018-05-07T00:51:49Z</dcterms:created>
  <dcterms:modified xsi:type="dcterms:W3CDTF">2018-05-08T11:12:23Z</dcterms:modified>
</cp:coreProperties>
</file>