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628" r:id="rId13"/>
    <p:sldId id="575" r:id="rId14"/>
    <p:sldId id="622" r:id="rId15"/>
    <p:sldId id="583" r:id="rId16"/>
    <p:sldId id="589" r:id="rId17"/>
    <p:sldId id="594" r:id="rId18"/>
    <p:sldId id="624" r:id="rId19"/>
    <p:sldId id="62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579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FFD33-5936-4F1F-90E3-68CAD1467CB0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7E10EC-C24A-4C83-B3B6-053603FE6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CD889E-7F58-49E8-8039-E927444C7767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229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1C39F6-5F53-46C3-8DDC-404E3477002C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434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DE1D3A-CCFB-4D45-AA35-4CB07A518716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638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ACC91B-0AF1-4E1B-BCB5-7F357C0EC145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A454DE-B357-4313-AE16-0827D4E07455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0484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4C32EE-18B9-493B-A0CE-C9BF1350399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2532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D040-4125-4D7B-9A0E-1D5544836C2E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4580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9D41A0-7F87-4CE2-97B6-5CD688BE9735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6628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CE43B-95EE-4AF1-9B99-37561B7CB0D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28676" name="Notes Placeholder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363817-11C3-49F9-881D-C89E6DA849F0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73D9-6AEC-4EC5-A2E4-04D4C754B0F1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1590A-A16D-400D-9047-4B1AE9FA1193}" type="datetimeFigureOut">
              <a:rPr lang="en-GB"/>
              <a:pPr>
                <a:defRPr/>
              </a:pPr>
              <a:t>16/02/2023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658E-A532-473D-A880-39296885E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0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Sets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+mn-cs"/>
              </a:rPr>
              <a:t>Ag Stephens, Alan Iwi and </a:t>
            </a:r>
            <a:r>
              <a:rPr lang="en-GB" sz="1400">
                <a:latin typeface="+mn-lt"/>
                <a:cs typeface="+mn-cs"/>
              </a:rPr>
              <a:t>Tommy Godfrey.</a:t>
            </a: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71488" y="1125538"/>
            <a:ext cx="8228012" cy="4403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Nimbus Sans L" pitchFamily="34"/>
              </a:rPr>
              <a:t>returning a new set</a:t>
            </a:r>
            <a:br>
              <a:rPr lang="en-GB" dirty="0">
                <a:latin typeface="Nimbus Sans L" pitchFamily="34"/>
              </a:rPr>
            </a:br>
            <a:endParaRPr lang="en-GB" sz="1400" dirty="0">
              <a:latin typeface="Nimbus Sans L" pitchFamily="34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{ 2, 3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{ 3, 4 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|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-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           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^ b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  </a:t>
            </a:r>
            <a:r>
              <a:rPr lang="en-GB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4}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dirty="0"/>
              <a:t>Set combiners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395288" y="1381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operators vs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281113"/>
            <a:ext cx="8228012" cy="5057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operators will </a:t>
            </a:r>
            <a:r>
              <a:rPr lang="en-GB" sz="2400" b="1" dirty="0"/>
              <a:t>ONLY</a:t>
            </a:r>
            <a:r>
              <a:rPr lang="en-GB" sz="2400" dirty="0"/>
              <a:t> work on two sets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equivalent methods will work with anything you can loop over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set1 = { 2, 3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set2 = { 3, 4 }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set2)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b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( 3, 4 )</a:t>
            </a:r>
            <a:endParaRPr lang="en-GB" sz="220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GB" sz="2200" i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(set1.difference(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2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08104" y="3933056"/>
            <a:ext cx="2880320" cy="9361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FAILS</a:t>
            </a:r>
          </a:p>
        </p:txBody>
      </p:sp>
      <p:sp>
        <p:nvSpPr>
          <p:cNvPr id="5" name="Left Arrow 4"/>
          <p:cNvSpPr/>
          <p:nvPr/>
        </p:nvSpPr>
        <p:spPr>
          <a:xfrm>
            <a:off x="5508104" y="5053653"/>
            <a:ext cx="2880320" cy="9361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SUCCEEDS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42721" y="3326761"/>
            <a:ext cx="7771680" cy="8625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5443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42721" y="4202280"/>
            <a:ext cx="6857280" cy="55296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177"/>
              <a:t>Dictionaries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5407506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What is a </a:t>
            </a:r>
            <a:r>
              <a:rPr lang="en-US" altLang="en-US" sz="2540" i="1" dirty="0">
                <a:latin typeface="Calibri" panose="020F0502020204030204" pitchFamily="34" charset="0"/>
              </a:rPr>
              <a:t>dictionary?</a:t>
            </a:r>
            <a:endParaRPr lang="en-US" altLang="en-US" sz="254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Immutable – they </a:t>
            </a:r>
            <a:r>
              <a:rPr lang="en-US" altLang="en-US" sz="2540" i="1" dirty="0">
                <a:latin typeface="Calibri" panose="020F0502020204030204" pitchFamily="34" charset="0"/>
              </a:rPr>
              <a:t>cannot</a:t>
            </a:r>
            <a:r>
              <a:rPr lang="en-US" altLang="en-US" sz="2540" dirty="0"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672665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Create a dictionary by putting </a:t>
            </a:r>
            <a:r>
              <a:rPr lang="en-US" altLang="en-US" sz="2540" dirty="0" err="1">
                <a:latin typeface="Calibri" panose="020F0502020204030204" pitchFamily="34" charset="0"/>
              </a:rPr>
              <a:t>key:value</a:t>
            </a:r>
            <a:r>
              <a:rPr lang="en-US" altLang="en-US" sz="2540" dirty="0">
                <a:latin typeface="Calibri" panose="020F0502020204030204" pitchFamily="34" charset="0"/>
              </a:rPr>
              <a:t>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5361" y="3259081"/>
            <a:ext cx="7860960" cy="99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95361" y="1983241"/>
            <a:ext cx="4720651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96801" y="4174921"/>
            <a:ext cx="556460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4910383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93921" y="2637001"/>
            <a:ext cx="7860960" cy="1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177" dirty="0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{'Newton' : 1642, 'Darwin' : 1809, 'Turing’ : 1912}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93922" y="1914121"/>
            <a:ext cx="5548507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5361" y="1424521"/>
            <a:ext cx="7860960" cy="89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KeyError</a:t>
            </a:r>
            <a:r>
              <a:rPr lang="en-US" altLang="en-US" sz="2177" i="1" dirty="0">
                <a:solidFill>
                  <a:srgbClr val="C00000"/>
                </a:solidFill>
                <a:latin typeface="Courier New" panose="02070309020205020404" pitchFamily="49" charset="0"/>
              </a:rPr>
              <a:t>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95361" y="701642"/>
            <a:ext cx="4984185" cy="61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Key must be in dictionary </a:t>
            </a:r>
            <a:r>
              <a:rPr lang="en-US" altLang="en-US" sz="2540" i="1" dirty="0">
                <a:latin typeface="Calibri" panose="020F0502020204030204" pitchFamily="34" charset="0"/>
              </a:rPr>
              <a:t>before</a:t>
            </a:r>
            <a:r>
              <a:rPr lang="en-US" altLang="en-US" sz="2540" dirty="0">
                <a:latin typeface="Calibri" panose="020F0502020204030204" pitchFamily="34" charset="0"/>
              </a:rPr>
              <a:t> use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93921" y="3184201"/>
            <a:ext cx="786096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'Nightingale'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>
                <a:latin typeface="Courier New" panose="02070309020205020404" pitchFamily="49" charset="0"/>
              </a:rPr>
              <a:t>&gt;&gt;&gt;</a:t>
            </a:r>
            <a:r>
              <a:rPr lang="en-US" altLang="en-US" sz="2177">
                <a:latin typeface="Courier New" panose="02070309020205020404" pitchFamily="49" charset="0"/>
              </a:rPr>
              <a:t> 'Darwin' </a:t>
            </a:r>
            <a:r>
              <a:rPr lang="en-US" altLang="en-US" sz="2177" b="1">
                <a:latin typeface="Courier New" panose="02070309020205020404" pitchFamily="49" charset="0"/>
              </a:rPr>
              <a:t>in</a:t>
            </a:r>
            <a:r>
              <a:rPr lang="en-US" altLang="en-US" sz="2177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3921" y="2461321"/>
            <a:ext cx="5016438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540" dirty="0">
                <a:latin typeface="Courier New" panose="02070309020205020404" pitchFamily="49" charset="0"/>
              </a:rPr>
              <a:t>in</a:t>
            </a:r>
            <a:endParaRPr lang="en-US" altLang="en-US" sz="254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95361" y="2046601"/>
            <a:ext cx="7860960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177" dirty="0">
                <a:latin typeface="Courier New" panose="02070309020205020404" pitchFamily="49" charset="0"/>
              </a:rPr>
              <a:t> </a:t>
            </a:r>
            <a:r>
              <a:rPr lang="en-US" altLang="en-US" sz="2177" b="1" dirty="0">
                <a:latin typeface="Courier New" panose="02070309020205020404" pitchFamily="49" charset="0"/>
              </a:rPr>
              <a:t>for</a:t>
            </a:r>
            <a:r>
              <a:rPr lang="en-US" altLang="en-US" sz="2177" dirty="0">
                <a:latin typeface="Courier New" panose="02070309020205020404" pitchFamily="49" charset="0"/>
              </a:rPr>
              <a:t> name </a:t>
            </a:r>
            <a:r>
              <a:rPr lang="en-US" altLang="en-US" sz="2177" b="1" dirty="0">
                <a:latin typeface="Courier New" panose="02070309020205020404" pitchFamily="49" charset="0"/>
              </a:rPr>
              <a:t>in</a:t>
            </a:r>
            <a:r>
              <a:rPr lang="en-US" altLang="en-US" sz="2177" dirty="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dirty="0">
                <a:latin typeface="Courier New" panose="02070309020205020404" pitchFamily="49" charset="0"/>
              </a:rPr>
              <a:t>...   </a:t>
            </a:r>
            <a:r>
              <a:rPr lang="en-US" altLang="en-US" sz="2177" b="1" dirty="0">
                <a:latin typeface="Courier New" panose="02070309020205020404" pitchFamily="49" charset="0"/>
              </a:rPr>
              <a:t>print</a:t>
            </a:r>
            <a:r>
              <a:rPr lang="en-US" altLang="en-US" sz="2177" dirty="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77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77" i="1" dirty="0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95361" y="701641"/>
            <a:ext cx="5610254" cy="12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 </a:t>
            </a:r>
            <a:r>
              <a:rPr lang="en-US" altLang="en-US" sz="2540" dirty="0">
                <a:latin typeface="Courier New" panose="02070309020205020404" pitchFamily="49" charset="0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540" dirty="0"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540" dirty="0"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540" dirty="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7441" y="1600201"/>
            <a:ext cx="7860960" cy="46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person.keys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dict_keys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person.values</a:t>
            </a:r>
            <a:r>
              <a:rPr lang="en-US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dict_values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(['Sarah', 2])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person.setdefault</a:t>
            </a:r>
            <a:r>
              <a:rPr lang="en-US" altLang="en-US" sz="1814" dirty="0">
                <a:latin typeface="Courier New" panose="02070309020205020404" pitchFamily="49" charset="0"/>
              </a:rPr>
              <a:t>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1814" dirty="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5360" y="345961"/>
            <a:ext cx="7954422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95361" y="2331721"/>
            <a:ext cx="7860960" cy="31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14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dict_items</a:t>
            </a:r>
            <a:r>
              <a:rPr lang="en-US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b="1" dirty="0">
                <a:latin typeface="Courier New" panose="02070309020205020404" pitchFamily="49" charset="0"/>
              </a:rPr>
              <a:t>for</a:t>
            </a:r>
            <a:r>
              <a:rPr lang="en-GB" altLang="en-US" sz="1814" dirty="0">
                <a:latin typeface="Courier New" panose="02070309020205020404" pitchFamily="49" charset="0"/>
              </a:rPr>
              <a:t> (mountain, height) </a:t>
            </a:r>
            <a:r>
              <a:rPr lang="en-GB" altLang="en-US" sz="1814" b="1" dirty="0">
                <a:latin typeface="Courier New" panose="02070309020205020404" pitchFamily="49" charset="0"/>
              </a:rPr>
              <a:t>in</a:t>
            </a:r>
            <a:r>
              <a:rPr lang="en-GB" altLang="en-US" sz="1814" dirty="0">
                <a:latin typeface="Courier New" panose="02070309020205020404" pitchFamily="49" charset="0"/>
              </a:rPr>
              <a:t> </a:t>
            </a:r>
            <a:r>
              <a:rPr lang="en-GB" altLang="en-US" sz="1814" dirty="0" err="1">
                <a:latin typeface="Courier New" panose="02070309020205020404" pitchFamily="49" charset="0"/>
              </a:rPr>
              <a:t>heights.items</a:t>
            </a:r>
            <a:r>
              <a:rPr lang="en-GB" altLang="en-US" sz="1814" dirty="0">
                <a:latin typeface="Courier New" panose="02070309020205020404" pitchFamily="49" charset="0"/>
              </a:rPr>
              <a:t>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dirty="0">
                <a:latin typeface="Courier New" panose="02070309020205020404" pitchFamily="49" charset="0"/>
              </a:rPr>
              <a:t>        </a:t>
            </a:r>
            <a:r>
              <a:rPr lang="en-GB" altLang="en-US" sz="1814" b="1" dirty="0">
                <a:latin typeface="Courier New" panose="02070309020205020404" pitchFamily="49" charset="0"/>
              </a:rPr>
              <a:t>print</a:t>
            </a:r>
            <a:r>
              <a:rPr lang="en-GB" altLang="en-US" sz="1814" dirty="0">
                <a:latin typeface="Courier New" panose="02070309020205020404" pitchFamily="49" charset="0"/>
              </a:rPr>
              <a:t>(f"{mountain} is {height}m high")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814" dirty="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14" i="1" dirty="0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14" i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95361" y="345961"/>
            <a:ext cx="6340197" cy="17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Useful methods on dictionaries (continued):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54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returns a sequence 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&lt;value&gt;), (&lt;key&gt;, &lt;value&gt;),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in 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1188" y="914400"/>
            <a:ext cx="8228012" cy="5051425"/>
          </a:xfrm>
        </p:spPr>
        <p:txBody>
          <a:bodyPr anchor="ctr"/>
          <a:lstStyle/>
          <a:p>
            <a:pPr eaLnBrk="1" hangingPunct="1"/>
            <a:r>
              <a:rPr lang="en-GB" altLang="en-US" sz="2400"/>
              <a:t>A type of </a:t>
            </a:r>
            <a:r>
              <a:rPr lang="en-GB" altLang="en-US" sz="2400" u="sng"/>
              <a:t>collection</a:t>
            </a:r>
            <a:r>
              <a:rPr lang="en-GB" altLang="en-US" sz="2400"/>
              <a:t> (as are lists and tuples). 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Main differences from a list:</a:t>
            </a:r>
          </a:p>
          <a:p>
            <a:pPr lvl="1" eaLnBrk="1" hangingPunct="1"/>
            <a:r>
              <a:rPr lang="en-GB" altLang="en-US" u="sng">
                <a:cs typeface="DejaVu Sans" pitchFamily="34" charset="0"/>
              </a:rPr>
              <a:t>Unordered</a:t>
            </a:r>
            <a:r>
              <a:rPr lang="en-GB" altLang="en-US">
                <a:cs typeface="DejaVu Sans" pitchFamily="34" charset="0"/>
              </a:rPr>
              <a:t> collection:</a:t>
            </a:r>
          </a:p>
          <a:p>
            <a:pPr lvl="2" eaLnBrk="1" hangingPunct="1"/>
            <a:r>
              <a:rPr lang="en-GB" altLang="en-US">
                <a:cs typeface="DejaVu Sans" pitchFamily="34" charset="0"/>
              </a:rPr>
              <a:t>not indexed by number</a:t>
            </a:r>
          </a:p>
          <a:p>
            <a:pPr lvl="2" eaLnBrk="1" hangingPunct="1"/>
            <a:r>
              <a:rPr lang="en-GB" altLang="en-US"/>
              <a:t>printing / looping over set gives elements in no particular order</a:t>
            </a:r>
          </a:p>
          <a:p>
            <a:pPr eaLnBrk="1" hangingPunct="1"/>
            <a:endParaRPr lang="en-GB" altLang="en-US" sz="1600">
              <a:cs typeface="DejaVu Sans" pitchFamily="34" charset="0"/>
            </a:endParaRPr>
          </a:p>
          <a:p>
            <a:pPr eaLnBrk="1" hangingPunct="1"/>
            <a:r>
              <a:rPr lang="en-GB" altLang="en-US" sz="2400">
                <a:cs typeface="DejaVu Sans" pitchFamily="34" charset="0"/>
              </a:rPr>
              <a:t>Collection of </a:t>
            </a:r>
            <a:r>
              <a:rPr lang="en-GB" altLang="en-US" sz="2400" u="sng">
                <a:cs typeface="DejaVu Sans" pitchFamily="34" charset="0"/>
              </a:rPr>
              <a:t>distinct</a:t>
            </a:r>
            <a:r>
              <a:rPr lang="en-GB" altLang="en-US" sz="2400">
                <a:cs typeface="DejaVu Sans" pitchFamily="34" charset="0"/>
              </a:rPr>
              <a:t> items:</a:t>
            </a:r>
          </a:p>
          <a:p>
            <a:pPr lvl="1" eaLnBrk="1" hangingPunct="1"/>
            <a:r>
              <a:rPr lang="en-GB" altLang="en-US">
                <a:cs typeface="DejaVu Sans" pitchFamily="34" charset="0"/>
              </a:rPr>
              <a:t>The same element can only appear once.</a:t>
            </a:r>
            <a:br>
              <a:rPr lang="en-GB" altLang="en-US" sz="2600">
                <a:cs typeface="DejaVu Sans" pitchFamily="34" charset="0"/>
              </a:rPr>
            </a:br>
            <a:endParaRPr lang="en-GB" altLang="en-US" sz="1600">
              <a:cs typeface="DejaVu Sans" pitchFamily="34" charset="0"/>
            </a:endParaRPr>
          </a:p>
          <a:p>
            <a:pPr eaLnBrk="1" hangingPunct="1">
              <a:buSzPct val="45000"/>
              <a:buFont typeface="StarSymbol"/>
              <a:buChar char="●"/>
            </a:pPr>
            <a:r>
              <a:rPr lang="en-GB" altLang="en-US" sz="2400"/>
              <a:t>Analogous to sets in mathematics.</a:t>
            </a:r>
          </a:p>
        </p:txBody>
      </p:sp>
      <p:sp>
        <p:nvSpPr>
          <p:cNvPr id="4" name="Freeform 3"/>
          <p:cNvSpPr/>
          <p:nvPr/>
        </p:nvSpPr>
        <p:spPr>
          <a:xfrm>
            <a:off x="7440613" y="4946650"/>
            <a:ext cx="587375" cy="587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146925" y="4946650"/>
            <a:ext cx="587375" cy="5889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0438" y="4652963"/>
            <a:ext cx="587375" cy="5889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3465A4"/>
            </a:solidFill>
            <a:prstDash val="solid"/>
          </a:ln>
        </p:spPr>
        <p:txBody>
          <a:bodyPr wrap="none" lIns="81638" tIns="40819" rIns="81638" bIns="40819" anchor="ctr" compatLnSpc="0"/>
          <a:lstStyle/>
          <a:p>
            <a:pPr eaLnBrk="1">
              <a:spcBef>
                <a:spcPts val="0"/>
              </a:spcBef>
              <a:spcAft>
                <a:spcPts val="0"/>
              </a:spcAft>
              <a:defRPr/>
            </a:pPr>
            <a:endParaRPr lang="en-GB" sz="1633">
              <a:latin typeface="Liberation Sans" pitchFamily="18"/>
              <a:ea typeface="Droid Sans Fallback" pitchFamily="2"/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Note: entries are </a:t>
            </a:r>
            <a:r>
              <a:rPr lang="en-US" altLang="en-US" sz="2800" i="1" dirty="0">
                <a:latin typeface="Calibri" panose="020F0502020204030204" pitchFamily="34" charset="0"/>
              </a:rPr>
              <a:t>not</a:t>
            </a:r>
            <a:r>
              <a:rPr lang="en-US" altLang="en-US" sz="2800" dirty="0">
                <a:latin typeface="Calibri" panose="020F0502020204030204" pitchFamily="34" charset="0"/>
              </a:rPr>
              <a:t> 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34098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95288" y="587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Why use sets?  An example.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9750" y="1201738"/>
            <a:ext cx="8228013" cy="4732337"/>
          </a:xfrm>
        </p:spPr>
        <p:txBody>
          <a:bodyPr rtlCol="0"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Suppose we have meteorological data at various measurement sites.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want to ask questions such as: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both wind </a:t>
            </a:r>
            <a:r>
              <a:rPr lang="en-GB" b="1" i="1" dirty="0">
                <a:cs typeface="DejaVu Sans" pitchFamily="2"/>
              </a:rPr>
              <a:t>and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which sites have either wind </a:t>
            </a:r>
            <a:r>
              <a:rPr lang="en-GB" b="1" i="1" dirty="0">
                <a:cs typeface="DejaVu Sans" pitchFamily="2"/>
              </a:rPr>
              <a:t>or</a:t>
            </a:r>
            <a:r>
              <a:rPr lang="en-GB" dirty="0">
                <a:cs typeface="DejaVu Sans" pitchFamily="2"/>
              </a:rPr>
              <a:t> temperature data?</a:t>
            </a: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We can store information in sets, e.g.: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wind data</a:t>
            </a:r>
          </a:p>
          <a:p>
            <a:pPr lvl="1" eaLnBrk="1" fontAlgn="auto" hangingPunct="1">
              <a:spcAft>
                <a:spcPts val="0"/>
              </a:spcAft>
              <a:buSzPct val="100000"/>
              <a:defRPr/>
            </a:pPr>
            <a:r>
              <a:rPr lang="en-GB" dirty="0">
                <a:cs typeface="DejaVu Sans" pitchFamily="2"/>
              </a:rPr>
              <a:t>the set of sites that have temperature data</a:t>
            </a:r>
          </a:p>
          <a:p>
            <a:pPr marL="457200" lvl="1" indent="0" eaLnBrk="1" fontAlgn="auto" hangingPunct="1"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/>
            </a:pPr>
            <a:endParaRPr lang="en-GB" sz="1200" dirty="0"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400" dirty="0"/>
              <a:t>Answer these questions intuitively and efficiently using Python set operations like </a:t>
            </a:r>
            <a:r>
              <a:rPr lang="en-GB" sz="2400" b="1" dirty="0"/>
              <a:t>intersection</a:t>
            </a:r>
            <a:r>
              <a:rPr lang="en-GB" sz="2400" dirty="0"/>
              <a:t> or </a:t>
            </a:r>
            <a:r>
              <a:rPr lang="en-GB" sz="2400" b="1" dirty="0"/>
              <a:t>union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How to construct sets in python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492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sz="2400" dirty="0"/>
              <a:t> from specified items, e.g.: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{2, 3, 4}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Using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set(...) </a:t>
            </a:r>
            <a:r>
              <a:rPr lang="en-GB" sz="2400" dirty="0"/>
              <a:t>from anything you can loop over, e.g.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set([0, 1, 2, 3])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loop over characters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but not: </a:t>
            </a:r>
            <a:r>
              <a:rPr lang="en-GB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set(0, 1, 2, 3)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cs typeface="DejaVu Sans" pitchFamily="2"/>
              </a:rPr>
              <a:t>← </a:t>
            </a:r>
            <a:r>
              <a:rPr lang="en-GB" i="1" dirty="0">
                <a:cs typeface="DejaVu Sans" pitchFamily="2"/>
              </a:rPr>
              <a:t>needs 1 thing to loop over</a:t>
            </a:r>
            <a:br>
              <a:rPr lang="en-GB" i="1" dirty="0">
                <a:latin typeface="Liberation Sans" pitchFamily="18"/>
                <a:cs typeface="DejaVu Sans" pitchFamily="2"/>
              </a:rPr>
            </a:br>
            <a:endParaRPr lang="en-GB" sz="300" i="1" dirty="0">
              <a:latin typeface="Liberation Sans" pitchFamily="18"/>
              <a:cs typeface="DejaVu Sans" pitchFamily="2"/>
            </a:endParaRP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sz="2400" dirty="0"/>
              <a:t>For an empty set, use: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dirty="0">
                <a:cs typeface="DejaVu Sans" pitchFamily="2"/>
              </a:rPr>
              <a:t>because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cs typeface="DejaVu Sans" pitchFamily="2"/>
              </a:rPr>
              <a:t> means something else</a:t>
            </a:r>
            <a:br>
              <a:rPr lang="en-GB" dirty="0">
                <a:cs typeface="DejaVu Sans" pitchFamily="2"/>
              </a:rPr>
            </a:br>
            <a:endParaRPr lang="en-GB" sz="700" dirty="0">
              <a:cs typeface="DejaVu Sans" pitchFamily="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1276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Sets are mutable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539750" y="1116013"/>
            <a:ext cx="8229600" cy="4732337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{10, 11, 12}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(11)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4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set([10, 12, 13])   </a:t>
            </a:r>
            <a:r>
              <a:rPr lang="en-GB" altLang="en-US" sz="2400" dirty="0">
                <a:cs typeface="Courier New" panose="02070309020205020404" pitchFamily="49" charset="0"/>
              </a:rPr>
              <a:t>← NB not ordered</a:t>
            </a:r>
            <a:br>
              <a:rPr lang="en-GB" altLang="en-US" sz="2400" dirty="0">
                <a:cs typeface="Courier New" panose="02070309020205020404" pitchFamily="49" charset="0"/>
              </a:rPr>
            </a:b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altLang="en-US" sz="2400" dirty="0">
                <a:cs typeface="Courier New" panose="02070309020205020404" pitchFamily="49" charset="0"/>
              </a:rPr>
              <a:t>← remove all items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Find unique items in a collection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3713" y="1268413"/>
            <a:ext cx="8650287" cy="4732337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'ichthyosaur':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letters.add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set(['a', 'c', '</a:t>
            </a:r>
            <a:r>
              <a:rPr lang="en-GB" sz="2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'h', 'o', 's', 'r', 'u', 't', 'y'])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540" dirty="0">
              <a:latin typeface="Courier" pitchFamily="49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540" dirty="0"/>
              <a:t>Note 'h' only appears once, and no particular order</a:t>
            </a:r>
            <a:br>
              <a:rPr lang="en-GB" sz="2540" dirty="0"/>
            </a:br>
            <a:endParaRPr lang="en-GB" sz="1050" dirty="0"/>
          </a:p>
          <a:p>
            <a:pPr eaLnBrk="1" fontAlgn="auto" hangingPunct="1">
              <a:spcAft>
                <a:spcPts val="0"/>
              </a:spcAft>
              <a:buSzPct val="100000"/>
              <a:defRPr/>
            </a:pPr>
            <a:r>
              <a:rPr lang="en-GB" sz="2540" dirty="0"/>
              <a:t>or simply:</a:t>
            </a:r>
          </a:p>
          <a:p>
            <a:pPr marL="0" indent="0" eaLnBrk="1" fontAlgn="auto" hangingPunct="1">
              <a:spcAft>
                <a:spcPts val="0"/>
              </a:spcAft>
              <a:buSzPct val="45000"/>
              <a:buFont typeface="Arial" panose="020B0604020202020204" pitchFamily="34" charset="0"/>
              <a:buNone/>
              <a:defRPr/>
            </a:pPr>
            <a:r>
              <a:rPr lang="en-GB" sz="254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set('ichthyosaur')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288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dirty="0"/>
              <a:t>gives the number of elements</a:t>
            </a:r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GB" dirty="0"/>
              <a:t>Many operations on two sets exist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comparisons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combinations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many </a:t>
            </a:r>
            <a:r>
              <a:rPr lang="en-GB" sz="2903" b="1" i="1" dirty="0">
                <a:cs typeface="DejaVu Sans" pitchFamily="2"/>
              </a:rPr>
              <a:t>operators</a:t>
            </a:r>
            <a:r>
              <a:rPr lang="en-GB" sz="2903" dirty="0">
                <a:cs typeface="DejaVu Sans" pitchFamily="2"/>
              </a:rPr>
              <a:t> have equivalent </a:t>
            </a:r>
            <a:r>
              <a:rPr lang="en-GB" sz="2903" b="1" i="1" dirty="0">
                <a:cs typeface="DejaVu Sans" pitchFamily="2"/>
              </a:rPr>
              <a:t>methods</a:t>
            </a:r>
          </a:p>
          <a:p>
            <a:pPr lvl="1" eaLnBrk="1" fontAlgn="auto" hangingPunct="1">
              <a:spcBef>
                <a:spcPts val="0"/>
              </a:spcBef>
              <a:spcAft>
                <a:spcPts val="1285"/>
              </a:spcAft>
              <a:buSzPct val="75000"/>
              <a:buFont typeface="StarSymbol"/>
              <a:buChar char="–"/>
              <a:defRPr/>
            </a:pPr>
            <a:r>
              <a:rPr lang="en-GB" sz="2903" dirty="0">
                <a:cs typeface="DejaVu Sans" pitchFamily="2"/>
              </a:rPr>
              <a:t>see following slides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i="1" dirty="0"/>
          </a:p>
        </p:txBody>
      </p:sp>
      <p:sp>
        <p:nvSpPr>
          <p:cNvPr id="21507" name="Title 1"/>
          <p:cNvSpPr txBox="1">
            <a:spLocks/>
          </p:cNvSpPr>
          <p:nvPr/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Set operations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Set comparisons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3" y="124618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a.issubset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&gt;= b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a.issuperset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   </a:t>
            </a:r>
            <a:r>
              <a:rPr lang="en-GB" b="1" i="1" dirty="0">
                <a:cs typeface="Courier New" panose="02070309020205020404" pitchFamily="49" charset="0"/>
              </a:rPr>
              <a:t>strict subset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   </a:t>
            </a:r>
            <a:r>
              <a:rPr lang="en-GB" b="1" i="1" dirty="0">
                <a:cs typeface="Courier New" panose="02070309020205020404" pitchFamily="49" charset="0"/>
              </a:rPr>
              <a:t>strict superset</a:t>
            </a:r>
            <a:br>
              <a:rPr lang="en-GB" b="1" i="1" dirty="0"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== b  </a:t>
            </a:r>
            <a:r>
              <a:rPr lang="en-GB" b="1" i="1" dirty="0">
                <a:cs typeface="Courier New" panose="02070309020205020404" pitchFamily="49" charset="0"/>
              </a:rPr>
              <a:t>identical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6558</TotalTime>
  <Words>1038</Words>
  <Application>Microsoft Office PowerPoint</Application>
  <PresentationFormat>On-screen Show (4:3)</PresentationFormat>
  <Paragraphs>166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Kai</vt:lpstr>
      <vt:lpstr>Liberation Sans</vt:lpstr>
      <vt:lpstr>Nimbus Sans L</vt:lpstr>
      <vt:lpstr>StarSymbol</vt:lpstr>
      <vt:lpstr>Times New Roman</vt:lpstr>
      <vt:lpstr>UKRI-stfc-nerc-ceda-ncas-nceo-Presentation-Template</vt:lpstr>
      <vt:lpstr>Python</vt:lpstr>
      <vt:lpstr>Sets in Python</vt:lpstr>
      <vt:lpstr>PowerPoint Presentation</vt:lpstr>
      <vt:lpstr>Why use sets?  An example.</vt:lpstr>
      <vt:lpstr>How to construct sets in python</vt:lpstr>
      <vt:lpstr>Sets are mutable</vt:lpstr>
      <vt:lpstr>Find unique items in a collection</vt:lpstr>
      <vt:lpstr>PowerPoint Presentation</vt:lpstr>
      <vt:lpstr>Set comparisons</vt:lpstr>
      <vt:lpstr>PowerPoint Presentation</vt:lpstr>
      <vt:lpstr>Set operators vs methods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Westwood, Daniel (STFC,RAL,RALSP)</cp:lastModifiedBy>
  <cp:revision>79</cp:revision>
  <dcterms:created xsi:type="dcterms:W3CDTF">2014-02-27T15:02:47Z</dcterms:created>
  <dcterms:modified xsi:type="dcterms:W3CDTF">2023-02-16T10:27:49Z</dcterms:modified>
</cp:coreProperties>
</file>