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19" r:id="rId2"/>
    <p:sldId id="291" r:id="rId3"/>
    <p:sldId id="297" r:id="rId4"/>
    <p:sldId id="298" r:id="rId5"/>
    <p:sldId id="299" r:id="rId6"/>
    <p:sldId id="300" r:id="rId7"/>
    <p:sldId id="301" r:id="rId8"/>
    <p:sldId id="311" r:id="rId9"/>
    <p:sldId id="302" r:id="rId10"/>
    <p:sldId id="314" r:id="rId11"/>
    <p:sldId id="303" r:id="rId12"/>
    <p:sldId id="304" r:id="rId13"/>
    <p:sldId id="305" r:id="rId14"/>
    <p:sldId id="313" r:id="rId15"/>
    <p:sldId id="312" r:id="rId16"/>
    <p:sldId id="306" r:id="rId17"/>
    <p:sldId id="317" r:id="rId18"/>
    <p:sldId id="307" r:id="rId19"/>
    <p:sldId id="310" r:id="rId20"/>
    <p:sldId id="309" r:id="rId21"/>
    <p:sldId id="318" r:id="rId22"/>
    <p:sldId id="308" r:id="rId23"/>
    <p:sldId id="316" r:id="rId24"/>
    <p:sldId id="320" r:id="rId25"/>
    <p:sldId id="32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395" autoAdjust="0"/>
  </p:normalViewPr>
  <p:slideViewPr>
    <p:cSldViewPr>
      <p:cViewPr varScale="1">
        <p:scale>
          <a:sx n="58" d="100"/>
          <a:sy n="58" d="100"/>
        </p:scale>
        <p:origin x="15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72BD51-9CED-4B79-BB40-AC47D7B43A8C}" type="datetimeFigureOut">
              <a:rPr lang="en-GB"/>
              <a:pPr>
                <a:defRPr/>
              </a:pPr>
              <a:t>28/02/2023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8709A9-7763-4C2E-9BBB-CFB223F1F5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CE2737-5D37-4604-BDA4-8BB19066E02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4B6C4A-824B-41FF-A7EF-AACA08BD498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EDA4B6-088E-4F5E-BB3D-E42C6241EDC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232800-1DA7-4297-A4C1-5024DFC1945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DE1F48-677B-48AA-A3FD-B5330377233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C407F3-D8AB-4B49-9797-AB7F345F005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D45AD6-4BD3-4D91-B93B-08211FC4DEC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10AFF4-F4B6-4EFB-8530-B42AF12ED6E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C12F4D-F8FC-41CF-A3D5-BAE72E0B53F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D9BDF8-1029-432D-A96A-20C6565B5BF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5BABD0-0BB8-49BE-B901-FE3EA500EC2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481450-EA57-4739-8A52-164B72C427E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912C6B-EE75-4698-B9AC-A0AFB269DBF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4B9DF1-636B-45C4-AFB6-4BA005CD61D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E44933-DCDF-4987-A33D-F4E0569B223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E44933-DCDF-4987-A33D-F4E0569B223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12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E44933-DCDF-4987-A33D-F4E0569B223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6023A1-FFDC-47F3-B003-8A8B2C550A2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A5DFEF-F5B9-4106-8CF1-333CA2B5EED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119EA8-514D-409A-AB31-100C3198289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89D0F3-D7F4-400B-AC2B-48D15D88F7A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56C6B-82FB-489E-935D-F10216081CF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53F3E7-C00D-423A-9B22-E9E2A5283D1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A9E075-DD1B-4EFE-A4A7-F532C5438C3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2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80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968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1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DDE5B54-E60F-4115-8F13-4EB1C95D2471}" type="datetimeFigureOut">
              <a:rPr lang="en-GB"/>
              <a:pPr>
                <a:defRPr/>
              </a:pPr>
              <a:t>28/02/2023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0DD865A-E636-4EB3-A545-B795E6CB1C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75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library/csv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read_csv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office.gov.uk/climate/uk/summaries/datase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Read and Write Data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Working with data: text formats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/>
              <a:t>Example code (and data)</a:t>
            </a: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539750" y="1412875"/>
            <a:ext cx="7848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>
                <a:latin typeface="+mn-lt"/>
              </a:rPr>
              <a:t>Please refer to the example code: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example_code/test_read_rainfall.py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>
                <a:latin typeface="+mn-lt"/>
              </a:rPr>
              <a:t>And data file: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example_data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/uk_rainfall.txt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Reading the header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539750" y="1493838"/>
            <a:ext cx="78486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UK Rainfall (mm)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Areal series, starting from 1910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Allowances have been made for topographic, coastal 	and urban effects where relationships are 	found to exist.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Seasons: Winter=Dec-Feb, Spring=Mar-May, 	Summer=June-Aug, Autumn=Sept-Nov. (Winter: 	Year refers to Jan/Feb).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Values are ranked and displayed to 1 dp. Where 	values are equal, rankings are based in 	order of year descending.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 are provisional from December 2014 &amp; Winter 	2015. Last updated 07/04/2015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Reading the header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750" y="1493838"/>
            <a:ext cx="7848600" cy="40941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UK Rainfall (mm)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Areal series, starting from 1910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Allowances have been made for topographic, coastal 	and urban effects where relationships are 	found to exist.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Seasons: Winter=Dec-Feb, Spring=Mar-May, 	Summer=June-Aug, Autumn=Sept-Nov. (Winter: 	Year refers to Jan/Feb).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are ranked and displayed to 1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Where 	values are equal, rankings are based in 	order of year descending.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are provisional from December 2014 &amp; Winter 	2015. Last updated 07/04/2015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7900" y="1493838"/>
            <a:ext cx="4032250" cy="41544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/>
              <a:t>Line 1 is important information.</a:t>
            </a:r>
          </a:p>
          <a:p>
            <a:pPr eaLnBrk="1" hangingPunct="1">
              <a:defRPr/>
            </a:pP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Other lines are useful information.</a:t>
            </a:r>
          </a:p>
          <a:p>
            <a:pPr eaLnBrk="1" hangingPunct="1">
              <a:defRPr/>
            </a:pP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Let's capture the metadata in:</a:t>
            </a:r>
          </a:p>
          <a:p>
            <a:pPr eaLnBrk="1" hangingPunct="1">
              <a:defRPr/>
            </a:pP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 - location: UK</a:t>
            </a:r>
          </a:p>
          <a:p>
            <a:pPr eaLnBrk="1" hangingPunct="1">
              <a:defRPr/>
            </a:pPr>
            <a:r>
              <a:rPr lang="en-GB" sz="2400" dirty="0"/>
              <a:t> - variable: Rainfall</a:t>
            </a:r>
          </a:p>
          <a:p>
            <a:pPr eaLnBrk="1" hangingPunct="1">
              <a:defRPr/>
            </a:pPr>
            <a:r>
              <a:rPr lang="en-GB" sz="2400" dirty="0"/>
              <a:t> - units: mm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Reading the header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39750" y="1493838"/>
            <a:ext cx="820896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readHeader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Open the file and read the relevant lines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open(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f: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head =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f.readlines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()[:6]</a:t>
            </a:r>
          </a:p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Get important stuff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location, variable, units = head[0].split()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units =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units.replace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("(", "").replace(")", "")</a:t>
            </a:r>
          </a:p>
          <a:p>
            <a:pPr eaLnBrk="1" hangingPunct="1">
              <a:defRPr/>
            </a:pPr>
            <a:endParaRPr lang="en-GB" alt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Put others lines in comments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comments = head[1:6]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(location, variable, units, comments)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Test the reader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50825" y="1493838"/>
            <a:ext cx="84978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(location, variable, units, comments) = \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readHeader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("../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example_data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/uk_rainfall.txt")</a:t>
            </a:r>
          </a:p>
          <a:p>
            <a:pPr eaLnBrk="1" hangingPunct="1"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(location, variable, units)</a:t>
            </a:r>
          </a:p>
          <a:p>
            <a:pPr eaLnBrk="1" hangingPunct="1">
              <a:defRPr/>
            </a:pPr>
            <a:r>
              <a:rPr lang="en-GB" altLang="en-US" sz="2000" i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UK Rainfall mm</a:t>
            </a:r>
          </a:p>
          <a:p>
            <a:pPr eaLnBrk="1" hangingPunct="1"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(comments[1])</a:t>
            </a:r>
          </a:p>
          <a:p>
            <a:pPr eaLnBrk="1" hangingPunct="1">
              <a:defRPr/>
            </a:pPr>
            <a:r>
              <a:rPr lang="en-GB" altLang="en-US" sz="2000" i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Allowances have been made for topographic, coastal and urban effects where relationships are found to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Write a function to handle missing data properly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539750" y="1916113"/>
            <a:ext cx="8208963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numpy.ma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MA</a:t>
            </a:r>
          </a:p>
          <a:p>
            <a:pPr eaLnBrk="1" hangingPunct="1"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checkValue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(value):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# Check if value should be a float 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# or flagged as missing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value == "---":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value =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MA.masked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value = float(value)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value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530225" y="4762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Reading the data (part 1)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39750" y="1181100"/>
            <a:ext cx="8208963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numpy.ma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MA</a:t>
            </a:r>
          </a:p>
          <a:p>
            <a:pPr eaLnBrk="1" hangingPunct="1">
              <a:defRPr/>
            </a:pPr>
            <a:endParaRPr lang="en-GB" altLang="en-US" sz="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readData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Open file and read column names and data block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open(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f:</a:t>
            </a:r>
          </a:p>
          <a:p>
            <a:pPr eaLnBrk="1" hangingPunct="1"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Ignore header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range(7): 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f.readline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col_names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f.readline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().split()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data_block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f.readlines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Create a data dictionary, containing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a list of values for each variable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data = {}</a:t>
            </a:r>
          </a:p>
          <a:p>
            <a:pPr eaLnBrk="1" hangingPunct="1">
              <a:defRPr/>
            </a:pPr>
            <a:endParaRPr lang="en-GB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18901" r="57607" b="29779"/>
          <a:stretch>
            <a:fillRect/>
          </a:stretch>
        </p:blipFill>
        <p:spPr bwMode="auto">
          <a:xfrm>
            <a:off x="20638" y="384175"/>
            <a:ext cx="9123362" cy="647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9750" y="1916113"/>
            <a:ext cx="8604250" cy="42497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Data (first 9 columns)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403225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Reading the data (part 2)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15900" y="1738313"/>
            <a:ext cx="86042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Add an entry to the dictionary for each column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col_names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defRPr/>
            </a:pPr>
            <a:endParaRPr lang="en-GB" altLang="en-US" sz="20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data[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MA.zeros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data_block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), 'f',  </a:t>
            </a:r>
            <a:b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fill_value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-999.999)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4925" y="1268413"/>
            <a:ext cx="90741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Loop through each value: append to each column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line_count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line)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enumerate(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data_block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items =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col_count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enumerate(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= items[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col_count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data[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line_count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checkValue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</p:txBody>
      </p:sp>
      <p:sp>
        <p:nvSpPr>
          <p:cNvPr id="44035" name="Title 1"/>
          <p:cNvSpPr txBox="1">
            <a:spLocks/>
          </p:cNvSpPr>
          <p:nvPr/>
        </p:nvSpPr>
        <p:spPr bwMode="auto">
          <a:xfrm>
            <a:off x="403225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b="1"/>
              <a:t>Reading the data (part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8313" y="1196975"/>
            <a:ext cx="82804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>
              <a:buClr>
                <a:srgbClr val="000000"/>
              </a:buClr>
              <a:buSzPct val="100000"/>
              <a:defRPr/>
            </a:pPr>
            <a:r>
              <a:rPr lang="en-GB" altLang="en-US" sz="3200" b="1" dirty="0">
                <a:latin typeface="Calibri" charset="0"/>
                <a:cs typeface="Arial" charset="0"/>
              </a:rPr>
              <a:t>Advantages</a:t>
            </a:r>
            <a:r>
              <a:rPr lang="en-GB" altLang="en-US" sz="3200" dirty="0">
                <a:latin typeface="Calibri" charset="0"/>
                <a:cs typeface="Arial" charset="0"/>
              </a:rPr>
              <a:t> of working with text formats: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They are usually human-readable.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They tend to be simple structures.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It is relatively easy to write code to interpret them.</a:t>
            </a:r>
          </a:p>
          <a:p>
            <a:pPr eaLnBrk="1">
              <a:buClr>
                <a:srgbClr val="000000"/>
              </a:buClr>
              <a:buSzPct val="100000"/>
              <a:defRPr/>
            </a:pPr>
            <a:r>
              <a:rPr lang="en-GB" altLang="en-US" sz="3200" b="1" dirty="0">
                <a:latin typeface="Calibri" charset="0"/>
                <a:cs typeface="Arial" charset="0"/>
              </a:rPr>
              <a:t>Disadvantages</a:t>
            </a:r>
            <a:r>
              <a:rPr lang="en-GB" altLang="en-US" sz="3200" dirty="0">
                <a:latin typeface="Calibri" charset="0"/>
                <a:cs typeface="Arial" charset="0"/>
              </a:rPr>
              <a:t> include: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Inefficient storage for big data volumes.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Most people invent their own format so there is a lack of standardisation.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dirty="0">
                <a:solidFill>
                  <a:srgbClr val="000000"/>
                </a:solidFill>
                <a:ea typeface="+mn-ea"/>
                <a:cs typeface="Arial"/>
              </a:rPr>
              <a:t>ASCII or text file formats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Testing the code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23850" y="1528763"/>
            <a:ext cx="85693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readData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("../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example_data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/uk_rainfall.txt")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(data["Year"])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[ 1910.  1911.  1912.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(data["JAN"])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[ 111.40000153   59.20000076  111.69999695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winter = data["WIN"]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MA.is_masked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(winter[0]))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MA.is_masked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(winter[1]))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4" t="18900" r="24625" b="29729"/>
          <a:stretch>
            <a:fillRect/>
          </a:stretch>
        </p:blipFill>
        <p:spPr bwMode="auto">
          <a:xfrm>
            <a:off x="0" y="384175"/>
            <a:ext cx="87058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16250" y="1773238"/>
            <a:ext cx="4105275" cy="122396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Look! A missing value!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932363" y="2276475"/>
            <a:ext cx="431800" cy="431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What about CSV or tab-delimited?</a:t>
            </a:r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395288" y="1382713"/>
            <a:ext cx="842486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latin typeface="+mn-lt"/>
              </a:rPr>
              <a:t>The above example will work exactly the same with a tab-delimited file (because the string </a:t>
            </a:r>
            <a:r>
              <a:rPr lang="en-GB" altLang="en-US" dirty="0">
                <a:latin typeface="+mn-lt"/>
                <a:cs typeface="Courier New" panose="02070309020205020404" pitchFamily="49" charset="0"/>
              </a:rPr>
              <a:t>split</a:t>
            </a:r>
            <a:r>
              <a:rPr lang="en-GB" altLang="en-US" dirty="0">
                <a:latin typeface="+mn-lt"/>
              </a:rPr>
              <a:t> </a:t>
            </a:r>
            <a:r>
              <a:rPr lang="en-GB" altLang="en-US" sz="2800" dirty="0">
                <a:latin typeface="+mn-lt"/>
              </a:rPr>
              <a:t>method splits on white space)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latin typeface="+mn-lt"/>
              </a:rPr>
              <a:t>If the file used commas (CSV) to separate columns then you could use: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latin typeface="Arial" panose="020B0604020202020204" pitchFamily="34" charset="0"/>
              </a:rPr>
              <a:t>	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Or try the Python "csv" module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50825" y="1382713"/>
            <a:ext cx="871378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>
                <a:latin typeface="+mn-lt"/>
              </a:rPr>
              <a:t>There is a python "csv" module that is able to read text files with various delimiters.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csv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(open("../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example_data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 uk_rainfall.txt "))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['Date', 'Time', 'Temp', 'Rainfall']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['2014-01-01', '00:00', '2.34', '4.45']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['2014-01-01', '12:00', '6.70', '8.34']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['2014-01-02', '00:00', '-1.34', '10.25']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63538" y="5559425"/>
            <a:ext cx="8424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>
                <a:latin typeface="+mn-lt"/>
              </a:rPr>
              <a:t>See:  </a:t>
            </a:r>
            <a:r>
              <a:rPr lang="en-GB" altLang="en-US" dirty="0">
                <a:latin typeface="+mn-lt"/>
                <a:hlinkClick r:id="rId3"/>
              </a:rPr>
              <a:t>https://docs.python.org/3.7/library/csv.html</a:t>
            </a:r>
            <a:r>
              <a:rPr lang="en-GB" altLang="en-US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337888" y="265112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dirty="0"/>
              <a:t>But really, use “pandas” instead!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15106" y="1628800"/>
            <a:ext cx="87137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the first 6 lines with the old ways...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000" dirty="0">
              <a:solidFill>
                <a:srgbClr val="33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altLang="en-US" sz="200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example_data</a:t>
            </a: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/uk_rainfall.txt"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 = [</a:t>
            </a:r>
            <a:r>
              <a:rPr lang="en-GB" altLang="en-US" sz="200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open(</a:t>
            </a:r>
            <a:r>
              <a:rPr lang="en-GB" altLang="en-US" sz="200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altLang="en-US" sz="200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()[:6]]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000" dirty="0">
              <a:solidFill>
                <a:srgbClr val="33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item in metadata: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print("Item:", item)</a:t>
            </a:r>
          </a:p>
        </p:txBody>
      </p:sp>
    </p:spTree>
    <p:extLst>
      <p:ext uri="{BB962C8B-B14F-4D97-AF65-F5344CB8AC3E}">
        <p14:creationId xmlns:p14="http://schemas.microsoft.com/office/powerpoint/2010/main" val="22411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7171" y="16094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dirty="0"/>
              <a:t>But really, use “pandas” instead!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337888" y="1094068"/>
            <a:ext cx="871378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skiprows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=6,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="\s+", 	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="---")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have loads of methods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df.columns.tolist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df.index.name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[1918, "WIN"]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df.MAR.plot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(title="Time-series of rainfall in March",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="Rainfall (mm)")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6312C-5316-85F6-A944-2E3334FB6439}"/>
              </a:ext>
            </a:extLst>
          </p:cNvPr>
          <p:cNvSpPr txBox="1"/>
          <p:nvPr/>
        </p:nvSpPr>
        <p:spPr>
          <a:xfrm>
            <a:off x="-291541" y="5329706"/>
            <a:ext cx="92268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hlinkClick r:id="rId3"/>
              </a:rPr>
              <a:t>https://pandas.pydata.org/pandas-docs/stable/reference/api/pandas.read_csv.html</a:t>
            </a:r>
            <a:r>
              <a:rPr lang="en-GB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F8799-C545-6E46-F2D2-19D801A0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087" y="711728"/>
            <a:ext cx="1956865" cy="830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DFCD7-29A6-95B9-A838-5EF695ED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437" y="2237068"/>
            <a:ext cx="2439675" cy="16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468313" y="1330325"/>
            <a:ext cx="82804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3200" dirty="0">
                <a:latin typeface="+mn-lt"/>
              </a:rPr>
              <a:t>As we have seen Python has a great toolkit for reading files and working with strings.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en-US" sz="3200" dirty="0">
              <a:latin typeface="+mn-lt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3200" dirty="0">
                <a:latin typeface="+mn-lt"/>
              </a:rPr>
              <a:t>In this example we use a file that we found on the web, and then adapt some code to read it into a useful, re-usable form.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600" b="1" dirty="0">
                <a:solidFill>
                  <a:srgbClr val="000000"/>
                </a:solidFill>
                <a:ea typeface="+mn-ea"/>
                <a:cs typeface="Arial"/>
              </a:rPr>
              <a:t>Using python to read text formats</a:t>
            </a:r>
            <a:endParaRPr lang="en-GB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500063" y="1106488"/>
            <a:ext cx="80645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3600"/>
              <a:t>We found a suitable data set on the web: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 sz="3600"/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000">
                <a:hlinkClick r:id="rId3"/>
              </a:rPr>
              <a:t>https://www.metoffice.gov.uk/climate/uk/summaries/datasets</a:t>
            </a:r>
            <a:endParaRPr lang="en-GB" altLang="en-US" sz="2000"/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/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3600"/>
              <a:t>Met Office monthly weather statistics for the UK since 1910.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 sz="3600"/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 sz="36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7513" y="11588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dirty="0">
                <a:solidFill>
                  <a:srgbClr val="000000"/>
                </a:solidFill>
                <a:ea typeface="+mn-ea"/>
                <a:cs typeface="Arial"/>
              </a:rPr>
              <a:t>Our example file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18900" r="57607" b="29729"/>
          <a:stretch>
            <a:fillRect/>
          </a:stretch>
        </p:blipFill>
        <p:spPr bwMode="auto">
          <a:xfrm>
            <a:off x="20638" y="384175"/>
            <a:ext cx="9123362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6513" y="392113"/>
            <a:ext cx="576263" cy="646588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eaLnBrk="1" hangingPunct="1">
              <a:defRPr/>
            </a:pP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750" y="384175"/>
            <a:ext cx="8424863" cy="18923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Header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Left Arrow Callout 3"/>
          <p:cNvSpPr/>
          <p:nvPr/>
        </p:nvSpPr>
        <p:spPr>
          <a:xfrm>
            <a:off x="539750" y="3619500"/>
            <a:ext cx="2808288" cy="1584325"/>
          </a:xfrm>
          <a:prstGeom prst="leftArrow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000" b="1" dirty="0">
                <a:solidFill>
                  <a:srgbClr val="00B050"/>
                </a:solidFill>
              </a:rPr>
              <a:t>Lines numbers (for reference only)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18901" r="57607" b="29779"/>
          <a:stretch>
            <a:fillRect/>
          </a:stretch>
        </p:blipFill>
        <p:spPr bwMode="auto">
          <a:xfrm>
            <a:off x="20638" y="384175"/>
            <a:ext cx="9123362" cy="647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9750" y="1916113"/>
            <a:ext cx="8604250" cy="42497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Data (first 9 columns)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4" t="18900" r="24625" b="29729"/>
          <a:stretch>
            <a:fillRect/>
          </a:stretch>
        </p:blipFill>
        <p:spPr bwMode="auto">
          <a:xfrm>
            <a:off x="0" y="384175"/>
            <a:ext cx="87058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3350" y="1916113"/>
            <a:ext cx="7302500" cy="42497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Data (last 8 columns)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4" t="18900" r="24625" b="29729"/>
          <a:stretch>
            <a:fillRect/>
          </a:stretch>
        </p:blipFill>
        <p:spPr bwMode="auto">
          <a:xfrm>
            <a:off x="0" y="384175"/>
            <a:ext cx="87058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16250" y="1773238"/>
            <a:ext cx="4105275" cy="122396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Look! A missing value!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932363" y="2276475"/>
            <a:ext cx="431800" cy="431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539750" y="2698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Let's write some code to read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750" y="1412875"/>
            <a:ext cx="78486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+mn-lt"/>
                <a:cs typeface="Arial" charset="0"/>
              </a:rPr>
              <a:t>We'll need:</a:t>
            </a:r>
          </a:p>
          <a:p>
            <a:pPr eaLnBrk="1" hangingPunct="1">
              <a:defRPr/>
            </a:pPr>
            <a:endParaRPr lang="en-GB" sz="2400" dirty="0">
              <a:latin typeface="+mn-lt"/>
              <a:cs typeface="Arial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  <a:cs typeface="Arial" charset="0"/>
              </a:rPr>
              <a:t>To read the header and data separately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  <a:cs typeface="Arial" charset="0"/>
              </a:rPr>
              <a:t>To think about the data structure (so it is easy to retrieve the data in a useful manner).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GB" sz="2400" dirty="0">
                <a:latin typeface="+mn-lt"/>
                <a:cs typeface="Arial" charset="0"/>
              </a:rPr>
              <a:t>Let's put into practice what we have learnt:</a:t>
            </a:r>
          </a:p>
          <a:p>
            <a:pPr eaLnBrk="1" hangingPunct="1">
              <a:defRPr/>
            </a:pPr>
            <a:endParaRPr lang="en-GB" sz="2400" dirty="0">
              <a:latin typeface="+mn-lt"/>
              <a:cs typeface="Arial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  <a:cs typeface="Arial" charset="0"/>
              </a:rPr>
              <a:t>Use NumPy to store the arrays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  <a:cs typeface="Arial" charset="0"/>
              </a:rPr>
              <a:t>But we'll need to test for missing values and use Masked Array (numpy.ma)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27445</TotalTime>
  <Words>1467</Words>
  <Application>Microsoft Office PowerPoint</Application>
  <PresentationFormat>On-screen Show (4:3)</PresentationFormat>
  <Paragraphs>213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UKRI-stfc-nerc-ceda-ncas-nceo-Presentation-Template</vt:lpstr>
      <vt:lpstr>Read and Write Data</vt:lpstr>
      <vt:lpstr>ASCII or text file formats</vt:lpstr>
      <vt:lpstr>Using python to read text formats</vt:lpstr>
      <vt:lpstr>Our example file</vt:lpstr>
      <vt:lpstr>PowerPoint Presentation</vt:lpstr>
      <vt:lpstr>PowerPoint Presentation</vt:lpstr>
      <vt:lpstr>PowerPoint Presentation</vt:lpstr>
      <vt:lpstr>PowerPoint Presentation</vt:lpstr>
      <vt:lpstr>Let's write some code to read it</vt:lpstr>
      <vt:lpstr>PowerPoint Presentation</vt:lpstr>
      <vt:lpstr>Reading the header</vt:lpstr>
      <vt:lpstr>Reading the header</vt:lpstr>
      <vt:lpstr>Reading the header</vt:lpstr>
      <vt:lpstr>Test the reader</vt:lpstr>
      <vt:lpstr>Write a function to handle missing data properly</vt:lpstr>
      <vt:lpstr>Reading the data (part 1)</vt:lpstr>
      <vt:lpstr>PowerPoint Presentation</vt:lpstr>
      <vt:lpstr>Reading the data (part 2)</vt:lpstr>
      <vt:lpstr>PowerPoint Presentation</vt:lpstr>
      <vt:lpstr>Testing the code</vt:lpstr>
      <vt:lpstr>PowerPoint Presentation</vt:lpstr>
      <vt:lpstr>What about CSV or tab-delimited?</vt:lpstr>
      <vt:lpstr>Or try the Python "csv" module</vt:lpstr>
      <vt:lpstr>But really, use “pandas” instead!</vt:lpstr>
      <vt:lpstr>But really, use “pandas” instead!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Stephens, Ag (STFC,RAL,RALSP)</cp:lastModifiedBy>
  <cp:revision>103</cp:revision>
  <dcterms:created xsi:type="dcterms:W3CDTF">2014-02-27T16:12:17Z</dcterms:created>
  <dcterms:modified xsi:type="dcterms:W3CDTF">2023-02-28T15:03:06Z</dcterms:modified>
</cp:coreProperties>
</file>