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32" r:id="rId2"/>
    <p:sldId id="258" r:id="rId3"/>
    <p:sldId id="261" r:id="rId4"/>
    <p:sldId id="291" r:id="rId5"/>
    <p:sldId id="292" r:id="rId6"/>
    <p:sldId id="293" r:id="rId7"/>
    <p:sldId id="263" r:id="rId8"/>
    <p:sldId id="294" r:id="rId9"/>
    <p:sldId id="295" r:id="rId10"/>
    <p:sldId id="264" r:id="rId11"/>
    <p:sldId id="296" r:id="rId12"/>
    <p:sldId id="266" r:id="rId13"/>
    <p:sldId id="269" r:id="rId14"/>
    <p:sldId id="270" r:id="rId15"/>
    <p:sldId id="331" r:id="rId16"/>
    <p:sldId id="298" r:id="rId17"/>
    <p:sldId id="322" r:id="rId18"/>
    <p:sldId id="273" r:id="rId19"/>
    <p:sldId id="274" r:id="rId20"/>
    <p:sldId id="280" r:id="rId21"/>
    <p:sldId id="282" r:id="rId22"/>
    <p:sldId id="283" r:id="rId23"/>
    <p:sldId id="300" r:id="rId24"/>
    <p:sldId id="326" r:id="rId25"/>
    <p:sldId id="303" r:id="rId26"/>
    <p:sldId id="327" r:id="rId27"/>
    <p:sldId id="302" r:id="rId28"/>
    <p:sldId id="324" r:id="rId29"/>
    <p:sldId id="317" r:id="rId30"/>
    <p:sldId id="318" r:id="rId31"/>
    <p:sldId id="330" r:id="rId32"/>
    <p:sldId id="329" r:id="rId33"/>
    <p:sldId id="29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>
      <p:cViewPr varScale="1">
        <p:scale>
          <a:sx n="85" d="100"/>
          <a:sy n="85" d="100"/>
        </p:scale>
        <p:origin x="144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19/11/2021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19/11/2021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ny-lin.com/pyintr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Garland, Alan Iwi, Matt Pritchard and Tommy Godfrey.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dirty="0" smtClean="0"/>
              <a:t>Multi-dimensional array </a:t>
            </a:r>
            <a:r>
              <a:rPr lang="en-US" altLang="en-US" b="1" dirty="0"/>
              <a:t>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4084195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 dirty="0"/>
              <a:t>For multi-dimensional arrays, indexing between different dimensions is separated by </a:t>
            </a:r>
            <a:r>
              <a:rPr lang="en-US" altLang="en-US" sz="3200" dirty="0" smtClean="0"/>
              <a:t>commas</a:t>
            </a:r>
            <a:br>
              <a:rPr lang="en-US" altLang="en-US" sz="3200" dirty="0" smtClean="0"/>
            </a:br>
            <a:r>
              <a:rPr lang="en-US" altLang="en-US" sz="3200" dirty="0" smtClean="0"/>
              <a:t>(fastest-varying dimension is last).</a:t>
            </a:r>
          </a:p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 dirty="0" smtClean="0"/>
              <a:t>e.g.   </a:t>
            </a:r>
            <a:r>
              <a:rPr lang="en-US" altLang="en-US" sz="3200" dirty="0" smtClean="0"/>
              <a:t>a[4, 2]      </a:t>
            </a:r>
            <a:r>
              <a:rPr lang="en-US" altLang="en-US" sz="3200" dirty="0" smtClean="0">
                <a:sym typeface="Wingdings" panose="05000000000000000000" pitchFamily="2" charset="2"/>
              </a:rPr>
              <a:t> [row, col]</a:t>
            </a:r>
            <a:endParaRPr lang="en-US" altLang="en-US" sz="3200" dirty="0" smtClean="0"/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 dirty="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  <a:buNone/>
            </a:pPr>
            <a:r>
              <a:rPr lang="en-US" altLang="en-US" sz="3200" dirty="0" smtClean="0"/>
              <a:t>Slicing </a:t>
            </a:r>
            <a:r>
              <a:rPr lang="en-US" altLang="en-US" sz="3200" dirty="0"/>
              <a:t>rules also work as applied for each </a:t>
            </a:r>
            <a:r>
              <a:rPr lang="en-US" altLang="en-US" sz="3200" dirty="0" smtClean="0"/>
              <a:t>dimension.</a:t>
            </a:r>
          </a:p>
          <a:p>
            <a:pPr marL="230188" indent="0">
              <a:spcBef>
                <a:spcPts val="600"/>
              </a:spcBef>
              <a:buNone/>
            </a:pPr>
            <a:r>
              <a:rPr lang="en-US" altLang="en-US" sz="3200" dirty="0" smtClean="0">
                <a:cs typeface="Calibri" panose="020F0502020204030204" pitchFamily="34" charset="0"/>
              </a:rPr>
              <a:t>e.g. </a:t>
            </a:r>
            <a:r>
              <a:rPr lang="en-US" altLang="en-US" sz="3200" dirty="0">
                <a:cs typeface="Calibri" panose="020F0502020204030204" pitchFamily="34" charset="0"/>
              </a:rPr>
              <a:t> </a:t>
            </a:r>
            <a:r>
              <a:rPr lang="en-US" altLang="en-US" sz="3200" dirty="0" smtClean="0">
                <a:cs typeface="Calibri" panose="020F0502020204030204" pitchFamily="34" charset="0"/>
              </a:rPr>
              <a:t> a[1, :, 4:7]</a:t>
            </a:r>
            <a:endParaRPr lang="en-US" altLang="en-US"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 dirty="0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cs typeface="Calibri" panose="020F0502020204030204" pitchFamily="34" charset="0"/>
              </a:rPr>
              <a:t>What is </a:t>
            </a:r>
            <a:r>
              <a:rPr lang="en-US" altLang="en-US" sz="3200" dirty="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 dirty="0">
                <a:cs typeface="Calibri" panose="020F0502020204030204" pitchFamily="34" charset="0"/>
              </a:rPr>
              <a:t>equal to? </a:t>
            </a:r>
            <a:r>
              <a:rPr lang="en-US" altLang="en-US" sz="3200" dirty="0">
                <a:ea typeface="MS Gothic" panose="020B0609070205080204" pitchFamily="49" charset="-128"/>
              </a:rPr>
              <a:t>a[1,:]</a:t>
            </a:r>
            <a:r>
              <a:rPr lang="en-US" altLang="en-US" sz="3200" dirty="0">
                <a:cs typeface="Calibri" panose="020F0502020204030204" pitchFamily="34" charset="0"/>
              </a:rPr>
              <a:t>? </a:t>
            </a:r>
            <a:r>
              <a:rPr lang="en-US" altLang="en-US" sz="3200" dirty="0">
                <a:ea typeface="MS Gothic" panose="020B0609070205080204" pitchFamily="49" charset="-128"/>
              </a:rPr>
              <a:t>a[1,1:4]</a:t>
            </a:r>
            <a:r>
              <a:rPr lang="en-US" altLang="en-US" sz="3200" dirty="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2.4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[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22, 4, 0.1, 5.3, -9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[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array(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-9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array([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22, 4, 0.1])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/>
              <a:t>Interrogating arrays</a:t>
            </a:r>
            <a:endParaRPr lang="en-US" altLang="en-US" b="1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Numpy has many functions</a:t>
            </a:r>
            <a:br>
              <a:rPr lang="en-US" altLang="en-US" sz="3200" dirty="0"/>
            </a:br>
            <a:r>
              <a:rPr lang="en-US" altLang="en-US" sz="3200" dirty="0"/>
              <a:t>that give info about arrays.</a:t>
            </a:r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Examples for array "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" (assuming </a:t>
            </a:r>
            <a:br>
              <a:rPr lang="en-US" altLang="en-US" sz="3200" dirty="0"/>
            </a:br>
            <a:r>
              <a:rPr lang="en-US" altLang="en-US" sz="3200" dirty="0"/>
              <a:t>you imported </a:t>
            </a:r>
            <a:r>
              <a:rPr lang="en-US" altLang="en-US" sz="3200" dirty="0" err="1"/>
              <a:t>numpy</a:t>
            </a:r>
            <a:r>
              <a:rPr lang="en-US" altLang="en-US" sz="3200" dirty="0"/>
              <a:t> as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/>
              <a:t>):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Shape: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Rank (number of dimensions):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/>
              <a:t>Number of</a:t>
            </a:r>
            <a:r>
              <a:rPr lang="en-GB" sz="2400" spc="30" dirty="0"/>
              <a:t> </a:t>
            </a:r>
            <a:r>
              <a:rPr lang="en-GB" sz="2400" spc="-129" dirty="0"/>
              <a:t>elem</a:t>
            </a:r>
            <a:r>
              <a:rPr lang="en-GB" sz="2400" spc="-109" dirty="0"/>
              <a:t>ents</a:t>
            </a:r>
            <a:r>
              <a:rPr lang="en-GB" sz="2400" spc="-99" dirty="0"/>
              <a:t>: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>
                <a:cs typeface="Courier New" panose="02070309020205020404" pitchFamily="49" charset="0"/>
              </a:rPr>
              <a:t>Maximum: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>
                <a:cs typeface="Courier New" panose="02070309020205020404" pitchFamily="49" charset="0"/>
              </a:rPr>
              <a:t>   Similarly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Reshape the array: e.g.,      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np.reshape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Transpose the array:           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Flatten to a 1-D array:   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np.ravel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Concatenate arrays:  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3)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(a,3)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 dirty="0">
                <a:cs typeface="Calibri" panose="020F0502020204030204" pitchFamily="34" charset="0"/>
              </a:rPr>
              <a:t>much else exists only as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np.average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altLang="en-US" sz="2800" dirty="0"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 dirty="0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 dirty="0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/>
              <a:t>Let's start doing some calculations with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755576" y="2204864"/>
            <a:ext cx="7488238" cy="215443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pPr marL="25179" eaLnBrk="1" hangingPunct="1">
              <a:defRPr/>
            </a:pPr>
            <a:endParaRPr lang="en-GB" sz="2000" spc="-1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marL="25179" eaLnBrk="1" hangingPunct="1"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This makes them </a:t>
            </a:r>
            <a:r>
              <a:rPr lang="en-US" altLang="en-US" sz="3200" i="1" dirty="0">
                <a:cs typeface="Calibri" panose="020F0502020204030204" pitchFamily="34" charset="0"/>
              </a:rPr>
              <a:t>much faster </a:t>
            </a:r>
            <a:r>
              <a:rPr lang="en-US" altLang="en-US" sz="3200" dirty="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 dirty="0"/>
              <a:t>Johnny Lin</a:t>
            </a:r>
            <a:r>
              <a:rPr lang="en-GB" altLang="en-US" sz="2800" dirty="0"/>
              <a:t> wrote a great python/atmospheric science book with exercises, examples, presentations, books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/>
              <a:t>It is Python 2 however.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 dirty="0">
                <a:cs typeface="Courier New" panose="02070309020205020404" pitchFamily="49" charset="0"/>
              </a:rPr>
            </a:br>
            <a:r>
              <a:rPr lang="en-GB" altLang="en-US" sz="2800" dirty="0">
                <a:cs typeface="Courier New" panose="02070309020205020404" pitchFamily="49" charset="0"/>
              </a:rPr>
              <a:t>from...</a:t>
            </a:r>
            <a:endParaRPr lang="en-GB" altLang="en-US" sz="2800" dirty="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en-US" sz="3200" dirty="0">
                <a:cs typeface="Calibri" panose="020F0502020204030204" pitchFamily="34" charset="0"/>
                <a:hlinkClick r:id="rId3"/>
              </a:rPr>
              <a:t>https://www.johnny-lin.com/pyintro/</a:t>
            </a:r>
            <a:endParaRPr lang="en-GB" altLang="en-US"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>
                <a:cs typeface="Calibri" panose="020F0502020204030204" pitchFamily="34" charset="0"/>
              </a:rPr>
            </a:br>
            <a:endParaRPr lang="en-US" altLang="en-US" sz="1400" dirty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You have a 2-D array and you want to </a:t>
            </a:r>
            <a:r>
              <a:rPr lang="en-US" altLang="en-US" i="1" dirty="0">
                <a:solidFill>
                  <a:srgbClr val="FF0000"/>
                </a:solidFill>
                <a:cs typeface="Calibri" panose="020F0502020204030204" pitchFamily="34" charset="0"/>
              </a:rPr>
              <a:t>double each value </a:t>
            </a:r>
            <a:r>
              <a:rPr lang="en-US" altLang="en-US" dirty="0">
                <a:cs typeface="Calibri" panose="020F0502020204030204" pitchFamily="34" charset="0"/>
              </a:rPr>
              <a:t>when the element is between 5 and 10, and set to zero when it is not.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function tests any condition and applies operations for true and false </a:t>
            </a:r>
            <a:r>
              <a:rPr lang="en-US" altLang="en-US" sz="2800" dirty="0" smtClean="0">
                <a:cs typeface="Calibri" panose="020F0502020204030204" pitchFamily="34" charset="0"/>
              </a:rPr>
              <a:t>cases, as specified,</a:t>
            </a:r>
            <a:br>
              <a:rPr lang="en-US" altLang="en-US" sz="2800" dirty="0" smtClean="0">
                <a:cs typeface="Calibri" panose="020F0502020204030204" pitchFamily="34" charset="0"/>
              </a:rPr>
            </a:br>
            <a:r>
              <a:rPr lang="en-US" altLang="en-US" sz="2800" dirty="0" smtClean="0">
                <a:cs typeface="Calibri" panose="020F0502020204030204" pitchFamily="34" charset="0"/>
              </a:rPr>
              <a:t>on </a:t>
            </a:r>
            <a:r>
              <a:rPr lang="en-US" altLang="en-US" sz="2800" dirty="0">
                <a:cs typeface="Calibri" panose="020F0502020204030204" pitchFamily="34" charset="0"/>
              </a:rPr>
              <a:t>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Our use case can be coded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np.logical_and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(condition, a * 2, 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37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have a 2-D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answer</a:t>
            </a:r>
            <a:r>
              <a:rPr lang="en-US" altLang="en-US" dirty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double each value when the element is &gt; 5 and &lt;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This is both clean and fast.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/>
              <a:t>Basic mathematical functions: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Basic statistical functions: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/>
              <a:t>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/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ea typeface="MS Gothic" pitchFamily="49" charset="-128"/>
              </a:rPr>
              <a:t> </a:t>
            </a:r>
            <a:r>
              <a:rPr lang="en-US" altLang="en-US" sz="2800" dirty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>
                <a:ea typeface="MS Gothic" pitchFamily="49" charset="-128"/>
              </a:rPr>
              <a:t>and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>
                <a:ea typeface="MS Gothic" pitchFamily="49" charset="-128"/>
              </a:rPr>
              <a:t>, where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/>
              <a:t>Handling missing values</a:t>
            </a:r>
            <a:br>
              <a:rPr lang="en-GB" altLang="en-US" b="1"/>
            </a:br>
            <a:r>
              <a:rPr lang="en-GB" altLang="en-US" b="1"/>
              <a:t>(using masked arrays)</a:t>
            </a:r>
            <a:endParaRPr lang="en-US" altLang="en-US" b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Introducing a masked array</a:t>
            </a:r>
            <a:endParaRPr lang="en-US" altLang="en-US" b="1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</a:t>
            </a:r>
            <a:r>
              <a:rPr lang="en-GB" altLang="en-US" sz="2800" b="1" dirty="0">
                <a:cs typeface="Calibri" panose="020F0502020204030204" pitchFamily="34" charset="0"/>
              </a:rPr>
              <a:t> masked array </a:t>
            </a:r>
            <a:r>
              <a:rPr lang="en-GB" altLang="en-US" sz="2800" dirty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 mask of </a:t>
            </a:r>
            <a:r>
              <a:rPr lang="en-GB" altLang="en-US" sz="2800" i="1" dirty="0">
                <a:cs typeface="Calibri" panose="020F0502020204030204" pitchFamily="34" charset="0"/>
              </a:rPr>
              <a:t>bad values </a:t>
            </a:r>
            <a:r>
              <a:rPr lang="en-GB" altLang="en-US" sz="2800" dirty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>
                <a:cs typeface="Calibri" panose="020F0502020204030204" pitchFamily="34" charset="0"/>
              </a:rPr>
              <a:t>land mask </a:t>
            </a:r>
            <a:r>
              <a:rPr lang="en-GB" altLang="en-US" sz="2800" dirty="0">
                <a:cs typeface="Calibri" panose="020F0502020204030204" pitchFamily="34" charset="0"/>
              </a:rPr>
              <a:t>(e.g. </a:t>
            </a:r>
            <a:r>
              <a:rPr lang="en-GB" altLang="en-US" sz="2800" i="1" dirty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submodule. </a:t>
            </a: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/>
            </a: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In these examples, assume </a:t>
            </a:r>
            <a:r>
              <a:rPr lang="en-US" altLang="en-US" sz="2800" dirty="0" smtClean="0">
                <a:cs typeface="Calibri" panose="020F0502020204030204" pitchFamily="34" charset="0"/>
              </a:rPr>
              <a:t>that I </a:t>
            </a:r>
            <a:r>
              <a:rPr lang="en-US" altLang="en-US" sz="2800" dirty="0">
                <a:cs typeface="Calibri" panose="020F0502020204030204" pitchFamily="34" charset="0"/>
              </a:rPr>
              <a:t>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 dirty="0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and </a:t>
            </a:r>
            <a:r>
              <a:rPr lang="en-US" altLang="en-US" sz="2800" dirty="0" err="1">
                <a:cs typeface="Calibri" panose="020F0502020204030204" pitchFamily="34" charset="0"/>
              </a:rPr>
              <a:t>NumPy</a:t>
            </a:r>
            <a:r>
              <a:rPr lang="en-US" altLang="en-US" sz="2800" dirty="0">
                <a:cs typeface="Calibri" panose="020F0502020204030204" pitchFamily="34" charset="0"/>
              </a:rPr>
              <a:t>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MS Gothic" panose="020B0609070205080204" pitchFamily="49" charset="-128"/>
              </a:rPr>
              <a:t>numpy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 dirty="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/>
              <a:t>What is an array</a:t>
            </a:r>
            <a:r>
              <a:rPr lang="en-GB" altLang="en-US" sz="4000" b="1"/>
              <a:t>?</a:t>
            </a:r>
            <a:endParaRPr lang="en-US" altLang="en-US" sz="4000" b="1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/>
              <a:t>An</a:t>
            </a:r>
            <a:r>
              <a:rPr sz="3200" spc="30" dirty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/>
              <a:t>All</a:t>
            </a:r>
            <a:r>
              <a:rPr sz="3200" spc="30" dirty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/>
              <a:t>faster.</a:t>
            </a:r>
            <a:endParaRPr lang="en-GB" sz="3200" spc="-7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/>
              <a:t>Multi-dimensional</a:t>
            </a:r>
            <a:r>
              <a:rPr sz="3200" spc="5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rted.</a:t>
            </a:r>
            <a:endParaRPr lang="en-GB" sz="3200" spc="-5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/>
              <a:t>Arr</a:t>
            </a:r>
            <a:r>
              <a:rPr sz="3200" spc="-89" dirty="0"/>
              <a:t>a</a:t>
            </a:r>
            <a:r>
              <a:rPr sz="3200" spc="-79" dirty="0"/>
              <a:t>y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8"/>
            <a:ext cx="8229600" cy="553998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sz="4000" b="1" spc="-109" dirty="0"/>
              <a:t>Constructing Masked Arrays 3</a:t>
            </a:r>
            <a:endParaRPr sz="4000"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([1,2,3,4</a:t>
            </a:r>
            <a:r>
              <a:rPr lang="en-GB" dirty="0"/>
              <a:t>,5</a:t>
            </a:r>
            <a:r>
              <a:rPr dirty="0"/>
              <a:t>],3)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963" y="3467100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125" y="4652963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([1,2,3,4,5])</a:t>
            </a:r>
          </a:p>
          <a:p>
            <a:pPr eaLnBrk="1" hangingPunct="1">
              <a:defRPr/>
            </a:pPr>
            <a:r>
              <a:rPr lang="en-GB" dirty="0" err="1"/>
              <a:t>cond</a:t>
            </a:r>
            <a:r>
              <a:rPr lang="en-GB" dirty="0"/>
              <a:t> = </a:t>
            </a:r>
            <a:r>
              <a:rPr lang="en-GB" dirty="0" err="1"/>
              <a:t>np.logical_and</a:t>
            </a:r>
            <a:r>
              <a:rPr lang="en-GB" dirty="0"/>
              <a:t>(data&gt;2, data&lt;5)</a:t>
            </a:r>
          </a:p>
          <a:p>
            <a:pPr eaLnBrk="1" hangingPunct="1">
              <a:defRPr/>
            </a:pPr>
            <a:r>
              <a:rPr lang="en-GB" dirty="0"/>
              <a:t>c </a:t>
            </a:r>
            <a:r>
              <a:rPr dirty="0"/>
              <a:t>=</a:t>
            </a:r>
            <a:r>
              <a:rPr lang="en-GB" dirty="0"/>
              <a:t> M</a:t>
            </a:r>
            <a:r>
              <a:rPr dirty="0" err="1"/>
              <a:t>A.masked_where</a:t>
            </a:r>
            <a:r>
              <a:rPr dirty="0"/>
              <a:t>(</a:t>
            </a:r>
            <a:r>
              <a:rPr lang="en-GB" dirty="0" err="1"/>
              <a:t>cond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/>
              <a:t>data)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/>
                        <a:t>Expression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Values including mask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75AB4E-7840-A745-8A7C-3F89C7221A0F}"/>
              </a:ext>
            </a:extLst>
          </p:cNvPr>
          <p:cNvSpPr txBox="1"/>
          <p:nvPr/>
        </p:nvSpPr>
        <p:spPr>
          <a:xfrm>
            <a:off x="251520" y="2152651"/>
            <a:ext cx="1672253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Masked when:</a:t>
            </a:r>
          </a:p>
          <a:p>
            <a:r>
              <a:rPr lang="en-GB" dirty="0"/>
              <a:t>b &gt; 3</a:t>
            </a:r>
          </a:p>
          <a:p>
            <a:r>
              <a:rPr lang="en-GB" dirty="0"/>
              <a:t>c &gt; 2, c &lt; 5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GB"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(data=...,mask=...,</a:t>
            </a:r>
            <a:b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b="1" spc="188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b="1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=1e30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669227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dirty="0"/>
              <a:t> is a powerful array handling package that provides the array handling functionality of IDL, </a:t>
            </a:r>
            <a:r>
              <a:rPr lang="en-US" altLang="en-US" sz="2800" dirty="0" err="1"/>
              <a:t>Matlab</a:t>
            </a:r>
            <a:r>
              <a:rPr lang="en-US" altLang="en-US" sz="2800" dirty="0"/>
              <a:t>, Fortran 90 etc.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Masked arrays extend the functionality by providing support for "bad values".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Other libraries, such as Pandas, netCDF4, cf-python, iris and Xarray all use </a:t>
            </a:r>
            <a:r>
              <a:rPr lang="en-US" altLang="en-US" sz="2800" dirty="0" err="1">
                <a:cs typeface="Calibri" panose="020F0502020204030204" pitchFamily="34" charset="0"/>
              </a:rPr>
              <a:t>NumPy</a:t>
            </a:r>
            <a:r>
              <a:rPr lang="en-US" altLang="en-US" sz="2800" dirty="0"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/>
              <a:t>The </a:t>
            </a:r>
            <a:r>
              <a:rPr lang="en-US" altLang="en-US" sz="4000" b="1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/>
              <a:t>NumPy is the standard array package in Python. (There are others, but the community has now converged on NumPy)</a:t>
            </a:r>
            <a:r>
              <a:rPr lang="en-GB" altLang="en-US" sz="280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/>
              <a:t>NumPy is written in C so processing of large arrays is much faster than processing lists.</a:t>
            </a:r>
            <a:endParaRPr lang="en-US" altLang="en-US" sz="10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To utilize NumPy's functions and attributes, you import the package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/>
              <a:t>Often NumPy is imported as an alias, e.g.:</a:t>
            </a:r>
            <a:endParaRPr lang="en-GB" altLang="en-US" sz="120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solidFill>
                  <a:prstClr val="black"/>
                </a:solidFill>
              </a:rPr>
              <a:t> function will match the array type to the contents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To force a certain numerical type for the array, set the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dtype=np.int32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Typecodes for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Other ways of creating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lang="en-GB" sz="3200" spc="40" dirty="0" smtClean="0">
                <a:latin typeface="+mn-lt"/>
                <a:cs typeface="Calibri" panose="020F0502020204030204" pitchFamily="34" charset="0"/>
              </a:rPr>
              <a:t>1-D </a:t>
            </a:r>
            <a:r>
              <a:rPr sz="3200" spc="-178" dirty="0" smtClean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 smtClean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 smtClean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 smtClean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 smtClean="0">
                <a:latin typeface="+mn-lt"/>
                <a:cs typeface="Calibri" panose="020F0502020204030204" pitchFamily="34" charset="0"/>
              </a:rPr>
              <a:t> </a:t>
            </a:r>
            <a:r>
              <a:rPr lang="en-GB" sz="3200" spc="-89" dirty="0" smtClean="0">
                <a:latin typeface="+mn-lt"/>
                <a:cs typeface="Calibri" panose="020F0502020204030204" pitchFamily="34" charset="0"/>
              </a:rPr>
              <a:t>similar to</a:t>
            </a:r>
            <a:r>
              <a:rPr sz="3200" spc="30" dirty="0" smtClean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 dirty="0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 dirty="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 dirty="0">
                <a:cs typeface="Calibri" panose="020F0502020204030204" pitchFamily="34" charset="0"/>
              </a:rPr>
              <a:t>is </a:t>
            </a:r>
            <a:r>
              <a:rPr lang="en-US" altLang="en-US" dirty="0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 dirty="0">
                <a:cs typeface="Calibri" panose="020F0502020204030204" pitchFamily="34" charset="0"/>
              </a:rPr>
              <a:t>the second is  </a:t>
            </a:r>
            <a:r>
              <a:rPr lang="en-US" altLang="en-US" dirty="0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 dirty="0">
                <a:cs typeface="Calibri" panose="020F0502020204030204" pitchFamily="34" charset="0"/>
              </a:rPr>
              <a:t>etc.</a:t>
            </a:r>
            <a:endParaRPr lang="en-GB" altLang="en-US" sz="32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 dirty="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 dirty="0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 dirty="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14967</TotalTime>
  <Words>1943</Words>
  <Application>Microsoft Office PowerPoint</Application>
  <PresentationFormat>On-screen Show (4:3)</PresentationFormat>
  <Paragraphs>221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Gothic</vt:lpstr>
      <vt:lpstr>Arial</vt:lpstr>
      <vt:lpstr>Calibri</vt:lpstr>
      <vt:lpstr>Courier New</vt:lpstr>
      <vt:lpstr>Tahoma</vt:lpstr>
      <vt:lpstr>Wingdings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Multi-dimensional 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 </vt:lpstr>
      <vt:lpstr>General array operations</vt:lpstr>
      <vt:lpstr>Testing inside an array</vt:lpstr>
      <vt:lpstr>Testing inside an array</vt:lpstr>
      <vt:lpstr>Testing inside an array</vt:lpstr>
      <vt:lpstr>Testing inside an array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Iwi, Alan (STFC,RAL,RALSP)</cp:lastModifiedBy>
  <cp:revision>164</cp:revision>
  <cp:lastPrinted>2021-11-26T08:05:55Z</cp:lastPrinted>
  <dcterms:created xsi:type="dcterms:W3CDTF">2014-03-03T17:46:53Z</dcterms:created>
  <dcterms:modified xsi:type="dcterms:W3CDTF">2021-11-26T08:07:00Z</dcterms:modified>
</cp:coreProperties>
</file>