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73" r:id="rId4"/>
    <p:sldId id="285" r:id="rId5"/>
    <p:sldId id="293" r:id="rId6"/>
    <p:sldId id="287" r:id="rId7"/>
    <p:sldId id="294" r:id="rId8"/>
    <p:sldId id="288" r:id="rId9"/>
    <p:sldId id="289" r:id="rId10"/>
    <p:sldId id="290" r:id="rId11"/>
    <p:sldId id="279" r:id="rId12"/>
    <p:sldId id="280" r:id="rId13"/>
    <p:sldId id="281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18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E90AB8-DCEB-4168-9AFD-38401B3FA606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D93A69-B4D9-4AB3-B658-602995121542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69EC8E-4498-43EC-B312-3DB199EE22DB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5DB9A50-629E-4992-946C-B98817B2E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1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DC3524-3290-4BF3-A0A8-B1D606BF6E84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FA761224-1BDB-4B5D-BF01-DEA176A8AD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5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learn/scientific-computing-with-python/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suk/ncas-isc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ncas-cms.github.io/cf-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array.pydata.org/en/stable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scitools-iris.readthedocs.io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dirty="0"/>
              <a:t>ISC 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004EF-AB30-46A6-A9CA-626CF5C22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Where next?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4916-B9E3-4EB1-AEC5-02846EC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3F35-E5A4-43B8-94C6-9C94297B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A76F-0EBC-4FF5-836A-FA6E41C2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90" y="188640"/>
            <a:ext cx="1941190" cy="999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3022C-A5BB-4D3D-BF48-FCFEF804B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472"/>
            <a:ext cx="9144000" cy="448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FFE76-AFF0-4FD4-83B6-B71311D8F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797" y="3174752"/>
            <a:ext cx="3380683" cy="23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1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6238" y="188640"/>
            <a:ext cx="8418512" cy="881063"/>
          </a:xfrm>
        </p:spPr>
        <p:txBody>
          <a:bodyPr/>
          <a:lstStyle/>
          <a:p>
            <a:r>
              <a:rPr lang="en-GB" altLang="en-US" b="1" dirty="0"/>
              <a:t>Where to go next?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76238" y="1196752"/>
            <a:ext cx="8660258" cy="4790529"/>
          </a:xfrm>
        </p:spPr>
        <p:txBody>
          <a:bodyPr/>
          <a:lstStyle/>
          <a:p>
            <a:r>
              <a:rPr lang="en-GB" altLang="en-US" dirty="0"/>
              <a:t>The best way to learn is to play...</a:t>
            </a:r>
          </a:p>
          <a:p>
            <a:r>
              <a:rPr lang="en-GB" altLang="en-US" dirty="0"/>
              <a:t>Get python installed on your desktop/laptop (on Windows, MAC or Linux).</a:t>
            </a:r>
          </a:p>
          <a:p>
            <a:r>
              <a:rPr lang="en-GB" altLang="en-US" dirty="0"/>
              <a:t>Read/write files</a:t>
            </a:r>
          </a:p>
          <a:p>
            <a:r>
              <a:rPr lang="en-GB" altLang="en-US" dirty="0"/>
              <a:t>Move/copy files/folders using scripts</a:t>
            </a:r>
          </a:p>
          <a:p>
            <a:r>
              <a:rPr lang="en-GB" altLang="en-US" dirty="0"/>
              <a:t>Make some nice plots</a:t>
            </a:r>
          </a:p>
          <a:p>
            <a:r>
              <a:rPr lang="en-GB" altLang="en-US" dirty="0"/>
              <a:t>Start a small project:</a:t>
            </a:r>
          </a:p>
          <a:p>
            <a:pPr lvl="1"/>
            <a:r>
              <a:rPr lang="en-GB" altLang="en-US" dirty="0"/>
              <a:t>Write down the steps – </a:t>
            </a:r>
            <a:r>
              <a:rPr lang="en-GB" altLang="en-US" i="1" dirty="0"/>
              <a:t>think algorithmically!</a:t>
            </a:r>
            <a:endParaRPr lang="en-GB" altLang="en-US" dirty="0"/>
          </a:p>
          <a:p>
            <a:pPr lvl="1"/>
            <a:r>
              <a:rPr lang="en-GB" altLang="en-US" dirty="0"/>
              <a:t>Convert the steps to pseudo-code – </a:t>
            </a:r>
            <a:r>
              <a:rPr lang="en-GB" altLang="en-US" i="1" dirty="0"/>
              <a:t>test ideas/code as you go</a:t>
            </a:r>
            <a:endParaRPr lang="en-GB" altLang="en-US" dirty="0"/>
          </a:p>
          <a:p>
            <a:pPr lvl="1"/>
            <a:r>
              <a:rPr lang="en-GB" altLang="en-US" dirty="0"/>
              <a:t>Convert to Python functions / classes / scripts / modules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err="1"/>
              <a:t>Codecademy</a:t>
            </a:r>
            <a:r>
              <a:rPr lang="en-GB" altLang="en-US" dirty="0"/>
              <a:t> site has great exercises: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https://www.codecademy.com/learn/learn-python</a:t>
            </a:r>
            <a:endParaRPr lang="en-GB" altLang="en-US" dirty="0"/>
          </a:p>
          <a:p>
            <a:r>
              <a:rPr lang="en-GB" altLang="en-US" dirty="0"/>
              <a:t>Free Code Camp:</a:t>
            </a:r>
            <a:br>
              <a:rPr lang="en-GB" altLang="en-US" dirty="0"/>
            </a:br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https://www.freecodecamp.org/learn/scientific-computing-with-python/</a:t>
            </a:r>
            <a:endParaRPr lang="en-GB" altLang="en-US" dirty="0"/>
          </a:p>
          <a:p>
            <a:r>
              <a:rPr lang="en-GB" altLang="en-US" dirty="0"/>
              <a:t>Python website has documentation for all the standard library modules (sys, maths, etc.):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</a:t>
            </a:r>
            <a:r>
              <a:rPr lang="en-GB" altLang="en-US" dirty="0">
                <a:hlinkClick r:id="rId4"/>
              </a:rPr>
              <a:t>https://docs.python.org/</a:t>
            </a:r>
            <a:r>
              <a:rPr lang="en-GB" alt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Python website also has tutorials: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https://docs.python.org/3/tutorial/</a:t>
            </a: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lnSpc>
                <a:spcPct val="125000"/>
              </a:lnSpc>
            </a:pPr>
            <a:r>
              <a:rPr lang="en-US" altLang="en-US" dirty="0"/>
              <a:t>Software-Carpentry web site hosts videos and presentations and lots more: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https://software-carpentry.org/lessons/</a:t>
            </a:r>
            <a:endParaRPr lang="en-US" altLang="en-US" dirty="0"/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775575" cy="5078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eaLnBrk="1" hangingPunct="1">
              <a:lnSpc>
                <a:spcPct val="125000"/>
              </a:lnSpc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 Full version of the modules and exercises/solutions: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https://github.com/ncasuk/ncas-isc</a:t>
            </a:r>
            <a:endParaRPr lang="en-US" sz="28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	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i="1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ISC course materials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205038"/>
            <a:ext cx="8229600" cy="1143000"/>
          </a:xfrm>
        </p:spPr>
        <p:txBody>
          <a:bodyPr/>
          <a:lstStyle/>
          <a:p>
            <a:r>
              <a:rPr lang="en-GB" altLang="en-US" b="1"/>
              <a:t>Good luck!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lloons, Celebration, Congratulation, Colorful, Party">
            <a:extLst>
              <a:ext uri="{FF2B5EF4-FFF2-40B4-BE49-F238E27FC236}">
                <a16:creationId xmlns:a16="http://schemas.microsoft.com/office/drawing/2014/main" id="{DF405E96-3714-4AA5-AB63-5CB6C9C5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6EAD14-C6D9-4AA2-B3E0-F8ABFC101CA5}"/>
              </a:ext>
            </a:extLst>
          </p:cNvPr>
          <p:cNvSpPr/>
          <p:nvPr/>
        </p:nvSpPr>
        <p:spPr>
          <a:xfrm rot="20907228">
            <a:off x="647564" y="2431485"/>
            <a:ext cx="7848871" cy="175432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27000">
                      <a:srgbClr val="FF0000"/>
                    </a:gs>
                    <a:gs pos="45000">
                      <a:srgbClr val="FFC000"/>
                    </a:gs>
                    <a:gs pos="53000">
                      <a:srgbClr val="FFFF00"/>
                    </a:gs>
                    <a:gs pos="79000">
                      <a:srgbClr val="0070C0"/>
                    </a:gs>
                    <a:gs pos="88000">
                      <a:srgbClr val="7030A0"/>
                    </a:gs>
                    <a:gs pos="68000">
                      <a:srgbClr val="00B050"/>
                    </a:gs>
                  </a:gsLst>
                  <a:lin ang="5400000" scaled="1"/>
                </a:gradFill>
                <a:effectLst>
                  <a:glow rad="266700">
                    <a:schemeClr val="bg1"/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CONGRATULATIONS!</a:t>
            </a:r>
          </a:p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27000">
                      <a:srgbClr val="FF0000"/>
                    </a:gs>
                    <a:gs pos="45000">
                      <a:srgbClr val="FFC000"/>
                    </a:gs>
                    <a:gs pos="53000">
                      <a:srgbClr val="FFFF00"/>
                    </a:gs>
                    <a:gs pos="79000">
                      <a:srgbClr val="0070C0"/>
                    </a:gs>
                    <a:gs pos="88000">
                      <a:srgbClr val="7030A0"/>
                    </a:gs>
                    <a:gs pos="68000">
                      <a:srgbClr val="00B050"/>
                    </a:gs>
                  </a:gsLst>
                  <a:lin ang="5400000" scaled="1"/>
                </a:gradFill>
                <a:effectLst>
                  <a:glow rad="266700">
                    <a:schemeClr val="bg1"/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You did it!</a:t>
            </a:r>
            <a:endParaRPr lang="en-US" sz="5400" b="1" cap="none" spc="0" dirty="0">
              <a:ln w="6600">
                <a:solidFill>
                  <a:schemeClr val="tx1"/>
                </a:solidFill>
                <a:prstDash val="solid"/>
              </a:ln>
              <a:gradFill>
                <a:gsLst>
                  <a:gs pos="27000">
                    <a:srgbClr val="FF0000"/>
                  </a:gs>
                  <a:gs pos="45000">
                    <a:srgbClr val="FFC000"/>
                  </a:gs>
                  <a:gs pos="53000">
                    <a:srgbClr val="FFFF00"/>
                  </a:gs>
                  <a:gs pos="79000">
                    <a:srgbClr val="0070C0"/>
                  </a:gs>
                  <a:gs pos="88000">
                    <a:srgbClr val="7030A0"/>
                  </a:gs>
                  <a:gs pos="68000">
                    <a:srgbClr val="00B050"/>
                  </a:gs>
                </a:gsLst>
                <a:lin ang="5400000" scaled="1"/>
              </a:gradFill>
              <a:effectLst>
                <a:glow rad="266700">
                  <a:schemeClr val="bg1"/>
                </a:glow>
                <a:outerShdw dist="38100" dir="2700000" algn="tl" rotWithShape="0">
                  <a:schemeClr val="accent2"/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2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learnt about python basics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Basics and control flow, </a:t>
            </a:r>
            <a:r>
              <a:rPr lang="en-GB" altLang="en-US" dirty="0" err="1"/>
              <a:t>booleans</a:t>
            </a:r>
            <a:endParaRPr lang="en-GB" altLang="en-US" dirty="0"/>
          </a:p>
          <a:p>
            <a:r>
              <a:rPr lang="en-GB" altLang="en-US" dirty="0"/>
              <a:t>Lists, slicing and tuples</a:t>
            </a:r>
          </a:p>
          <a:p>
            <a:r>
              <a:rPr lang="en-GB" altLang="en-US" dirty="0"/>
              <a:t>Input/output</a:t>
            </a:r>
          </a:p>
          <a:p>
            <a:r>
              <a:rPr lang="en-GB" altLang="en-US" dirty="0"/>
              <a:t>Strings and text processing</a:t>
            </a:r>
          </a:p>
          <a:p>
            <a:r>
              <a:rPr lang="en-GB" altLang="en-US" dirty="0"/>
              <a:t>Functions, libraries and scripts</a:t>
            </a:r>
          </a:p>
          <a:p>
            <a:r>
              <a:rPr lang="en-GB" altLang="en-US" dirty="0"/>
              <a:t>Sets and dictionaries</a:t>
            </a:r>
          </a:p>
          <a:p>
            <a:r>
              <a:rPr lang="en-GB" altLang="en-US" dirty="0"/>
              <a:t>Errors and debugging</a:t>
            </a:r>
          </a:p>
          <a:p>
            <a:r>
              <a:rPr lang="en-GB" altLang="en-US" dirty="0"/>
              <a:t>OOP</a:t>
            </a:r>
            <a:endParaRPr lang="en-GB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And more advanced libraries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Numpy: arrays and masked arrays</a:t>
            </a:r>
          </a:p>
          <a:p>
            <a:r>
              <a:rPr lang="en-GB" altLang="en-US" dirty="0"/>
              <a:t>Matplotlib: plotting</a:t>
            </a:r>
          </a:p>
          <a:p>
            <a:r>
              <a:rPr lang="en-GB" altLang="en-US" dirty="0"/>
              <a:t>NetCDF (&amp; CF): reading and writing data</a:t>
            </a:r>
          </a:p>
        </p:txBody>
      </p:sp>
    </p:spTree>
    <p:extLst>
      <p:ext uri="{BB962C8B-B14F-4D97-AF65-F5344CB8AC3E}">
        <p14:creationId xmlns:p14="http://schemas.microsoft.com/office/powerpoint/2010/main" val="267552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didn't have time for…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68313" y="1412776"/>
            <a:ext cx="8418512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https://pandas.pydata.org/pandas-docs/stable/user_guide/10min.html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For tabulated data (e.g. Excel on steroids)</a:t>
            </a:r>
          </a:p>
          <a:p>
            <a:r>
              <a:rPr lang="en-GB" sz="2400" dirty="0"/>
              <a:t>Powered by Numpy </a:t>
            </a:r>
          </a:p>
          <a:p>
            <a:r>
              <a:rPr lang="en-GB" sz="2400" dirty="0"/>
              <a:t>Fast and efficient</a:t>
            </a:r>
          </a:p>
          <a:p>
            <a:r>
              <a:rPr lang="en-GB" sz="2400" dirty="0"/>
              <a:t>Can be integrated with Dask (for parallel / delayed / out-of-memory operations)</a:t>
            </a:r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226FE-8822-4F0E-9EC0-C1F57D93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213800"/>
            <a:ext cx="2479217" cy="10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B82B83-2979-47AA-97E5-E84C53A3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4" y="1556792"/>
            <a:ext cx="8316416" cy="3179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6087-1146-4077-8D08-43632FFE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375"/>
            <a:ext cx="9144000" cy="5209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4DB8A-03F8-47D0-871C-158314D2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871"/>
            <a:ext cx="9144000" cy="5976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37D69B-5EF8-4441-8614-38163739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2872"/>
            <a:ext cx="9144000" cy="3672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A09B7-5FFA-4038-9B5D-9FF0D230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7773"/>
            <a:ext cx="9144000" cy="4662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996494-987E-4B83-BB38-5E181E807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73578"/>
            <a:ext cx="9144000" cy="5110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9BEEB-52DF-473F-9243-D7A3A874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339"/>
            <a:ext cx="6696744" cy="881063"/>
          </a:xfrm>
        </p:spPr>
        <p:txBody>
          <a:bodyPr/>
          <a:lstStyle/>
          <a:p>
            <a:r>
              <a:rPr lang="en-GB" dirty="0"/>
              <a:t>                    for tabulated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291AA9-9A6D-43B3-A185-0CE5CDAEF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840" y="84302"/>
            <a:ext cx="1838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We didn't have time for…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8417" y="2708920"/>
            <a:ext cx="2763527" cy="2079567"/>
          </a:xfrm>
        </p:spPr>
        <p:txBody>
          <a:bodyPr/>
          <a:lstStyle/>
          <a:p>
            <a:r>
              <a:rPr lang="en-GB" sz="2000" dirty="0"/>
              <a:t>python library: handles NC, PP</a:t>
            </a:r>
          </a:p>
          <a:p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r>
              <a:rPr lang="en-GB" sz="2000" dirty="0"/>
              <a:t> (</a:t>
            </a:r>
            <a:r>
              <a:rPr lang="en-GB" sz="2000" i="1" dirty="0"/>
              <a:t>cfplot</a:t>
            </a:r>
            <a:r>
              <a:rPr lang="en-GB" sz="2000" dirty="0"/>
              <a:t>)</a:t>
            </a:r>
          </a:p>
          <a:p>
            <a:r>
              <a:rPr lang="en-GB" sz="2000" dirty="0"/>
              <a:t>subsetting, averaging, regridding etc.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altLang="en-US" sz="2400" dirty="0"/>
          </a:p>
          <a:p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D39A4-42EA-4D35-94E5-A2B5C75CD947}"/>
              </a:ext>
            </a:extLst>
          </p:cNvPr>
          <p:cNvSpPr txBox="1"/>
          <p:nvPr/>
        </p:nvSpPr>
        <p:spPr>
          <a:xfrm>
            <a:off x="314720" y="5163889"/>
            <a:ext cx="542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https://ncas-cms.github.io/cf-python/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F3E69-E068-42DF-B5CC-11F9D165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94387"/>
            <a:ext cx="2179921" cy="689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2EA8A-C14D-4478-8996-6C9D0456BF7A}"/>
              </a:ext>
            </a:extLst>
          </p:cNvPr>
          <p:cNvSpPr txBox="1"/>
          <p:nvPr/>
        </p:nvSpPr>
        <p:spPr>
          <a:xfrm>
            <a:off x="2191544" y="5620591"/>
            <a:ext cx="542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https://scitools-iris.readthedocs.io/en/latest/</a:t>
            </a:r>
            <a:r>
              <a:rPr lang="en-GB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316276-C057-488A-9670-67E553EDB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462" y="1375056"/>
            <a:ext cx="2100064" cy="977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DBC00A-BB89-4E92-9303-E1A3E676EEA0}"/>
              </a:ext>
            </a:extLst>
          </p:cNvPr>
          <p:cNvSpPr txBox="1"/>
          <p:nvPr/>
        </p:nvSpPr>
        <p:spPr>
          <a:xfrm>
            <a:off x="5292080" y="5122746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http://xarray.pydata.org/en/stable/</a:t>
            </a:r>
            <a:r>
              <a:rPr lang="en-GB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F9D8C-00E3-4C4B-BEB0-8A64B3A55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528" y="1340768"/>
            <a:ext cx="1941190" cy="99983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D39C677-0E55-41C4-AD02-0910131376EB}"/>
              </a:ext>
            </a:extLst>
          </p:cNvPr>
          <p:cNvSpPr txBox="1">
            <a:spLocks/>
          </p:cNvSpPr>
          <p:nvPr/>
        </p:nvSpPr>
        <p:spPr bwMode="auto">
          <a:xfrm>
            <a:off x="3190236" y="2729491"/>
            <a:ext cx="2763527" cy="207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sz="2000" dirty="0"/>
              <a:t>python library: handles NC, PP, GRIB</a:t>
            </a:r>
          </a:p>
          <a:p>
            <a:pPr eaLnBrk="1" hangingPunct="1"/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br>
              <a:rPr lang="en-GB" sz="2000" dirty="0"/>
            </a:br>
            <a:endParaRPr lang="en-GB" sz="2000" dirty="0"/>
          </a:p>
          <a:p>
            <a:pPr eaLnBrk="1" hangingPunct="1"/>
            <a:r>
              <a:rPr lang="en-GB" sz="2000" dirty="0"/>
              <a:t>subsetting, averaging, regridding etc.</a:t>
            </a:r>
          </a:p>
          <a:p>
            <a:pPr eaLnBrk="1" hangingPunct="1"/>
            <a:endParaRPr lang="en-GB" sz="2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41E04B-7DE5-43F9-AF3E-7CB0CB284EA7}"/>
              </a:ext>
            </a:extLst>
          </p:cNvPr>
          <p:cNvSpPr txBox="1">
            <a:spLocks/>
          </p:cNvSpPr>
          <p:nvPr/>
        </p:nvSpPr>
        <p:spPr bwMode="auto">
          <a:xfrm>
            <a:off x="6104359" y="2708920"/>
            <a:ext cx="2763527" cy="207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sz="2000" dirty="0"/>
              <a:t>python library: handles NC, Zarr</a:t>
            </a:r>
          </a:p>
          <a:p>
            <a:pPr eaLnBrk="1" hangingPunct="1"/>
            <a:r>
              <a:rPr lang="en-GB" sz="2000" dirty="0"/>
              <a:t>integrates with matplotlib/</a:t>
            </a:r>
            <a:r>
              <a:rPr lang="en-GB" sz="2000" dirty="0" err="1"/>
              <a:t>cartopy</a:t>
            </a:r>
            <a:br>
              <a:rPr lang="en-GB" sz="2000" dirty="0"/>
            </a:br>
            <a:endParaRPr lang="en-GB" sz="2000" dirty="0"/>
          </a:p>
          <a:p>
            <a:pPr eaLnBrk="1" hangingPunct="1"/>
            <a:r>
              <a:rPr lang="en-GB" sz="2000" dirty="0"/>
              <a:t>subsetting, averaging, regridding etc.</a:t>
            </a:r>
          </a:p>
          <a:p>
            <a:pPr eaLnBrk="1" hangingPunct="1"/>
            <a:endParaRPr lang="en-GB" sz="2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3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AA8-05EF-4AC7-A5AF-B9B9D5F8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398F-77BA-4AF2-BE28-322ADA88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F4817-C852-42E4-B74D-F061FC46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41793"/>
            <a:ext cx="2179921" cy="68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BA92D-BA36-419A-BE3C-8109E67E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" y="1044153"/>
            <a:ext cx="9144000" cy="378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A8D98-D3F1-45CB-8F72-CDE8A6C95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222" y="3573532"/>
            <a:ext cx="4716016" cy="23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7417-0941-43C8-8876-70FF0E08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0582-0A04-4D5B-9645-D1B05294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711A8-5111-49BB-A596-C389A358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27728"/>
            <a:ext cx="2100064" cy="977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AFE5B-7132-40B9-8310-91B12B4F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3420"/>
            <a:ext cx="9144000" cy="5411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6670C-9C60-48B8-A3C3-7585D777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72" y="1278330"/>
            <a:ext cx="3341790" cy="22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3530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10555</TotalTime>
  <Words>456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 Rounded MT Bold</vt:lpstr>
      <vt:lpstr>Calibri</vt:lpstr>
      <vt:lpstr>Calibri Light</vt:lpstr>
      <vt:lpstr>UKRI-stfc-nerc-ceda-ncas-nceo-Presentation-Template</vt:lpstr>
      <vt:lpstr>Where next?</vt:lpstr>
      <vt:lpstr>PowerPoint Presentation</vt:lpstr>
      <vt:lpstr>We learnt about python basics</vt:lpstr>
      <vt:lpstr>And more advanced libraries</vt:lpstr>
      <vt:lpstr>We didn't have time for…</vt:lpstr>
      <vt:lpstr>                    for tabulated data</vt:lpstr>
      <vt:lpstr>We didn't have time for…</vt:lpstr>
      <vt:lpstr>PowerPoint Presentation</vt:lpstr>
      <vt:lpstr>PowerPoint Presentation</vt:lpstr>
      <vt:lpstr>PowerPoint Presentation</vt:lpstr>
      <vt:lpstr>Where to go next?</vt:lpstr>
      <vt:lpstr>Places to learn more/practice</vt:lpstr>
      <vt:lpstr>Places to learn more/practice</vt:lpstr>
      <vt:lpstr>PowerPoint Presentation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Mahir, Kazi (STFC,RAL,RALSP)</cp:lastModifiedBy>
  <cp:revision>65</cp:revision>
  <dcterms:created xsi:type="dcterms:W3CDTF">2014-02-27T15:02:47Z</dcterms:created>
  <dcterms:modified xsi:type="dcterms:W3CDTF">2021-11-25T15:34:50Z</dcterms:modified>
</cp:coreProperties>
</file>