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5"/>
  </p:notesMasterIdLst>
  <p:sldIdLst>
    <p:sldId id="256" r:id="rId2"/>
    <p:sldId id="259" r:id="rId3"/>
    <p:sldId id="263" r:id="rId4"/>
    <p:sldId id="339" r:id="rId5"/>
    <p:sldId id="340" r:id="rId6"/>
    <p:sldId id="341" r:id="rId7"/>
    <p:sldId id="342" r:id="rId8"/>
    <p:sldId id="343" r:id="rId9"/>
    <p:sldId id="344" r:id="rId10"/>
    <p:sldId id="345" r:id="rId11"/>
    <p:sldId id="346" r:id="rId12"/>
    <p:sldId id="348" r:id="rId13"/>
    <p:sldId id="350" r:id="rId14"/>
  </p:sldIdLst>
  <p:sldSz cx="9144000" cy="5143500" type="screen16x9"/>
  <p:notesSz cx="6858000" cy="9144000"/>
  <p:embeddedFontLst>
    <p:embeddedFont>
      <p:font typeface="Montserrat" panose="020B0604020202020204" charset="0"/>
      <p:regular r:id="rId16"/>
      <p:bold r:id="rId17"/>
      <p:italic r:id="rId18"/>
      <p:boldItalic r:id="rId19"/>
    </p:embeddedFont>
    <p:embeddedFont>
      <p:font typeface="Montserrat Alternates" panose="020B0604020202020204" charset="0"/>
      <p:regular r:id="rId20"/>
      <p:bold r:id="rId21"/>
      <p:italic r:id="rId22"/>
      <p:boldItalic r:id="rId23"/>
    </p:embeddedFont>
    <p:embeddedFont>
      <p:font typeface="Montserrat ExtraBold" panose="020B0604020202020204" charset="0"/>
      <p:bold r:id="rId24"/>
      <p:boldItalic r:id="rId25"/>
    </p:embeddedFont>
    <p:embeddedFont>
      <p:font typeface="Montserrat Light" panose="020B0604020202020204" charset="0"/>
      <p:regular r:id="rId26"/>
      <p:bold r:id="rId27"/>
      <p:italic r:id="rId28"/>
      <p:boldItalic r:id="rId29"/>
    </p:embeddedFont>
    <p:embeddedFont>
      <p:font typeface="Montserrat SemiBold" panose="020B060402020202020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FB820E4-7FB4-4E40-AADA-82B3EB6E62FA}">
  <a:tblStyle styleId="{8FB820E4-7FB4-4E40-AADA-82B3EB6E62F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6" d="100"/>
          <a:sy n="146" d="100"/>
        </p:scale>
        <p:origin x="59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21" Type="http://schemas.openxmlformats.org/officeDocument/2006/relationships/font" Target="fonts/font6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font" Target="fonts/font18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font" Target="fonts/font17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6f078010ed_0_4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6f078010ed_0_4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95667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6f0744aa72_0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6f0744aa72_0_2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08656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5" name="Google Shape;1395;g6f078010ed_0_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6" name="Google Shape;1396;g6f078010ed_0_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2776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6ed1775e42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6ed1775e42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6f078010ed_0_4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6f078010ed_0_4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Google Shape;1124;g6f078010ed_0_3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5" name="Google Shape;1125;g6f078010ed_0_3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94652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6f0744aa72_0_3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0" name="Google Shape;710;g6f0744aa72_0_3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60754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6f078010ed_0_4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6f078010ed_0_4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57659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6f0744aa72_0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6f0744aa72_0_2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93062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6f078010ed_0_4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6f078010ed_0_4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49611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6f0744aa72_0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6f0744aa72_0_2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0549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11700" y="1779300"/>
            <a:ext cx="8520600" cy="97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ExtraBold"/>
              <a:buNone/>
              <a:defRPr sz="3000" b="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743050" y="2888250"/>
            <a:ext cx="3657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5434928" y="-827887"/>
            <a:ext cx="6153101" cy="67992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2444022" y="-827887"/>
            <a:ext cx="6153101" cy="67992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76672" y="-827887"/>
            <a:ext cx="6153101" cy="67992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7513150" y="0"/>
            <a:ext cx="1668900" cy="51435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FFFFFF">
                  <a:alpha val="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76672" y="-827887"/>
            <a:ext cx="6153101" cy="6799271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112425" y="2227050"/>
            <a:ext cx="2876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5112425" y="1027125"/>
            <a:ext cx="24450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5112425" y="3194925"/>
            <a:ext cx="3156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/>
          <p:nvPr/>
        </p:nvSpPr>
        <p:spPr>
          <a:xfrm rot="10800000">
            <a:off x="0" y="0"/>
            <a:ext cx="1668900" cy="51435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FFFFFF">
                  <a:alpha val="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8"/>
          <p:cNvSpPr/>
          <p:nvPr/>
        </p:nvSpPr>
        <p:spPr>
          <a:xfrm>
            <a:off x="7513150" y="0"/>
            <a:ext cx="1668900" cy="51435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FFFFFF">
                  <a:alpha val="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6" name="Google Shape;36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40625" y="3354737"/>
            <a:ext cx="8662743" cy="2601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240625" y="-812913"/>
            <a:ext cx="8662743" cy="2601674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8"/>
          <p:cNvSpPr txBox="1">
            <a:spLocks noGrp="1"/>
          </p:cNvSpPr>
          <p:nvPr>
            <p:ph type="title"/>
          </p:nvPr>
        </p:nvSpPr>
        <p:spPr>
          <a:xfrm>
            <a:off x="1301375" y="1417650"/>
            <a:ext cx="6541200" cy="230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11"/>
          <p:cNvPicPr preferRelativeResize="0"/>
          <p:nvPr/>
        </p:nvPicPr>
        <p:blipFill>
          <a:blip r:embed="rId2">
            <a:alphaModFix amt="56000"/>
          </a:blip>
          <a:stretch>
            <a:fillRect/>
          </a:stretch>
        </p:blipFill>
        <p:spPr>
          <a:xfrm rot="-7199997">
            <a:off x="4531704" y="539794"/>
            <a:ext cx="5918750" cy="6540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11"/>
          <p:cNvPicPr preferRelativeResize="0"/>
          <p:nvPr/>
        </p:nvPicPr>
        <p:blipFill>
          <a:blip r:embed="rId2">
            <a:alphaModFix amt="56000"/>
          </a:blip>
          <a:stretch>
            <a:fillRect/>
          </a:stretch>
        </p:blipFill>
        <p:spPr>
          <a:xfrm rot="-1365984">
            <a:off x="-1959971" y="118698"/>
            <a:ext cx="5918748" cy="6540298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2028150" y="1598125"/>
            <a:ext cx="5087700" cy="117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200"/>
              <a:buNone/>
              <a:defRPr sz="72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subTitle" idx="1"/>
          </p:nvPr>
        </p:nvSpPr>
        <p:spPr>
          <a:xfrm>
            <a:off x="2618725" y="2840075"/>
            <a:ext cx="3906600" cy="821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SECTION_TITLE_AND_DESCRIPTION_1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13"/>
          <p:cNvPicPr preferRelativeResize="0"/>
          <p:nvPr/>
        </p:nvPicPr>
        <p:blipFill rotWithShape="1">
          <a:blip r:embed="rId2">
            <a:alphaModFix/>
          </a:blip>
          <a:srcRect r="8214"/>
          <a:stretch/>
        </p:blipFill>
        <p:spPr>
          <a:xfrm>
            <a:off x="658750" y="-1397100"/>
            <a:ext cx="7826501" cy="7437298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702450" y="1773225"/>
            <a:ext cx="1946700" cy="38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702450" y="2070300"/>
            <a:ext cx="19467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 idx="2"/>
          </p:nvPr>
        </p:nvSpPr>
        <p:spPr>
          <a:xfrm>
            <a:off x="3598650" y="1773225"/>
            <a:ext cx="1946700" cy="38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3"/>
          </p:nvPr>
        </p:nvSpPr>
        <p:spPr>
          <a:xfrm>
            <a:off x="3598650" y="2070300"/>
            <a:ext cx="19467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 idx="4"/>
          </p:nvPr>
        </p:nvSpPr>
        <p:spPr>
          <a:xfrm>
            <a:off x="6494850" y="1773225"/>
            <a:ext cx="1946700" cy="38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5"/>
          </p:nvPr>
        </p:nvSpPr>
        <p:spPr>
          <a:xfrm>
            <a:off x="6494850" y="2070300"/>
            <a:ext cx="19467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 idx="6"/>
          </p:nvPr>
        </p:nvSpPr>
        <p:spPr>
          <a:xfrm>
            <a:off x="5039900" y="3501280"/>
            <a:ext cx="1946700" cy="38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7"/>
          </p:nvPr>
        </p:nvSpPr>
        <p:spPr>
          <a:xfrm>
            <a:off x="5039888" y="3798230"/>
            <a:ext cx="19467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8"/>
          </p:nvPr>
        </p:nvSpPr>
        <p:spPr>
          <a:xfrm>
            <a:off x="2157425" y="3501280"/>
            <a:ext cx="1946700" cy="38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9"/>
          </p:nvPr>
        </p:nvSpPr>
        <p:spPr>
          <a:xfrm>
            <a:off x="2157413" y="3798230"/>
            <a:ext cx="19467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13" hasCustomPrompt="1"/>
          </p:nvPr>
        </p:nvSpPr>
        <p:spPr>
          <a:xfrm>
            <a:off x="1139400" y="1283325"/>
            <a:ext cx="1072800" cy="48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14" hasCustomPrompt="1"/>
          </p:nvPr>
        </p:nvSpPr>
        <p:spPr>
          <a:xfrm>
            <a:off x="4035600" y="1283325"/>
            <a:ext cx="1072800" cy="48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15" hasCustomPrompt="1"/>
          </p:nvPr>
        </p:nvSpPr>
        <p:spPr>
          <a:xfrm>
            <a:off x="6931800" y="1283325"/>
            <a:ext cx="1072800" cy="48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16" hasCustomPrompt="1"/>
          </p:nvPr>
        </p:nvSpPr>
        <p:spPr>
          <a:xfrm>
            <a:off x="5476850" y="3007778"/>
            <a:ext cx="1072800" cy="48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17" hasCustomPrompt="1"/>
          </p:nvPr>
        </p:nvSpPr>
        <p:spPr>
          <a:xfrm>
            <a:off x="2594375" y="3015515"/>
            <a:ext cx="1072800" cy="48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5_1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>
            <a:spLocks noGrp="1"/>
          </p:cNvSpPr>
          <p:nvPr>
            <p:ph type="subTitle" idx="1"/>
          </p:nvPr>
        </p:nvSpPr>
        <p:spPr>
          <a:xfrm>
            <a:off x="1098925" y="531350"/>
            <a:ext cx="3273600" cy="123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SemiBold"/>
              <a:buNone/>
              <a:defRPr sz="2100"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SemiBold"/>
              <a:buNone/>
              <a:defRPr sz="2100"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SemiBold"/>
              <a:buNone/>
              <a:defRPr sz="2100"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SemiBold"/>
              <a:buNone/>
              <a:defRPr sz="2100"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SemiBold"/>
              <a:buNone/>
              <a:defRPr sz="2100"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SemiBold"/>
              <a:buNone/>
              <a:defRPr sz="2100"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SemiBold"/>
              <a:buNone/>
              <a:defRPr sz="2100"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SemiBold"/>
              <a:buNone/>
              <a:defRPr sz="2100"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  <p:sp>
        <p:nvSpPr>
          <p:cNvPr id="94" name="Google Shape;94;p20"/>
          <p:cNvSpPr txBox="1">
            <a:spLocks noGrp="1"/>
          </p:cNvSpPr>
          <p:nvPr>
            <p:ph type="title"/>
          </p:nvPr>
        </p:nvSpPr>
        <p:spPr>
          <a:xfrm>
            <a:off x="3229175" y="378225"/>
            <a:ext cx="51420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5" name="Google Shape;95;p20"/>
          <p:cNvSpPr txBox="1">
            <a:spLocks noGrp="1"/>
          </p:cNvSpPr>
          <p:nvPr>
            <p:ph type="subTitle" idx="2"/>
          </p:nvPr>
        </p:nvSpPr>
        <p:spPr>
          <a:xfrm>
            <a:off x="1098925" y="1971825"/>
            <a:ext cx="3273600" cy="232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Char char="○"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_AND_BODY_1_1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-392975"/>
            <a:ext cx="9397469" cy="3269127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3"/>
          <p:cNvSpPr txBox="1">
            <a:spLocks noGrp="1"/>
          </p:cNvSpPr>
          <p:nvPr>
            <p:ph type="title"/>
          </p:nvPr>
        </p:nvSpPr>
        <p:spPr>
          <a:xfrm>
            <a:off x="5113200" y="378225"/>
            <a:ext cx="32580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7" name="Google Shape;107;p23"/>
          <p:cNvSpPr txBox="1">
            <a:spLocks noGrp="1"/>
          </p:cNvSpPr>
          <p:nvPr>
            <p:ph type="title" idx="2"/>
          </p:nvPr>
        </p:nvSpPr>
        <p:spPr>
          <a:xfrm>
            <a:off x="905723" y="3146925"/>
            <a:ext cx="1597200" cy="38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23"/>
          <p:cNvSpPr txBox="1">
            <a:spLocks noGrp="1"/>
          </p:cNvSpPr>
          <p:nvPr>
            <p:ph type="subTitle" idx="1"/>
          </p:nvPr>
        </p:nvSpPr>
        <p:spPr>
          <a:xfrm>
            <a:off x="905713" y="3520075"/>
            <a:ext cx="15972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3"/>
          <p:cNvSpPr txBox="1">
            <a:spLocks noGrp="1"/>
          </p:cNvSpPr>
          <p:nvPr>
            <p:ph type="title" idx="3"/>
          </p:nvPr>
        </p:nvSpPr>
        <p:spPr>
          <a:xfrm>
            <a:off x="2817510" y="3146925"/>
            <a:ext cx="1597200" cy="38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10" name="Google Shape;110;p23"/>
          <p:cNvSpPr txBox="1">
            <a:spLocks noGrp="1"/>
          </p:cNvSpPr>
          <p:nvPr>
            <p:ph type="subTitle" idx="4"/>
          </p:nvPr>
        </p:nvSpPr>
        <p:spPr>
          <a:xfrm>
            <a:off x="2817500" y="3520075"/>
            <a:ext cx="15972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3"/>
          <p:cNvSpPr txBox="1">
            <a:spLocks noGrp="1"/>
          </p:cNvSpPr>
          <p:nvPr>
            <p:ph type="title" idx="5"/>
          </p:nvPr>
        </p:nvSpPr>
        <p:spPr>
          <a:xfrm>
            <a:off x="4729288" y="3146925"/>
            <a:ext cx="1597200" cy="38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23"/>
          <p:cNvSpPr txBox="1">
            <a:spLocks noGrp="1"/>
          </p:cNvSpPr>
          <p:nvPr>
            <p:ph type="subTitle" idx="6"/>
          </p:nvPr>
        </p:nvSpPr>
        <p:spPr>
          <a:xfrm>
            <a:off x="4729278" y="3520075"/>
            <a:ext cx="15972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3"/>
          <p:cNvSpPr txBox="1">
            <a:spLocks noGrp="1"/>
          </p:cNvSpPr>
          <p:nvPr>
            <p:ph type="title" idx="7"/>
          </p:nvPr>
        </p:nvSpPr>
        <p:spPr>
          <a:xfrm>
            <a:off x="6641075" y="3146925"/>
            <a:ext cx="1597200" cy="38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14" name="Google Shape;114;p23"/>
          <p:cNvSpPr txBox="1">
            <a:spLocks noGrp="1"/>
          </p:cNvSpPr>
          <p:nvPr>
            <p:ph type="subTitle" idx="8"/>
          </p:nvPr>
        </p:nvSpPr>
        <p:spPr>
          <a:xfrm>
            <a:off x="6641065" y="3520075"/>
            <a:ext cx="15972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">
  <p:cSld name="TITLE_AND_BODY_1_3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-392975"/>
            <a:ext cx="9397469" cy="3269127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6"/>
          <p:cNvSpPr txBox="1">
            <a:spLocks noGrp="1"/>
          </p:cNvSpPr>
          <p:nvPr>
            <p:ph type="title"/>
          </p:nvPr>
        </p:nvSpPr>
        <p:spPr>
          <a:xfrm>
            <a:off x="5113200" y="378225"/>
            <a:ext cx="32580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32" name="Google Shape;132;p26"/>
          <p:cNvSpPr txBox="1">
            <a:spLocks noGrp="1"/>
          </p:cNvSpPr>
          <p:nvPr>
            <p:ph type="title" idx="2"/>
          </p:nvPr>
        </p:nvSpPr>
        <p:spPr>
          <a:xfrm>
            <a:off x="809952" y="1559225"/>
            <a:ext cx="2217000" cy="38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26"/>
          <p:cNvSpPr txBox="1">
            <a:spLocks noGrp="1"/>
          </p:cNvSpPr>
          <p:nvPr>
            <p:ph type="subTitle" idx="1"/>
          </p:nvPr>
        </p:nvSpPr>
        <p:spPr>
          <a:xfrm>
            <a:off x="809938" y="1932375"/>
            <a:ext cx="22170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34" name="Google Shape;134;p26"/>
          <p:cNvSpPr txBox="1">
            <a:spLocks noGrp="1"/>
          </p:cNvSpPr>
          <p:nvPr>
            <p:ph type="title" idx="3"/>
          </p:nvPr>
        </p:nvSpPr>
        <p:spPr>
          <a:xfrm>
            <a:off x="3463514" y="1559225"/>
            <a:ext cx="2217000" cy="38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35" name="Google Shape;135;p26"/>
          <p:cNvSpPr txBox="1">
            <a:spLocks noGrp="1"/>
          </p:cNvSpPr>
          <p:nvPr>
            <p:ph type="subTitle" idx="4"/>
          </p:nvPr>
        </p:nvSpPr>
        <p:spPr>
          <a:xfrm>
            <a:off x="3463500" y="1932375"/>
            <a:ext cx="22170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36" name="Google Shape;136;p26"/>
          <p:cNvSpPr txBox="1">
            <a:spLocks noGrp="1"/>
          </p:cNvSpPr>
          <p:nvPr>
            <p:ph type="title" idx="5"/>
          </p:nvPr>
        </p:nvSpPr>
        <p:spPr>
          <a:xfrm>
            <a:off x="6117064" y="1559225"/>
            <a:ext cx="2217000" cy="38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37" name="Google Shape;137;p26"/>
          <p:cNvSpPr txBox="1">
            <a:spLocks noGrp="1"/>
          </p:cNvSpPr>
          <p:nvPr>
            <p:ph type="subTitle" idx="6"/>
          </p:nvPr>
        </p:nvSpPr>
        <p:spPr>
          <a:xfrm>
            <a:off x="6117050" y="1932375"/>
            <a:ext cx="22170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38" name="Google Shape;138;p26"/>
          <p:cNvSpPr txBox="1">
            <a:spLocks noGrp="1"/>
          </p:cNvSpPr>
          <p:nvPr>
            <p:ph type="title" idx="7"/>
          </p:nvPr>
        </p:nvSpPr>
        <p:spPr>
          <a:xfrm>
            <a:off x="809939" y="3207225"/>
            <a:ext cx="2217000" cy="38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39" name="Google Shape;139;p26"/>
          <p:cNvSpPr txBox="1">
            <a:spLocks noGrp="1"/>
          </p:cNvSpPr>
          <p:nvPr>
            <p:ph type="subTitle" idx="8"/>
          </p:nvPr>
        </p:nvSpPr>
        <p:spPr>
          <a:xfrm>
            <a:off x="809925" y="3580375"/>
            <a:ext cx="22170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0" name="Google Shape;140;p26"/>
          <p:cNvSpPr txBox="1">
            <a:spLocks noGrp="1"/>
          </p:cNvSpPr>
          <p:nvPr>
            <p:ph type="title" idx="9"/>
          </p:nvPr>
        </p:nvSpPr>
        <p:spPr>
          <a:xfrm>
            <a:off x="3463502" y="3207225"/>
            <a:ext cx="2217000" cy="38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1" name="Google Shape;141;p26"/>
          <p:cNvSpPr txBox="1">
            <a:spLocks noGrp="1"/>
          </p:cNvSpPr>
          <p:nvPr>
            <p:ph type="subTitle" idx="13"/>
          </p:nvPr>
        </p:nvSpPr>
        <p:spPr>
          <a:xfrm>
            <a:off x="3463488" y="3580375"/>
            <a:ext cx="22170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2" name="Google Shape;142;p26"/>
          <p:cNvSpPr txBox="1">
            <a:spLocks noGrp="1"/>
          </p:cNvSpPr>
          <p:nvPr>
            <p:ph type="title" idx="14"/>
          </p:nvPr>
        </p:nvSpPr>
        <p:spPr>
          <a:xfrm>
            <a:off x="6117052" y="3207225"/>
            <a:ext cx="2217000" cy="38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3" name="Google Shape;143;p26"/>
          <p:cNvSpPr txBox="1">
            <a:spLocks noGrp="1"/>
          </p:cNvSpPr>
          <p:nvPr>
            <p:ph type="subTitle" idx="15"/>
          </p:nvPr>
        </p:nvSpPr>
        <p:spPr>
          <a:xfrm>
            <a:off x="6117038" y="3580375"/>
            <a:ext cx="22170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00237D"/>
            </a:gs>
            <a:gs pos="100000">
              <a:srgbClr val="01144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ExtraBold"/>
              <a:buNone/>
              <a:defRPr sz="28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sz="28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sz="28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sz="28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sz="28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sz="28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sz="28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sz="28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sz="28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Char char="●"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Montserrat"/>
              <a:buChar char="■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7" r:id="rId4"/>
    <p:sldLayoutId id="2147483659" r:id="rId5"/>
    <p:sldLayoutId id="2147483666" r:id="rId6"/>
    <p:sldLayoutId id="2147483669" r:id="rId7"/>
    <p:sldLayoutId id="2147483672" r:id="rId8"/>
    <p:sldLayoutId id="2147483674" r:id="rId9"/>
    <p:sldLayoutId id="2147483675" r:id="rId10"/>
    <p:sldLayoutId id="2147483676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237D"/>
            </a:gs>
            <a:gs pos="100000">
              <a:srgbClr val="01144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309512" y="-327229"/>
            <a:ext cx="4892424" cy="54062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5561088" y="-327229"/>
            <a:ext cx="4892424" cy="5406203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33"/>
          <p:cNvSpPr txBox="1">
            <a:spLocks noGrp="1"/>
          </p:cNvSpPr>
          <p:nvPr>
            <p:ph type="ctrTitle"/>
          </p:nvPr>
        </p:nvSpPr>
        <p:spPr>
          <a:xfrm>
            <a:off x="311700" y="1779300"/>
            <a:ext cx="8520600" cy="97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dirty="0"/>
              <a:t>File Handling</a:t>
            </a:r>
            <a:endParaRPr sz="34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Montserrat Light"/>
                <a:ea typeface="Montserrat Light"/>
                <a:cs typeface="Montserrat Light"/>
                <a:sym typeface="Montserrat Light"/>
              </a:rPr>
              <a:t>With Python</a:t>
            </a:r>
            <a:endParaRPr sz="2800" dirty="0"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66" name="Google Shape;166;p33"/>
          <p:cNvSpPr txBox="1">
            <a:spLocks noGrp="1"/>
          </p:cNvSpPr>
          <p:nvPr>
            <p:ph type="subTitle" idx="1"/>
          </p:nvPr>
        </p:nvSpPr>
        <p:spPr>
          <a:xfrm>
            <a:off x="2743050" y="2888250"/>
            <a:ext cx="3657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By: Ayush Vora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North Park Hack Club</a:t>
            </a:r>
            <a:endParaRPr dirty="0">
              <a:solidFill>
                <a:schemeClr val="lt2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AAA3B6-AE38-43FA-BAFC-C72EBA3F3ED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D9C3A5">
                <a:tint val="50000"/>
                <a:satMod val="180000"/>
              </a:srgbClr>
            </a:duotone>
          </a:blip>
          <a:srcRect l="39646" t="34383" r="33785" b="39942"/>
          <a:stretch/>
        </p:blipFill>
        <p:spPr>
          <a:xfrm>
            <a:off x="3888712" y="238455"/>
            <a:ext cx="1366576" cy="132056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0"/>
          <p:cNvSpPr txBox="1">
            <a:spLocks noGrp="1"/>
          </p:cNvSpPr>
          <p:nvPr>
            <p:ph type="title"/>
          </p:nvPr>
        </p:nvSpPr>
        <p:spPr>
          <a:xfrm>
            <a:off x="5112425" y="2227050"/>
            <a:ext cx="2876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Writing Files</a:t>
            </a:r>
            <a:endParaRPr dirty="0"/>
          </a:p>
        </p:txBody>
      </p:sp>
      <p:sp>
        <p:nvSpPr>
          <p:cNvPr id="296" name="Google Shape;296;p40"/>
          <p:cNvSpPr txBox="1">
            <a:spLocks noGrp="1"/>
          </p:cNvSpPr>
          <p:nvPr>
            <p:ph type="title" idx="2"/>
          </p:nvPr>
        </p:nvSpPr>
        <p:spPr>
          <a:xfrm>
            <a:off x="5059258" y="998181"/>
            <a:ext cx="2445000" cy="841800"/>
          </a:xfrm>
          <a:prstGeom prst="rect">
            <a:avLst/>
          </a:prstGeom>
        </p:spPr>
        <p:txBody>
          <a:bodyPr spcFirstLastPara="1" wrap="square" lIns="18287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297" name="Google Shape;297;p40"/>
          <p:cNvSpPr txBox="1">
            <a:spLocks noGrp="1"/>
          </p:cNvSpPr>
          <p:nvPr>
            <p:ph type="subTitle" idx="1"/>
          </p:nvPr>
        </p:nvSpPr>
        <p:spPr>
          <a:xfrm>
            <a:off x="5112425" y="3194925"/>
            <a:ext cx="3156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Add content to your file</a:t>
            </a:r>
            <a:endParaRPr dirty="0"/>
          </a:p>
        </p:txBody>
      </p:sp>
      <p:grpSp>
        <p:nvGrpSpPr>
          <p:cNvPr id="306" name="Google Shape;306;p40"/>
          <p:cNvGrpSpPr/>
          <p:nvPr/>
        </p:nvGrpSpPr>
        <p:grpSpPr>
          <a:xfrm>
            <a:off x="5017125" y="796150"/>
            <a:ext cx="4246000" cy="1230900"/>
            <a:chOff x="5017125" y="796150"/>
            <a:chExt cx="4246000" cy="1230900"/>
          </a:xfrm>
        </p:grpSpPr>
        <p:sp>
          <p:nvSpPr>
            <p:cNvPr id="307" name="Google Shape;307;p40"/>
            <p:cNvSpPr/>
            <p:nvPr/>
          </p:nvSpPr>
          <p:spPr>
            <a:xfrm>
              <a:off x="5017125" y="796150"/>
              <a:ext cx="1230900" cy="1230900"/>
            </a:xfrm>
            <a:prstGeom prst="donut">
              <a:avLst>
                <a:gd name="adj" fmla="val 691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40"/>
            <p:cNvSpPr/>
            <p:nvPr/>
          </p:nvSpPr>
          <p:spPr>
            <a:xfrm>
              <a:off x="6192625" y="1403775"/>
              <a:ext cx="3070500" cy="88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25220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50"/>
          <p:cNvSpPr txBox="1">
            <a:spLocks noGrp="1"/>
          </p:cNvSpPr>
          <p:nvPr>
            <p:ph type="subTitle" idx="2"/>
          </p:nvPr>
        </p:nvSpPr>
        <p:spPr>
          <a:xfrm>
            <a:off x="1098925" y="1971825"/>
            <a:ext cx="3371868" cy="23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 lvl="0" indent="0" algn="l" rtl="0">
              <a:spcBef>
                <a:spcPts val="600"/>
              </a:spcBef>
              <a:spcAft>
                <a:spcPts val="600"/>
              </a:spcAft>
              <a:buSzPts val="1400"/>
              <a:buNone/>
            </a:pPr>
            <a:r>
              <a:rPr lang="en-US" dirty="0"/>
              <a:t>Writing files allows you to modify the file depending on your needs</a:t>
            </a:r>
            <a:endParaRPr lang="en-US" sz="1050" dirty="0"/>
          </a:p>
          <a:p>
            <a:pPr marL="457200" lvl="0" indent="-317500" algn="l" rtl="0">
              <a:spcBef>
                <a:spcPts val="600"/>
              </a:spcBef>
              <a:spcAft>
                <a:spcPts val="600"/>
              </a:spcAft>
              <a:buSzPts val="1400"/>
              <a:buChar char="●"/>
            </a:pPr>
            <a:r>
              <a:rPr lang="en-US" dirty="0"/>
              <a:t>Adding the “a” parameter will ADD text to the file (append)</a:t>
            </a:r>
          </a:p>
          <a:p>
            <a:pPr indent="-317500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Adding the “w” parameter will REPLACE (write)</a:t>
            </a:r>
          </a:p>
          <a:p>
            <a:pPr indent="-317500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Always close the file after opening it!</a:t>
            </a:r>
          </a:p>
          <a:p>
            <a:pPr indent="-317500"/>
            <a:endParaRPr lang="en-US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-US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467326D-BBAF-4E0D-8371-0890DC6D4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Files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CD933918-B084-4957-9FC5-EB41DBD01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5186" y="1971825"/>
            <a:ext cx="3642058" cy="165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045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8" name="Google Shape;1398;p85"/>
          <p:cNvSpPr txBox="1">
            <a:spLocks noGrp="1"/>
          </p:cNvSpPr>
          <p:nvPr>
            <p:ph type="title"/>
          </p:nvPr>
        </p:nvSpPr>
        <p:spPr>
          <a:xfrm>
            <a:off x="2028150" y="1598125"/>
            <a:ext cx="5087700" cy="117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Example Time</a:t>
            </a:r>
            <a:endParaRPr sz="4800" dirty="0"/>
          </a:p>
        </p:txBody>
      </p:sp>
      <p:sp>
        <p:nvSpPr>
          <p:cNvPr id="1399" name="Google Shape;1399;p85"/>
          <p:cNvSpPr txBox="1">
            <a:spLocks noGrp="1"/>
          </p:cNvSpPr>
          <p:nvPr>
            <p:ph type="subTitle" idx="1"/>
          </p:nvPr>
        </p:nvSpPr>
        <p:spPr>
          <a:xfrm>
            <a:off x="2618725" y="2840075"/>
            <a:ext cx="39066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High Score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34256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2EC08-58BF-4416-80F2-451A4412D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Time!</a:t>
            </a:r>
          </a:p>
        </p:txBody>
      </p:sp>
    </p:spTree>
    <p:extLst>
      <p:ext uri="{BB962C8B-B14F-4D97-AF65-F5344CB8AC3E}">
        <p14:creationId xmlns:p14="http://schemas.microsoft.com/office/powerpoint/2010/main" val="3419932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6">
            <a:hlinkClick r:id="rId3" action="ppaction://hlinksldjump"/>
          </p:cNvPr>
          <p:cNvSpPr txBox="1">
            <a:spLocks noGrp="1"/>
          </p:cNvSpPr>
          <p:nvPr>
            <p:ph type="title" idx="13"/>
          </p:nvPr>
        </p:nvSpPr>
        <p:spPr>
          <a:xfrm>
            <a:off x="1139400" y="1283325"/>
            <a:ext cx="1072800" cy="48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88" name="Google Shape;188;p36"/>
          <p:cNvSpPr txBox="1">
            <a:spLocks noGrp="1"/>
          </p:cNvSpPr>
          <p:nvPr>
            <p:ph type="title"/>
          </p:nvPr>
        </p:nvSpPr>
        <p:spPr>
          <a:xfrm>
            <a:off x="702450" y="1773225"/>
            <a:ext cx="1946700" cy="38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About File Handling</a:t>
            </a:r>
            <a:endParaRPr dirty="0"/>
          </a:p>
        </p:txBody>
      </p:sp>
      <p:sp>
        <p:nvSpPr>
          <p:cNvPr id="190" name="Google Shape;190;p36"/>
          <p:cNvSpPr txBox="1">
            <a:spLocks noGrp="1"/>
          </p:cNvSpPr>
          <p:nvPr>
            <p:ph type="title" idx="2"/>
          </p:nvPr>
        </p:nvSpPr>
        <p:spPr>
          <a:xfrm>
            <a:off x="3598650" y="1773225"/>
            <a:ext cx="1946700" cy="38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Reading Files</a:t>
            </a:r>
            <a:endParaRPr dirty="0"/>
          </a:p>
        </p:txBody>
      </p:sp>
      <p:sp>
        <p:nvSpPr>
          <p:cNvPr id="192" name="Google Shape;192;p36"/>
          <p:cNvSpPr txBox="1">
            <a:spLocks noGrp="1"/>
          </p:cNvSpPr>
          <p:nvPr>
            <p:ph type="title" idx="4"/>
          </p:nvPr>
        </p:nvSpPr>
        <p:spPr>
          <a:xfrm>
            <a:off x="6494850" y="1773225"/>
            <a:ext cx="1946700" cy="38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Challenge</a:t>
            </a:r>
            <a:endParaRPr dirty="0"/>
          </a:p>
        </p:txBody>
      </p:sp>
      <p:sp>
        <p:nvSpPr>
          <p:cNvPr id="194" name="Google Shape;194;p36"/>
          <p:cNvSpPr txBox="1">
            <a:spLocks noGrp="1"/>
          </p:cNvSpPr>
          <p:nvPr>
            <p:ph type="title" idx="6"/>
          </p:nvPr>
        </p:nvSpPr>
        <p:spPr>
          <a:xfrm>
            <a:off x="5039900" y="3501280"/>
            <a:ext cx="1946700" cy="38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Writing Files</a:t>
            </a:r>
            <a:endParaRPr dirty="0"/>
          </a:p>
        </p:txBody>
      </p:sp>
      <p:sp>
        <p:nvSpPr>
          <p:cNvPr id="196" name="Google Shape;196;p36"/>
          <p:cNvSpPr txBox="1">
            <a:spLocks noGrp="1"/>
          </p:cNvSpPr>
          <p:nvPr>
            <p:ph type="title" idx="8"/>
          </p:nvPr>
        </p:nvSpPr>
        <p:spPr>
          <a:xfrm>
            <a:off x="2157425" y="3501280"/>
            <a:ext cx="1946700" cy="38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Opening Files</a:t>
            </a:r>
            <a:endParaRPr dirty="0"/>
          </a:p>
        </p:txBody>
      </p:sp>
      <p:sp>
        <p:nvSpPr>
          <p:cNvPr id="198" name="Google Shape;198;p36">
            <a:hlinkClick r:id="" action="ppaction://noaction"/>
          </p:cNvPr>
          <p:cNvSpPr txBox="1">
            <a:spLocks noGrp="1"/>
          </p:cNvSpPr>
          <p:nvPr>
            <p:ph type="title" idx="14"/>
          </p:nvPr>
        </p:nvSpPr>
        <p:spPr>
          <a:xfrm>
            <a:off x="4035600" y="1283325"/>
            <a:ext cx="1072800" cy="48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99" name="Google Shape;199;p36">
            <a:hlinkClick r:id="" action="ppaction://noaction"/>
          </p:cNvPr>
          <p:cNvSpPr txBox="1">
            <a:spLocks noGrp="1"/>
          </p:cNvSpPr>
          <p:nvPr>
            <p:ph type="title" idx="15"/>
          </p:nvPr>
        </p:nvSpPr>
        <p:spPr>
          <a:xfrm>
            <a:off x="6931800" y="1283325"/>
            <a:ext cx="1072800" cy="48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200" name="Google Shape;200;p36">
            <a:hlinkClick r:id="" action="ppaction://noaction"/>
          </p:cNvPr>
          <p:cNvSpPr txBox="1">
            <a:spLocks noGrp="1"/>
          </p:cNvSpPr>
          <p:nvPr>
            <p:ph type="title" idx="16"/>
          </p:nvPr>
        </p:nvSpPr>
        <p:spPr>
          <a:xfrm>
            <a:off x="5476850" y="3007778"/>
            <a:ext cx="1072800" cy="48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01" name="Google Shape;201;p36">
            <a:hlinkClick r:id="" action="ppaction://noaction"/>
          </p:cNvPr>
          <p:cNvSpPr txBox="1">
            <a:spLocks noGrp="1"/>
          </p:cNvSpPr>
          <p:nvPr>
            <p:ph type="title" idx="17"/>
          </p:nvPr>
        </p:nvSpPr>
        <p:spPr>
          <a:xfrm>
            <a:off x="2594375" y="3015515"/>
            <a:ext cx="1072800" cy="48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cxnSp>
        <p:nvCxnSpPr>
          <p:cNvPr id="202" name="Google Shape;202;p36"/>
          <p:cNvCxnSpPr/>
          <p:nvPr/>
        </p:nvCxnSpPr>
        <p:spPr>
          <a:xfrm rot="10800000">
            <a:off x="1675800" y="-64575"/>
            <a:ext cx="0" cy="13479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03" name="Google Shape;203;p36"/>
          <p:cNvCxnSpPr>
            <a:stCxn id="198" idx="0"/>
          </p:cNvCxnSpPr>
          <p:nvPr/>
        </p:nvCxnSpPr>
        <p:spPr>
          <a:xfrm rot="10800000">
            <a:off x="4572000" y="-50175"/>
            <a:ext cx="0" cy="13335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04" name="Google Shape;204;p36"/>
          <p:cNvCxnSpPr>
            <a:stCxn id="199" idx="0"/>
          </p:cNvCxnSpPr>
          <p:nvPr/>
        </p:nvCxnSpPr>
        <p:spPr>
          <a:xfrm rot="10800000">
            <a:off x="7468200" y="-50175"/>
            <a:ext cx="0" cy="13335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05" name="Google Shape;205;p36"/>
          <p:cNvCxnSpPr>
            <a:stCxn id="201" idx="0"/>
          </p:cNvCxnSpPr>
          <p:nvPr/>
        </p:nvCxnSpPr>
        <p:spPr>
          <a:xfrm rot="10800000">
            <a:off x="3130775" y="-71785"/>
            <a:ext cx="0" cy="30873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06" name="Google Shape;206;p36"/>
          <p:cNvCxnSpPr>
            <a:stCxn id="200" idx="0"/>
          </p:cNvCxnSpPr>
          <p:nvPr/>
        </p:nvCxnSpPr>
        <p:spPr>
          <a:xfrm rot="10800000">
            <a:off x="6013250" y="-28822"/>
            <a:ext cx="0" cy="30366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0"/>
          <p:cNvSpPr txBox="1">
            <a:spLocks noGrp="1"/>
          </p:cNvSpPr>
          <p:nvPr>
            <p:ph type="title"/>
          </p:nvPr>
        </p:nvSpPr>
        <p:spPr>
          <a:xfrm>
            <a:off x="5112425" y="2227050"/>
            <a:ext cx="2876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About File Handling</a:t>
            </a:r>
            <a:endParaRPr dirty="0"/>
          </a:p>
        </p:txBody>
      </p:sp>
      <p:sp>
        <p:nvSpPr>
          <p:cNvPr id="296" name="Google Shape;296;p40"/>
          <p:cNvSpPr txBox="1">
            <a:spLocks noGrp="1"/>
          </p:cNvSpPr>
          <p:nvPr>
            <p:ph type="title" idx="2"/>
          </p:nvPr>
        </p:nvSpPr>
        <p:spPr>
          <a:xfrm>
            <a:off x="5112425" y="1027125"/>
            <a:ext cx="2445000" cy="841800"/>
          </a:xfrm>
          <a:prstGeom prst="rect">
            <a:avLst/>
          </a:prstGeom>
        </p:spPr>
        <p:txBody>
          <a:bodyPr spcFirstLastPara="1" wrap="square" lIns="18287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97" name="Google Shape;297;p40"/>
          <p:cNvSpPr txBox="1">
            <a:spLocks noGrp="1"/>
          </p:cNvSpPr>
          <p:nvPr>
            <p:ph type="subTitle" idx="1"/>
          </p:nvPr>
        </p:nvSpPr>
        <p:spPr>
          <a:xfrm>
            <a:off x="5112425" y="3194925"/>
            <a:ext cx="3156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it and how can you use it?</a:t>
            </a:r>
            <a:endParaRPr dirty="0"/>
          </a:p>
        </p:txBody>
      </p:sp>
      <p:grpSp>
        <p:nvGrpSpPr>
          <p:cNvPr id="306" name="Google Shape;306;p40"/>
          <p:cNvGrpSpPr/>
          <p:nvPr/>
        </p:nvGrpSpPr>
        <p:grpSpPr>
          <a:xfrm>
            <a:off x="5017125" y="796150"/>
            <a:ext cx="4246000" cy="1230900"/>
            <a:chOff x="5017125" y="796150"/>
            <a:chExt cx="4246000" cy="1230900"/>
          </a:xfrm>
        </p:grpSpPr>
        <p:sp>
          <p:nvSpPr>
            <p:cNvPr id="307" name="Google Shape;307;p40"/>
            <p:cNvSpPr/>
            <p:nvPr/>
          </p:nvSpPr>
          <p:spPr>
            <a:xfrm>
              <a:off x="5017125" y="796150"/>
              <a:ext cx="1230900" cy="1230900"/>
            </a:xfrm>
            <a:prstGeom prst="donut">
              <a:avLst>
                <a:gd name="adj" fmla="val 691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40"/>
            <p:cNvSpPr/>
            <p:nvPr/>
          </p:nvSpPr>
          <p:spPr>
            <a:xfrm>
              <a:off x="6192625" y="1403775"/>
              <a:ext cx="3070500" cy="88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Google Shape;1127;p69"/>
          <p:cNvSpPr txBox="1">
            <a:spLocks noGrp="1"/>
          </p:cNvSpPr>
          <p:nvPr>
            <p:ph type="title"/>
          </p:nvPr>
        </p:nvSpPr>
        <p:spPr>
          <a:xfrm>
            <a:off x="5113200" y="378225"/>
            <a:ext cx="32580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About File Handling</a:t>
            </a:r>
            <a:endParaRPr dirty="0"/>
          </a:p>
        </p:txBody>
      </p:sp>
      <p:sp>
        <p:nvSpPr>
          <p:cNvPr id="1128" name="Google Shape;1128;p69"/>
          <p:cNvSpPr txBox="1">
            <a:spLocks noGrp="1"/>
          </p:cNvSpPr>
          <p:nvPr>
            <p:ph type="title" idx="2"/>
          </p:nvPr>
        </p:nvSpPr>
        <p:spPr>
          <a:xfrm>
            <a:off x="809952" y="1559225"/>
            <a:ext cx="2217000" cy="38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it?</a:t>
            </a:r>
            <a:endParaRPr dirty="0"/>
          </a:p>
        </p:txBody>
      </p:sp>
      <p:sp>
        <p:nvSpPr>
          <p:cNvPr id="1129" name="Google Shape;1129;p69"/>
          <p:cNvSpPr txBox="1">
            <a:spLocks noGrp="1"/>
          </p:cNvSpPr>
          <p:nvPr>
            <p:ph type="subTitle" idx="1"/>
          </p:nvPr>
        </p:nvSpPr>
        <p:spPr>
          <a:xfrm>
            <a:off x="809938" y="1932375"/>
            <a:ext cx="22170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File Handling is the creation, modification, and deletion of files</a:t>
            </a:r>
            <a:endParaRPr dirty="0"/>
          </a:p>
        </p:txBody>
      </p:sp>
      <p:sp>
        <p:nvSpPr>
          <p:cNvPr id="1130" name="Google Shape;1130;p69"/>
          <p:cNvSpPr txBox="1">
            <a:spLocks noGrp="1"/>
          </p:cNvSpPr>
          <p:nvPr>
            <p:ph type="title" idx="3"/>
          </p:nvPr>
        </p:nvSpPr>
        <p:spPr>
          <a:xfrm>
            <a:off x="3463514" y="1559225"/>
            <a:ext cx="2217000" cy="38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Which Files?</a:t>
            </a:r>
            <a:endParaRPr dirty="0"/>
          </a:p>
        </p:txBody>
      </p:sp>
      <p:sp>
        <p:nvSpPr>
          <p:cNvPr id="1131" name="Google Shape;1131;p69"/>
          <p:cNvSpPr txBox="1">
            <a:spLocks noGrp="1"/>
          </p:cNvSpPr>
          <p:nvPr>
            <p:ph type="subTitle" idx="4"/>
          </p:nvPr>
        </p:nvSpPr>
        <p:spPr>
          <a:xfrm>
            <a:off x="3463500" y="1932375"/>
            <a:ext cx="22170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They can edit most types of files, but the most common is .txt</a:t>
            </a:r>
            <a:endParaRPr dirty="0"/>
          </a:p>
        </p:txBody>
      </p:sp>
      <p:sp>
        <p:nvSpPr>
          <p:cNvPr id="1132" name="Google Shape;1132;p69"/>
          <p:cNvSpPr txBox="1">
            <a:spLocks noGrp="1"/>
          </p:cNvSpPr>
          <p:nvPr>
            <p:ph type="title" idx="5"/>
          </p:nvPr>
        </p:nvSpPr>
        <p:spPr>
          <a:xfrm>
            <a:off x="6117064" y="1559225"/>
            <a:ext cx="2217000" cy="38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Why Use It?</a:t>
            </a:r>
            <a:endParaRPr dirty="0"/>
          </a:p>
        </p:txBody>
      </p:sp>
      <p:sp>
        <p:nvSpPr>
          <p:cNvPr id="1133" name="Google Shape;1133;p69"/>
          <p:cNvSpPr txBox="1">
            <a:spLocks noGrp="1"/>
          </p:cNvSpPr>
          <p:nvPr>
            <p:ph type="subTitle" idx="6"/>
          </p:nvPr>
        </p:nvSpPr>
        <p:spPr>
          <a:xfrm>
            <a:off x="6117050" y="1932375"/>
            <a:ext cx="22170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Files are stored permanently unlike Python variables</a:t>
            </a:r>
            <a:endParaRPr dirty="0"/>
          </a:p>
        </p:txBody>
      </p:sp>
      <p:sp>
        <p:nvSpPr>
          <p:cNvPr id="1134" name="Google Shape;1134;p69"/>
          <p:cNvSpPr txBox="1">
            <a:spLocks noGrp="1"/>
          </p:cNvSpPr>
          <p:nvPr>
            <p:ph type="title" idx="7"/>
          </p:nvPr>
        </p:nvSpPr>
        <p:spPr>
          <a:xfrm>
            <a:off x="809939" y="3207225"/>
            <a:ext cx="2217000" cy="38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Where are they Stored?</a:t>
            </a:r>
            <a:endParaRPr dirty="0"/>
          </a:p>
        </p:txBody>
      </p:sp>
      <p:sp>
        <p:nvSpPr>
          <p:cNvPr id="1135" name="Google Shape;1135;p69"/>
          <p:cNvSpPr txBox="1">
            <a:spLocks noGrp="1"/>
          </p:cNvSpPr>
          <p:nvPr>
            <p:ph type="subTitle" idx="8"/>
          </p:nvPr>
        </p:nvSpPr>
        <p:spPr>
          <a:xfrm>
            <a:off x="809925" y="3580375"/>
            <a:ext cx="22170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Files are saved to the hard-drive while Python variables are saved to RAM</a:t>
            </a:r>
            <a:endParaRPr dirty="0"/>
          </a:p>
        </p:txBody>
      </p:sp>
      <p:sp>
        <p:nvSpPr>
          <p:cNvPr id="1136" name="Google Shape;1136;p69"/>
          <p:cNvSpPr txBox="1">
            <a:spLocks noGrp="1"/>
          </p:cNvSpPr>
          <p:nvPr>
            <p:ph type="title" idx="9"/>
          </p:nvPr>
        </p:nvSpPr>
        <p:spPr>
          <a:xfrm>
            <a:off x="3463502" y="3207225"/>
            <a:ext cx="2217000" cy="38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When is it Used?</a:t>
            </a:r>
            <a:endParaRPr dirty="0"/>
          </a:p>
        </p:txBody>
      </p:sp>
      <p:sp>
        <p:nvSpPr>
          <p:cNvPr id="1137" name="Google Shape;1137;p69"/>
          <p:cNvSpPr txBox="1">
            <a:spLocks noGrp="1"/>
          </p:cNvSpPr>
          <p:nvPr>
            <p:ph type="subTitle" idx="13"/>
          </p:nvPr>
        </p:nvSpPr>
        <p:spPr>
          <a:xfrm>
            <a:off x="3463488" y="3580375"/>
            <a:ext cx="22170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Many different uses; most commonly in web applications</a:t>
            </a:r>
            <a:endParaRPr dirty="0"/>
          </a:p>
        </p:txBody>
      </p:sp>
      <p:sp>
        <p:nvSpPr>
          <p:cNvPr id="1138" name="Google Shape;1138;p69"/>
          <p:cNvSpPr txBox="1">
            <a:spLocks noGrp="1"/>
          </p:cNvSpPr>
          <p:nvPr>
            <p:ph type="title" idx="14"/>
          </p:nvPr>
        </p:nvSpPr>
        <p:spPr>
          <a:xfrm>
            <a:off x="6117052" y="3207225"/>
            <a:ext cx="2217000" cy="38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Specifically What?</a:t>
            </a:r>
            <a:endParaRPr dirty="0"/>
          </a:p>
        </p:txBody>
      </p:sp>
      <p:sp>
        <p:nvSpPr>
          <p:cNvPr id="1139" name="Google Shape;1139;p69"/>
          <p:cNvSpPr txBox="1">
            <a:spLocks noGrp="1"/>
          </p:cNvSpPr>
          <p:nvPr>
            <p:ph type="subTitle" idx="15"/>
          </p:nvPr>
        </p:nvSpPr>
        <p:spPr>
          <a:xfrm>
            <a:off x="6117038" y="3580375"/>
            <a:ext cx="22170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Well…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37754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54"/>
          <p:cNvSpPr txBox="1">
            <a:spLocks noGrp="1"/>
          </p:cNvSpPr>
          <p:nvPr>
            <p:ph type="title"/>
          </p:nvPr>
        </p:nvSpPr>
        <p:spPr>
          <a:xfrm>
            <a:off x="5113200" y="378225"/>
            <a:ext cx="32580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Some Uses for File Handling</a:t>
            </a:r>
            <a:endParaRPr dirty="0"/>
          </a:p>
        </p:txBody>
      </p:sp>
      <p:sp>
        <p:nvSpPr>
          <p:cNvPr id="713" name="Google Shape;713;p54"/>
          <p:cNvSpPr txBox="1">
            <a:spLocks noGrp="1"/>
          </p:cNvSpPr>
          <p:nvPr>
            <p:ph type="title" idx="2"/>
          </p:nvPr>
        </p:nvSpPr>
        <p:spPr>
          <a:xfrm>
            <a:off x="833932" y="2189850"/>
            <a:ext cx="1597200" cy="38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Simple Database</a:t>
            </a:r>
            <a:endParaRPr dirty="0"/>
          </a:p>
        </p:txBody>
      </p:sp>
      <p:sp>
        <p:nvSpPr>
          <p:cNvPr id="714" name="Google Shape;714;p54"/>
          <p:cNvSpPr txBox="1">
            <a:spLocks noGrp="1"/>
          </p:cNvSpPr>
          <p:nvPr>
            <p:ph type="subTitle" idx="1"/>
          </p:nvPr>
        </p:nvSpPr>
        <p:spPr>
          <a:xfrm>
            <a:off x="833922" y="2563000"/>
            <a:ext cx="15972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Used to store information about the project</a:t>
            </a:r>
            <a:endParaRPr dirty="0"/>
          </a:p>
        </p:txBody>
      </p:sp>
      <p:sp>
        <p:nvSpPr>
          <p:cNvPr id="715" name="Google Shape;715;p54"/>
          <p:cNvSpPr txBox="1">
            <a:spLocks noGrp="1"/>
          </p:cNvSpPr>
          <p:nvPr>
            <p:ph type="title" idx="3"/>
          </p:nvPr>
        </p:nvSpPr>
        <p:spPr>
          <a:xfrm>
            <a:off x="2745719" y="2189850"/>
            <a:ext cx="1597200" cy="38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Store User Info</a:t>
            </a:r>
            <a:endParaRPr dirty="0"/>
          </a:p>
        </p:txBody>
      </p:sp>
      <p:sp>
        <p:nvSpPr>
          <p:cNvPr id="716" name="Google Shape;716;p54"/>
          <p:cNvSpPr txBox="1">
            <a:spLocks noGrp="1"/>
          </p:cNvSpPr>
          <p:nvPr>
            <p:ph type="subTitle" idx="4"/>
          </p:nvPr>
        </p:nvSpPr>
        <p:spPr>
          <a:xfrm>
            <a:off x="2745709" y="2563000"/>
            <a:ext cx="15972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Avoid signing again with a simple cache</a:t>
            </a:r>
            <a:endParaRPr dirty="0"/>
          </a:p>
        </p:txBody>
      </p:sp>
      <p:sp>
        <p:nvSpPr>
          <p:cNvPr id="717" name="Google Shape;717;p54"/>
          <p:cNvSpPr txBox="1">
            <a:spLocks noGrp="1"/>
          </p:cNvSpPr>
          <p:nvPr>
            <p:ph type="title" idx="5"/>
          </p:nvPr>
        </p:nvSpPr>
        <p:spPr>
          <a:xfrm>
            <a:off x="4657497" y="2189850"/>
            <a:ext cx="1597200" cy="38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Keep High Scores</a:t>
            </a:r>
            <a:endParaRPr dirty="0"/>
          </a:p>
        </p:txBody>
      </p:sp>
      <p:sp>
        <p:nvSpPr>
          <p:cNvPr id="718" name="Google Shape;718;p54"/>
          <p:cNvSpPr txBox="1">
            <a:spLocks noGrp="1"/>
          </p:cNvSpPr>
          <p:nvPr>
            <p:ph type="subTitle" idx="6"/>
          </p:nvPr>
        </p:nvSpPr>
        <p:spPr>
          <a:xfrm>
            <a:off x="4657487" y="2563000"/>
            <a:ext cx="15972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High Scores shouldn’t reset after closing a program</a:t>
            </a:r>
            <a:endParaRPr dirty="0"/>
          </a:p>
        </p:txBody>
      </p:sp>
      <p:sp>
        <p:nvSpPr>
          <p:cNvPr id="719" name="Google Shape;719;p54"/>
          <p:cNvSpPr txBox="1">
            <a:spLocks noGrp="1"/>
          </p:cNvSpPr>
          <p:nvPr>
            <p:ph type="title" idx="7"/>
          </p:nvPr>
        </p:nvSpPr>
        <p:spPr>
          <a:xfrm>
            <a:off x="6569284" y="2189850"/>
            <a:ext cx="1597200" cy="38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Writing a Story?</a:t>
            </a:r>
            <a:endParaRPr dirty="0"/>
          </a:p>
        </p:txBody>
      </p:sp>
      <p:sp>
        <p:nvSpPr>
          <p:cNvPr id="720" name="Google Shape;720;p54"/>
          <p:cNvSpPr txBox="1">
            <a:spLocks noGrp="1"/>
          </p:cNvSpPr>
          <p:nvPr>
            <p:ph type="subTitle" idx="8"/>
          </p:nvPr>
        </p:nvSpPr>
        <p:spPr>
          <a:xfrm>
            <a:off x="6569274" y="2563000"/>
            <a:ext cx="15972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I mean you can if you want…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52033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0"/>
          <p:cNvSpPr txBox="1">
            <a:spLocks noGrp="1"/>
          </p:cNvSpPr>
          <p:nvPr>
            <p:ph type="title"/>
          </p:nvPr>
        </p:nvSpPr>
        <p:spPr>
          <a:xfrm>
            <a:off x="5112425" y="2227050"/>
            <a:ext cx="2876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Opening Files</a:t>
            </a:r>
            <a:endParaRPr dirty="0"/>
          </a:p>
        </p:txBody>
      </p:sp>
      <p:sp>
        <p:nvSpPr>
          <p:cNvPr id="296" name="Google Shape;296;p40"/>
          <p:cNvSpPr txBox="1">
            <a:spLocks noGrp="1"/>
          </p:cNvSpPr>
          <p:nvPr>
            <p:ph type="title" idx="2"/>
          </p:nvPr>
        </p:nvSpPr>
        <p:spPr>
          <a:xfrm>
            <a:off x="5059258" y="998181"/>
            <a:ext cx="2445000" cy="841800"/>
          </a:xfrm>
          <a:prstGeom prst="rect">
            <a:avLst/>
          </a:prstGeom>
        </p:spPr>
        <p:txBody>
          <a:bodyPr spcFirstLastPara="1" wrap="square" lIns="18287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97" name="Google Shape;297;p40"/>
          <p:cNvSpPr txBox="1">
            <a:spLocks noGrp="1"/>
          </p:cNvSpPr>
          <p:nvPr>
            <p:ph type="subTitle" idx="1"/>
          </p:nvPr>
        </p:nvSpPr>
        <p:spPr>
          <a:xfrm>
            <a:off x="5112425" y="3194925"/>
            <a:ext cx="3156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Time to start coding!</a:t>
            </a:r>
            <a:endParaRPr dirty="0"/>
          </a:p>
        </p:txBody>
      </p:sp>
      <p:grpSp>
        <p:nvGrpSpPr>
          <p:cNvPr id="306" name="Google Shape;306;p40"/>
          <p:cNvGrpSpPr/>
          <p:nvPr/>
        </p:nvGrpSpPr>
        <p:grpSpPr>
          <a:xfrm>
            <a:off x="5017125" y="796150"/>
            <a:ext cx="4246000" cy="1230900"/>
            <a:chOff x="5017125" y="796150"/>
            <a:chExt cx="4246000" cy="1230900"/>
          </a:xfrm>
        </p:grpSpPr>
        <p:sp>
          <p:nvSpPr>
            <p:cNvPr id="307" name="Google Shape;307;p40"/>
            <p:cNvSpPr/>
            <p:nvPr/>
          </p:nvSpPr>
          <p:spPr>
            <a:xfrm>
              <a:off x="5017125" y="796150"/>
              <a:ext cx="1230900" cy="1230900"/>
            </a:xfrm>
            <a:prstGeom prst="donut">
              <a:avLst>
                <a:gd name="adj" fmla="val 691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40"/>
            <p:cNvSpPr/>
            <p:nvPr/>
          </p:nvSpPr>
          <p:spPr>
            <a:xfrm>
              <a:off x="6192625" y="1403775"/>
              <a:ext cx="3070500" cy="88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95531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50"/>
          <p:cNvSpPr txBox="1">
            <a:spLocks noGrp="1"/>
          </p:cNvSpPr>
          <p:nvPr>
            <p:ph type="subTitle" idx="2"/>
          </p:nvPr>
        </p:nvSpPr>
        <p:spPr>
          <a:xfrm>
            <a:off x="1098924" y="1644505"/>
            <a:ext cx="3273600" cy="23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By opening a file, you can interact with the file within your code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Takes two parameters:</a:t>
            </a:r>
          </a:p>
          <a:p>
            <a:pPr lvl="1" algn="l">
              <a:spcBef>
                <a:spcPts val="0"/>
              </a:spcBef>
              <a:buSzPts val="1400"/>
              <a:buChar char="●"/>
            </a:pPr>
            <a:r>
              <a:rPr lang="en-US" sz="1400" dirty="0"/>
              <a:t>File name</a:t>
            </a:r>
          </a:p>
          <a:p>
            <a:pPr lvl="1" algn="l">
              <a:spcBef>
                <a:spcPts val="0"/>
              </a:spcBef>
              <a:buSzPts val="1400"/>
              <a:buChar char="●"/>
            </a:pPr>
            <a:r>
              <a:rPr lang="en-US" sz="1400" dirty="0"/>
              <a:t>Optional Parameters</a:t>
            </a:r>
          </a:p>
          <a:p>
            <a:pPr lvl="2" algn="l">
              <a:buSzPts val="1400"/>
              <a:buChar char="●"/>
            </a:pPr>
            <a:r>
              <a:rPr lang="en-US" sz="1050" dirty="0"/>
              <a:t>“r” – Read</a:t>
            </a:r>
          </a:p>
          <a:p>
            <a:pPr lvl="2" algn="l">
              <a:buSzPts val="1400"/>
              <a:buChar char="●"/>
            </a:pPr>
            <a:r>
              <a:rPr lang="en-US" sz="1050" dirty="0"/>
              <a:t>“a” – Append</a:t>
            </a:r>
          </a:p>
          <a:p>
            <a:pPr lvl="2" algn="l">
              <a:buSzPts val="1400"/>
              <a:buChar char="●"/>
            </a:pPr>
            <a:r>
              <a:rPr lang="en-US" sz="1050" dirty="0"/>
              <a:t>“w” – Write</a:t>
            </a:r>
          </a:p>
          <a:p>
            <a:pPr lvl="2" algn="l">
              <a:buSzPts val="1400"/>
              <a:buChar char="●"/>
            </a:pPr>
            <a:r>
              <a:rPr lang="en-US" sz="1050" dirty="0"/>
              <a:t>“x” – Create</a:t>
            </a:r>
          </a:p>
          <a:p>
            <a:r>
              <a:rPr lang="en-US" dirty="0"/>
              <a:t>After opening a file, close it.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467326D-BBAF-4E0D-8371-0890DC6D4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Opening Files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5CFFD5B7-6F6E-4030-A92A-1C0591FD7F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1477" y="1625780"/>
            <a:ext cx="4016613" cy="236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235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0"/>
          <p:cNvSpPr txBox="1">
            <a:spLocks noGrp="1"/>
          </p:cNvSpPr>
          <p:nvPr>
            <p:ph type="title"/>
          </p:nvPr>
        </p:nvSpPr>
        <p:spPr>
          <a:xfrm>
            <a:off x="5112425" y="2227050"/>
            <a:ext cx="2876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Reading Files</a:t>
            </a:r>
            <a:endParaRPr dirty="0"/>
          </a:p>
        </p:txBody>
      </p:sp>
      <p:sp>
        <p:nvSpPr>
          <p:cNvPr id="296" name="Google Shape;296;p40"/>
          <p:cNvSpPr txBox="1">
            <a:spLocks noGrp="1"/>
          </p:cNvSpPr>
          <p:nvPr>
            <p:ph type="title" idx="2"/>
          </p:nvPr>
        </p:nvSpPr>
        <p:spPr>
          <a:xfrm>
            <a:off x="5059258" y="998181"/>
            <a:ext cx="2445000" cy="841800"/>
          </a:xfrm>
          <a:prstGeom prst="rect">
            <a:avLst/>
          </a:prstGeom>
        </p:spPr>
        <p:txBody>
          <a:bodyPr spcFirstLastPara="1" wrap="square" lIns="18287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97" name="Google Shape;297;p40"/>
          <p:cNvSpPr txBox="1">
            <a:spLocks noGrp="1"/>
          </p:cNvSpPr>
          <p:nvPr>
            <p:ph type="subTitle" idx="1"/>
          </p:nvPr>
        </p:nvSpPr>
        <p:spPr>
          <a:xfrm>
            <a:off x="5112425" y="3194925"/>
            <a:ext cx="3156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 Content in the File in a Python Script</a:t>
            </a:r>
            <a:endParaRPr dirty="0"/>
          </a:p>
        </p:txBody>
      </p:sp>
      <p:grpSp>
        <p:nvGrpSpPr>
          <p:cNvPr id="306" name="Google Shape;306;p40"/>
          <p:cNvGrpSpPr/>
          <p:nvPr/>
        </p:nvGrpSpPr>
        <p:grpSpPr>
          <a:xfrm>
            <a:off x="5017125" y="796150"/>
            <a:ext cx="4246000" cy="1230900"/>
            <a:chOff x="5017125" y="796150"/>
            <a:chExt cx="4246000" cy="1230900"/>
          </a:xfrm>
        </p:grpSpPr>
        <p:sp>
          <p:nvSpPr>
            <p:cNvPr id="307" name="Google Shape;307;p40"/>
            <p:cNvSpPr/>
            <p:nvPr/>
          </p:nvSpPr>
          <p:spPr>
            <a:xfrm>
              <a:off x="5017125" y="796150"/>
              <a:ext cx="1230900" cy="1230900"/>
            </a:xfrm>
            <a:prstGeom prst="donut">
              <a:avLst>
                <a:gd name="adj" fmla="val 691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40"/>
            <p:cNvSpPr/>
            <p:nvPr/>
          </p:nvSpPr>
          <p:spPr>
            <a:xfrm>
              <a:off x="6192625" y="1403775"/>
              <a:ext cx="3070500" cy="88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2096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50"/>
          <p:cNvSpPr txBox="1">
            <a:spLocks noGrp="1"/>
          </p:cNvSpPr>
          <p:nvPr>
            <p:ph type="subTitle" idx="2"/>
          </p:nvPr>
        </p:nvSpPr>
        <p:spPr>
          <a:xfrm>
            <a:off x="1098925" y="1818359"/>
            <a:ext cx="3273600" cy="23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 lvl="0" indent="0" algn="l" rtl="0">
              <a:spcBef>
                <a:spcPts val="600"/>
              </a:spcBef>
              <a:spcAft>
                <a:spcPts val="600"/>
              </a:spcAft>
              <a:buSzPts val="1400"/>
              <a:buNone/>
            </a:pPr>
            <a:r>
              <a:rPr lang="en-US" dirty="0"/>
              <a:t>By reading files, you can use content in a file in your own Python Script or Program</a:t>
            </a:r>
            <a:endParaRPr lang="en-US" sz="1050" dirty="0"/>
          </a:p>
          <a:p>
            <a:pPr marL="457200" lvl="0" indent="-317500" algn="l" rtl="0">
              <a:spcBef>
                <a:spcPts val="600"/>
              </a:spcBef>
              <a:spcAft>
                <a:spcPts val="600"/>
              </a:spcAft>
              <a:buSzPts val="1400"/>
              <a:buChar char="●"/>
            </a:pPr>
            <a:r>
              <a:rPr lang="en-US" dirty="0"/>
              <a:t>The read() function simply reads the content of the file</a:t>
            </a:r>
          </a:p>
          <a:p>
            <a:pPr marL="457200" lvl="0" indent="-317500" algn="l" rtl="0">
              <a:spcBef>
                <a:spcPts val="600"/>
              </a:spcBef>
              <a:spcAft>
                <a:spcPts val="600"/>
              </a:spcAft>
              <a:buSzPts val="1400"/>
              <a:buChar char="●"/>
            </a:pPr>
            <a:r>
              <a:rPr lang="en-US" dirty="0"/>
              <a:t>The </a:t>
            </a:r>
            <a:r>
              <a:rPr lang="en-US" dirty="0" err="1"/>
              <a:t>readline</a:t>
            </a:r>
            <a:r>
              <a:rPr lang="en-US" dirty="0"/>
              <a:t>() function reads the next line</a:t>
            </a:r>
          </a:p>
          <a:p>
            <a:pPr marL="457200" lvl="0" indent="-317500" algn="l" rtl="0">
              <a:spcBef>
                <a:spcPts val="600"/>
              </a:spcBef>
              <a:spcAft>
                <a:spcPts val="600"/>
              </a:spcAft>
              <a:buSzPts val="1400"/>
              <a:buChar char="●"/>
            </a:pPr>
            <a:r>
              <a:rPr lang="en-US" dirty="0"/>
              <a:t>Every line in a file is </a:t>
            </a:r>
            <a:r>
              <a:rPr lang="en-US" dirty="0" err="1"/>
              <a:t>iterable</a:t>
            </a:r>
            <a:endParaRPr lang="en-US" dirty="0"/>
          </a:p>
          <a:p>
            <a:pPr marL="457200" lvl="0" indent="-317500" algn="l" rtl="0">
              <a:spcBef>
                <a:spcPts val="600"/>
              </a:spcBef>
              <a:spcAft>
                <a:spcPts val="600"/>
              </a:spcAft>
              <a:buSzPts val="1400"/>
              <a:buChar char="●"/>
            </a:pPr>
            <a:r>
              <a:rPr lang="en-US" dirty="0"/>
              <a:t>Content can also be saved to a variable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467326D-BBAF-4E0D-8371-0890DC6D4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Files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683C0CE4-BF1A-4681-A890-56C3506344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6943" y="1302241"/>
            <a:ext cx="3371869" cy="3244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657580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any Branding Guidelines by Slidesgo">
  <a:themeElements>
    <a:clrScheme name="Simple Light">
      <a:dk1>
        <a:srgbClr val="011446"/>
      </a:dk1>
      <a:lt1>
        <a:srgbClr val="FFFFFF"/>
      </a:lt1>
      <a:dk2>
        <a:srgbClr val="02227F"/>
      </a:dk2>
      <a:lt2>
        <a:srgbClr val="B7B7B7"/>
      </a:lt2>
      <a:accent1>
        <a:srgbClr val="FFFFFF"/>
      </a:accent1>
      <a:accent2>
        <a:srgbClr val="06BAD6"/>
      </a:accent2>
      <a:accent3>
        <a:srgbClr val="A1F1FE"/>
      </a:accent3>
      <a:accent4>
        <a:srgbClr val="079AB1"/>
      </a:accent4>
      <a:accent5>
        <a:srgbClr val="0081B0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362</Words>
  <Application>Microsoft Office PowerPoint</Application>
  <PresentationFormat>On-screen Show (16:9)</PresentationFormat>
  <Paragraphs>73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Montserrat ExtraBold</vt:lpstr>
      <vt:lpstr>Arial</vt:lpstr>
      <vt:lpstr>Montserrat SemiBold</vt:lpstr>
      <vt:lpstr>Montserrat Light</vt:lpstr>
      <vt:lpstr>Montserrat Alternates</vt:lpstr>
      <vt:lpstr>Montserrat</vt:lpstr>
      <vt:lpstr>Tech Company Branding Guidelines by Slidesgo</vt:lpstr>
      <vt:lpstr>File Handling With Python</vt:lpstr>
      <vt:lpstr>01</vt:lpstr>
      <vt:lpstr>About File Handling</vt:lpstr>
      <vt:lpstr>About File Handling</vt:lpstr>
      <vt:lpstr>Some Uses for File Handling</vt:lpstr>
      <vt:lpstr>Opening Files</vt:lpstr>
      <vt:lpstr>Opening Files</vt:lpstr>
      <vt:lpstr>Reading Files</vt:lpstr>
      <vt:lpstr>Reading Files</vt:lpstr>
      <vt:lpstr>Writing Files</vt:lpstr>
      <vt:lpstr>Writing Files</vt:lpstr>
      <vt:lpstr>Example Time</vt:lpstr>
      <vt:lpstr>Challenge Time!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Company Branding Guidelines</dc:title>
  <cp:lastModifiedBy>Ayush Vora</cp:lastModifiedBy>
  <cp:revision>10</cp:revision>
  <dcterms:modified xsi:type="dcterms:W3CDTF">2021-04-08T05:45:23Z</dcterms:modified>
</cp:coreProperties>
</file>