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40" roundtripDataSignature="AMtx7mhwLIH3yyi7g19XZf/cY/Nwe6T1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ffdbf3cf0_0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05" name="Google Shape;105;g24ffdbf3cf0_0_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ffdbf3cf0_0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4ffdbf3cf0_0_0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2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p2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2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4561c9f5f_1_6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17" name="Google Shape;217;g294561c9f5f_1_6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4561c9f5f_1_6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94561c9f5f_1_6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2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4404b5be7_0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30" name="Google Shape;230;g294404b5be7_0_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4404b5be7_0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94404b5be7_0_0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2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p3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3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3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4561c9f5f_1_0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2" name="Google Shape;92;g294561c9f5f_1_0:notes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4561c9f5f_1_0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94561c9f5f_1_0:notes"/>
          <p:cNvSpPr txBox="1"/>
          <p:nvPr>
            <p:ph idx="3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3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eras.io/api/applications/efficientnet_v2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arxiv.org/abs/1512.00567v3" TargetMode="External"/><Relationship Id="rId5" Type="http://schemas.openxmlformats.org/officeDocument/2006/relationships/hyperlink" Target="https://medium.com/swlh/bag-of-tricks-for-image-classification-with-convolutional-neural-networks-in-keras-ff99d0ef68f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code/nelsonpunch/efficientnetv2-braintumo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7.jpg"/><Relationship Id="rId5" Type="http://schemas.openxmlformats.org/officeDocument/2006/relationships/image" Target="../media/image43.jpg"/><Relationship Id="rId6" Type="http://schemas.openxmlformats.org/officeDocument/2006/relationships/image" Target="../media/image5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6.jpg"/><Relationship Id="rId5" Type="http://schemas.openxmlformats.org/officeDocument/2006/relationships/image" Target="../media/image5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tfhub.dev/captain-pool/esrgan-tf2/1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8.jpg"/><Relationship Id="rId5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https://arxiv.org/abs/1809.00219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8.jpg"/><Relationship Id="rId5" Type="http://schemas.openxmlformats.org/officeDocument/2006/relationships/image" Target="../media/image42.jpg"/><Relationship Id="rId6" Type="http://schemas.openxmlformats.org/officeDocument/2006/relationships/hyperlink" Target="https://www.kaggle.com/competitions/gan-getting-started" TargetMode="External"/><Relationship Id="rId7" Type="http://schemas.openxmlformats.org/officeDocument/2006/relationships/hyperlink" Target="https://www.kaggle.com/competitions/gan-getting-start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vangoghstyletransformationapp.streamlit.app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hyperlink" Target="https://paperswithcode.com/method/u-net#:~:text=**U-Net**%20is,architecture%20of%20a%20convolutional%20network." TargetMode="External"/><Relationship Id="rId5" Type="http://schemas.openxmlformats.org/officeDocument/2006/relationships/hyperlink" Target="https://www.kaggle.com/datasets/suyashdamle/cyclega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tensorflow.org/api_docs/python/tf/keras/layers/DepthwiseConv2D" TargetMode="External"/><Relationship Id="rId4" Type="http://schemas.openxmlformats.org/officeDocument/2006/relationships/hyperlink" Target="https://www.tensorflow.org/api_docs/python/tf/keras/layers/Conv2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57.jpg"/><Relationship Id="rId5" Type="http://schemas.openxmlformats.org/officeDocument/2006/relationships/image" Target="../media/image5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hyperlink" Target="https://www.tensorflow.org/tutorials/generative/pix2pix" TargetMode="External"/><Relationship Id="rId5" Type="http://schemas.openxmlformats.org/officeDocument/2006/relationships/hyperlink" Target="https://www.tensorflow.org/tutorials/generative/cyclegan" TargetMode="External"/><Relationship Id="rId6" Type="http://schemas.openxmlformats.org/officeDocument/2006/relationships/hyperlink" Target="https://junyanz.github.io/CycleGAN/" TargetMode="External"/><Relationship Id="rId7" Type="http://schemas.openxmlformats.org/officeDocument/2006/relationships/hyperlink" Target="https://hardikbansal.github.io/CycleGANBlog/" TargetMode="External"/><Relationship Id="rId8" Type="http://schemas.openxmlformats.org/officeDocument/2006/relationships/hyperlink" Target="https://paperswithcode.com/method/u-net#:~:text=**U-Net**%20is,architecture%20of%20a%20convolutional%20network.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code/nelsonpunch/cyclegan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5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17.jpg"/><Relationship Id="rId6" Type="http://schemas.openxmlformats.org/officeDocument/2006/relationships/image" Target="../media/image4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0.jpg"/><Relationship Id="rId5" Type="http://schemas.openxmlformats.org/officeDocument/2006/relationships/image" Target="../media/image4.jpg"/><Relationship Id="rId6" Type="http://schemas.openxmlformats.org/officeDocument/2006/relationships/image" Target="../media/image15.jpg"/><Relationship Id="rId7" Type="http://schemas.openxmlformats.org/officeDocument/2006/relationships/image" Target="../media/image18.jpg"/><Relationship Id="rId8" Type="http://schemas.openxmlformats.org/officeDocument/2006/relationships/image" Target="../media/image5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raintumordetectorapp.streamlit.app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keras.io/api/applications/inceptionv3/" TargetMode="External"/><Relationship Id="rId5" Type="http://schemas.openxmlformats.org/officeDocument/2006/relationships/hyperlink" Target="https://www.tensorflow.org/api_docs/python/tf/keras/losses/CategoricalCrossentropy#args" TargetMode="External"/><Relationship Id="rId6" Type="http://schemas.openxmlformats.org/officeDocument/2006/relationships/hyperlink" Target="https://www.tensorflow.org/api_docs/python/tf/keras/callbacks/EarlyStopping" TargetMode="External"/><Relationship Id="rId7" Type="http://schemas.openxmlformats.org/officeDocument/2006/relationships/hyperlink" Target="https://www.tensorflow.org/api_docs/python/tf/keras/callbacks/ReduceLROnPlateau" TargetMode="External"/><Relationship Id="rId8" Type="http://schemas.openxmlformats.org/officeDocument/2006/relationships/hyperlink" Target="https://www.kaggle.com/datasets/thomasdubail/brain-tumors-256x2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idx="1" type="subTitle"/>
          </p:nvPr>
        </p:nvSpPr>
        <p:spPr>
          <a:xfrm>
            <a:off x="92075" y="182562"/>
            <a:ext cx="9875837" cy="253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-214312" lvl="0" marL="215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14311" lvl="0" marL="2159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深度學習研究與應用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3010699" y="2697175"/>
            <a:ext cx="4206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FFFFFF"/>
                </a:solidFill>
              </a:rPr>
              <a:t>105777624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FFFFFF"/>
                </a:solidFill>
              </a:rPr>
              <a:t>洪銘駿</a:t>
            </a:r>
            <a:endParaRPr/>
          </a:p>
        </p:txBody>
      </p:sp>
      <p:pic>
        <p:nvPicPr>
          <p:cNvPr id="42" name="Google Shape;4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9675" y="3475037"/>
            <a:ext cx="1909762" cy="202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9437" y="5851525"/>
            <a:ext cx="1449387" cy="152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1037" y="3565525"/>
            <a:ext cx="17526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fdbf3cf0_0_0"/>
          <p:cNvSpPr txBox="1"/>
          <p:nvPr>
            <p:ph idx="1" type="body"/>
          </p:nvPr>
        </p:nvSpPr>
        <p:spPr>
          <a:xfrm>
            <a:off x="316900" y="551300"/>
            <a:ext cx="9255600" cy="6204900"/>
          </a:xfrm>
          <a:prstGeom prst="rect">
            <a:avLst/>
          </a:prstGeom>
        </p:spPr>
        <p:txBody>
          <a:bodyPr anchorCtr="0" anchor="t" bIns="0" lIns="0" spcFirstLastPara="1" rIns="0" wrap="square" tIns="2015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Char char="❖"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優化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優化的模型使用 </a:t>
            </a:r>
            <a:r>
              <a:rPr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EfficientNetV2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來達到模型精準度和模型大小之間的平衡, 並使用 transfer learning 和 fine-tuning技巧來提升精確度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Inception v3 </a:t>
            </a: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架構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68475"/>
            <a:ext cx="8402637" cy="498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參考資料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492125" y="17557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➔"/>
            </a:pPr>
            <a:r>
              <a:rPr i="0" lang="en-US" sz="2800" u="sng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Inception v3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➔"/>
            </a:pPr>
            <a:r>
              <a:rPr i="0" lang="en-US" sz="2800" u="sng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Label Smoothing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模型程式碼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/>
          <a:p>
            <a:pPr indent="-4064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➔"/>
            </a:pPr>
            <a:r>
              <a:rPr i="0" lang="en-US" sz="2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程式碼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總結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此深度模型可協助病患和醫療人員偵測人腦腫瘤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和機率. 此外也可提升醫療專業人員的決策速度.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圖片影像強化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537" y="2006600"/>
            <a:ext cx="808037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圖片影像失真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503225" y="1768475"/>
            <a:ext cx="90711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圖片影像失真可能因為多種原因形成. 影像壓縮, 影像縮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放等等原因所造成. 要回復原本影像的解析度並不容易. 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傳統得電腦視覺影像處理方式如: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2800"/>
              <a:buChar char="■"/>
            </a:pPr>
            <a:r>
              <a:rPr i="1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雙三次差值(bicubic interpolation)</a:t>
            </a:r>
            <a:endParaRPr i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■"/>
            </a:pPr>
            <a:r>
              <a:rPr i="1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最鄰近內插法 (nearest neighbor interpolation)</a:t>
            </a:r>
            <a:endParaRPr i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■"/>
            </a:pPr>
            <a:r>
              <a:rPr i="1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雙線性內插法 (bilinear interpolation)</a:t>
            </a:r>
            <a:endParaRPr i="1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等等方法都可以用來回復影像但回覆後的影像扔然會有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雜訊和模糊的問題, 特別是影像再放大後會有更明顯的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問題.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t/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傳統電腦影像處理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1275" y="4471987"/>
            <a:ext cx="4664075" cy="30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3337" y="1565275"/>
            <a:ext cx="4670425" cy="2732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503950" y="2759875"/>
            <a:ext cx="109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FFFFFF"/>
                </a:solidFill>
              </a:rPr>
              <a:t>原始圖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549263" y="5813413"/>
            <a:ext cx="1006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FFFFFF"/>
                </a:solidFill>
              </a:rPr>
              <a:t>縮放後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033325" y="3972187"/>
            <a:ext cx="270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FFFFFF"/>
                </a:solidFill>
              </a:rPr>
              <a:t>經過三次插</a:t>
            </a:r>
            <a:r>
              <a:rPr lang="en-US" sz="2400">
                <a:solidFill>
                  <a:srgbClr val="FFFFFF"/>
                </a:solidFill>
              </a:rPr>
              <a:t>值</a:t>
            </a:r>
            <a:r>
              <a:rPr i="0" lang="en-US" sz="2400" u="none">
                <a:solidFill>
                  <a:srgbClr val="FFFFFF"/>
                </a:solidFill>
              </a:rPr>
              <a:t>法影像處裡</a:t>
            </a:r>
            <a:endParaRPr/>
          </a:p>
        </p:txBody>
      </p:sp>
      <p:cxnSp>
        <p:nvCxnSpPr>
          <p:cNvPr id="156" name="Google Shape;156;p16"/>
          <p:cNvCxnSpPr>
            <a:stCxn id="153" idx="3"/>
            <a:endCxn id="152" idx="1"/>
          </p:cNvCxnSpPr>
          <p:nvPr/>
        </p:nvCxnSpPr>
        <p:spPr>
          <a:xfrm>
            <a:off x="1601050" y="2931325"/>
            <a:ext cx="3512400" cy="0"/>
          </a:xfrm>
          <a:prstGeom prst="straightConnector1">
            <a:avLst/>
          </a:prstGeom>
          <a:noFill/>
          <a:ln cap="flat" cmpd="sng" w="76200">
            <a:solidFill>
              <a:srgbClr val="00B8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54" idx="3"/>
            <a:endCxn id="151" idx="1"/>
          </p:cNvCxnSpPr>
          <p:nvPr/>
        </p:nvCxnSpPr>
        <p:spPr>
          <a:xfrm>
            <a:off x="1555763" y="5984863"/>
            <a:ext cx="3565500" cy="0"/>
          </a:xfrm>
          <a:prstGeom prst="straightConnector1">
            <a:avLst/>
          </a:prstGeom>
          <a:noFill/>
          <a:ln cap="flat" cmpd="sng" w="76200">
            <a:solidFill>
              <a:srgbClr val="00B8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/>
          <p:nvPr/>
        </p:nvCxnSpPr>
        <p:spPr>
          <a:xfrm>
            <a:off x="4608425" y="3456325"/>
            <a:ext cx="16500" cy="1898100"/>
          </a:xfrm>
          <a:prstGeom prst="straightConnector1">
            <a:avLst/>
          </a:prstGeom>
          <a:noFill/>
          <a:ln cap="flat" cmpd="sng" w="76200">
            <a:solidFill>
              <a:srgbClr val="FF333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7148" y="3977026"/>
            <a:ext cx="676101" cy="67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解決方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為了要有較好的影像回復, 我們可以訓練深度模型來學</a:t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習低解析度和高解析度圖片影像, 然後用訓練過的模型</a:t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來回復圖片影像來達成影像強化效果.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t/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1" i="0" lang="en-US" sz="2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該深度學習模型應該具備一下幾種能力: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Arial"/>
              <a:buChar char="✓"/>
            </a:pPr>
            <a:r>
              <a:rPr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接受低解析圖片</a:t>
            </a:r>
            <a:endParaRPr i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Arial"/>
              <a:buChar char="✓"/>
            </a:pPr>
            <a:r>
              <a:rPr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生產出高解析度片</a:t>
            </a:r>
            <a:endParaRPr i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262" y="2560637"/>
            <a:ext cx="9691687" cy="48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920875" y="2171700"/>
            <a:ext cx="14636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FFFFFF"/>
                </a:solidFill>
              </a:rPr>
              <a:t>低解析度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6765925" y="2163762"/>
            <a:ext cx="14636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FFFFFF"/>
                </a:solidFill>
              </a:rPr>
              <a:t>高解析度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038" y="544454"/>
            <a:ext cx="1484125" cy="148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8"/>
          <p:cNvCxnSpPr>
            <a:stCxn id="171" idx="0"/>
            <a:endCxn id="173" idx="1"/>
          </p:cNvCxnSpPr>
          <p:nvPr/>
        </p:nvCxnSpPr>
        <p:spPr>
          <a:xfrm flipH="1" rot="10800000">
            <a:off x="2652713" y="1286400"/>
            <a:ext cx="1646400" cy="885300"/>
          </a:xfrm>
          <a:prstGeom prst="straightConnector1">
            <a:avLst/>
          </a:prstGeom>
          <a:noFill/>
          <a:ln cap="flat" cmpd="sng" w="76200">
            <a:solidFill>
              <a:srgbClr val="00B8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8"/>
          <p:cNvCxnSpPr>
            <a:endCxn id="172" idx="0"/>
          </p:cNvCxnSpPr>
          <p:nvPr/>
        </p:nvCxnSpPr>
        <p:spPr>
          <a:xfrm>
            <a:off x="5813263" y="1327062"/>
            <a:ext cx="1684500" cy="836700"/>
          </a:xfrm>
          <a:prstGeom prst="straightConnector1">
            <a:avLst/>
          </a:prstGeom>
          <a:noFill/>
          <a:ln cap="flat" cmpd="sng" w="76200">
            <a:solidFill>
              <a:srgbClr val="00B8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3116313" y="1894800"/>
            <a:ext cx="3844800" cy="2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/>
          <a:p>
            <a:pPr indent="-4318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8FF"/>
              </a:buClr>
              <a:buSzPts val="3200"/>
              <a:buAutoNum type="arabicPeriod"/>
            </a:pPr>
            <a:r>
              <a:rPr lang="en-US" sz="3200">
                <a:solidFill>
                  <a:schemeClr val="lt1"/>
                </a:solidFill>
              </a:rPr>
              <a:t>人腦腫瘤偵測</a:t>
            </a:r>
            <a:endParaRPr sz="3200">
              <a:solidFill>
                <a:schemeClr val="lt1"/>
              </a:solidFill>
            </a:endParaRPr>
          </a:p>
          <a:p>
            <a:pPr indent="-4318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8FF"/>
              </a:buClr>
              <a:buSzPts val="3200"/>
              <a:buAutoNum type="arabicPeriod"/>
            </a:pPr>
            <a:r>
              <a:rPr lang="en-US" sz="3200">
                <a:solidFill>
                  <a:schemeClr val="lt1"/>
                </a:solidFill>
              </a:rPr>
              <a:t>圖片影像強化</a:t>
            </a:r>
            <a:endParaRPr sz="3200">
              <a:solidFill>
                <a:srgbClr val="FFFFFF"/>
              </a:solidFill>
            </a:endParaRPr>
          </a:p>
          <a:p>
            <a:pPr indent="-4318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8FF"/>
              </a:buClr>
              <a:buSzPts val="3200"/>
              <a:buAutoNum type="arabicPeriod"/>
            </a:pPr>
            <a:r>
              <a:rPr i="0" lang="en-US" sz="3200" u="none">
                <a:solidFill>
                  <a:srgbClr val="FFFFFF"/>
                </a:solidFill>
              </a:rPr>
              <a:t>圖片風格轉換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模型架構與訓練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503237" y="17684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-4064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❖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模型</a:t>
            </a: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模型使用 </a:t>
            </a:r>
            <a:r>
              <a:rPr i="0" lang="en-US" sz="2800" u="sng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ESRGAN (Enhanced Super Resolution GAN)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❖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訓練 </a:t>
            </a: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 使用Tensorflow Hub 已經訓練好的模型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❖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訓練資料</a:t>
            </a: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ESRGAN 模型使用 DIV2K 資料裡經過雙三次插植的圖片, 因此ESRGAN 模型在對雙三次插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值</a:t>
            </a: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後的圖會有較佳的解果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ESRGAN</a:t>
            </a: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模型架構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962" y="4557712"/>
            <a:ext cx="7869237" cy="25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725" y="1785937"/>
            <a:ext cx="7877175" cy="25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參考資料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/>
          <a:p>
            <a:pPr indent="-4064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➔"/>
            </a:pPr>
            <a:r>
              <a:rPr i="0" lang="en-US" sz="2800" u="sng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ESRGAN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總結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使用此模型, 我們可以將低解析度影像回復成較佳的高</a:t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解析度影像並不倚賴傳統電腦視覺影像處理. 此外電腦</a:t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視覺影像處理, 該模型可不斷的訓練新資料來應付更復</a:t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雜影像解析度問題.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圖片風格轉換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598737"/>
            <a:ext cx="4373562" cy="297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4325" y="2636837"/>
            <a:ext cx="4343400" cy="2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1404675" y="6374750"/>
            <a:ext cx="7268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800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</a:t>
            </a:r>
            <a:r>
              <a:rPr i="0" lang="en-US" sz="2800" u="sng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aggle競賽</a:t>
            </a: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學習繪畫風格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這裡使用進階得對抗生成網路模型來學習梵谷的</a:t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畫風和各式各樣得真實世界照片. 藉由學習後</a:t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得模型將真實照片和風格結合.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t/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1" i="0" lang="en-US" sz="2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該深度學習模型應該具備一下幾種能力: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Arial"/>
              <a:buChar char="✓"/>
            </a:pPr>
            <a:r>
              <a:rPr i="1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接受任何真實世界照片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Arial"/>
              <a:buChar char="✓"/>
            </a:pPr>
            <a:r>
              <a:rPr i="1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以梵谷的繪畫風格產生出相對應得圖片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r>
              <a:t/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4561c9f5f_1_6"/>
          <p:cNvSpPr txBox="1"/>
          <p:nvPr>
            <p:ph idx="1" type="body"/>
          </p:nvPr>
        </p:nvSpPr>
        <p:spPr>
          <a:xfrm>
            <a:off x="503225" y="617325"/>
            <a:ext cx="9069300" cy="6139200"/>
          </a:xfrm>
          <a:prstGeom prst="rect">
            <a:avLst/>
          </a:prstGeom>
        </p:spPr>
        <p:txBody>
          <a:bodyPr anchorCtr="0" anchor="t" bIns="0" lIns="0" spcFirstLastPara="1" rIns="0" wrap="square" tIns="2015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➔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網頁版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u="sng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點這裡</a:t>
            </a:r>
            <a:endParaRPr sz="2800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模型架構與訓練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模型</a:t>
            </a: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由生成對抗網路改變後得循環生成對抗網路 (CycleGAN)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Char char="■"/>
            </a:pPr>
            <a:r>
              <a:rPr b="1" i="0" lang="en-US" sz="2800" u="none" cap="none" strike="noStrike">
                <a:solidFill>
                  <a:srgbClr val="FFFFFF"/>
                </a:solidFill>
              </a:rPr>
              <a:t>生成網路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兩組獨立生成網路(</a:t>
            </a:r>
            <a:r>
              <a:rPr i="0" lang="en-US" sz="2800" u="sng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U-Net架構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Char char="■"/>
            </a:pPr>
            <a:r>
              <a:rPr b="1" i="0" lang="en-US" sz="2800" u="none" cap="none" strike="noStrike">
                <a:solidFill>
                  <a:srgbClr val="FFFFFF"/>
                </a:solidFill>
              </a:rPr>
              <a:t>對抗網路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兩組獨立對抗網路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優化器</a:t>
            </a: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Adam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訓練 </a:t>
            </a: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利用 Kaggle T4 GPU訓練50個epochs 共訓練8多小時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訓練資料</a:t>
            </a: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i="0" lang="en-US" sz="2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i="0" lang="en-US" sz="2800" u="non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資料裡得vangogh2photo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4404b5be7_0_0"/>
          <p:cNvSpPr txBox="1"/>
          <p:nvPr>
            <p:ph idx="1" type="body"/>
          </p:nvPr>
        </p:nvSpPr>
        <p:spPr>
          <a:xfrm>
            <a:off x="503225" y="732850"/>
            <a:ext cx="9069300" cy="6023400"/>
          </a:xfrm>
          <a:prstGeom prst="rect">
            <a:avLst/>
          </a:prstGeom>
        </p:spPr>
        <p:txBody>
          <a:bodyPr anchorCtr="0" anchor="t" bIns="0" lIns="0" spcFirstLastPara="1" rIns="0" wrap="square" tIns="2015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●"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優化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為了降低模型的大小和提升模型的輸出速度, 改良後的模型使用</a:t>
            </a:r>
            <a:r>
              <a:rPr lang="en-US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DepthwiseConv2D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來取代原本的</a:t>
            </a:r>
            <a:r>
              <a:rPr lang="en-US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Conv2D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212" y="663575"/>
            <a:ext cx="9043987" cy="29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562" y="4479925"/>
            <a:ext cx="9037637" cy="292576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4479925" y="4022725"/>
            <a:ext cx="137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FFFFFF"/>
                </a:solidFill>
              </a:rPr>
              <a:t>對抗網路</a:t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4479925" y="274637"/>
            <a:ext cx="137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i="0" lang="en-US" sz="2400" u="none">
                <a:solidFill>
                  <a:srgbClr val="FFFFFF"/>
                </a:solidFill>
              </a:rPr>
              <a:t>生成網路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idx="4294967295"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人腦腫瘤偵測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743200"/>
            <a:ext cx="4425950" cy="2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1437" y="1793875"/>
            <a:ext cx="4425950" cy="49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參考資料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➔"/>
            </a:pPr>
            <a:r>
              <a:rPr i="0" lang="en-US" sz="2800" u="sng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Pixel2PixelGAN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➔"/>
            </a:pPr>
            <a:r>
              <a:rPr i="0" lang="en-US" sz="2800" u="sng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CycleGAN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➔"/>
            </a:pPr>
            <a:r>
              <a:rPr i="0" lang="en-US" sz="2800" u="sng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Unpair Image Translation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➔"/>
            </a:pPr>
            <a:r>
              <a:rPr i="0" lang="en-US" sz="2800" u="sng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CycleGAN in Tensorflow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➔"/>
            </a:pPr>
            <a:r>
              <a:rPr i="0" lang="en-US" sz="2800" u="sng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U-Net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模型程式碼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/>
          <a:p>
            <a:pPr indent="-4064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➔"/>
            </a:pPr>
            <a:r>
              <a:rPr i="0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程式碼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總結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透過生成對抗網路我們可將真實世界轉化成獨特風格並</a:t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以圖片呈現. 由於生成對抗網路本身淺力, 許多更加廣泛</a:t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得應用慢慢出現. 例如衛星圖轉地圖, 夏天照片轉冬天, </a:t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產生建築得概念圖或將影片裡得馬轉取代成斑馬等等. </a:t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相反得對抗網路則可協助我們來鑑定影像是否有造假.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675" y="2428875"/>
            <a:ext cx="7969250" cy="31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2835275" y="3292475"/>
            <a:ext cx="4206875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i="0" lang="en-US" sz="4400" u="none">
                <a:solidFill>
                  <a:srgbClr val="FFFFFF"/>
                </a:solidFill>
              </a:rPr>
              <a:t>謝謝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人眼視覺辨識人腦腫瘤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503225" y="1768475"/>
            <a:ext cx="9071100" cy="5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經過核磁共振機器(MRI)掃描後的影像,並利用人類視覺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辨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識影像來確認腦部是否有腫瘤及腫瘤類型並不容易.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人類視覺無法捕捉影像細節因此容易忽略初期小腫瘤, 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而導致病患後期腫瘤更加嚴重.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Char char="➢"/>
            </a:pPr>
            <a:r>
              <a:rPr i="1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大腫瘤容易以視覺辨識發現,但小腫瘤並不容易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➢"/>
            </a:pPr>
            <a:r>
              <a:rPr i="1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初期腫瘤不意察覺, 因類似於其他人體腦部組織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➢"/>
            </a:pPr>
            <a:r>
              <a:rPr i="1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要辨認腫瘤的種類並不容易, 不一樣種類的腫瘤在影像上可能看似於相近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62" y="2468562"/>
            <a:ext cx="3413125" cy="334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0162" y="2468562"/>
            <a:ext cx="3092450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40562" y="2468562"/>
            <a:ext cx="2835275" cy="330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解決方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503237" y="1768475"/>
            <a:ext cx="9070975" cy="5741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利用人工智慧裡深度學習的方式來自動檢視核磁共振出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來的影像, 且自動偵測腫瘤和類型並且將解果機率回報</a:t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給醫護或病患來做最終決定.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t/>
            </a:r>
            <a:endParaRPr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該深度學習模型應該具備一下幾種能力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FF00"/>
              </a:buClr>
              <a:buSzPts val="2800"/>
              <a:buChar char="✓"/>
            </a:pPr>
            <a:r>
              <a:rPr i="1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檢</a:t>
            </a:r>
            <a:r>
              <a:rPr i="1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測影像裡的人腦是否有無腫瘤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Char char="✓"/>
            </a:pPr>
            <a:r>
              <a:rPr i="1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如有偵測到腦部有腫瘤, 應辨認腫瘤種類. 這裡我們辨認三種腫瘤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  <a:p>
            <a: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Char char="●"/>
            </a:pPr>
            <a:r>
              <a:rPr i="1" lang="en-US" sz="2800" u="none" cap="none" strike="noStrike">
                <a:solidFill>
                  <a:srgbClr val="FFFFFF"/>
                </a:solidFill>
              </a:rPr>
              <a:t>膠質瘤</a:t>
            </a:r>
            <a:endParaRPr i="1" sz="2800"/>
          </a:p>
          <a:p>
            <a: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Char char="●"/>
            </a:pPr>
            <a:r>
              <a:rPr i="1" lang="en-US" sz="2800" u="none" cap="none" strike="noStrike">
                <a:solidFill>
                  <a:srgbClr val="FFFFFF"/>
                </a:solidFill>
              </a:rPr>
              <a:t>腦膜瘤</a:t>
            </a:r>
            <a:endParaRPr i="1" sz="2800"/>
          </a:p>
          <a:p>
            <a: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Char char="●"/>
            </a:pPr>
            <a:r>
              <a:rPr i="1" lang="en-US" sz="2800" u="none" cap="none" strike="noStrike">
                <a:solidFill>
                  <a:srgbClr val="FFFFFF"/>
                </a:solidFill>
              </a:rPr>
              <a:t>垂體瘤</a:t>
            </a:r>
            <a:endParaRPr i="1"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00"/>
              <a:buChar char="✓"/>
            </a:pPr>
            <a:r>
              <a:rPr i="1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回報以發現腫瘤種類的可能機率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662" y="427037"/>
            <a:ext cx="2705100" cy="268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0475" y="946150"/>
            <a:ext cx="3443287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312" y="4138612"/>
            <a:ext cx="2711450" cy="271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50075" y="5029200"/>
            <a:ext cx="2095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72312" y="2742575"/>
            <a:ext cx="1736000" cy="173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8"/>
          <p:cNvCxnSpPr>
            <a:endCxn id="85" idx="1"/>
          </p:cNvCxnSpPr>
          <p:nvPr/>
        </p:nvCxnSpPr>
        <p:spPr>
          <a:xfrm>
            <a:off x="2974412" y="1789275"/>
            <a:ext cx="1197900" cy="1821300"/>
          </a:xfrm>
          <a:prstGeom prst="straightConnector1">
            <a:avLst/>
          </a:prstGeom>
          <a:noFill/>
          <a:ln cap="flat" cmpd="sng" w="76200">
            <a:solidFill>
              <a:srgbClr val="00B8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8"/>
          <p:cNvCxnSpPr>
            <a:endCxn id="85" idx="1"/>
          </p:cNvCxnSpPr>
          <p:nvPr/>
        </p:nvCxnSpPr>
        <p:spPr>
          <a:xfrm flipH="1" rot="10800000">
            <a:off x="2591312" y="3610575"/>
            <a:ext cx="1581000" cy="1908900"/>
          </a:xfrm>
          <a:prstGeom prst="straightConnector1">
            <a:avLst/>
          </a:prstGeom>
          <a:noFill/>
          <a:ln cap="flat" cmpd="sng" w="76200">
            <a:solidFill>
              <a:srgbClr val="00B8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8"/>
          <p:cNvCxnSpPr>
            <a:stCxn id="85" idx="3"/>
            <a:endCxn id="84" idx="0"/>
          </p:cNvCxnSpPr>
          <p:nvPr/>
        </p:nvCxnSpPr>
        <p:spPr>
          <a:xfrm>
            <a:off x="5908312" y="3610575"/>
            <a:ext cx="2089500" cy="1418700"/>
          </a:xfrm>
          <a:prstGeom prst="straightConnector1">
            <a:avLst/>
          </a:prstGeom>
          <a:noFill/>
          <a:ln cap="flat" cmpd="sng" w="76200">
            <a:solidFill>
              <a:srgbClr val="00B8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8"/>
          <p:cNvCxnSpPr>
            <a:stCxn id="85" idx="3"/>
            <a:endCxn id="82" idx="2"/>
          </p:cNvCxnSpPr>
          <p:nvPr/>
        </p:nvCxnSpPr>
        <p:spPr>
          <a:xfrm flipH="1" rot="10800000">
            <a:off x="5908312" y="1828875"/>
            <a:ext cx="2153700" cy="1781700"/>
          </a:xfrm>
          <a:prstGeom prst="straightConnector1">
            <a:avLst/>
          </a:prstGeom>
          <a:noFill/>
          <a:ln cap="flat" cmpd="sng" w="76200">
            <a:solidFill>
              <a:srgbClr val="00B8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561c9f5f_1_0"/>
          <p:cNvSpPr txBox="1"/>
          <p:nvPr/>
        </p:nvSpPr>
        <p:spPr>
          <a:xfrm>
            <a:off x="465475" y="353225"/>
            <a:ext cx="9210300" cy="6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➔"/>
            </a:pPr>
            <a:r>
              <a:rPr b="1" lang="en-US" sz="2800">
                <a:solidFill>
                  <a:schemeClr val="lt1"/>
                </a:solidFill>
              </a:rPr>
              <a:t>網頁版: </a:t>
            </a:r>
            <a:r>
              <a:rPr b="1" lang="en-US" sz="2800" u="sng">
                <a:solidFill>
                  <a:srgbClr val="FF333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點這裡</a:t>
            </a:r>
            <a:endParaRPr b="1" sz="2800">
              <a:solidFill>
                <a:srgbClr val="FF33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7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模型架構與訓練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186063" y="1784975"/>
            <a:ext cx="9705300" cy="5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❖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模型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該模型接合</a:t>
            </a:r>
            <a:r>
              <a:rPr i="0" lang="en-US" sz="2800" u="sng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Inception v3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模型和全連接層(Fully Connected Layer)  並針對人腦腫瘤影像資料做重新訓練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❖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利用loss函式裡的 </a:t>
            </a:r>
            <a:r>
              <a:rPr i="0" lang="en-US" sz="2800" u="sng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label_smoothing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做模型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約束來預防overfitting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❖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優化器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Adam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❖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訓練 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訓練時地用兩種callbacks 來幫助模型訓練最佳化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Char char="■"/>
            </a:pPr>
            <a:r>
              <a:rPr i="0" lang="en-US" sz="2800" u="sng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EarlyStopping</a:t>
            </a:r>
            <a:r>
              <a:rPr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當模型不再提昇時自動停止訓練並回朔模型到最後一次最佳參數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Char char="■"/>
            </a:pPr>
            <a:r>
              <a:rPr i="0" lang="en-US" sz="2800" u="sng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ReduceLROnPlateau</a:t>
            </a:r>
            <a:r>
              <a:rPr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:當模型不再提昇時自動降優化器學習</a:t>
            </a:r>
            <a:r>
              <a:rPr lang="en-US" sz="2800">
                <a:solidFill>
                  <a:srgbClr val="FFFFFF"/>
                </a:solidFill>
              </a:rPr>
              <a:t>率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(Learning Rate</a:t>
            </a:r>
            <a:r>
              <a:rPr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❖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訓練資料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i="0" lang="en-US" sz="2800" u="sng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i="0" lang="en-US" sz="28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人腦及腫瘤核磁共振影像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2023-10-14T06:55:50Z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