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9995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47" d="100"/>
          <a:sy n="47" d="100"/>
        </p:scale>
        <p:origin x="1997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2356703"/>
            <a:ext cx="7649607" cy="501340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7563446"/>
            <a:ext cx="6749654" cy="3476717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39C0-D2A6-45AE-83AA-C499180C85F5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C62E-EAB1-4166-A3C4-2DD4D23A1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04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39C0-D2A6-45AE-83AA-C499180C85F5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C62E-EAB1-4166-A3C4-2DD4D23A1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99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766678"/>
            <a:ext cx="1940525" cy="12203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766678"/>
            <a:ext cx="5709082" cy="1220351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39C0-D2A6-45AE-83AA-C499180C85F5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C62E-EAB1-4166-A3C4-2DD4D23A1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02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39C0-D2A6-45AE-83AA-C499180C85F5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C62E-EAB1-4166-A3C4-2DD4D23A1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87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3590057"/>
            <a:ext cx="7762102" cy="5990088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9636813"/>
            <a:ext cx="7762102" cy="3150046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39C0-D2A6-45AE-83AA-C499180C85F5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C62E-EAB1-4166-A3C4-2DD4D23A1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84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3833390"/>
            <a:ext cx="3824804" cy="9136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3833390"/>
            <a:ext cx="3824804" cy="9136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39C0-D2A6-45AE-83AA-C499180C85F5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C62E-EAB1-4166-A3C4-2DD4D23A1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75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766681"/>
            <a:ext cx="7762102" cy="27833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3530053"/>
            <a:ext cx="3807226" cy="1730025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5260078"/>
            <a:ext cx="3807226" cy="77367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3530053"/>
            <a:ext cx="3825976" cy="1730025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5260078"/>
            <a:ext cx="3825976" cy="77367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39C0-D2A6-45AE-83AA-C499180C85F5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C62E-EAB1-4166-A3C4-2DD4D23A1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24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39C0-D2A6-45AE-83AA-C499180C85F5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C62E-EAB1-4166-A3C4-2DD4D23A1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10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39C0-D2A6-45AE-83AA-C499180C85F5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C62E-EAB1-4166-A3C4-2DD4D23A1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05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960014"/>
            <a:ext cx="2902585" cy="336005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2073367"/>
            <a:ext cx="4556016" cy="1023348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4320064"/>
            <a:ext cx="2902585" cy="8003453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39C0-D2A6-45AE-83AA-C499180C85F5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C62E-EAB1-4166-A3C4-2DD4D23A1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40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960014"/>
            <a:ext cx="2902585" cy="336005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2073367"/>
            <a:ext cx="4556016" cy="1023348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4320064"/>
            <a:ext cx="2902585" cy="8003453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39C0-D2A6-45AE-83AA-C499180C85F5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C62E-EAB1-4166-A3C4-2DD4D23A1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77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766681"/>
            <a:ext cx="776210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3833390"/>
            <a:ext cx="776210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3346867"/>
            <a:ext cx="20248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639C0-D2A6-45AE-83AA-C499180C85F5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3346867"/>
            <a:ext cx="303734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3346867"/>
            <a:ext cx="20248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CC62E-EAB1-4166-A3C4-2DD4D23A1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96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3523D91F-8B7D-4118-A465-65C6FEF8F27C}"/>
              </a:ext>
            </a:extLst>
          </p:cNvPr>
          <p:cNvSpPr txBox="1"/>
          <p:nvPr/>
        </p:nvSpPr>
        <p:spPr>
          <a:xfrm>
            <a:off x="1561957" y="12786573"/>
            <a:ext cx="4705812" cy="10180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98736" y="12909716"/>
            <a:ext cx="821709" cy="36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1499814" y="502715"/>
            <a:ext cx="4953537" cy="916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GB" sz="1200" i="1" dirty="0">
                <a:latin typeface="Arial" panose="020B0604020202020204" pitchFamily="34" charset="0"/>
                <a:cs typeface="Arial" panose="020B0604020202020204" pitchFamily="34" charset="0"/>
              </a:rPr>
              <a:t>Trait frequency effects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i.e.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within-population changes in the composition of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traits linked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cooperation-antagonism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e.g.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due to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selective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or genetic drift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effects, or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phenotypic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plasticity.</a:t>
            </a:r>
          </a:p>
          <a:p>
            <a:pPr>
              <a:lnSpc>
                <a:spcPct val="114000"/>
              </a:lnSpc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33640B-D7B4-41A2-8CC2-EA44647473BE}"/>
              </a:ext>
            </a:extLst>
          </p:cNvPr>
          <p:cNvSpPr/>
          <p:nvPr/>
        </p:nvSpPr>
        <p:spPr>
          <a:xfrm>
            <a:off x="1480397" y="4435608"/>
            <a:ext cx="4893223" cy="934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GB" sz="1200" i="1" dirty="0">
                <a:latin typeface="Arial" panose="020B0604020202020204" pitchFamily="34" charset="0"/>
                <a:cs typeface="Arial" panose="020B0604020202020204" pitchFamily="34" charset="0"/>
              </a:rPr>
              <a:t>Systemic </a:t>
            </a:r>
            <a:r>
              <a:rPr lang="en-GB" sz="1200" i="1" dirty="0">
                <a:latin typeface="Arial" panose="020B0604020202020204" pitchFamily="34" charset="0"/>
                <a:cs typeface="Arial" panose="020B0604020202020204" pitchFamily="34" charset="0"/>
              </a:rPr>
              <a:t>variance effects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i.e. the level of trait variation within a population is linked to cooperation/antagonism,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where greater ITV within a population can be associated with either more cooperative or more antagonistic outcomes.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EBBE2A-FFA6-4387-ABEE-8C631E6A0B6A}"/>
              </a:ext>
            </a:extLst>
          </p:cNvPr>
          <p:cNvCxnSpPr>
            <a:cxnSpLocks/>
          </p:cNvCxnSpPr>
          <p:nvPr/>
        </p:nvCxnSpPr>
        <p:spPr>
          <a:xfrm flipH="1">
            <a:off x="1882694" y="1359146"/>
            <a:ext cx="10416" cy="2699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5F441F-9FA0-4F98-BCB0-FAAD8A60688C}"/>
              </a:ext>
            </a:extLst>
          </p:cNvPr>
          <p:cNvCxnSpPr>
            <a:cxnSpLocks/>
          </p:cNvCxnSpPr>
          <p:nvPr/>
        </p:nvCxnSpPr>
        <p:spPr>
          <a:xfrm flipH="1">
            <a:off x="1902813" y="5588799"/>
            <a:ext cx="23298" cy="2710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149">
            <a:extLst>
              <a:ext uri="{FF2B5EF4-FFF2-40B4-BE49-F238E27FC236}">
                <a16:creationId xmlns:a16="http://schemas.microsoft.com/office/drawing/2014/main" id="{C51A70FF-A264-4872-B652-C6A9E2A6079C}"/>
              </a:ext>
            </a:extLst>
          </p:cNvPr>
          <p:cNvSpPr/>
          <p:nvPr/>
        </p:nvSpPr>
        <p:spPr>
          <a:xfrm>
            <a:off x="2208456" y="2532566"/>
            <a:ext cx="2323729" cy="1547697"/>
          </a:xfrm>
          <a:custGeom>
            <a:avLst/>
            <a:gdLst>
              <a:gd name="connsiteX0" fmla="*/ 0 w 2044700"/>
              <a:gd name="connsiteY0" fmla="*/ 1697606 h 1702036"/>
              <a:gd name="connsiteX1" fmla="*/ 406400 w 2044700"/>
              <a:gd name="connsiteY1" fmla="*/ 1625640 h 1702036"/>
              <a:gd name="connsiteX2" fmla="*/ 745067 w 2044700"/>
              <a:gd name="connsiteY2" fmla="*/ 1172673 h 1702036"/>
              <a:gd name="connsiteX3" fmla="*/ 944034 w 2044700"/>
              <a:gd name="connsiteY3" fmla="*/ 656206 h 1702036"/>
              <a:gd name="connsiteX4" fmla="*/ 1121834 w 2044700"/>
              <a:gd name="connsiteY4" fmla="*/ 40 h 1702036"/>
              <a:gd name="connsiteX5" fmla="*/ 1257300 w 2044700"/>
              <a:gd name="connsiteY5" fmla="*/ 626573 h 1702036"/>
              <a:gd name="connsiteX6" fmla="*/ 1430867 w 2044700"/>
              <a:gd name="connsiteY6" fmla="*/ 1083773 h 1702036"/>
              <a:gd name="connsiteX7" fmla="*/ 1714500 w 2044700"/>
              <a:gd name="connsiteY7" fmla="*/ 1553673 h 1702036"/>
              <a:gd name="connsiteX8" fmla="*/ 2044700 w 2044700"/>
              <a:gd name="connsiteY8" fmla="*/ 1697606 h 1702036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44034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21562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68 h 1713151"/>
              <a:gd name="connsiteX1" fmla="*/ 406400 w 2044700"/>
              <a:gd name="connsiteY1" fmla="*/ 1625702 h 1713151"/>
              <a:gd name="connsiteX2" fmla="*/ 745067 w 2044700"/>
              <a:gd name="connsiteY2" fmla="*/ 1172735 h 1713151"/>
              <a:gd name="connsiteX3" fmla="*/ 921562 w 2044700"/>
              <a:gd name="connsiteY3" fmla="*/ 656268 h 1713151"/>
              <a:gd name="connsiteX4" fmla="*/ 1121834 w 2044700"/>
              <a:gd name="connsiteY4" fmla="*/ 102 h 1713151"/>
              <a:gd name="connsiteX5" fmla="*/ 1268537 w 2044700"/>
              <a:gd name="connsiteY5" fmla="*/ 609701 h 1713151"/>
              <a:gd name="connsiteX6" fmla="*/ 1430867 w 2044700"/>
              <a:gd name="connsiteY6" fmla="*/ 1083835 h 1713151"/>
              <a:gd name="connsiteX7" fmla="*/ 1714500 w 2044700"/>
              <a:gd name="connsiteY7" fmla="*/ 1553735 h 1713151"/>
              <a:gd name="connsiteX8" fmla="*/ 2044700 w 2044700"/>
              <a:gd name="connsiteY8" fmla="*/ 1697668 h 1713151"/>
              <a:gd name="connsiteX0" fmla="*/ 0 w 2044700"/>
              <a:gd name="connsiteY0" fmla="*/ 1710270 h 1713053"/>
              <a:gd name="connsiteX1" fmla="*/ 406400 w 2044700"/>
              <a:gd name="connsiteY1" fmla="*/ 1625604 h 1713053"/>
              <a:gd name="connsiteX2" fmla="*/ 745067 w 2044700"/>
              <a:gd name="connsiteY2" fmla="*/ 1172637 h 1713053"/>
              <a:gd name="connsiteX3" fmla="*/ 921562 w 2044700"/>
              <a:gd name="connsiteY3" fmla="*/ 656170 h 1713053"/>
              <a:gd name="connsiteX4" fmla="*/ 1121834 w 2044700"/>
              <a:gd name="connsiteY4" fmla="*/ 4 h 1713053"/>
              <a:gd name="connsiteX5" fmla="*/ 1320974 w 2044700"/>
              <a:gd name="connsiteY5" fmla="*/ 664637 h 1713053"/>
              <a:gd name="connsiteX6" fmla="*/ 1430867 w 2044700"/>
              <a:gd name="connsiteY6" fmla="*/ 1083737 h 1713053"/>
              <a:gd name="connsiteX7" fmla="*/ 1714500 w 2044700"/>
              <a:gd name="connsiteY7" fmla="*/ 1553637 h 1713053"/>
              <a:gd name="connsiteX8" fmla="*/ 2044700 w 2044700"/>
              <a:gd name="connsiteY8" fmla="*/ 1697570 h 1713053"/>
              <a:gd name="connsiteX0" fmla="*/ 0 w 2044700"/>
              <a:gd name="connsiteY0" fmla="*/ 1710286 h 1713069"/>
              <a:gd name="connsiteX1" fmla="*/ 406400 w 2044700"/>
              <a:gd name="connsiteY1" fmla="*/ 1625620 h 1713069"/>
              <a:gd name="connsiteX2" fmla="*/ 745067 w 2044700"/>
              <a:gd name="connsiteY2" fmla="*/ 1172653 h 1713069"/>
              <a:gd name="connsiteX3" fmla="*/ 921562 w 2044700"/>
              <a:gd name="connsiteY3" fmla="*/ 656186 h 1713069"/>
              <a:gd name="connsiteX4" fmla="*/ 1121834 w 2044700"/>
              <a:gd name="connsiteY4" fmla="*/ 20 h 1713069"/>
              <a:gd name="connsiteX5" fmla="*/ 1313483 w 2044700"/>
              <a:gd name="connsiteY5" fmla="*/ 635019 h 1713069"/>
              <a:gd name="connsiteX6" fmla="*/ 1430867 w 2044700"/>
              <a:gd name="connsiteY6" fmla="*/ 1083753 h 1713069"/>
              <a:gd name="connsiteX7" fmla="*/ 1714500 w 2044700"/>
              <a:gd name="connsiteY7" fmla="*/ 1553653 h 1713069"/>
              <a:gd name="connsiteX8" fmla="*/ 2044700 w 2044700"/>
              <a:gd name="connsiteY8" fmla="*/ 1697586 h 1713069"/>
              <a:gd name="connsiteX0" fmla="*/ 0 w 2044700"/>
              <a:gd name="connsiteY0" fmla="*/ 1710274 h 1713057"/>
              <a:gd name="connsiteX1" fmla="*/ 406400 w 2044700"/>
              <a:gd name="connsiteY1" fmla="*/ 1625608 h 1713057"/>
              <a:gd name="connsiteX2" fmla="*/ 745067 w 2044700"/>
              <a:gd name="connsiteY2" fmla="*/ 1172641 h 1713057"/>
              <a:gd name="connsiteX3" fmla="*/ 921562 w 2044700"/>
              <a:gd name="connsiteY3" fmla="*/ 656174 h 1713057"/>
              <a:gd name="connsiteX4" fmla="*/ 1121834 w 2044700"/>
              <a:gd name="connsiteY4" fmla="*/ 8 h 1713057"/>
              <a:gd name="connsiteX5" fmla="*/ 1317229 w 2044700"/>
              <a:gd name="connsiteY5" fmla="*/ 668874 h 1713057"/>
              <a:gd name="connsiteX6" fmla="*/ 1430867 w 2044700"/>
              <a:gd name="connsiteY6" fmla="*/ 1083741 h 1713057"/>
              <a:gd name="connsiteX7" fmla="*/ 1714500 w 2044700"/>
              <a:gd name="connsiteY7" fmla="*/ 1553641 h 1713057"/>
              <a:gd name="connsiteX8" fmla="*/ 2044700 w 2044700"/>
              <a:gd name="connsiteY8" fmla="*/ 1697574 h 1713057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59289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53340 w 2044700"/>
              <a:gd name="connsiteY6" fmla="*/ 1134540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55936"/>
              <a:gd name="connsiteY0" fmla="*/ 1714506 h 1717289"/>
              <a:gd name="connsiteX1" fmla="*/ 406400 w 2055936"/>
              <a:gd name="connsiteY1" fmla="*/ 1629840 h 1717289"/>
              <a:gd name="connsiteX2" fmla="*/ 745067 w 2055936"/>
              <a:gd name="connsiteY2" fmla="*/ 1176873 h 1717289"/>
              <a:gd name="connsiteX3" fmla="*/ 921562 w 2055936"/>
              <a:gd name="connsiteY3" fmla="*/ 660406 h 1717289"/>
              <a:gd name="connsiteX4" fmla="*/ 1148052 w 2055936"/>
              <a:gd name="connsiteY4" fmla="*/ 7 h 1717289"/>
              <a:gd name="connsiteX5" fmla="*/ 1317229 w 2055936"/>
              <a:gd name="connsiteY5" fmla="*/ 673106 h 1717289"/>
              <a:gd name="connsiteX6" fmla="*/ 1453340 w 2055936"/>
              <a:gd name="connsiteY6" fmla="*/ 1134540 h 1717289"/>
              <a:gd name="connsiteX7" fmla="*/ 1714500 w 2055936"/>
              <a:gd name="connsiteY7" fmla="*/ 1557873 h 1717289"/>
              <a:gd name="connsiteX8" fmla="*/ 2055936 w 2055936"/>
              <a:gd name="connsiteY8" fmla="*/ 1706040 h 171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936" h="1717289">
                <a:moveTo>
                  <a:pt x="0" y="1714506"/>
                </a:moveTo>
                <a:cubicBezTo>
                  <a:pt x="141111" y="1722267"/>
                  <a:pt x="282222" y="1719445"/>
                  <a:pt x="406400" y="1629840"/>
                </a:cubicBezTo>
                <a:cubicBezTo>
                  <a:pt x="530578" y="1540235"/>
                  <a:pt x="659207" y="1338445"/>
                  <a:pt x="745067" y="1176873"/>
                </a:cubicBezTo>
                <a:cubicBezTo>
                  <a:pt x="830927" y="1015301"/>
                  <a:pt x="854398" y="856550"/>
                  <a:pt x="921562" y="660406"/>
                </a:cubicBezTo>
                <a:cubicBezTo>
                  <a:pt x="988726" y="464262"/>
                  <a:pt x="1082108" y="-2110"/>
                  <a:pt x="1148052" y="7"/>
                </a:cubicBezTo>
                <a:cubicBezTo>
                  <a:pt x="1213997" y="2124"/>
                  <a:pt x="1266348" y="484017"/>
                  <a:pt x="1317229" y="673106"/>
                </a:cubicBezTo>
                <a:cubicBezTo>
                  <a:pt x="1368110" y="862195"/>
                  <a:pt x="1387128" y="987079"/>
                  <a:pt x="1453340" y="1134540"/>
                </a:cubicBezTo>
                <a:cubicBezTo>
                  <a:pt x="1519552" y="1282001"/>
                  <a:pt x="1612195" y="1455568"/>
                  <a:pt x="1714500" y="1557873"/>
                </a:cubicBezTo>
                <a:cubicBezTo>
                  <a:pt x="1816805" y="1660178"/>
                  <a:pt x="1941988" y="1685226"/>
                  <a:pt x="2055936" y="170604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0" name="Freeform: Shape 151">
            <a:extLst>
              <a:ext uri="{FF2B5EF4-FFF2-40B4-BE49-F238E27FC236}">
                <a16:creationId xmlns:a16="http://schemas.microsoft.com/office/drawing/2014/main" id="{021EA398-8B2A-4727-83D7-E44F882E9A83}"/>
              </a:ext>
            </a:extLst>
          </p:cNvPr>
          <p:cNvSpPr/>
          <p:nvPr/>
        </p:nvSpPr>
        <p:spPr>
          <a:xfrm>
            <a:off x="3230995" y="2567529"/>
            <a:ext cx="2323729" cy="1511766"/>
          </a:xfrm>
          <a:custGeom>
            <a:avLst/>
            <a:gdLst>
              <a:gd name="connsiteX0" fmla="*/ 0 w 2044700"/>
              <a:gd name="connsiteY0" fmla="*/ 1697606 h 1702036"/>
              <a:gd name="connsiteX1" fmla="*/ 406400 w 2044700"/>
              <a:gd name="connsiteY1" fmla="*/ 1625640 h 1702036"/>
              <a:gd name="connsiteX2" fmla="*/ 745067 w 2044700"/>
              <a:gd name="connsiteY2" fmla="*/ 1172673 h 1702036"/>
              <a:gd name="connsiteX3" fmla="*/ 944034 w 2044700"/>
              <a:gd name="connsiteY3" fmla="*/ 656206 h 1702036"/>
              <a:gd name="connsiteX4" fmla="*/ 1121834 w 2044700"/>
              <a:gd name="connsiteY4" fmla="*/ 40 h 1702036"/>
              <a:gd name="connsiteX5" fmla="*/ 1257300 w 2044700"/>
              <a:gd name="connsiteY5" fmla="*/ 626573 h 1702036"/>
              <a:gd name="connsiteX6" fmla="*/ 1430867 w 2044700"/>
              <a:gd name="connsiteY6" fmla="*/ 1083773 h 1702036"/>
              <a:gd name="connsiteX7" fmla="*/ 1714500 w 2044700"/>
              <a:gd name="connsiteY7" fmla="*/ 1553673 h 1702036"/>
              <a:gd name="connsiteX8" fmla="*/ 2044700 w 2044700"/>
              <a:gd name="connsiteY8" fmla="*/ 1697606 h 1702036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44034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21562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68 h 1713151"/>
              <a:gd name="connsiteX1" fmla="*/ 406400 w 2044700"/>
              <a:gd name="connsiteY1" fmla="*/ 1625702 h 1713151"/>
              <a:gd name="connsiteX2" fmla="*/ 745067 w 2044700"/>
              <a:gd name="connsiteY2" fmla="*/ 1172735 h 1713151"/>
              <a:gd name="connsiteX3" fmla="*/ 921562 w 2044700"/>
              <a:gd name="connsiteY3" fmla="*/ 656268 h 1713151"/>
              <a:gd name="connsiteX4" fmla="*/ 1121834 w 2044700"/>
              <a:gd name="connsiteY4" fmla="*/ 102 h 1713151"/>
              <a:gd name="connsiteX5" fmla="*/ 1268537 w 2044700"/>
              <a:gd name="connsiteY5" fmla="*/ 609701 h 1713151"/>
              <a:gd name="connsiteX6" fmla="*/ 1430867 w 2044700"/>
              <a:gd name="connsiteY6" fmla="*/ 1083835 h 1713151"/>
              <a:gd name="connsiteX7" fmla="*/ 1714500 w 2044700"/>
              <a:gd name="connsiteY7" fmla="*/ 1553735 h 1713151"/>
              <a:gd name="connsiteX8" fmla="*/ 2044700 w 2044700"/>
              <a:gd name="connsiteY8" fmla="*/ 1697668 h 1713151"/>
              <a:gd name="connsiteX0" fmla="*/ 0 w 2044700"/>
              <a:gd name="connsiteY0" fmla="*/ 1710270 h 1713053"/>
              <a:gd name="connsiteX1" fmla="*/ 406400 w 2044700"/>
              <a:gd name="connsiteY1" fmla="*/ 1625604 h 1713053"/>
              <a:gd name="connsiteX2" fmla="*/ 745067 w 2044700"/>
              <a:gd name="connsiteY2" fmla="*/ 1172637 h 1713053"/>
              <a:gd name="connsiteX3" fmla="*/ 921562 w 2044700"/>
              <a:gd name="connsiteY3" fmla="*/ 656170 h 1713053"/>
              <a:gd name="connsiteX4" fmla="*/ 1121834 w 2044700"/>
              <a:gd name="connsiteY4" fmla="*/ 4 h 1713053"/>
              <a:gd name="connsiteX5" fmla="*/ 1320974 w 2044700"/>
              <a:gd name="connsiteY5" fmla="*/ 664637 h 1713053"/>
              <a:gd name="connsiteX6" fmla="*/ 1430867 w 2044700"/>
              <a:gd name="connsiteY6" fmla="*/ 1083737 h 1713053"/>
              <a:gd name="connsiteX7" fmla="*/ 1714500 w 2044700"/>
              <a:gd name="connsiteY7" fmla="*/ 1553637 h 1713053"/>
              <a:gd name="connsiteX8" fmla="*/ 2044700 w 2044700"/>
              <a:gd name="connsiteY8" fmla="*/ 1697570 h 1713053"/>
              <a:gd name="connsiteX0" fmla="*/ 0 w 2044700"/>
              <a:gd name="connsiteY0" fmla="*/ 1710286 h 1713069"/>
              <a:gd name="connsiteX1" fmla="*/ 406400 w 2044700"/>
              <a:gd name="connsiteY1" fmla="*/ 1625620 h 1713069"/>
              <a:gd name="connsiteX2" fmla="*/ 745067 w 2044700"/>
              <a:gd name="connsiteY2" fmla="*/ 1172653 h 1713069"/>
              <a:gd name="connsiteX3" fmla="*/ 921562 w 2044700"/>
              <a:gd name="connsiteY3" fmla="*/ 656186 h 1713069"/>
              <a:gd name="connsiteX4" fmla="*/ 1121834 w 2044700"/>
              <a:gd name="connsiteY4" fmla="*/ 20 h 1713069"/>
              <a:gd name="connsiteX5" fmla="*/ 1313483 w 2044700"/>
              <a:gd name="connsiteY5" fmla="*/ 635019 h 1713069"/>
              <a:gd name="connsiteX6" fmla="*/ 1430867 w 2044700"/>
              <a:gd name="connsiteY6" fmla="*/ 1083753 h 1713069"/>
              <a:gd name="connsiteX7" fmla="*/ 1714500 w 2044700"/>
              <a:gd name="connsiteY7" fmla="*/ 1553653 h 1713069"/>
              <a:gd name="connsiteX8" fmla="*/ 2044700 w 2044700"/>
              <a:gd name="connsiteY8" fmla="*/ 1697586 h 1713069"/>
              <a:gd name="connsiteX0" fmla="*/ 0 w 2044700"/>
              <a:gd name="connsiteY0" fmla="*/ 1710274 h 1713057"/>
              <a:gd name="connsiteX1" fmla="*/ 406400 w 2044700"/>
              <a:gd name="connsiteY1" fmla="*/ 1625608 h 1713057"/>
              <a:gd name="connsiteX2" fmla="*/ 745067 w 2044700"/>
              <a:gd name="connsiteY2" fmla="*/ 1172641 h 1713057"/>
              <a:gd name="connsiteX3" fmla="*/ 921562 w 2044700"/>
              <a:gd name="connsiteY3" fmla="*/ 656174 h 1713057"/>
              <a:gd name="connsiteX4" fmla="*/ 1121834 w 2044700"/>
              <a:gd name="connsiteY4" fmla="*/ 8 h 1713057"/>
              <a:gd name="connsiteX5" fmla="*/ 1317229 w 2044700"/>
              <a:gd name="connsiteY5" fmla="*/ 668874 h 1713057"/>
              <a:gd name="connsiteX6" fmla="*/ 1430867 w 2044700"/>
              <a:gd name="connsiteY6" fmla="*/ 1083741 h 1713057"/>
              <a:gd name="connsiteX7" fmla="*/ 1714500 w 2044700"/>
              <a:gd name="connsiteY7" fmla="*/ 1553641 h 1713057"/>
              <a:gd name="connsiteX8" fmla="*/ 2044700 w 2044700"/>
              <a:gd name="connsiteY8" fmla="*/ 1697574 h 1713057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59289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53340 w 2044700"/>
              <a:gd name="connsiteY6" fmla="*/ 1134540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55936"/>
              <a:gd name="connsiteY0" fmla="*/ 1714506 h 1717289"/>
              <a:gd name="connsiteX1" fmla="*/ 406400 w 2055936"/>
              <a:gd name="connsiteY1" fmla="*/ 1629840 h 1717289"/>
              <a:gd name="connsiteX2" fmla="*/ 745067 w 2055936"/>
              <a:gd name="connsiteY2" fmla="*/ 1176873 h 1717289"/>
              <a:gd name="connsiteX3" fmla="*/ 921562 w 2055936"/>
              <a:gd name="connsiteY3" fmla="*/ 660406 h 1717289"/>
              <a:gd name="connsiteX4" fmla="*/ 1148052 w 2055936"/>
              <a:gd name="connsiteY4" fmla="*/ 7 h 1717289"/>
              <a:gd name="connsiteX5" fmla="*/ 1317229 w 2055936"/>
              <a:gd name="connsiteY5" fmla="*/ 673106 h 1717289"/>
              <a:gd name="connsiteX6" fmla="*/ 1453340 w 2055936"/>
              <a:gd name="connsiteY6" fmla="*/ 1134540 h 1717289"/>
              <a:gd name="connsiteX7" fmla="*/ 1714500 w 2055936"/>
              <a:gd name="connsiteY7" fmla="*/ 1557873 h 1717289"/>
              <a:gd name="connsiteX8" fmla="*/ 2055936 w 2055936"/>
              <a:gd name="connsiteY8" fmla="*/ 1706040 h 171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936" h="1717289">
                <a:moveTo>
                  <a:pt x="0" y="1714506"/>
                </a:moveTo>
                <a:cubicBezTo>
                  <a:pt x="141111" y="1722267"/>
                  <a:pt x="282222" y="1719445"/>
                  <a:pt x="406400" y="1629840"/>
                </a:cubicBezTo>
                <a:cubicBezTo>
                  <a:pt x="530578" y="1540235"/>
                  <a:pt x="659207" y="1338445"/>
                  <a:pt x="745067" y="1176873"/>
                </a:cubicBezTo>
                <a:cubicBezTo>
                  <a:pt x="830927" y="1015301"/>
                  <a:pt x="854398" y="856550"/>
                  <a:pt x="921562" y="660406"/>
                </a:cubicBezTo>
                <a:cubicBezTo>
                  <a:pt x="988726" y="464262"/>
                  <a:pt x="1082108" y="-2110"/>
                  <a:pt x="1148052" y="7"/>
                </a:cubicBezTo>
                <a:cubicBezTo>
                  <a:pt x="1213997" y="2124"/>
                  <a:pt x="1266348" y="484017"/>
                  <a:pt x="1317229" y="673106"/>
                </a:cubicBezTo>
                <a:cubicBezTo>
                  <a:pt x="1368110" y="862195"/>
                  <a:pt x="1387128" y="987079"/>
                  <a:pt x="1453340" y="1134540"/>
                </a:cubicBezTo>
                <a:cubicBezTo>
                  <a:pt x="1519552" y="1282001"/>
                  <a:pt x="1612195" y="1455568"/>
                  <a:pt x="1714500" y="1557873"/>
                </a:cubicBezTo>
                <a:cubicBezTo>
                  <a:pt x="1816805" y="1660178"/>
                  <a:pt x="1941988" y="1685226"/>
                  <a:pt x="2055936" y="1706040"/>
                </a:cubicBezTo>
              </a:path>
            </a:pathLst>
          </a:custGeom>
          <a:solidFill>
            <a:srgbClr val="F2F2F2">
              <a:alpha val="50196"/>
            </a:srgb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EC86C9-46D5-46AC-A712-857B648BFFB0}"/>
              </a:ext>
            </a:extLst>
          </p:cNvPr>
          <p:cNvCxnSpPr>
            <a:cxnSpLocks/>
          </p:cNvCxnSpPr>
          <p:nvPr/>
        </p:nvCxnSpPr>
        <p:spPr>
          <a:xfrm>
            <a:off x="1872338" y="4078327"/>
            <a:ext cx="4116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06D83A-CBDF-4E0B-8981-DE53E5CBE13B}"/>
              </a:ext>
            </a:extLst>
          </p:cNvPr>
          <p:cNvSpPr txBox="1"/>
          <p:nvPr/>
        </p:nvSpPr>
        <p:spPr>
          <a:xfrm>
            <a:off x="3369721" y="4082650"/>
            <a:ext cx="1366458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Value of trait </a:t>
            </a:r>
            <a:r>
              <a:rPr lang="el-GR" sz="11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EB9593-784A-49CC-8E03-21CC7AE36EB7}"/>
              </a:ext>
            </a:extLst>
          </p:cNvPr>
          <p:cNvSpPr txBox="1"/>
          <p:nvPr/>
        </p:nvSpPr>
        <p:spPr>
          <a:xfrm>
            <a:off x="3422017" y="8312493"/>
            <a:ext cx="1341301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Value of trait </a:t>
            </a:r>
            <a:r>
              <a:rPr lang="el-GR" sz="1100" b="1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5EF955-34FB-49D9-B451-F6E50DED0B79}"/>
              </a:ext>
            </a:extLst>
          </p:cNvPr>
          <p:cNvSpPr txBox="1"/>
          <p:nvPr/>
        </p:nvSpPr>
        <p:spPr>
          <a:xfrm rot="16200000">
            <a:off x="757965" y="2288671"/>
            <a:ext cx="18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Population frequency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70168-6747-48EC-946F-52D0C1AE613F}"/>
              </a:ext>
            </a:extLst>
          </p:cNvPr>
          <p:cNvSpPr txBox="1"/>
          <p:nvPr/>
        </p:nvSpPr>
        <p:spPr>
          <a:xfrm>
            <a:off x="1908971" y="1304830"/>
            <a:ext cx="3840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where there is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covariation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between trait </a:t>
            </a:r>
            <a:r>
              <a:rPr lang="el-GR" sz="11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and the competitive-antagonistic interaction outcome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, e.g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. aggressive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phenotypes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, cheater phenotypes,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etc.,   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i.e. </a:t>
            </a:r>
            <a:r>
              <a:rPr lang="en-AU" sz="1100" b="1" i="1" dirty="0">
                <a:latin typeface="Arial" panose="020B0604020202020204" pitchFamily="34" charset="0"/>
                <a:cs typeface="Arial" panose="020B0604020202020204" pitchFamily="34" charset="0"/>
              </a:rPr>
              <a:t>outcome ∝ </a:t>
            </a:r>
            <a:r>
              <a:rPr lang="el-GR" sz="1100" b="1" i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l-GR" sz="11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08F05C-38D4-4874-8E4C-AC5C85831834}"/>
              </a:ext>
            </a:extLst>
          </p:cNvPr>
          <p:cNvSpPr txBox="1"/>
          <p:nvPr/>
        </p:nvSpPr>
        <p:spPr>
          <a:xfrm>
            <a:off x="1940787" y="5525816"/>
            <a:ext cx="38182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* where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the level of variation in trait </a:t>
            </a:r>
            <a:r>
              <a:rPr lang="el-GR" sz="11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linked to the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quality of an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interaction, e.g.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resource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specialisation, cultural traits/tags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.,</a:t>
            </a:r>
          </a:p>
          <a:p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AU" sz="1100" b="1" i="1" dirty="0">
                <a:latin typeface="Arial" panose="020B0604020202020204" pitchFamily="34" charset="0"/>
                <a:cs typeface="Arial" panose="020B0604020202020204" pitchFamily="34" charset="0"/>
              </a:rPr>
              <a:t>outcome ∝ </a:t>
            </a:r>
            <a:r>
              <a:rPr lang="en-AU" sz="1100" b="1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l-GR" sz="11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l-GR" sz="1100" b="1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CC27C3-1CE8-4205-8084-DF7E09EC964C}"/>
              </a:ext>
            </a:extLst>
          </p:cNvPr>
          <p:cNvCxnSpPr>
            <a:cxnSpLocks/>
          </p:cNvCxnSpPr>
          <p:nvPr/>
        </p:nvCxnSpPr>
        <p:spPr>
          <a:xfrm flipH="1">
            <a:off x="3702945" y="2579450"/>
            <a:ext cx="60231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63">
            <a:extLst>
              <a:ext uri="{FF2B5EF4-FFF2-40B4-BE49-F238E27FC236}">
                <a16:creationId xmlns:a16="http://schemas.microsoft.com/office/drawing/2014/main" id="{DD6222E7-8120-4E01-8F0B-9F5E3AB20271}"/>
              </a:ext>
            </a:extLst>
          </p:cNvPr>
          <p:cNvSpPr/>
          <p:nvPr/>
        </p:nvSpPr>
        <p:spPr>
          <a:xfrm>
            <a:off x="3104287" y="6567605"/>
            <a:ext cx="1670885" cy="1738797"/>
          </a:xfrm>
          <a:custGeom>
            <a:avLst/>
            <a:gdLst>
              <a:gd name="connsiteX0" fmla="*/ 0 w 2044700"/>
              <a:gd name="connsiteY0" fmla="*/ 1697606 h 1702036"/>
              <a:gd name="connsiteX1" fmla="*/ 406400 w 2044700"/>
              <a:gd name="connsiteY1" fmla="*/ 1625640 h 1702036"/>
              <a:gd name="connsiteX2" fmla="*/ 745067 w 2044700"/>
              <a:gd name="connsiteY2" fmla="*/ 1172673 h 1702036"/>
              <a:gd name="connsiteX3" fmla="*/ 944034 w 2044700"/>
              <a:gd name="connsiteY3" fmla="*/ 656206 h 1702036"/>
              <a:gd name="connsiteX4" fmla="*/ 1121834 w 2044700"/>
              <a:gd name="connsiteY4" fmla="*/ 40 h 1702036"/>
              <a:gd name="connsiteX5" fmla="*/ 1257300 w 2044700"/>
              <a:gd name="connsiteY5" fmla="*/ 626573 h 1702036"/>
              <a:gd name="connsiteX6" fmla="*/ 1430867 w 2044700"/>
              <a:gd name="connsiteY6" fmla="*/ 1083773 h 1702036"/>
              <a:gd name="connsiteX7" fmla="*/ 1714500 w 2044700"/>
              <a:gd name="connsiteY7" fmla="*/ 1553673 h 1702036"/>
              <a:gd name="connsiteX8" fmla="*/ 2044700 w 2044700"/>
              <a:gd name="connsiteY8" fmla="*/ 1697606 h 1702036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44034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21562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68 h 1713151"/>
              <a:gd name="connsiteX1" fmla="*/ 406400 w 2044700"/>
              <a:gd name="connsiteY1" fmla="*/ 1625702 h 1713151"/>
              <a:gd name="connsiteX2" fmla="*/ 745067 w 2044700"/>
              <a:gd name="connsiteY2" fmla="*/ 1172735 h 1713151"/>
              <a:gd name="connsiteX3" fmla="*/ 921562 w 2044700"/>
              <a:gd name="connsiteY3" fmla="*/ 656268 h 1713151"/>
              <a:gd name="connsiteX4" fmla="*/ 1121834 w 2044700"/>
              <a:gd name="connsiteY4" fmla="*/ 102 h 1713151"/>
              <a:gd name="connsiteX5" fmla="*/ 1268537 w 2044700"/>
              <a:gd name="connsiteY5" fmla="*/ 609701 h 1713151"/>
              <a:gd name="connsiteX6" fmla="*/ 1430867 w 2044700"/>
              <a:gd name="connsiteY6" fmla="*/ 1083835 h 1713151"/>
              <a:gd name="connsiteX7" fmla="*/ 1714500 w 2044700"/>
              <a:gd name="connsiteY7" fmla="*/ 1553735 h 1713151"/>
              <a:gd name="connsiteX8" fmla="*/ 2044700 w 2044700"/>
              <a:gd name="connsiteY8" fmla="*/ 1697668 h 1713151"/>
              <a:gd name="connsiteX0" fmla="*/ 0 w 2044700"/>
              <a:gd name="connsiteY0" fmla="*/ 1710270 h 1713053"/>
              <a:gd name="connsiteX1" fmla="*/ 406400 w 2044700"/>
              <a:gd name="connsiteY1" fmla="*/ 1625604 h 1713053"/>
              <a:gd name="connsiteX2" fmla="*/ 745067 w 2044700"/>
              <a:gd name="connsiteY2" fmla="*/ 1172637 h 1713053"/>
              <a:gd name="connsiteX3" fmla="*/ 921562 w 2044700"/>
              <a:gd name="connsiteY3" fmla="*/ 656170 h 1713053"/>
              <a:gd name="connsiteX4" fmla="*/ 1121834 w 2044700"/>
              <a:gd name="connsiteY4" fmla="*/ 4 h 1713053"/>
              <a:gd name="connsiteX5" fmla="*/ 1320974 w 2044700"/>
              <a:gd name="connsiteY5" fmla="*/ 664637 h 1713053"/>
              <a:gd name="connsiteX6" fmla="*/ 1430867 w 2044700"/>
              <a:gd name="connsiteY6" fmla="*/ 1083737 h 1713053"/>
              <a:gd name="connsiteX7" fmla="*/ 1714500 w 2044700"/>
              <a:gd name="connsiteY7" fmla="*/ 1553637 h 1713053"/>
              <a:gd name="connsiteX8" fmla="*/ 2044700 w 2044700"/>
              <a:gd name="connsiteY8" fmla="*/ 1697570 h 1713053"/>
              <a:gd name="connsiteX0" fmla="*/ 0 w 2044700"/>
              <a:gd name="connsiteY0" fmla="*/ 1710286 h 1713069"/>
              <a:gd name="connsiteX1" fmla="*/ 406400 w 2044700"/>
              <a:gd name="connsiteY1" fmla="*/ 1625620 h 1713069"/>
              <a:gd name="connsiteX2" fmla="*/ 745067 w 2044700"/>
              <a:gd name="connsiteY2" fmla="*/ 1172653 h 1713069"/>
              <a:gd name="connsiteX3" fmla="*/ 921562 w 2044700"/>
              <a:gd name="connsiteY3" fmla="*/ 656186 h 1713069"/>
              <a:gd name="connsiteX4" fmla="*/ 1121834 w 2044700"/>
              <a:gd name="connsiteY4" fmla="*/ 20 h 1713069"/>
              <a:gd name="connsiteX5" fmla="*/ 1313483 w 2044700"/>
              <a:gd name="connsiteY5" fmla="*/ 635019 h 1713069"/>
              <a:gd name="connsiteX6" fmla="*/ 1430867 w 2044700"/>
              <a:gd name="connsiteY6" fmla="*/ 1083753 h 1713069"/>
              <a:gd name="connsiteX7" fmla="*/ 1714500 w 2044700"/>
              <a:gd name="connsiteY7" fmla="*/ 1553653 h 1713069"/>
              <a:gd name="connsiteX8" fmla="*/ 2044700 w 2044700"/>
              <a:gd name="connsiteY8" fmla="*/ 1697586 h 1713069"/>
              <a:gd name="connsiteX0" fmla="*/ 0 w 2044700"/>
              <a:gd name="connsiteY0" fmla="*/ 1710274 h 1713057"/>
              <a:gd name="connsiteX1" fmla="*/ 406400 w 2044700"/>
              <a:gd name="connsiteY1" fmla="*/ 1625608 h 1713057"/>
              <a:gd name="connsiteX2" fmla="*/ 745067 w 2044700"/>
              <a:gd name="connsiteY2" fmla="*/ 1172641 h 1713057"/>
              <a:gd name="connsiteX3" fmla="*/ 921562 w 2044700"/>
              <a:gd name="connsiteY3" fmla="*/ 656174 h 1713057"/>
              <a:gd name="connsiteX4" fmla="*/ 1121834 w 2044700"/>
              <a:gd name="connsiteY4" fmla="*/ 8 h 1713057"/>
              <a:gd name="connsiteX5" fmla="*/ 1317229 w 2044700"/>
              <a:gd name="connsiteY5" fmla="*/ 668874 h 1713057"/>
              <a:gd name="connsiteX6" fmla="*/ 1430867 w 2044700"/>
              <a:gd name="connsiteY6" fmla="*/ 1083741 h 1713057"/>
              <a:gd name="connsiteX7" fmla="*/ 1714500 w 2044700"/>
              <a:gd name="connsiteY7" fmla="*/ 1553641 h 1713057"/>
              <a:gd name="connsiteX8" fmla="*/ 2044700 w 2044700"/>
              <a:gd name="connsiteY8" fmla="*/ 1697574 h 1713057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59289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53340 w 2044700"/>
              <a:gd name="connsiteY6" fmla="*/ 1134540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55936"/>
              <a:gd name="connsiteY0" fmla="*/ 1714506 h 1717289"/>
              <a:gd name="connsiteX1" fmla="*/ 406400 w 2055936"/>
              <a:gd name="connsiteY1" fmla="*/ 1629840 h 1717289"/>
              <a:gd name="connsiteX2" fmla="*/ 745067 w 2055936"/>
              <a:gd name="connsiteY2" fmla="*/ 1176873 h 1717289"/>
              <a:gd name="connsiteX3" fmla="*/ 921562 w 2055936"/>
              <a:gd name="connsiteY3" fmla="*/ 660406 h 1717289"/>
              <a:gd name="connsiteX4" fmla="*/ 1148052 w 2055936"/>
              <a:gd name="connsiteY4" fmla="*/ 7 h 1717289"/>
              <a:gd name="connsiteX5" fmla="*/ 1317229 w 2055936"/>
              <a:gd name="connsiteY5" fmla="*/ 673106 h 1717289"/>
              <a:gd name="connsiteX6" fmla="*/ 1453340 w 2055936"/>
              <a:gd name="connsiteY6" fmla="*/ 1134540 h 1717289"/>
              <a:gd name="connsiteX7" fmla="*/ 1714500 w 2055936"/>
              <a:gd name="connsiteY7" fmla="*/ 1557873 h 1717289"/>
              <a:gd name="connsiteX8" fmla="*/ 2055936 w 2055936"/>
              <a:gd name="connsiteY8" fmla="*/ 1706040 h 171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936" h="1717289">
                <a:moveTo>
                  <a:pt x="0" y="1714506"/>
                </a:moveTo>
                <a:cubicBezTo>
                  <a:pt x="141111" y="1722267"/>
                  <a:pt x="282222" y="1719445"/>
                  <a:pt x="406400" y="1629840"/>
                </a:cubicBezTo>
                <a:cubicBezTo>
                  <a:pt x="530578" y="1540235"/>
                  <a:pt x="659207" y="1338445"/>
                  <a:pt x="745067" y="1176873"/>
                </a:cubicBezTo>
                <a:cubicBezTo>
                  <a:pt x="830927" y="1015301"/>
                  <a:pt x="854398" y="856550"/>
                  <a:pt x="921562" y="660406"/>
                </a:cubicBezTo>
                <a:cubicBezTo>
                  <a:pt x="988726" y="464262"/>
                  <a:pt x="1082108" y="-2110"/>
                  <a:pt x="1148052" y="7"/>
                </a:cubicBezTo>
                <a:cubicBezTo>
                  <a:pt x="1213997" y="2124"/>
                  <a:pt x="1266348" y="484017"/>
                  <a:pt x="1317229" y="673106"/>
                </a:cubicBezTo>
                <a:cubicBezTo>
                  <a:pt x="1368110" y="862195"/>
                  <a:pt x="1387128" y="987079"/>
                  <a:pt x="1453340" y="1134540"/>
                </a:cubicBezTo>
                <a:cubicBezTo>
                  <a:pt x="1519552" y="1282001"/>
                  <a:pt x="1612195" y="1455568"/>
                  <a:pt x="1714500" y="1557873"/>
                </a:cubicBezTo>
                <a:cubicBezTo>
                  <a:pt x="1816805" y="1660178"/>
                  <a:pt x="1941988" y="1685226"/>
                  <a:pt x="2055936" y="170604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9" name="Freeform: Shape 164">
            <a:extLst>
              <a:ext uri="{FF2B5EF4-FFF2-40B4-BE49-F238E27FC236}">
                <a16:creationId xmlns:a16="http://schemas.microsoft.com/office/drawing/2014/main" id="{F4258B8C-C24C-4CF3-9FF0-0CB20DDAD6F7}"/>
              </a:ext>
            </a:extLst>
          </p:cNvPr>
          <p:cNvSpPr/>
          <p:nvPr/>
        </p:nvSpPr>
        <p:spPr>
          <a:xfrm>
            <a:off x="2086858" y="7620868"/>
            <a:ext cx="3562564" cy="678348"/>
          </a:xfrm>
          <a:custGeom>
            <a:avLst/>
            <a:gdLst>
              <a:gd name="connsiteX0" fmla="*/ 0 w 2044700"/>
              <a:gd name="connsiteY0" fmla="*/ 1697606 h 1702036"/>
              <a:gd name="connsiteX1" fmla="*/ 406400 w 2044700"/>
              <a:gd name="connsiteY1" fmla="*/ 1625640 h 1702036"/>
              <a:gd name="connsiteX2" fmla="*/ 745067 w 2044700"/>
              <a:gd name="connsiteY2" fmla="*/ 1172673 h 1702036"/>
              <a:gd name="connsiteX3" fmla="*/ 944034 w 2044700"/>
              <a:gd name="connsiteY3" fmla="*/ 656206 h 1702036"/>
              <a:gd name="connsiteX4" fmla="*/ 1121834 w 2044700"/>
              <a:gd name="connsiteY4" fmla="*/ 40 h 1702036"/>
              <a:gd name="connsiteX5" fmla="*/ 1257300 w 2044700"/>
              <a:gd name="connsiteY5" fmla="*/ 626573 h 1702036"/>
              <a:gd name="connsiteX6" fmla="*/ 1430867 w 2044700"/>
              <a:gd name="connsiteY6" fmla="*/ 1083773 h 1702036"/>
              <a:gd name="connsiteX7" fmla="*/ 1714500 w 2044700"/>
              <a:gd name="connsiteY7" fmla="*/ 1553673 h 1702036"/>
              <a:gd name="connsiteX8" fmla="*/ 2044700 w 2044700"/>
              <a:gd name="connsiteY8" fmla="*/ 1697606 h 1702036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44034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21562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68 h 1713151"/>
              <a:gd name="connsiteX1" fmla="*/ 406400 w 2044700"/>
              <a:gd name="connsiteY1" fmla="*/ 1625702 h 1713151"/>
              <a:gd name="connsiteX2" fmla="*/ 745067 w 2044700"/>
              <a:gd name="connsiteY2" fmla="*/ 1172735 h 1713151"/>
              <a:gd name="connsiteX3" fmla="*/ 921562 w 2044700"/>
              <a:gd name="connsiteY3" fmla="*/ 656268 h 1713151"/>
              <a:gd name="connsiteX4" fmla="*/ 1121834 w 2044700"/>
              <a:gd name="connsiteY4" fmla="*/ 102 h 1713151"/>
              <a:gd name="connsiteX5" fmla="*/ 1268537 w 2044700"/>
              <a:gd name="connsiteY5" fmla="*/ 609701 h 1713151"/>
              <a:gd name="connsiteX6" fmla="*/ 1430867 w 2044700"/>
              <a:gd name="connsiteY6" fmla="*/ 1083835 h 1713151"/>
              <a:gd name="connsiteX7" fmla="*/ 1714500 w 2044700"/>
              <a:gd name="connsiteY7" fmla="*/ 1553735 h 1713151"/>
              <a:gd name="connsiteX8" fmla="*/ 2044700 w 2044700"/>
              <a:gd name="connsiteY8" fmla="*/ 1697668 h 1713151"/>
              <a:gd name="connsiteX0" fmla="*/ 0 w 2044700"/>
              <a:gd name="connsiteY0" fmla="*/ 1710270 h 1713053"/>
              <a:gd name="connsiteX1" fmla="*/ 406400 w 2044700"/>
              <a:gd name="connsiteY1" fmla="*/ 1625604 h 1713053"/>
              <a:gd name="connsiteX2" fmla="*/ 745067 w 2044700"/>
              <a:gd name="connsiteY2" fmla="*/ 1172637 h 1713053"/>
              <a:gd name="connsiteX3" fmla="*/ 921562 w 2044700"/>
              <a:gd name="connsiteY3" fmla="*/ 656170 h 1713053"/>
              <a:gd name="connsiteX4" fmla="*/ 1121834 w 2044700"/>
              <a:gd name="connsiteY4" fmla="*/ 4 h 1713053"/>
              <a:gd name="connsiteX5" fmla="*/ 1320974 w 2044700"/>
              <a:gd name="connsiteY5" fmla="*/ 664637 h 1713053"/>
              <a:gd name="connsiteX6" fmla="*/ 1430867 w 2044700"/>
              <a:gd name="connsiteY6" fmla="*/ 1083737 h 1713053"/>
              <a:gd name="connsiteX7" fmla="*/ 1714500 w 2044700"/>
              <a:gd name="connsiteY7" fmla="*/ 1553637 h 1713053"/>
              <a:gd name="connsiteX8" fmla="*/ 2044700 w 2044700"/>
              <a:gd name="connsiteY8" fmla="*/ 1697570 h 1713053"/>
              <a:gd name="connsiteX0" fmla="*/ 0 w 2044700"/>
              <a:gd name="connsiteY0" fmla="*/ 1710286 h 1713069"/>
              <a:gd name="connsiteX1" fmla="*/ 406400 w 2044700"/>
              <a:gd name="connsiteY1" fmla="*/ 1625620 h 1713069"/>
              <a:gd name="connsiteX2" fmla="*/ 745067 w 2044700"/>
              <a:gd name="connsiteY2" fmla="*/ 1172653 h 1713069"/>
              <a:gd name="connsiteX3" fmla="*/ 921562 w 2044700"/>
              <a:gd name="connsiteY3" fmla="*/ 656186 h 1713069"/>
              <a:gd name="connsiteX4" fmla="*/ 1121834 w 2044700"/>
              <a:gd name="connsiteY4" fmla="*/ 20 h 1713069"/>
              <a:gd name="connsiteX5" fmla="*/ 1313483 w 2044700"/>
              <a:gd name="connsiteY5" fmla="*/ 635019 h 1713069"/>
              <a:gd name="connsiteX6" fmla="*/ 1430867 w 2044700"/>
              <a:gd name="connsiteY6" fmla="*/ 1083753 h 1713069"/>
              <a:gd name="connsiteX7" fmla="*/ 1714500 w 2044700"/>
              <a:gd name="connsiteY7" fmla="*/ 1553653 h 1713069"/>
              <a:gd name="connsiteX8" fmla="*/ 2044700 w 2044700"/>
              <a:gd name="connsiteY8" fmla="*/ 1697586 h 1713069"/>
              <a:gd name="connsiteX0" fmla="*/ 0 w 2044700"/>
              <a:gd name="connsiteY0" fmla="*/ 1710274 h 1713057"/>
              <a:gd name="connsiteX1" fmla="*/ 406400 w 2044700"/>
              <a:gd name="connsiteY1" fmla="*/ 1625608 h 1713057"/>
              <a:gd name="connsiteX2" fmla="*/ 745067 w 2044700"/>
              <a:gd name="connsiteY2" fmla="*/ 1172641 h 1713057"/>
              <a:gd name="connsiteX3" fmla="*/ 921562 w 2044700"/>
              <a:gd name="connsiteY3" fmla="*/ 656174 h 1713057"/>
              <a:gd name="connsiteX4" fmla="*/ 1121834 w 2044700"/>
              <a:gd name="connsiteY4" fmla="*/ 8 h 1713057"/>
              <a:gd name="connsiteX5" fmla="*/ 1317229 w 2044700"/>
              <a:gd name="connsiteY5" fmla="*/ 668874 h 1713057"/>
              <a:gd name="connsiteX6" fmla="*/ 1430867 w 2044700"/>
              <a:gd name="connsiteY6" fmla="*/ 1083741 h 1713057"/>
              <a:gd name="connsiteX7" fmla="*/ 1714500 w 2044700"/>
              <a:gd name="connsiteY7" fmla="*/ 1553641 h 1713057"/>
              <a:gd name="connsiteX8" fmla="*/ 2044700 w 2044700"/>
              <a:gd name="connsiteY8" fmla="*/ 1697574 h 1713057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59289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53340 w 2044700"/>
              <a:gd name="connsiteY6" fmla="*/ 1134540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55936"/>
              <a:gd name="connsiteY0" fmla="*/ 1714506 h 1717289"/>
              <a:gd name="connsiteX1" fmla="*/ 406400 w 2055936"/>
              <a:gd name="connsiteY1" fmla="*/ 1629840 h 1717289"/>
              <a:gd name="connsiteX2" fmla="*/ 745067 w 2055936"/>
              <a:gd name="connsiteY2" fmla="*/ 1176873 h 1717289"/>
              <a:gd name="connsiteX3" fmla="*/ 921562 w 2055936"/>
              <a:gd name="connsiteY3" fmla="*/ 660406 h 1717289"/>
              <a:gd name="connsiteX4" fmla="*/ 1148052 w 2055936"/>
              <a:gd name="connsiteY4" fmla="*/ 7 h 1717289"/>
              <a:gd name="connsiteX5" fmla="*/ 1317229 w 2055936"/>
              <a:gd name="connsiteY5" fmla="*/ 673106 h 1717289"/>
              <a:gd name="connsiteX6" fmla="*/ 1453340 w 2055936"/>
              <a:gd name="connsiteY6" fmla="*/ 1134540 h 1717289"/>
              <a:gd name="connsiteX7" fmla="*/ 1714500 w 2055936"/>
              <a:gd name="connsiteY7" fmla="*/ 1557873 h 1717289"/>
              <a:gd name="connsiteX8" fmla="*/ 2055936 w 2055936"/>
              <a:gd name="connsiteY8" fmla="*/ 1706040 h 1717289"/>
              <a:gd name="connsiteX0" fmla="*/ 0 w 2055936"/>
              <a:gd name="connsiteY0" fmla="*/ 1678410 h 1681193"/>
              <a:gd name="connsiteX1" fmla="*/ 406400 w 2055936"/>
              <a:gd name="connsiteY1" fmla="*/ 1593744 h 1681193"/>
              <a:gd name="connsiteX2" fmla="*/ 745067 w 2055936"/>
              <a:gd name="connsiteY2" fmla="*/ 1140777 h 1681193"/>
              <a:gd name="connsiteX3" fmla="*/ 921562 w 2055936"/>
              <a:gd name="connsiteY3" fmla="*/ 624310 h 1681193"/>
              <a:gd name="connsiteX4" fmla="*/ 1117681 w 2055936"/>
              <a:gd name="connsiteY4" fmla="*/ 8 h 1681193"/>
              <a:gd name="connsiteX5" fmla="*/ 1317229 w 2055936"/>
              <a:gd name="connsiteY5" fmla="*/ 637010 h 1681193"/>
              <a:gd name="connsiteX6" fmla="*/ 1453340 w 2055936"/>
              <a:gd name="connsiteY6" fmla="*/ 1098444 h 1681193"/>
              <a:gd name="connsiteX7" fmla="*/ 1714500 w 2055936"/>
              <a:gd name="connsiteY7" fmla="*/ 1521777 h 1681193"/>
              <a:gd name="connsiteX8" fmla="*/ 2055936 w 2055936"/>
              <a:gd name="connsiteY8" fmla="*/ 1669944 h 168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936" h="1681193">
                <a:moveTo>
                  <a:pt x="0" y="1678410"/>
                </a:moveTo>
                <a:cubicBezTo>
                  <a:pt x="141111" y="1686171"/>
                  <a:pt x="282222" y="1683349"/>
                  <a:pt x="406400" y="1593744"/>
                </a:cubicBezTo>
                <a:cubicBezTo>
                  <a:pt x="530578" y="1504139"/>
                  <a:pt x="659207" y="1302349"/>
                  <a:pt x="745067" y="1140777"/>
                </a:cubicBezTo>
                <a:cubicBezTo>
                  <a:pt x="830927" y="979205"/>
                  <a:pt x="859460" y="814438"/>
                  <a:pt x="921562" y="624310"/>
                </a:cubicBezTo>
                <a:cubicBezTo>
                  <a:pt x="983664" y="434182"/>
                  <a:pt x="1051737" y="-2109"/>
                  <a:pt x="1117681" y="8"/>
                </a:cubicBezTo>
                <a:cubicBezTo>
                  <a:pt x="1183626" y="2125"/>
                  <a:pt x="1261286" y="453937"/>
                  <a:pt x="1317229" y="637010"/>
                </a:cubicBezTo>
                <a:cubicBezTo>
                  <a:pt x="1373172" y="820083"/>
                  <a:pt x="1387128" y="950983"/>
                  <a:pt x="1453340" y="1098444"/>
                </a:cubicBezTo>
                <a:cubicBezTo>
                  <a:pt x="1519552" y="1245905"/>
                  <a:pt x="1612195" y="1419472"/>
                  <a:pt x="1714500" y="1521777"/>
                </a:cubicBezTo>
                <a:cubicBezTo>
                  <a:pt x="1816805" y="1624082"/>
                  <a:pt x="1941988" y="1649130"/>
                  <a:pt x="2055936" y="1669944"/>
                </a:cubicBezTo>
              </a:path>
            </a:pathLst>
          </a:custGeom>
          <a:solidFill>
            <a:srgbClr val="F2F2F2">
              <a:alpha val="50196"/>
            </a:srgb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9E791D-F73D-4273-B6EB-C4CB0DED9BD6}"/>
              </a:ext>
            </a:extLst>
          </p:cNvPr>
          <p:cNvCxnSpPr>
            <a:cxnSpLocks/>
          </p:cNvCxnSpPr>
          <p:nvPr/>
        </p:nvCxnSpPr>
        <p:spPr>
          <a:xfrm>
            <a:off x="4024790" y="6844597"/>
            <a:ext cx="0" cy="66161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7B3ADB-C3B6-4A94-A696-91EA8174E8A7}"/>
              </a:ext>
            </a:extLst>
          </p:cNvPr>
          <p:cNvCxnSpPr>
            <a:cxnSpLocks/>
          </p:cNvCxnSpPr>
          <p:nvPr/>
        </p:nvCxnSpPr>
        <p:spPr>
          <a:xfrm>
            <a:off x="1905391" y="8306402"/>
            <a:ext cx="4116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45BC3F3-F2D0-468D-AC78-D9994E4E8D19}"/>
              </a:ext>
            </a:extLst>
          </p:cNvPr>
          <p:cNvSpPr txBox="1"/>
          <p:nvPr/>
        </p:nvSpPr>
        <p:spPr>
          <a:xfrm>
            <a:off x="3639450" y="2586975"/>
            <a:ext cx="14140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>
                <a:latin typeface="Arial" panose="020B0604020202020204" pitchFamily="34" charset="0"/>
                <a:cs typeface="Arial" panose="020B0604020202020204" pitchFamily="34" charset="0"/>
              </a:rPr>
              <a:t>Δ quality</a:t>
            </a:r>
            <a:endParaRPr lang="en-GB" sz="105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5BC3F3-F2D0-468D-AC78-D9994E4E8D19}"/>
              </a:ext>
            </a:extLst>
          </p:cNvPr>
          <p:cNvSpPr txBox="1"/>
          <p:nvPr/>
        </p:nvSpPr>
        <p:spPr>
          <a:xfrm>
            <a:off x="4150374" y="7044597"/>
            <a:ext cx="14140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>
                <a:latin typeface="Arial" panose="020B0604020202020204" pitchFamily="34" charset="0"/>
                <a:cs typeface="Arial" panose="020B0604020202020204" pitchFamily="34" charset="0"/>
              </a:rPr>
              <a:t>Δ quality</a:t>
            </a:r>
            <a:endParaRPr lang="en-GB" sz="105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1499814" y="8705949"/>
            <a:ext cx="5027110" cy="1776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inking changes in trait variance or composition with outcome shifts along a general continuum.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hanges in trait variance may; </a:t>
            </a:r>
            <a:r>
              <a:rPr lang="en-GB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directly produce outcome variation, e.g. by influencing the identify of interaction partners and altering their fitness payoffs; or, </a:t>
            </a:r>
            <a:r>
              <a:rPr lang="en-GB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(ii)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produce changes in the composition of cooperation-antagonism linked traits in a population, e.g. by inducing behavioural plasticity (i.e. </a:t>
            </a:r>
            <a:r>
              <a:rPr lang="en-GB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systemic variance effects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). Changes in the composition of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cooperation-antagonism linked traits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then directly lead to outcome variation (i.e. </a:t>
            </a:r>
            <a:r>
              <a:rPr lang="en-GB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trait frequency effects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1714172" y="13311777"/>
            <a:ext cx="20113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cooperation/mutualism/</a:t>
            </a:r>
          </a:p>
          <a:p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care      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4DBE48-A915-4302-8830-3D28F816F9B2}"/>
              </a:ext>
            </a:extLst>
          </p:cNvPr>
          <p:cNvSpPr/>
          <p:nvPr/>
        </p:nvSpPr>
        <p:spPr>
          <a:xfrm>
            <a:off x="5694523" y="13007068"/>
            <a:ext cx="322406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6DD3A2-11F7-45AF-A8CA-FF36F63E595E}"/>
              </a:ext>
            </a:extLst>
          </p:cNvPr>
          <p:cNvSpPr/>
          <p:nvPr/>
        </p:nvSpPr>
        <p:spPr>
          <a:xfrm>
            <a:off x="1735563" y="13081340"/>
            <a:ext cx="308687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A44057-987A-4E14-B2FD-610FF61403F3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044250" y="13266996"/>
            <a:ext cx="3648554" cy="1840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5BC3F3-F2D0-468D-AC78-D9994E4E8D19}"/>
              </a:ext>
            </a:extLst>
          </p:cNvPr>
          <p:cNvSpPr txBox="1"/>
          <p:nvPr/>
        </p:nvSpPr>
        <p:spPr>
          <a:xfrm>
            <a:off x="3459911" y="12914431"/>
            <a:ext cx="895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>
                <a:latin typeface="Arial" panose="020B0604020202020204" pitchFamily="34" charset="0"/>
                <a:cs typeface="Arial" panose="020B0604020202020204" pitchFamily="34" charset="0"/>
              </a:rPr>
              <a:t>Δ quality</a:t>
            </a:r>
            <a:endParaRPr lang="en-GB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CC27C3-1CE8-4205-8084-DF7E09EC964C}"/>
              </a:ext>
            </a:extLst>
          </p:cNvPr>
          <p:cNvCxnSpPr>
            <a:cxnSpLocks/>
          </p:cNvCxnSpPr>
          <p:nvPr/>
        </p:nvCxnSpPr>
        <p:spPr>
          <a:xfrm flipH="1" flipV="1">
            <a:off x="3478666" y="12910541"/>
            <a:ext cx="685728" cy="2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06105" y="12916613"/>
            <a:ext cx="0" cy="36879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219142" y="12905117"/>
            <a:ext cx="3040" cy="35571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55EF955-34FB-49D9-B451-F6E50DED0B79}"/>
              </a:ext>
            </a:extLst>
          </p:cNvPr>
          <p:cNvSpPr txBox="1"/>
          <p:nvPr/>
        </p:nvSpPr>
        <p:spPr>
          <a:xfrm rot="16200000">
            <a:off x="791344" y="6564357"/>
            <a:ext cx="1814196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Population frequency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23D91F-8B7D-4118-A465-65C6FEF8F27C}"/>
              </a:ext>
            </a:extLst>
          </p:cNvPr>
          <p:cNvSpPr txBox="1"/>
          <p:nvPr/>
        </p:nvSpPr>
        <p:spPr>
          <a:xfrm>
            <a:off x="4051413" y="11803618"/>
            <a:ext cx="2218786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in the composition or mean value of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traits linked 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cooperation-antagonism, </a:t>
            </a:r>
            <a:r>
              <a:rPr lang="el-GR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Δα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FE4571-638D-4160-A8C5-6AA94BA54D67}"/>
              </a:ext>
            </a:extLst>
          </p:cNvPr>
          <p:cNvSpPr txBox="1"/>
          <p:nvPr/>
        </p:nvSpPr>
        <p:spPr>
          <a:xfrm>
            <a:off x="1577967" y="11576317"/>
            <a:ext cx="1897938" cy="41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in variance in a trait within a population, </a:t>
            </a:r>
            <a:r>
              <a:rPr lang="en-US" sz="105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ΔV</a:t>
            </a:r>
            <a:r>
              <a:rPr lang="el-GR" sz="1050" b="1" baseline="-25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E96DDF-AE07-4B33-90AF-AC2DA8C74288}"/>
              </a:ext>
            </a:extLst>
          </p:cNvPr>
          <p:cNvCxnSpPr>
            <a:cxnSpLocks/>
          </p:cNvCxnSpPr>
          <p:nvPr/>
        </p:nvCxnSpPr>
        <p:spPr>
          <a:xfrm>
            <a:off x="4177565" y="12400429"/>
            <a:ext cx="0" cy="3566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BD2DD8-9FDB-4844-BFC5-A4A34D61DBB6}"/>
              </a:ext>
            </a:extLst>
          </p:cNvPr>
          <p:cNvCxnSpPr>
            <a:cxnSpLocks/>
          </p:cNvCxnSpPr>
          <p:nvPr/>
        </p:nvCxnSpPr>
        <p:spPr>
          <a:xfrm>
            <a:off x="1762120" y="11996472"/>
            <a:ext cx="0" cy="7606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BFE4571-638D-4160-A8C5-6AA94BA54D67}"/>
              </a:ext>
            </a:extLst>
          </p:cNvPr>
          <p:cNvSpPr txBox="1"/>
          <p:nvPr/>
        </p:nvSpPr>
        <p:spPr>
          <a:xfrm>
            <a:off x="1580396" y="10598412"/>
            <a:ext cx="1155439" cy="41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Mutation/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migration rate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FE4571-638D-4160-A8C5-6AA94BA54D67}"/>
              </a:ext>
            </a:extLst>
          </p:cNvPr>
          <p:cNvSpPr txBox="1"/>
          <p:nvPr/>
        </p:nvSpPr>
        <p:spPr>
          <a:xfrm>
            <a:off x="2933836" y="10588331"/>
            <a:ext cx="2120866" cy="41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Plasticity in response to the abiotic/biotic environment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FE4571-638D-4160-A8C5-6AA94BA54D67}"/>
              </a:ext>
            </a:extLst>
          </p:cNvPr>
          <p:cNvSpPr txBox="1"/>
          <p:nvPr/>
        </p:nvSpPr>
        <p:spPr>
          <a:xfrm>
            <a:off x="5257436" y="10587560"/>
            <a:ext cx="1010333" cy="41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Trait-specific 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3BD2DD8-9FDB-4844-BFC5-A4A34D61DBB6}"/>
              </a:ext>
            </a:extLst>
          </p:cNvPr>
          <p:cNvCxnSpPr>
            <a:cxnSpLocks/>
          </p:cNvCxnSpPr>
          <p:nvPr/>
        </p:nvCxnSpPr>
        <p:spPr>
          <a:xfrm flipH="1">
            <a:off x="1778397" y="11007826"/>
            <a:ext cx="3869" cy="543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3BD2DD8-9FDB-4844-BFC5-A4A34D61DBB6}"/>
              </a:ext>
            </a:extLst>
          </p:cNvPr>
          <p:cNvCxnSpPr>
            <a:cxnSpLocks/>
          </p:cNvCxnSpPr>
          <p:nvPr/>
        </p:nvCxnSpPr>
        <p:spPr>
          <a:xfrm flipH="1">
            <a:off x="4888984" y="10997950"/>
            <a:ext cx="2430" cy="791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3BD2DD8-9FDB-4844-BFC5-A4A34D61DBB6}"/>
              </a:ext>
            </a:extLst>
          </p:cNvPr>
          <p:cNvCxnSpPr>
            <a:cxnSpLocks/>
          </p:cNvCxnSpPr>
          <p:nvPr/>
        </p:nvCxnSpPr>
        <p:spPr>
          <a:xfrm>
            <a:off x="3475905" y="11991815"/>
            <a:ext cx="537464" cy="106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1727256" y="12174681"/>
            <a:ext cx="562400" cy="2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3483221" y="12039618"/>
            <a:ext cx="353676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(ii)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383148" y="13295591"/>
            <a:ext cx="16337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antagonism/parasitism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sz="11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ompetition/conflict</a:t>
            </a:r>
            <a:endParaRPr lang="en-GB" sz="11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3BD2DD8-9FDB-4844-BFC5-A4A34D61DBB6}"/>
              </a:ext>
            </a:extLst>
          </p:cNvPr>
          <p:cNvCxnSpPr>
            <a:cxnSpLocks/>
          </p:cNvCxnSpPr>
          <p:nvPr/>
        </p:nvCxnSpPr>
        <p:spPr>
          <a:xfrm>
            <a:off x="2732161" y="11008138"/>
            <a:ext cx="1292629" cy="791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3BD2DD8-9FDB-4844-BFC5-A4A34D61DBB6}"/>
              </a:ext>
            </a:extLst>
          </p:cNvPr>
          <p:cNvCxnSpPr>
            <a:cxnSpLocks/>
          </p:cNvCxnSpPr>
          <p:nvPr/>
        </p:nvCxnSpPr>
        <p:spPr>
          <a:xfrm flipH="1">
            <a:off x="3130270" y="11016104"/>
            <a:ext cx="3869" cy="543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3BD2DD8-9FDB-4844-BFC5-A4A34D61DBB6}"/>
              </a:ext>
            </a:extLst>
          </p:cNvPr>
          <p:cNvCxnSpPr>
            <a:cxnSpLocks/>
          </p:cNvCxnSpPr>
          <p:nvPr/>
        </p:nvCxnSpPr>
        <p:spPr>
          <a:xfrm flipH="1">
            <a:off x="5449137" y="10997950"/>
            <a:ext cx="1" cy="77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5722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305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Patrick Moran</dc:creator>
  <cp:lastModifiedBy>Nicholas Patrick Moran</cp:lastModifiedBy>
  <cp:revision>7</cp:revision>
  <dcterms:created xsi:type="dcterms:W3CDTF">2021-06-04T12:26:28Z</dcterms:created>
  <dcterms:modified xsi:type="dcterms:W3CDTF">2021-06-04T13:24:42Z</dcterms:modified>
</cp:coreProperties>
</file>