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5597" autoAdjust="0"/>
  </p:normalViewPr>
  <p:slideViewPr>
    <p:cSldViewPr snapToGrid="0">
      <p:cViewPr varScale="1">
        <p:scale>
          <a:sx n="62" d="100"/>
          <a:sy n="62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67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7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0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9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5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11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47B4-4DC3-4844-B2A8-58658666F9FF}" type="datetimeFigureOut">
              <a:rPr lang="en-AU" smtClean="0"/>
              <a:t>31/05/2021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7CA8-713E-4B3C-9FE3-8FE8057A2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1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27382" y="9817917"/>
            <a:ext cx="821709" cy="36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5" y="502715"/>
            <a:ext cx="4507154" cy="114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Trait frequency effects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i.e. within-population changes in the composition of traits linked to cooperation-antagonism, e.g. due to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selective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 genetic drift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effects, or state-dependent phenotypic plasticity.</a:t>
            </a:r>
          </a:p>
          <a:p>
            <a:pPr>
              <a:lnSpc>
                <a:spcPct val="114000"/>
              </a:lnSpc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3640B-D7B4-41A2-8CC2-EA44647473BE}"/>
              </a:ext>
            </a:extLst>
          </p:cNvPr>
          <p:cNvSpPr/>
          <p:nvPr/>
        </p:nvSpPr>
        <p:spPr>
          <a:xfrm>
            <a:off x="1486556" y="4784294"/>
            <a:ext cx="4705596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Systemic </a:t>
            </a:r>
            <a:r>
              <a:rPr lang="en-GB" sz="1200" i="1" dirty="0">
                <a:latin typeface="Arial" panose="020B0604020202020204" pitchFamily="34" charset="0"/>
                <a:cs typeface="Arial" panose="020B0604020202020204" pitchFamily="34" charset="0"/>
              </a:rPr>
              <a:t>variance effects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i.e. the level of trait variation within a population is linked to cooperation/antagonism,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where greater ITV within a population can be associated with either more cooperative or more antagonistic outcomes.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EBBE2A-FFA6-4387-ABEE-8C631E6A0B6A}"/>
              </a:ext>
            </a:extLst>
          </p:cNvPr>
          <p:cNvCxnSpPr>
            <a:cxnSpLocks/>
          </p:cNvCxnSpPr>
          <p:nvPr/>
        </p:nvCxnSpPr>
        <p:spPr>
          <a:xfrm flipH="1">
            <a:off x="1888852" y="1557386"/>
            <a:ext cx="10416" cy="2699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E5F441F-9FA0-4F98-BCB0-FAAD8A60688C}"/>
              </a:ext>
            </a:extLst>
          </p:cNvPr>
          <p:cNvCxnSpPr>
            <a:cxnSpLocks/>
          </p:cNvCxnSpPr>
          <p:nvPr/>
        </p:nvCxnSpPr>
        <p:spPr>
          <a:xfrm flipH="1">
            <a:off x="1888852" y="5828480"/>
            <a:ext cx="23298" cy="2710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51A70FF-A264-4872-B652-C6A9E2A6079C}"/>
              </a:ext>
            </a:extLst>
          </p:cNvPr>
          <p:cNvSpPr/>
          <p:nvPr/>
        </p:nvSpPr>
        <p:spPr>
          <a:xfrm>
            <a:off x="2214614" y="2730806"/>
            <a:ext cx="2323729" cy="15476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21EA398-8B2A-4727-83D7-E44F882E9A83}"/>
              </a:ext>
            </a:extLst>
          </p:cNvPr>
          <p:cNvSpPr/>
          <p:nvPr/>
        </p:nvSpPr>
        <p:spPr>
          <a:xfrm>
            <a:off x="3237152" y="2765769"/>
            <a:ext cx="2323729" cy="1511766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EC86C9-46D5-46AC-A712-857B648BFFB0}"/>
              </a:ext>
            </a:extLst>
          </p:cNvPr>
          <p:cNvCxnSpPr>
            <a:cxnSpLocks/>
          </p:cNvCxnSpPr>
          <p:nvPr/>
        </p:nvCxnSpPr>
        <p:spPr>
          <a:xfrm>
            <a:off x="1878496" y="4276567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906D83A-CBDF-4E0B-8981-DE53E5CBE13B}"/>
              </a:ext>
            </a:extLst>
          </p:cNvPr>
          <p:cNvSpPr txBox="1"/>
          <p:nvPr/>
        </p:nvSpPr>
        <p:spPr>
          <a:xfrm>
            <a:off x="3375879" y="4280890"/>
            <a:ext cx="13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2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EB9593-784A-49CC-8E03-21CC7AE36EB7}"/>
              </a:ext>
            </a:extLst>
          </p:cNvPr>
          <p:cNvSpPr txBox="1"/>
          <p:nvPr/>
        </p:nvSpPr>
        <p:spPr>
          <a:xfrm>
            <a:off x="3408055" y="8552174"/>
            <a:ext cx="134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Value of trait </a:t>
            </a:r>
            <a:r>
              <a:rPr lang="el-GR" sz="12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64123" y="2486911"/>
            <a:ext cx="18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C70168-6747-48EC-946F-52D0C1AE613F}"/>
              </a:ext>
            </a:extLst>
          </p:cNvPr>
          <p:cNvSpPr txBox="1"/>
          <p:nvPr/>
        </p:nvSpPr>
        <p:spPr>
          <a:xfrm>
            <a:off x="1915129" y="1503070"/>
            <a:ext cx="3840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there 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covariation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trait </a:t>
            </a:r>
            <a:r>
              <a:rPr lang="el-G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the competitive-antagonistic interaction outcome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e.g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. aggressive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phenotypes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, cheater phenotypes,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etc.,   </a:t>
            </a:r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i.e. </a:t>
            </a:r>
            <a:r>
              <a:rPr lang="en-A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outcome ∝ </a:t>
            </a:r>
            <a:r>
              <a:rPr lang="el-GR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l-GR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08F05C-38D4-4874-8E4C-AC5C85831834}"/>
              </a:ext>
            </a:extLst>
          </p:cNvPr>
          <p:cNvSpPr txBox="1"/>
          <p:nvPr/>
        </p:nvSpPr>
        <p:spPr>
          <a:xfrm>
            <a:off x="1926826" y="5765497"/>
            <a:ext cx="3818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where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level of variation in trait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linked to the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quality of an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interaction, e.g.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specialisation, cultural traits/tags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</a:p>
          <a:p>
            <a:r>
              <a:rPr lang="en-A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outcome ∝ </a:t>
            </a:r>
            <a:r>
              <a:rPr lang="en-AU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l-GR" sz="1200" b="1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l-GR" sz="1200" b="1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>
            <a:off x="3709103" y="2777690"/>
            <a:ext cx="60231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D6222E7-8120-4E01-8F0B-9F5E3AB20271}"/>
              </a:ext>
            </a:extLst>
          </p:cNvPr>
          <p:cNvSpPr/>
          <p:nvPr/>
        </p:nvSpPr>
        <p:spPr>
          <a:xfrm>
            <a:off x="3090326" y="6807285"/>
            <a:ext cx="1670885" cy="1738797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717289">
                <a:moveTo>
                  <a:pt x="0" y="1714506"/>
                </a:moveTo>
                <a:cubicBezTo>
                  <a:pt x="141111" y="1722267"/>
                  <a:pt x="282222" y="1719445"/>
                  <a:pt x="406400" y="1629840"/>
                </a:cubicBezTo>
                <a:cubicBezTo>
                  <a:pt x="530578" y="1540235"/>
                  <a:pt x="659207" y="1338445"/>
                  <a:pt x="745067" y="1176873"/>
                </a:cubicBezTo>
                <a:cubicBezTo>
                  <a:pt x="830927" y="1015301"/>
                  <a:pt x="854398" y="856550"/>
                  <a:pt x="921562" y="660406"/>
                </a:cubicBezTo>
                <a:cubicBezTo>
                  <a:pt x="988726" y="464262"/>
                  <a:pt x="1082108" y="-2110"/>
                  <a:pt x="1148052" y="7"/>
                </a:cubicBezTo>
                <a:cubicBezTo>
                  <a:pt x="1213997" y="2124"/>
                  <a:pt x="1266348" y="484017"/>
                  <a:pt x="1317229" y="673106"/>
                </a:cubicBezTo>
                <a:cubicBezTo>
                  <a:pt x="1368110" y="862195"/>
                  <a:pt x="1387128" y="987079"/>
                  <a:pt x="1453340" y="1134540"/>
                </a:cubicBezTo>
                <a:cubicBezTo>
                  <a:pt x="1519552" y="1282001"/>
                  <a:pt x="1612195" y="1455568"/>
                  <a:pt x="1714500" y="1557873"/>
                </a:cubicBezTo>
                <a:cubicBezTo>
                  <a:pt x="1816805" y="1660178"/>
                  <a:pt x="1941988" y="1685226"/>
                  <a:pt x="2055936" y="170604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4258B8C-C24C-4CF3-9FF0-0CB20DDAD6F7}"/>
              </a:ext>
            </a:extLst>
          </p:cNvPr>
          <p:cNvSpPr/>
          <p:nvPr/>
        </p:nvSpPr>
        <p:spPr>
          <a:xfrm>
            <a:off x="2072897" y="7860548"/>
            <a:ext cx="3562564" cy="678348"/>
          </a:xfrm>
          <a:custGeom>
            <a:avLst/>
            <a:gdLst>
              <a:gd name="connsiteX0" fmla="*/ 0 w 2044700"/>
              <a:gd name="connsiteY0" fmla="*/ 1697606 h 1702036"/>
              <a:gd name="connsiteX1" fmla="*/ 406400 w 2044700"/>
              <a:gd name="connsiteY1" fmla="*/ 1625640 h 1702036"/>
              <a:gd name="connsiteX2" fmla="*/ 745067 w 2044700"/>
              <a:gd name="connsiteY2" fmla="*/ 1172673 h 1702036"/>
              <a:gd name="connsiteX3" fmla="*/ 944034 w 2044700"/>
              <a:gd name="connsiteY3" fmla="*/ 656206 h 1702036"/>
              <a:gd name="connsiteX4" fmla="*/ 1121834 w 2044700"/>
              <a:gd name="connsiteY4" fmla="*/ 40 h 1702036"/>
              <a:gd name="connsiteX5" fmla="*/ 1257300 w 2044700"/>
              <a:gd name="connsiteY5" fmla="*/ 626573 h 1702036"/>
              <a:gd name="connsiteX6" fmla="*/ 1430867 w 2044700"/>
              <a:gd name="connsiteY6" fmla="*/ 1083773 h 1702036"/>
              <a:gd name="connsiteX7" fmla="*/ 1714500 w 2044700"/>
              <a:gd name="connsiteY7" fmla="*/ 1553673 h 1702036"/>
              <a:gd name="connsiteX8" fmla="*/ 2044700 w 2044700"/>
              <a:gd name="connsiteY8" fmla="*/ 1697606 h 1702036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44034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06 h 1713089"/>
              <a:gd name="connsiteX1" fmla="*/ 406400 w 2044700"/>
              <a:gd name="connsiteY1" fmla="*/ 1625640 h 1713089"/>
              <a:gd name="connsiteX2" fmla="*/ 745067 w 2044700"/>
              <a:gd name="connsiteY2" fmla="*/ 1172673 h 1713089"/>
              <a:gd name="connsiteX3" fmla="*/ 921562 w 2044700"/>
              <a:gd name="connsiteY3" fmla="*/ 656206 h 1713089"/>
              <a:gd name="connsiteX4" fmla="*/ 1121834 w 2044700"/>
              <a:gd name="connsiteY4" fmla="*/ 40 h 1713089"/>
              <a:gd name="connsiteX5" fmla="*/ 1257300 w 2044700"/>
              <a:gd name="connsiteY5" fmla="*/ 626573 h 1713089"/>
              <a:gd name="connsiteX6" fmla="*/ 1430867 w 2044700"/>
              <a:gd name="connsiteY6" fmla="*/ 1083773 h 1713089"/>
              <a:gd name="connsiteX7" fmla="*/ 1714500 w 2044700"/>
              <a:gd name="connsiteY7" fmla="*/ 1553673 h 1713089"/>
              <a:gd name="connsiteX8" fmla="*/ 2044700 w 2044700"/>
              <a:gd name="connsiteY8" fmla="*/ 1697606 h 1713089"/>
              <a:gd name="connsiteX0" fmla="*/ 0 w 2044700"/>
              <a:gd name="connsiteY0" fmla="*/ 1710368 h 1713151"/>
              <a:gd name="connsiteX1" fmla="*/ 406400 w 2044700"/>
              <a:gd name="connsiteY1" fmla="*/ 1625702 h 1713151"/>
              <a:gd name="connsiteX2" fmla="*/ 745067 w 2044700"/>
              <a:gd name="connsiteY2" fmla="*/ 1172735 h 1713151"/>
              <a:gd name="connsiteX3" fmla="*/ 921562 w 2044700"/>
              <a:gd name="connsiteY3" fmla="*/ 656268 h 1713151"/>
              <a:gd name="connsiteX4" fmla="*/ 1121834 w 2044700"/>
              <a:gd name="connsiteY4" fmla="*/ 102 h 1713151"/>
              <a:gd name="connsiteX5" fmla="*/ 1268537 w 2044700"/>
              <a:gd name="connsiteY5" fmla="*/ 609701 h 1713151"/>
              <a:gd name="connsiteX6" fmla="*/ 1430867 w 2044700"/>
              <a:gd name="connsiteY6" fmla="*/ 1083835 h 1713151"/>
              <a:gd name="connsiteX7" fmla="*/ 1714500 w 2044700"/>
              <a:gd name="connsiteY7" fmla="*/ 1553735 h 1713151"/>
              <a:gd name="connsiteX8" fmla="*/ 2044700 w 2044700"/>
              <a:gd name="connsiteY8" fmla="*/ 1697668 h 1713151"/>
              <a:gd name="connsiteX0" fmla="*/ 0 w 2044700"/>
              <a:gd name="connsiteY0" fmla="*/ 1710270 h 1713053"/>
              <a:gd name="connsiteX1" fmla="*/ 406400 w 2044700"/>
              <a:gd name="connsiteY1" fmla="*/ 1625604 h 1713053"/>
              <a:gd name="connsiteX2" fmla="*/ 745067 w 2044700"/>
              <a:gd name="connsiteY2" fmla="*/ 1172637 h 1713053"/>
              <a:gd name="connsiteX3" fmla="*/ 921562 w 2044700"/>
              <a:gd name="connsiteY3" fmla="*/ 656170 h 1713053"/>
              <a:gd name="connsiteX4" fmla="*/ 1121834 w 2044700"/>
              <a:gd name="connsiteY4" fmla="*/ 4 h 1713053"/>
              <a:gd name="connsiteX5" fmla="*/ 1320974 w 2044700"/>
              <a:gd name="connsiteY5" fmla="*/ 664637 h 1713053"/>
              <a:gd name="connsiteX6" fmla="*/ 1430867 w 2044700"/>
              <a:gd name="connsiteY6" fmla="*/ 1083737 h 1713053"/>
              <a:gd name="connsiteX7" fmla="*/ 1714500 w 2044700"/>
              <a:gd name="connsiteY7" fmla="*/ 1553637 h 1713053"/>
              <a:gd name="connsiteX8" fmla="*/ 2044700 w 2044700"/>
              <a:gd name="connsiteY8" fmla="*/ 1697570 h 1713053"/>
              <a:gd name="connsiteX0" fmla="*/ 0 w 2044700"/>
              <a:gd name="connsiteY0" fmla="*/ 1710286 h 1713069"/>
              <a:gd name="connsiteX1" fmla="*/ 406400 w 2044700"/>
              <a:gd name="connsiteY1" fmla="*/ 1625620 h 1713069"/>
              <a:gd name="connsiteX2" fmla="*/ 745067 w 2044700"/>
              <a:gd name="connsiteY2" fmla="*/ 1172653 h 1713069"/>
              <a:gd name="connsiteX3" fmla="*/ 921562 w 2044700"/>
              <a:gd name="connsiteY3" fmla="*/ 656186 h 1713069"/>
              <a:gd name="connsiteX4" fmla="*/ 1121834 w 2044700"/>
              <a:gd name="connsiteY4" fmla="*/ 20 h 1713069"/>
              <a:gd name="connsiteX5" fmla="*/ 1313483 w 2044700"/>
              <a:gd name="connsiteY5" fmla="*/ 635019 h 1713069"/>
              <a:gd name="connsiteX6" fmla="*/ 1430867 w 2044700"/>
              <a:gd name="connsiteY6" fmla="*/ 1083753 h 1713069"/>
              <a:gd name="connsiteX7" fmla="*/ 1714500 w 2044700"/>
              <a:gd name="connsiteY7" fmla="*/ 1553653 h 1713069"/>
              <a:gd name="connsiteX8" fmla="*/ 2044700 w 2044700"/>
              <a:gd name="connsiteY8" fmla="*/ 1697586 h 1713069"/>
              <a:gd name="connsiteX0" fmla="*/ 0 w 2044700"/>
              <a:gd name="connsiteY0" fmla="*/ 1710274 h 1713057"/>
              <a:gd name="connsiteX1" fmla="*/ 406400 w 2044700"/>
              <a:gd name="connsiteY1" fmla="*/ 1625608 h 1713057"/>
              <a:gd name="connsiteX2" fmla="*/ 745067 w 2044700"/>
              <a:gd name="connsiteY2" fmla="*/ 1172641 h 1713057"/>
              <a:gd name="connsiteX3" fmla="*/ 921562 w 2044700"/>
              <a:gd name="connsiteY3" fmla="*/ 656174 h 1713057"/>
              <a:gd name="connsiteX4" fmla="*/ 1121834 w 2044700"/>
              <a:gd name="connsiteY4" fmla="*/ 8 h 1713057"/>
              <a:gd name="connsiteX5" fmla="*/ 1317229 w 2044700"/>
              <a:gd name="connsiteY5" fmla="*/ 668874 h 1713057"/>
              <a:gd name="connsiteX6" fmla="*/ 1430867 w 2044700"/>
              <a:gd name="connsiteY6" fmla="*/ 1083741 h 1713057"/>
              <a:gd name="connsiteX7" fmla="*/ 1714500 w 2044700"/>
              <a:gd name="connsiteY7" fmla="*/ 1553641 h 1713057"/>
              <a:gd name="connsiteX8" fmla="*/ 2044700 w 2044700"/>
              <a:gd name="connsiteY8" fmla="*/ 1697574 h 1713057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59289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30867 w 2044700"/>
              <a:gd name="connsiteY6" fmla="*/ 1087973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44700"/>
              <a:gd name="connsiteY0" fmla="*/ 1714506 h 1717289"/>
              <a:gd name="connsiteX1" fmla="*/ 406400 w 2044700"/>
              <a:gd name="connsiteY1" fmla="*/ 1629840 h 1717289"/>
              <a:gd name="connsiteX2" fmla="*/ 745067 w 2044700"/>
              <a:gd name="connsiteY2" fmla="*/ 1176873 h 1717289"/>
              <a:gd name="connsiteX3" fmla="*/ 921562 w 2044700"/>
              <a:gd name="connsiteY3" fmla="*/ 660406 h 1717289"/>
              <a:gd name="connsiteX4" fmla="*/ 1148052 w 2044700"/>
              <a:gd name="connsiteY4" fmla="*/ 7 h 1717289"/>
              <a:gd name="connsiteX5" fmla="*/ 1317229 w 2044700"/>
              <a:gd name="connsiteY5" fmla="*/ 673106 h 1717289"/>
              <a:gd name="connsiteX6" fmla="*/ 1453340 w 2044700"/>
              <a:gd name="connsiteY6" fmla="*/ 1134540 h 1717289"/>
              <a:gd name="connsiteX7" fmla="*/ 1714500 w 2044700"/>
              <a:gd name="connsiteY7" fmla="*/ 1557873 h 1717289"/>
              <a:gd name="connsiteX8" fmla="*/ 2044700 w 2044700"/>
              <a:gd name="connsiteY8" fmla="*/ 1701806 h 1717289"/>
              <a:gd name="connsiteX0" fmla="*/ 0 w 2055936"/>
              <a:gd name="connsiteY0" fmla="*/ 1714506 h 1717289"/>
              <a:gd name="connsiteX1" fmla="*/ 406400 w 2055936"/>
              <a:gd name="connsiteY1" fmla="*/ 1629840 h 1717289"/>
              <a:gd name="connsiteX2" fmla="*/ 745067 w 2055936"/>
              <a:gd name="connsiteY2" fmla="*/ 1176873 h 1717289"/>
              <a:gd name="connsiteX3" fmla="*/ 921562 w 2055936"/>
              <a:gd name="connsiteY3" fmla="*/ 660406 h 1717289"/>
              <a:gd name="connsiteX4" fmla="*/ 1148052 w 2055936"/>
              <a:gd name="connsiteY4" fmla="*/ 7 h 1717289"/>
              <a:gd name="connsiteX5" fmla="*/ 1317229 w 2055936"/>
              <a:gd name="connsiteY5" fmla="*/ 673106 h 1717289"/>
              <a:gd name="connsiteX6" fmla="*/ 1453340 w 2055936"/>
              <a:gd name="connsiteY6" fmla="*/ 1134540 h 1717289"/>
              <a:gd name="connsiteX7" fmla="*/ 1714500 w 2055936"/>
              <a:gd name="connsiteY7" fmla="*/ 1557873 h 1717289"/>
              <a:gd name="connsiteX8" fmla="*/ 2055936 w 2055936"/>
              <a:gd name="connsiteY8" fmla="*/ 1706040 h 1717289"/>
              <a:gd name="connsiteX0" fmla="*/ 0 w 2055936"/>
              <a:gd name="connsiteY0" fmla="*/ 1678410 h 1681193"/>
              <a:gd name="connsiteX1" fmla="*/ 406400 w 2055936"/>
              <a:gd name="connsiteY1" fmla="*/ 1593744 h 1681193"/>
              <a:gd name="connsiteX2" fmla="*/ 745067 w 2055936"/>
              <a:gd name="connsiteY2" fmla="*/ 1140777 h 1681193"/>
              <a:gd name="connsiteX3" fmla="*/ 921562 w 2055936"/>
              <a:gd name="connsiteY3" fmla="*/ 624310 h 1681193"/>
              <a:gd name="connsiteX4" fmla="*/ 1117681 w 2055936"/>
              <a:gd name="connsiteY4" fmla="*/ 8 h 1681193"/>
              <a:gd name="connsiteX5" fmla="*/ 1317229 w 2055936"/>
              <a:gd name="connsiteY5" fmla="*/ 637010 h 1681193"/>
              <a:gd name="connsiteX6" fmla="*/ 1453340 w 2055936"/>
              <a:gd name="connsiteY6" fmla="*/ 1098444 h 1681193"/>
              <a:gd name="connsiteX7" fmla="*/ 1714500 w 2055936"/>
              <a:gd name="connsiteY7" fmla="*/ 1521777 h 1681193"/>
              <a:gd name="connsiteX8" fmla="*/ 2055936 w 2055936"/>
              <a:gd name="connsiteY8" fmla="*/ 1669944 h 168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36" h="1681193">
                <a:moveTo>
                  <a:pt x="0" y="1678410"/>
                </a:moveTo>
                <a:cubicBezTo>
                  <a:pt x="141111" y="1686171"/>
                  <a:pt x="282222" y="1683349"/>
                  <a:pt x="406400" y="1593744"/>
                </a:cubicBezTo>
                <a:cubicBezTo>
                  <a:pt x="530578" y="1504139"/>
                  <a:pt x="659207" y="1302349"/>
                  <a:pt x="745067" y="1140777"/>
                </a:cubicBezTo>
                <a:cubicBezTo>
                  <a:pt x="830927" y="979205"/>
                  <a:pt x="859460" y="814438"/>
                  <a:pt x="921562" y="624310"/>
                </a:cubicBezTo>
                <a:cubicBezTo>
                  <a:pt x="983664" y="434182"/>
                  <a:pt x="1051737" y="-2109"/>
                  <a:pt x="1117681" y="8"/>
                </a:cubicBezTo>
                <a:cubicBezTo>
                  <a:pt x="1183626" y="2125"/>
                  <a:pt x="1261286" y="453937"/>
                  <a:pt x="1317229" y="637010"/>
                </a:cubicBezTo>
                <a:cubicBezTo>
                  <a:pt x="1373172" y="820083"/>
                  <a:pt x="1387128" y="950983"/>
                  <a:pt x="1453340" y="1098444"/>
                </a:cubicBezTo>
                <a:cubicBezTo>
                  <a:pt x="1519552" y="1245905"/>
                  <a:pt x="1612195" y="1419472"/>
                  <a:pt x="1714500" y="1521777"/>
                </a:cubicBezTo>
                <a:cubicBezTo>
                  <a:pt x="1816805" y="1624082"/>
                  <a:pt x="1941988" y="1649130"/>
                  <a:pt x="2055936" y="1669944"/>
                </a:cubicBezTo>
              </a:path>
            </a:pathLst>
          </a:custGeom>
          <a:solidFill>
            <a:srgbClr val="F2F2F2">
              <a:alpha val="50196"/>
            </a:srgb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79E791D-F73D-4273-B6EB-C4CB0DED9BD6}"/>
              </a:ext>
            </a:extLst>
          </p:cNvPr>
          <p:cNvCxnSpPr>
            <a:cxnSpLocks/>
          </p:cNvCxnSpPr>
          <p:nvPr/>
        </p:nvCxnSpPr>
        <p:spPr>
          <a:xfrm>
            <a:off x="4010829" y="7084277"/>
            <a:ext cx="0" cy="661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F7B3ADB-C3B6-4A94-A696-91EA8174E8A7}"/>
              </a:ext>
            </a:extLst>
          </p:cNvPr>
          <p:cNvCxnSpPr>
            <a:cxnSpLocks/>
          </p:cNvCxnSpPr>
          <p:nvPr/>
        </p:nvCxnSpPr>
        <p:spPr>
          <a:xfrm>
            <a:off x="1891430" y="8546083"/>
            <a:ext cx="4116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645608" y="2785215"/>
            <a:ext cx="1414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4136413" y="7284277"/>
            <a:ext cx="1414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499814" y="9003316"/>
            <a:ext cx="4686299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Shifts along a general continuum, where the ‘</a:t>
            </a:r>
            <a:r>
              <a:rPr lang="en-GB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quality’</a:t>
            </a:r>
            <a:r>
              <a:rPr lang="en-GB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panel A and B represents variation from cooperative to antagonistic outcomes (or visa versa) at the individual or population level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F49C06-7E04-4FCF-9D02-EF1CBF581FF4}"/>
              </a:ext>
            </a:extLst>
          </p:cNvPr>
          <p:cNvSpPr/>
          <p:nvPr/>
        </p:nvSpPr>
        <p:spPr>
          <a:xfrm>
            <a:off x="1755447" y="10251588"/>
            <a:ext cx="4849789" cy="26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cooperation/mutualism/care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antagonism/parasitism/competition/conflict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BE48-A915-4302-8830-3D28F816F9B2}"/>
              </a:ext>
            </a:extLst>
          </p:cNvPr>
          <p:cNvSpPr/>
          <p:nvPr/>
        </p:nvSpPr>
        <p:spPr>
          <a:xfrm>
            <a:off x="5723170" y="9915269"/>
            <a:ext cx="322406" cy="413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6DD3A2-11F7-45AF-A8CA-FF36F63E595E}"/>
              </a:ext>
            </a:extLst>
          </p:cNvPr>
          <p:cNvSpPr/>
          <p:nvPr/>
        </p:nvSpPr>
        <p:spPr>
          <a:xfrm>
            <a:off x="1764210" y="9989542"/>
            <a:ext cx="308687" cy="40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A44057-987A-4E14-B2FD-610FF61403F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072897" y="10175196"/>
            <a:ext cx="3648554" cy="184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45BC3F3-F2D0-468D-AC78-D9994E4E8D19}"/>
              </a:ext>
            </a:extLst>
          </p:cNvPr>
          <p:cNvSpPr txBox="1"/>
          <p:nvPr/>
        </p:nvSpPr>
        <p:spPr>
          <a:xfrm>
            <a:off x="3488557" y="9822633"/>
            <a:ext cx="895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Δ quality</a:t>
            </a:r>
            <a:endParaRPr lang="en-GB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CC27C3-1CE8-4205-8084-DF7E09EC964C}"/>
              </a:ext>
            </a:extLst>
          </p:cNvPr>
          <p:cNvCxnSpPr>
            <a:cxnSpLocks/>
          </p:cNvCxnSpPr>
          <p:nvPr/>
        </p:nvCxnSpPr>
        <p:spPr>
          <a:xfrm flipH="1" flipV="1">
            <a:off x="3507313" y="9818742"/>
            <a:ext cx="685728" cy="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434752" y="9824815"/>
            <a:ext cx="0" cy="36879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247789" y="9813319"/>
            <a:ext cx="3040" cy="3557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5EF955-34FB-49D9-B451-F6E50DED0B79}"/>
              </a:ext>
            </a:extLst>
          </p:cNvPr>
          <p:cNvSpPr txBox="1"/>
          <p:nvPr/>
        </p:nvSpPr>
        <p:spPr>
          <a:xfrm rot="16200000">
            <a:off x="777383" y="6776819"/>
            <a:ext cx="18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Population frequency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197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Patrick Moran</dc:creator>
  <cp:lastModifiedBy>Nicholas Patrick Moran</cp:lastModifiedBy>
  <cp:revision>32</cp:revision>
  <dcterms:created xsi:type="dcterms:W3CDTF">2020-04-15T14:53:08Z</dcterms:created>
  <dcterms:modified xsi:type="dcterms:W3CDTF">2021-05-31T12:31:04Z</dcterms:modified>
</cp:coreProperties>
</file>