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559675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428"/>
    <a:srgbClr val="BCE090"/>
    <a:srgbClr val="E9F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3" autoAdjust="0"/>
    <p:restoredTop sz="94660"/>
  </p:normalViewPr>
  <p:slideViewPr>
    <p:cSldViewPr snapToGrid="0">
      <p:cViewPr>
        <p:scale>
          <a:sx n="80" d="100"/>
          <a:sy n="80" d="100"/>
        </p:scale>
        <p:origin x="6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694" y="3161219"/>
            <a:ext cx="7044288" cy="1237238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67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694" y="654079"/>
            <a:ext cx="7044288" cy="8417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694" y="1693856"/>
            <a:ext cx="7044288" cy="50212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04" lvl="0" indent="-3780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007" lvl="1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2009" lvl="2" indent="-350002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6013" lvl="3" indent="-350002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20017" lvl="4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4018" lvl="5" indent="-350002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8022" lvl="6" indent="-350002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2026" lvl="7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6027" lvl="8" indent="-350002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694" y="654079"/>
            <a:ext cx="7044288" cy="8417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695" y="1693856"/>
            <a:ext cx="3306862" cy="50212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04" lvl="0" indent="-35000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3"/>
            </a:lvl1pPr>
            <a:lvl2pPr marL="1008007" lvl="1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2009" lvl="2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6013" lvl="3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20017" lvl="4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4018" lvl="5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8022" lvl="6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2026" lvl="7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6027" lvl="8" indent="-336001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128" y="1693856"/>
            <a:ext cx="3306862" cy="50212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04" lvl="0" indent="-35000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43"/>
            </a:lvl1pPr>
            <a:lvl2pPr marL="1008007" lvl="1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2009" lvl="2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6013" lvl="3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20017" lvl="4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4018" lvl="5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8022" lvl="6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2026" lvl="7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6027" lvl="8" indent="-336001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694" y="654079"/>
            <a:ext cx="7044288" cy="8417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696" y="816597"/>
            <a:ext cx="2321475" cy="1110692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46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696" y="2042371"/>
            <a:ext cx="2321475" cy="467293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04" lvl="0" indent="-33600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22"/>
            </a:lvl1pPr>
            <a:lvl2pPr marL="1008007" lvl="1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2pPr>
            <a:lvl3pPr marL="1512009" lvl="2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3pPr>
            <a:lvl4pPr marL="2016013" lvl="3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4pPr>
            <a:lvl5pPr marL="2520017" lvl="4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5pPr>
            <a:lvl6pPr marL="3024018" lvl="5" indent="-336001">
              <a:spcBef>
                <a:spcPts val="1763"/>
              </a:spcBef>
              <a:spcAft>
                <a:spcPts val="0"/>
              </a:spcAft>
              <a:buSzPts val="1200"/>
              <a:buChar char="■"/>
              <a:defRPr sz="1322"/>
            </a:lvl6pPr>
            <a:lvl7pPr marL="3528022" lvl="6" indent="-336001">
              <a:spcBef>
                <a:spcPts val="1763"/>
              </a:spcBef>
              <a:spcAft>
                <a:spcPts val="0"/>
              </a:spcAft>
              <a:buSzPts val="1200"/>
              <a:buChar char="●"/>
              <a:defRPr sz="1322"/>
            </a:lvl7pPr>
            <a:lvl8pPr marL="4032026" lvl="7" indent="-336001">
              <a:spcBef>
                <a:spcPts val="1763"/>
              </a:spcBef>
              <a:spcAft>
                <a:spcPts val="0"/>
              </a:spcAft>
              <a:buSzPts val="1200"/>
              <a:buChar char="○"/>
              <a:defRPr sz="1322"/>
            </a:lvl8pPr>
            <a:lvl9pPr marL="4536027" lvl="8" indent="-336001">
              <a:spcBef>
                <a:spcPts val="1763"/>
              </a:spcBef>
              <a:spcAft>
                <a:spcPts val="1763"/>
              </a:spcAft>
              <a:buSzPts val="1200"/>
              <a:buChar char="■"/>
              <a:defRPr sz="132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08" y="661613"/>
            <a:ext cx="5264490" cy="601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9838" y="-180"/>
            <a:ext cx="3779838" cy="755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0" y="1812465"/>
            <a:ext cx="3344313" cy="217861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3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0" y="4119829"/>
            <a:ext cx="3344313" cy="18152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14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664" y="1064212"/>
            <a:ext cx="3172186" cy="543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4004" lvl="0" indent="-37800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007" lvl="1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2009" lvl="2" indent="-350002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6013" lvl="3" indent="-350002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20017" lvl="4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4018" lvl="5" indent="-350002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8022" lvl="6" indent="-350002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2026" lvl="7" indent="-350002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6027" lvl="8" indent="-350002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695" y="6217904"/>
            <a:ext cx="4959425" cy="88934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4004" lvl="0" indent="-25200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694" y="1625735"/>
            <a:ext cx="7044288" cy="288585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2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694" y="4632997"/>
            <a:ext cx="7044288" cy="191185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04" lvl="0" indent="-37800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007" lvl="1" indent="-350002" algn="ctr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2pPr>
            <a:lvl3pPr marL="1512009" lvl="2" indent="-350002" algn="ctr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3pPr>
            <a:lvl4pPr marL="2016013" lvl="3" indent="-350002" algn="ctr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4pPr>
            <a:lvl5pPr marL="2520017" lvl="4" indent="-350002" algn="ctr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5pPr>
            <a:lvl6pPr marL="3024018" lvl="5" indent="-350002" algn="ctr">
              <a:spcBef>
                <a:spcPts val="1763"/>
              </a:spcBef>
              <a:spcAft>
                <a:spcPts val="0"/>
              </a:spcAft>
              <a:buSzPts val="1400"/>
              <a:buChar char="■"/>
              <a:defRPr/>
            </a:lvl6pPr>
            <a:lvl7pPr marL="3528022" lvl="6" indent="-350002" algn="ctr">
              <a:spcBef>
                <a:spcPts val="1763"/>
              </a:spcBef>
              <a:spcAft>
                <a:spcPts val="0"/>
              </a:spcAft>
              <a:buSzPts val="1400"/>
              <a:buChar char="●"/>
              <a:defRPr/>
            </a:lvl7pPr>
            <a:lvl8pPr marL="4032026" lvl="7" indent="-350002" algn="ctr">
              <a:spcBef>
                <a:spcPts val="1763"/>
              </a:spcBef>
              <a:spcAft>
                <a:spcPts val="0"/>
              </a:spcAft>
              <a:buSzPts val="1400"/>
              <a:buChar char="○"/>
              <a:defRPr/>
            </a:lvl8pPr>
            <a:lvl9pPr marL="4536027" lvl="8" indent="-350002" algn="ctr">
              <a:spcBef>
                <a:spcPts val="1763"/>
              </a:spcBef>
              <a:spcAft>
                <a:spcPts val="176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694" y="654079"/>
            <a:ext cx="7044288" cy="84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694" y="1693856"/>
            <a:ext cx="7044288" cy="502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496" y="6853781"/>
            <a:ext cx="453630" cy="57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102">
                <a:solidFill>
                  <a:schemeClr val="dk2"/>
                </a:solidFill>
              </a:defRPr>
            </a:lvl1pPr>
            <a:lvl2pPr lvl="1" algn="r">
              <a:buNone/>
              <a:defRPr sz="1102">
                <a:solidFill>
                  <a:schemeClr val="dk2"/>
                </a:solidFill>
              </a:defRPr>
            </a:lvl2pPr>
            <a:lvl3pPr lvl="2" algn="r">
              <a:buNone/>
              <a:defRPr sz="1102">
                <a:solidFill>
                  <a:schemeClr val="dk2"/>
                </a:solidFill>
              </a:defRPr>
            </a:lvl3pPr>
            <a:lvl4pPr lvl="3" algn="r">
              <a:buNone/>
              <a:defRPr sz="1102">
                <a:solidFill>
                  <a:schemeClr val="dk2"/>
                </a:solidFill>
              </a:defRPr>
            </a:lvl4pPr>
            <a:lvl5pPr lvl="4" algn="r">
              <a:buNone/>
              <a:defRPr sz="1102">
                <a:solidFill>
                  <a:schemeClr val="dk2"/>
                </a:solidFill>
              </a:defRPr>
            </a:lvl5pPr>
            <a:lvl6pPr lvl="5" algn="r">
              <a:buNone/>
              <a:defRPr sz="1102">
                <a:solidFill>
                  <a:schemeClr val="dk2"/>
                </a:solidFill>
              </a:defRPr>
            </a:lvl6pPr>
            <a:lvl7pPr lvl="6" algn="r">
              <a:buNone/>
              <a:defRPr sz="1102">
                <a:solidFill>
                  <a:schemeClr val="dk2"/>
                </a:solidFill>
              </a:defRPr>
            </a:lvl7pPr>
            <a:lvl8pPr lvl="7" algn="r">
              <a:buNone/>
              <a:defRPr sz="1102">
                <a:solidFill>
                  <a:schemeClr val="dk2"/>
                </a:solidFill>
              </a:defRPr>
            </a:lvl8pPr>
            <a:lvl9pPr lvl="8" algn="r">
              <a:buNone/>
              <a:defRPr sz="1102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046" y="1912038"/>
            <a:ext cx="3015871" cy="8395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dirty="0">
                <a:latin typeface="Calibri" panose="020F0502020204030204" pitchFamily="34" charset="0"/>
                <a:cs typeface="Calibri" panose="020F0502020204030204" pitchFamily="34" charset="0"/>
              </a:rPr>
              <a:t>Is there an interspecific or intraspecific interaction that can vary from mutualistic to antagonistic (e.g. male-female, plant-animal, host symbiont, cooperation-competition)</a:t>
            </a:r>
          </a:p>
        </p:txBody>
      </p:sp>
      <p:cxnSp>
        <p:nvCxnSpPr>
          <p:cNvPr id="15" name="Straight Arrow Connector 14"/>
          <p:cNvCxnSpPr>
            <a:cxnSpLocks/>
            <a:stCxn id="3" idx="3"/>
            <a:endCxn id="19" idx="2"/>
          </p:cNvCxnSpPr>
          <p:nvPr/>
        </p:nvCxnSpPr>
        <p:spPr>
          <a:xfrm>
            <a:off x="3697917" y="2331834"/>
            <a:ext cx="6664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64344" y="2023846"/>
            <a:ext cx="2483013" cy="6159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‘No relevant interaction’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86337" y="1873603"/>
            <a:ext cx="362600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172701" y="5603326"/>
            <a:ext cx="3999" cy="35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06295" y="5654918"/>
            <a:ext cx="396262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23D91F-8B7D-4118-A465-65C6FEF8F27C}"/>
              </a:ext>
            </a:extLst>
          </p:cNvPr>
          <p:cNvSpPr txBox="1"/>
          <p:nvPr/>
        </p:nvSpPr>
        <p:spPr>
          <a:xfrm>
            <a:off x="831408" y="5966924"/>
            <a:ext cx="2747776" cy="29578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2" b="1" dirty="0">
                <a:latin typeface="Calibri" panose="020F0502020204030204" pitchFamily="34" charset="0"/>
                <a:cs typeface="Calibri" panose="020F0502020204030204" pitchFamily="34" charset="0"/>
              </a:rPr>
              <a:t>Include for synthesis review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0466EF-48AA-4A3F-8AC1-353CDCDEE478}"/>
              </a:ext>
            </a:extLst>
          </p:cNvPr>
          <p:cNvSpPr/>
          <p:nvPr/>
        </p:nvSpPr>
        <p:spPr>
          <a:xfrm>
            <a:off x="663774" y="1024772"/>
            <a:ext cx="3015871" cy="52409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paper accessible and in English?/German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B4C31C-6F4D-4E69-BAFC-2411D1363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171710" y="1548862"/>
            <a:ext cx="3993" cy="35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C39869-1EE3-4FCD-835A-77551302B1A4}"/>
              </a:ext>
            </a:extLst>
          </p:cNvPr>
          <p:cNvCxnSpPr>
            <a:cxnSpLocks/>
            <a:stCxn id="47" idx="3"/>
            <a:endCxn id="50" idx="2"/>
          </p:cNvCxnSpPr>
          <p:nvPr/>
        </p:nvCxnSpPr>
        <p:spPr>
          <a:xfrm flipV="1">
            <a:off x="3679642" y="1285225"/>
            <a:ext cx="684702" cy="1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0EE468-328C-4F60-8654-B8B1420E283D}"/>
              </a:ext>
            </a:extLst>
          </p:cNvPr>
          <p:cNvSpPr/>
          <p:nvPr/>
        </p:nvSpPr>
        <p:spPr>
          <a:xfrm>
            <a:off x="4364347" y="841590"/>
            <a:ext cx="2483013" cy="8872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GB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Full-text not accessible/not in English or German</a:t>
            </a:r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5E220C-CB5C-4898-8B80-C8F7162A8B33}"/>
              </a:ext>
            </a:extLst>
          </p:cNvPr>
          <p:cNvSpPr txBox="1"/>
          <p:nvPr/>
        </p:nvSpPr>
        <p:spPr>
          <a:xfrm>
            <a:off x="2205296" y="1600463"/>
            <a:ext cx="396262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97F285-F50C-481E-A1D9-8D78FDB26DB6}"/>
              </a:ext>
            </a:extLst>
          </p:cNvPr>
          <p:cNvSpPr txBox="1"/>
          <p:nvPr/>
        </p:nvSpPr>
        <p:spPr>
          <a:xfrm>
            <a:off x="3668067" y="986337"/>
            <a:ext cx="362600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D818A6-819C-42DD-A0B0-E74371222026}"/>
              </a:ext>
            </a:extLst>
          </p:cNvPr>
          <p:cNvSpPr/>
          <p:nvPr/>
        </p:nvSpPr>
        <p:spPr>
          <a:xfrm>
            <a:off x="670469" y="3127035"/>
            <a:ext cx="3015871" cy="52409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dirty="0">
                <a:latin typeface="Calibri" panose="020F0502020204030204" pitchFamily="34" charset="0"/>
                <a:cs typeface="Calibri" panose="020F0502020204030204" pitchFamily="34" charset="0"/>
              </a:rPr>
              <a:t>Is there trait variation?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DD8938-30EC-4940-9DB6-2E525576C4E4}"/>
              </a:ext>
            </a:extLst>
          </p:cNvPr>
          <p:cNvCxnSpPr>
            <a:cxnSpLocks/>
            <a:stCxn id="53" idx="3"/>
            <a:endCxn id="55" idx="2"/>
          </p:cNvCxnSpPr>
          <p:nvPr/>
        </p:nvCxnSpPr>
        <p:spPr>
          <a:xfrm>
            <a:off x="3686340" y="3389081"/>
            <a:ext cx="678007" cy="4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55F447E-1733-436C-A43A-BF5960574A12}"/>
              </a:ext>
            </a:extLst>
          </p:cNvPr>
          <p:cNvSpPr/>
          <p:nvPr/>
        </p:nvSpPr>
        <p:spPr>
          <a:xfrm>
            <a:off x="4364347" y="3085853"/>
            <a:ext cx="2483013" cy="6159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‘No </a:t>
            </a:r>
            <a:r>
              <a:rPr lang="en-GB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 of trait variation</a:t>
            </a:r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F5C513-45CC-43A9-BCCE-E07B79927E06}"/>
              </a:ext>
            </a:extLst>
          </p:cNvPr>
          <p:cNvSpPr txBox="1"/>
          <p:nvPr/>
        </p:nvSpPr>
        <p:spPr>
          <a:xfrm>
            <a:off x="3674762" y="3088601"/>
            <a:ext cx="362600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9252F-D781-41FA-82B9-2EC9994EC81B}"/>
              </a:ext>
            </a:extLst>
          </p:cNvPr>
          <p:cNvCxnSpPr>
            <a:cxnSpLocks/>
          </p:cNvCxnSpPr>
          <p:nvPr/>
        </p:nvCxnSpPr>
        <p:spPr>
          <a:xfrm>
            <a:off x="2160132" y="2763860"/>
            <a:ext cx="3993" cy="35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273B51-C37F-4F2D-9816-D86CB0B1F798}"/>
              </a:ext>
            </a:extLst>
          </p:cNvPr>
          <p:cNvSpPr txBox="1"/>
          <p:nvPr/>
        </p:nvSpPr>
        <p:spPr>
          <a:xfrm>
            <a:off x="2193719" y="2815459"/>
            <a:ext cx="396262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E778BC-F951-49B2-B9FD-97B2FCBA90AC}"/>
              </a:ext>
            </a:extLst>
          </p:cNvPr>
          <p:cNvSpPr/>
          <p:nvPr/>
        </p:nvSpPr>
        <p:spPr>
          <a:xfrm>
            <a:off x="685784" y="4009305"/>
            <a:ext cx="3015871" cy="5469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dirty="0">
                <a:latin typeface="Calibri" panose="020F0502020204030204" pitchFamily="34" charset="0"/>
                <a:cs typeface="Calibri" panose="020F0502020204030204" pitchFamily="34" charset="0"/>
              </a:rPr>
              <a:t>Is the trait variation intraspecific?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3754A1-8126-439A-86AC-B7B076C85EDE}"/>
              </a:ext>
            </a:extLst>
          </p:cNvPr>
          <p:cNvCxnSpPr>
            <a:cxnSpLocks/>
            <a:stCxn id="67" idx="3"/>
            <a:endCxn id="70" idx="2"/>
          </p:cNvCxnSpPr>
          <p:nvPr/>
        </p:nvCxnSpPr>
        <p:spPr>
          <a:xfrm>
            <a:off x="3701655" y="4282756"/>
            <a:ext cx="662692" cy="5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DCE476A-BCB8-4FFC-B7DB-EC21A85F23C7}"/>
              </a:ext>
            </a:extLst>
          </p:cNvPr>
          <p:cNvSpPr/>
          <p:nvPr/>
        </p:nvSpPr>
        <p:spPr>
          <a:xfrm>
            <a:off x="4364347" y="3879329"/>
            <a:ext cx="2483013" cy="8188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GB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trait varies between species, not within-species</a:t>
            </a:r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DACD58-1D24-48EC-8981-7C285216712F}"/>
              </a:ext>
            </a:extLst>
          </p:cNvPr>
          <p:cNvSpPr txBox="1"/>
          <p:nvPr/>
        </p:nvSpPr>
        <p:spPr>
          <a:xfrm>
            <a:off x="3690077" y="3970869"/>
            <a:ext cx="362600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D4B345-44E3-47A4-9E72-4AE1634EC80B}"/>
              </a:ext>
            </a:extLst>
          </p:cNvPr>
          <p:cNvCxnSpPr>
            <a:cxnSpLocks/>
          </p:cNvCxnSpPr>
          <p:nvPr/>
        </p:nvCxnSpPr>
        <p:spPr>
          <a:xfrm>
            <a:off x="2175448" y="3646129"/>
            <a:ext cx="3993" cy="35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254508-8E11-4E0E-8865-3FEB84FC0D3A}"/>
              </a:ext>
            </a:extLst>
          </p:cNvPr>
          <p:cNvSpPr txBox="1"/>
          <p:nvPr/>
        </p:nvSpPr>
        <p:spPr>
          <a:xfrm>
            <a:off x="2209034" y="3697730"/>
            <a:ext cx="396262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DD26AC-B49A-44F0-8DC2-FBBE80D20365}"/>
              </a:ext>
            </a:extLst>
          </p:cNvPr>
          <p:cNvSpPr/>
          <p:nvPr/>
        </p:nvSpPr>
        <p:spPr>
          <a:xfrm>
            <a:off x="685784" y="4919382"/>
            <a:ext cx="3015871" cy="684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dirty="0">
                <a:latin typeface="Calibri" panose="020F0502020204030204" pitchFamily="34" charset="0"/>
                <a:cs typeface="Calibri" panose="020F0502020204030204" pitchFamily="34" charset="0"/>
              </a:rPr>
              <a:t>Does the intraspecific trait variation influence the mutualistic/</a:t>
            </a:r>
            <a:r>
              <a:rPr lang="en-US" sz="1212" dirty="0" err="1">
                <a:latin typeface="Calibri" panose="020F0502020204030204" pitchFamily="34" charset="0"/>
                <a:cs typeface="Calibri" panose="020F0502020204030204" pitchFamily="34" charset="0"/>
              </a:rPr>
              <a:t>anatagonistic</a:t>
            </a:r>
            <a:r>
              <a:rPr lang="en-US" sz="1212" dirty="0">
                <a:latin typeface="Calibri" panose="020F0502020204030204" pitchFamily="34" charset="0"/>
                <a:cs typeface="Calibri" panose="020F0502020204030204" pitchFamily="34" charset="0"/>
              </a:rPr>
              <a:t> direction of the interaction?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4770677-8C5B-4FDB-9383-C4EF7CFFCBC9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 flipV="1">
            <a:off x="3701656" y="5261565"/>
            <a:ext cx="6626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6390DCF-FF13-4EC5-B410-CCFFFA1A7544}"/>
              </a:ext>
            </a:extLst>
          </p:cNvPr>
          <p:cNvSpPr/>
          <p:nvPr/>
        </p:nvSpPr>
        <p:spPr>
          <a:xfrm>
            <a:off x="4364347" y="4953577"/>
            <a:ext cx="2483013" cy="6159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1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GB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shift in the quality of the interaction</a:t>
            </a:r>
            <a:r>
              <a:rPr lang="en-US" sz="121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C61463-FECC-428E-8CEF-4E527E335D88}"/>
              </a:ext>
            </a:extLst>
          </p:cNvPr>
          <p:cNvSpPr txBox="1"/>
          <p:nvPr/>
        </p:nvSpPr>
        <p:spPr>
          <a:xfrm>
            <a:off x="3690077" y="4880947"/>
            <a:ext cx="362600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3B5700-7E41-4B2B-BF7C-AD464D612F58}"/>
              </a:ext>
            </a:extLst>
          </p:cNvPr>
          <p:cNvCxnSpPr>
            <a:cxnSpLocks/>
          </p:cNvCxnSpPr>
          <p:nvPr/>
        </p:nvCxnSpPr>
        <p:spPr>
          <a:xfrm>
            <a:off x="2175448" y="4556206"/>
            <a:ext cx="3993" cy="35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3D1BBCE-BEF0-48C7-B7B7-E80641AB46CE}"/>
              </a:ext>
            </a:extLst>
          </p:cNvPr>
          <p:cNvSpPr txBox="1"/>
          <p:nvPr/>
        </p:nvSpPr>
        <p:spPr>
          <a:xfrm>
            <a:off x="2209034" y="4607807"/>
            <a:ext cx="396262" cy="2703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15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68160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nmoran</cp:lastModifiedBy>
  <cp:revision>38</cp:revision>
  <dcterms:modified xsi:type="dcterms:W3CDTF">2019-11-15T02:38:45Z</dcterms:modified>
</cp:coreProperties>
</file>