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61CF562-1641-472C-B1F7-AD0700C81133}" type="datetimeFigureOut">
              <a:rPr lang="en-US" smtClean="0"/>
              <a:t>8/26/2023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DABC2D0-E138-4FD2-B3A4-4A21E773E4E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248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CF562-1641-472C-B1F7-AD0700C81133}"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C2D0-E138-4FD2-B3A4-4A21E773E4EC}" type="slidenum">
              <a:rPr lang="en-US" smtClean="0"/>
              <a:t>‹#›</a:t>
            </a:fld>
            <a:endParaRPr lang="en-US"/>
          </a:p>
        </p:txBody>
      </p:sp>
    </p:spTree>
    <p:extLst>
      <p:ext uri="{BB962C8B-B14F-4D97-AF65-F5344CB8AC3E}">
        <p14:creationId xmlns:p14="http://schemas.microsoft.com/office/powerpoint/2010/main" val="291796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CF562-1641-472C-B1F7-AD0700C81133}"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C2D0-E138-4FD2-B3A4-4A21E773E4E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547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CF562-1641-472C-B1F7-AD0700C81133}"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C2D0-E138-4FD2-B3A4-4A21E773E4E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82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CF562-1641-472C-B1F7-AD0700C81133}"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C2D0-E138-4FD2-B3A4-4A21E773E4EC}" type="slidenum">
              <a:rPr lang="en-US" smtClean="0"/>
              <a:t>‹#›</a:t>
            </a:fld>
            <a:endParaRPr lang="en-US"/>
          </a:p>
        </p:txBody>
      </p:sp>
    </p:spTree>
    <p:extLst>
      <p:ext uri="{BB962C8B-B14F-4D97-AF65-F5344CB8AC3E}">
        <p14:creationId xmlns:p14="http://schemas.microsoft.com/office/powerpoint/2010/main" val="1664044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CF562-1641-472C-B1F7-AD0700C81133}"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C2D0-E138-4FD2-B3A4-4A21E773E4E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5609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CF562-1641-472C-B1F7-AD0700C81133}"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C2D0-E138-4FD2-B3A4-4A21E773E4E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121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1CF562-1641-472C-B1F7-AD0700C81133}"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C2D0-E138-4FD2-B3A4-4A21E773E4E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2641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1CF562-1641-472C-B1F7-AD0700C81133}"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C2D0-E138-4FD2-B3A4-4A21E773E4E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905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1CF562-1641-472C-B1F7-AD0700C81133}"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C2D0-E138-4FD2-B3A4-4A21E773E4EC}" type="slidenum">
              <a:rPr lang="en-US" smtClean="0"/>
              <a:t>‹#›</a:t>
            </a:fld>
            <a:endParaRPr lang="en-US"/>
          </a:p>
        </p:txBody>
      </p:sp>
    </p:spTree>
    <p:extLst>
      <p:ext uri="{BB962C8B-B14F-4D97-AF65-F5344CB8AC3E}">
        <p14:creationId xmlns:p14="http://schemas.microsoft.com/office/powerpoint/2010/main" val="195231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CF562-1641-472C-B1F7-AD0700C81133}"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C2D0-E138-4FD2-B3A4-4A21E773E4E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23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1CF562-1641-472C-B1F7-AD0700C81133}"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C2D0-E138-4FD2-B3A4-4A21E773E4EC}" type="slidenum">
              <a:rPr lang="en-US" smtClean="0"/>
              <a:t>‹#›</a:t>
            </a:fld>
            <a:endParaRPr lang="en-US"/>
          </a:p>
        </p:txBody>
      </p:sp>
    </p:spTree>
    <p:extLst>
      <p:ext uri="{BB962C8B-B14F-4D97-AF65-F5344CB8AC3E}">
        <p14:creationId xmlns:p14="http://schemas.microsoft.com/office/powerpoint/2010/main" val="191606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1CF562-1641-472C-B1F7-AD0700C81133}"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BC2D0-E138-4FD2-B3A4-4A21E773E4E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881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1CF562-1641-472C-B1F7-AD0700C81133}"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BC2D0-E138-4FD2-B3A4-4A21E773E4E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20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CF562-1641-472C-B1F7-AD0700C81133}"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BC2D0-E138-4FD2-B3A4-4A21E773E4EC}" type="slidenum">
              <a:rPr lang="en-US" smtClean="0"/>
              <a:t>‹#›</a:t>
            </a:fld>
            <a:endParaRPr lang="en-US"/>
          </a:p>
        </p:txBody>
      </p:sp>
    </p:spTree>
    <p:extLst>
      <p:ext uri="{BB962C8B-B14F-4D97-AF65-F5344CB8AC3E}">
        <p14:creationId xmlns:p14="http://schemas.microsoft.com/office/powerpoint/2010/main" val="306851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CF562-1641-472C-B1F7-AD0700C81133}"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C2D0-E138-4FD2-B3A4-4A21E773E4E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93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CF562-1641-472C-B1F7-AD0700C81133}"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C2D0-E138-4FD2-B3A4-4A21E773E4EC}" type="slidenum">
              <a:rPr lang="en-US" smtClean="0"/>
              <a:t>‹#›</a:t>
            </a:fld>
            <a:endParaRPr lang="en-US"/>
          </a:p>
        </p:txBody>
      </p:sp>
    </p:spTree>
    <p:extLst>
      <p:ext uri="{BB962C8B-B14F-4D97-AF65-F5344CB8AC3E}">
        <p14:creationId xmlns:p14="http://schemas.microsoft.com/office/powerpoint/2010/main" val="390930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1CF562-1641-472C-B1F7-AD0700C81133}" type="datetimeFigureOut">
              <a:rPr lang="en-US" smtClean="0"/>
              <a:t>8/26/2023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ABC2D0-E138-4FD2-B3A4-4A21E773E4EC}" type="slidenum">
              <a:rPr lang="en-US" smtClean="0"/>
              <a:t>‹#›</a:t>
            </a:fld>
            <a:endParaRPr lang="en-US"/>
          </a:p>
        </p:txBody>
      </p:sp>
    </p:spTree>
    <p:extLst>
      <p:ext uri="{BB962C8B-B14F-4D97-AF65-F5344CB8AC3E}">
        <p14:creationId xmlns:p14="http://schemas.microsoft.com/office/powerpoint/2010/main" val="922410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Arial Black" panose="020B0A04020102020204" pitchFamily="34" charset="0"/>
              </a:rPr>
              <a:t>Analysis of Customer Service</a:t>
            </a:r>
            <a:endParaRPr lang="en-US" sz="4000" dirty="0">
              <a:latin typeface="Arial Black" panose="020B0A04020102020204" pitchFamily="34" charset="0"/>
            </a:endParaRPr>
          </a:p>
        </p:txBody>
      </p:sp>
      <p:sp>
        <p:nvSpPr>
          <p:cNvPr id="5" name="TextBox 4"/>
          <p:cNvSpPr txBox="1"/>
          <p:nvPr/>
        </p:nvSpPr>
        <p:spPr>
          <a:xfrm>
            <a:off x="6301740" y="3924300"/>
            <a:ext cx="3390900"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latin typeface="Arial Black" panose="020B0A04020102020204" pitchFamily="34" charset="0"/>
              </a:rPr>
              <a:t> </a:t>
            </a:r>
            <a:r>
              <a:rPr lang="en-US" dirty="0" smtClean="0">
                <a:ln w="0"/>
                <a:effectLst>
                  <a:outerShdw blurRad="38100" dist="19050" dir="2700000" algn="tl" rotWithShape="0">
                    <a:schemeClr val="dk1">
                      <a:alpha val="40000"/>
                    </a:schemeClr>
                  </a:outerShdw>
                </a:effectLst>
                <a:latin typeface="Arial Black" panose="020B0A04020102020204" pitchFamily="34" charset="0"/>
              </a:rPr>
              <a:t> RITESH REDDY N.P</a:t>
            </a:r>
            <a:endParaRPr lang="en-US" dirty="0">
              <a:ln w="0"/>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4190230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CSAT SCORE ANALYSIS</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sz="2000" dirty="0" smtClean="0"/>
              <a:t>For customer satisfaction score I have used line chart.</a:t>
            </a:r>
          </a:p>
          <a:p>
            <a:r>
              <a:rPr lang="en-US" sz="2000" dirty="0" smtClean="0"/>
              <a:t>The data this provides is the customers average rating on scale of 1 – 10 state wise through out the dates given.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3858905"/>
            <a:ext cx="8542020" cy="1852820"/>
          </a:xfrm>
          <a:prstGeom prst="rect">
            <a:avLst/>
          </a:prstGeom>
        </p:spPr>
      </p:pic>
    </p:spTree>
    <p:extLst>
      <p:ext uri="{BB962C8B-B14F-4D97-AF65-F5344CB8AC3E}">
        <p14:creationId xmlns:p14="http://schemas.microsoft.com/office/powerpoint/2010/main" val="3739368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Arial Black" panose="020B0A04020102020204" pitchFamily="34" charset="0"/>
              </a:rPr>
              <a:t>FINAL DASHBOARD </a:t>
            </a:r>
            <a:endParaRPr lang="en-US" sz="4800"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sz="2400" dirty="0" smtClean="0"/>
              <a:t>Every chart that has been created can be put together for the final dashboard and could make it interactive so that clients have better visual understanding </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6940" y="3451860"/>
            <a:ext cx="7170420" cy="2541654"/>
          </a:xfrm>
          <a:prstGeom prst="rect">
            <a:avLst/>
          </a:prstGeom>
        </p:spPr>
      </p:pic>
    </p:spTree>
    <p:extLst>
      <p:ext uri="{BB962C8B-B14F-4D97-AF65-F5344CB8AC3E}">
        <p14:creationId xmlns:p14="http://schemas.microsoft.com/office/powerpoint/2010/main" val="2697407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642" y="2757592"/>
            <a:ext cx="9601196" cy="1303867"/>
          </a:xfrm>
        </p:spPr>
        <p:txBody>
          <a:bodyPr>
            <a:normAutofit/>
          </a:bodyPr>
          <a:lstStyle/>
          <a:p>
            <a:r>
              <a:rPr lang="en-US" sz="6600" dirty="0" smtClean="0">
                <a:latin typeface="Arial Black" panose="020B0A04020102020204" pitchFamily="34" charset="0"/>
              </a:rPr>
              <a:t>THANK YOU </a:t>
            </a:r>
            <a:endParaRPr lang="en-US" sz="6600" dirty="0">
              <a:latin typeface="Arial Black" panose="020B0A04020102020204" pitchFamily="34" charset="0"/>
            </a:endParaRPr>
          </a:p>
        </p:txBody>
      </p:sp>
    </p:spTree>
    <p:extLst>
      <p:ext uri="{BB962C8B-B14F-4D97-AF65-F5344CB8AC3E}">
        <p14:creationId xmlns:p14="http://schemas.microsoft.com/office/powerpoint/2010/main" val="3568855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Business Objective</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The analysis aims to leverage data-driven approaches to optimize customer service processes, enhance customer experience, and drive overall business growth. By examining historical customer service data, the project seeks to identify patterns, trends, and opportunities for improvement, ultimately leading to enhanced customer loyalty and increased operational efficiency. </a:t>
            </a:r>
            <a:endParaRPr lang="en-US" dirty="0"/>
          </a:p>
        </p:txBody>
      </p:sp>
    </p:spTree>
    <p:extLst>
      <p:ext uri="{BB962C8B-B14F-4D97-AF65-F5344CB8AC3E}">
        <p14:creationId xmlns:p14="http://schemas.microsoft.com/office/powerpoint/2010/main" val="3156506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Project Goals</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Customer Sentiment Analysis.</a:t>
            </a:r>
          </a:p>
          <a:p>
            <a:r>
              <a:rPr lang="en-US" dirty="0" smtClean="0"/>
              <a:t>Root Cause Analysis.</a:t>
            </a:r>
          </a:p>
          <a:p>
            <a:r>
              <a:rPr lang="en-US" dirty="0" smtClean="0"/>
              <a:t>Service Response Time Analysis.</a:t>
            </a:r>
          </a:p>
          <a:p>
            <a:r>
              <a:rPr lang="en-US" dirty="0" smtClean="0"/>
              <a:t>Customer Segmentation.</a:t>
            </a:r>
          </a:p>
          <a:p>
            <a:r>
              <a:rPr lang="en-US" dirty="0" smtClean="0"/>
              <a:t>Trends and Patterns Identification.</a:t>
            </a:r>
            <a:endParaRPr lang="en-US" dirty="0"/>
          </a:p>
        </p:txBody>
      </p:sp>
    </p:spTree>
    <p:extLst>
      <p:ext uri="{BB962C8B-B14F-4D97-AF65-F5344CB8AC3E}">
        <p14:creationId xmlns:p14="http://schemas.microsoft.com/office/powerpoint/2010/main" val="358492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PROJECT STRUCTURE </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t>Business awareness.</a:t>
            </a:r>
          </a:p>
          <a:p>
            <a:r>
              <a:rPr lang="en-US" dirty="0" smtClean="0"/>
              <a:t>Organizing data.</a:t>
            </a:r>
          </a:p>
          <a:p>
            <a:r>
              <a:rPr lang="en-US" dirty="0" smtClean="0"/>
              <a:t>Calculating the required fields that are important for the analysis.</a:t>
            </a:r>
          </a:p>
          <a:p>
            <a:r>
              <a:rPr lang="en-US" dirty="0" smtClean="0"/>
              <a:t>Visual representation.</a:t>
            </a:r>
          </a:p>
          <a:p>
            <a:r>
              <a:rPr lang="en-US" dirty="0" smtClean="0"/>
              <a:t>Gathering all the visual representations in one final sheet(Dashboard).</a:t>
            </a:r>
          </a:p>
          <a:p>
            <a:r>
              <a:rPr lang="en-US" dirty="0" smtClean="0"/>
              <a:t>Making them interactive and impacting on the clients.</a:t>
            </a:r>
          </a:p>
          <a:p>
            <a:pPr marL="0" indent="0">
              <a:buNone/>
            </a:pPr>
            <a:r>
              <a:rPr lang="en-US" dirty="0" smtClean="0"/>
              <a:t> </a:t>
            </a:r>
          </a:p>
          <a:p>
            <a:endParaRPr lang="en-US" dirty="0"/>
          </a:p>
        </p:txBody>
      </p:sp>
    </p:spTree>
    <p:extLst>
      <p:ext uri="{BB962C8B-B14F-4D97-AF65-F5344CB8AC3E}">
        <p14:creationId xmlns:p14="http://schemas.microsoft.com/office/powerpoint/2010/main" val="2233828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Organizing data</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000" dirty="0" smtClean="0"/>
              <a:t>Data that is being provided might have multiple error or might be missing few important key details , so we should make sure all that are been sorted out and be able to understand every bit of a data to make a good analyses.</a:t>
            </a:r>
          </a:p>
          <a:p>
            <a:r>
              <a:rPr lang="en-US" sz="2000" dirty="0" smtClean="0"/>
              <a:t>Can also design accordingly.</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7642" y="3483526"/>
            <a:ext cx="4085645" cy="137621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8979" y="3607150"/>
            <a:ext cx="4761001" cy="1343062"/>
          </a:xfrm>
          <a:prstGeom prst="rect">
            <a:avLst/>
          </a:prstGeom>
        </p:spPr>
      </p:pic>
      <p:sp>
        <p:nvSpPr>
          <p:cNvPr id="6" name="Right Arrow 5"/>
          <p:cNvSpPr/>
          <p:nvPr/>
        </p:nvSpPr>
        <p:spPr>
          <a:xfrm>
            <a:off x="5566583" y="4095801"/>
            <a:ext cx="50292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359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Visual representation</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fontScale="92500" lnSpcReduction="20000"/>
          </a:bodyPr>
          <a:lstStyle/>
          <a:p>
            <a:r>
              <a:rPr lang="en-US" sz="2000" dirty="0" smtClean="0"/>
              <a:t>Every data sets that needs to be compared can be done using pivot tables and pivot chart for data visualization purpose.</a:t>
            </a:r>
          </a:p>
          <a:p>
            <a:r>
              <a:rPr lang="en-US" sz="2000" dirty="0" smtClean="0"/>
              <a:t>My six comparisons for data visualization are as follows:</a:t>
            </a:r>
          </a:p>
          <a:p>
            <a:r>
              <a:rPr lang="en-US" sz="2000" dirty="0" smtClean="0"/>
              <a:t>SENTIMENT ANALYSIS. </a:t>
            </a:r>
          </a:p>
          <a:p>
            <a:r>
              <a:rPr lang="en-US" sz="2000" dirty="0" smtClean="0"/>
              <a:t>REASON ANALYSIS.</a:t>
            </a:r>
          </a:p>
          <a:p>
            <a:r>
              <a:rPr lang="en-US" sz="2000" dirty="0" smtClean="0"/>
              <a:t>CHANNEL ANALYSIS.</a:t>
            </a:r>
          </a:p>
          <a:p>
            <a:r>
              <a:rPr lang="en-US" sz="2000" dirty="0" smtClean="0"/>
              <a:t>SLA ANALYSIS.</a:t>
            </a:r>
          </a:p>
          <a:p>
            <a:r>
              <a:rPr lang="en-US" sz="2000" dirty="0" smtClean="0"/>
              <a:t>CALL CENTER ANALYSIS.</a:t>
            </a:r>
          </a:p>
          <a:p>
            <a:r>
              <a:rPr lang="en-US" sz="2000" dirty="0" smtClean="0"/>
              <a:t>CSAT SCORE ANALYSIS.</a:t>
            </a:r>
          </a:p>
        </p:txBody>
      </p:sp>
    </p:spTree>
    <p:extLst>
      <p:ext uri="{BB962C8B-B14F-4D97-AF65-F5344CB8AC3E}">
        <p14:creationId xmlns:p14="http://schemas.microsoft.com/office/powerpoint/2010/main" val="3905700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SENTIMENT ANALYSIS</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000" dirty="0" smtClean="0"/>
              <a:t>I have used pie chart (Pivot chart)for sentiment analysis.</a:t>
            </a:r>
          </a:p>
          <a:p>
            <a:r>
              <a:rPr lang="en-US" sz="2000" dirty="0" smtClean="0"/>
              <a:t>Where the data of sentiments is given in the rows area and the states data is given in the values area in the pivot table.</a:t>
            </a:r>
          </a:p>
          <a:p>
            <a:r>
              <a:rPr lang="en-US" sz="2000" dirty="0" smtClean="0"/>
              <a:t>Now we can get the overall sentiments on a whole and also by using the pivot slicer we can visually look at the state wise sentiments data. And trough slicer it is interactive too.</a:t>
            </a:r>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6300" y="4438119"/>
            <a:ext cx="3299460" cy="1354791"/>
          </a:xfrm>
          <a:prstGeom prst="rect">
            <a:avLst/>
          </a:prstGeom>
        </p:spPr>
      </p:pic>
    </p:spTree>
    <p:extLst>
      <p:ext uri="{BB962C8B-B14F-4D97-AF65-F5344CB8AC3E}">
        <p14:creationId xmlns:p14="http://schemas.microsoft.com/office/powerpoint/2010/main" val="3110619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REASON ANALYSIS</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sz="2000" dirty="0" smtClean="0"/>
              <a:t>I have used doughnut chart to show the reason analysis.</a:t>
            </a:r>
          </a:p>
          <a:p>
            <a:r>
              <a:rPr lang="en-US" sz="2000" dirty="0" smtClean="0"/>
              <a:t>Where the data of </a:t>
            </a:r>
            <a:r>
              <a:rPr lang="en-US" sz="2000" dirty="0" smtClean="0"/>
              <a:t>reasons </a:t>
            </a:r>
            <a:r>
              <a:rPr lang="en-US" sz="2000" dirty="0" smtClean="0"/>
              <a:t>is given in the rows area and the states data is given in the values area in pivot table.</a:t>
            </a:r>
          </a:p>
          <a:p>
            <a:r>
              <a:rPr lang="en-US" sz="2000" dirty="0" smtClean="0"/>
              <a:t>Now we can get the overall reasons on a whole and also by using the pivot slicer we can visually look into the state wise reasons data.</a:t>
            </a:r>
            <a:endParaRPr lang="en-US" sz="2000"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0982" y="4276034"/>
            <a:ext cx="3515957" cy="1599834"/>
          </a:xfrm>
          <a:prstGeom prst="rect">
            <a:avLst/>
          </a:prstGeom>
        </p:spPr>
      </p:pic>
    </p:spTree>
    <p:extLst>
      <p:ext uri="{BB962C8B-B14F-4D97-AF65-F5344CB8AC3E}">
        <p14:creationId xmlns:p14="http://schemas.microsoft.com/office/powerpoint/2010/main" val="100641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rial Black" panose="020B0A04020102020204" pitchFamily="34" charset="0"/>
              </a:rPr>
              <a:t>CHANNEL ANALYSIS,SLA ANALYSIS,CALL CENTER ANALYSIS</a:t>
            </a:r>
            <a:endParaRPr lang="en-US" sz="2400" dirty="0">
              <a:latin typeface="Arial Black" panose="020B0A04020102020204" pitchFamily="34" charset="0"/>
            </a:endParaRPr>
          </a:p>
        </p:txBody>
      </p:sp>
      <p:sp>
        <p:nvSpPr>
          <p:cNvPr id="3" name="Content Placeholder 2"/>
          <p:cNvSpPr>
            <a:spLocks noGrp="1"/>
          </p:cNvSpPr>
          <p:nvPr>
            <p:ph idx="1"/>
          </p:nvPr>
        </p:nvSpPr>
        <p:spPr/>
        <p:txBody>
          <a:bodyPr/>
          <a:lstStyle/>
          <a:p>
            <a:r>
              <a:rPr lang="en-US" sz="2000" dirty="0" smtClean="0"/>
              <a:t>These analysis are done using column chart and bar chart.</a:t>
            </a:r>
          </a:p>
          <a:p>
            <a:r>
              <a:rPr lang="en-US" sz="2000" dirty="0" smtClean="0"/>
              <a:t>They delivery multiple information in one chart and these charts.</a:t>
            </a:r>
          </a:p>
          <a:p>
            <a:r>
              <a:rPr lang="en-US" sz="2000" dirty="0" smtClean="0"/>
              <a:t>These chart better be used with the slicer where these charts provide the information state wise.</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953" y="3917987"/>
            <a:ext cx="3611880" cy="172843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2405" y="3932764"/>
            <a:ext cx="3543300" cy="162870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6279" y="3932764"/>
            <a:ext cx="3208020" cy="1521243"/>
          </a:xfrm>
          <a:prstGeom prst="rect">
            <a:avLst/>
          </a:prstGeom>
        </p:spPr>
      </p:pic>
    </p:spTree>
    <p:extLst>
      <p:ext uri="{BB962C8B-B14F-4D97-AF65-F5344CB8AC3E}">
        <p14:creationId xmlns:p14="http://schemas.microsoft.com/office/powerpoint/2010/main" val="37394330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94</TotalTime>
  <Words>487</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Garamond</vt:lpstr>
      <vt:lpstr>Organic</vt:lpstr>
      <vt:lpstr>Analysis of Customer Service</vt:lpstr>
      <vt:lpstr>Business Objective</vt:lpstr>
      <vt:lpstr>Project Goals</vt:lpstr>
      <vt:lpstr>PROJECT STRUCTURE </vt:lpstr>
      <vt:lpstr>Organizing data</vt:lpstr>
      <vt:lpstr>Visual representation</vt:lpstr>
      <vt:lpstr>SENTIMENT ANALYSIS</vt:lpstr>
      <vt:lpstr>REASON ANALYSIS</vt:lpstr>
      <vt:lpstr>CHANNEL ANALYSIS,SLA ANALYSIS,CALL CENTER ANALYSIS</vt:lpstr>
      <vt:lpstr>CSAT SCORE ANALYSIS</vt:lpstr>
      <vt:lpstr>FINAL DASHBOARD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Analyses of Customer Service</dc:title>
  <dc:creator>lenovo</dc:creator>
  <cp:lastModifiedBy>lenovo</cp:lastModifiedBy>
  <cp:revision>11</cp:revision>
  <dcterms:created xsi:type="dcterms:W3CDTF">2023-08-26T16:08:26Z</dcterms:created>
  <dcterms:modified xsi:type="dcterms:W3CDTF">2023-08-26T17:42:48Z</dcterms:modified>
</cp:coreProperties>
</file>