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82" r:id="rId4"/>
    <p:sldId id="283" r:id="rId5"/>
    <p:sldId id="284" r:id="rId6"/>
    <p:sldId id="285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81" r:id="rId15"/>
    <p:sldId id="258" r:id="rId16"/>
    <p:sldId id="27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BB545-471D-45FA-B341-5C402A7BF990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065E0-1385-40C5-A3A5-C6571173F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79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4001-A571-47E8-8388-B48DDF88BA7A}" type="datetime1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9D96-D39D-42CF-928C-DA1F1B29E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01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C218-B713-49CF-A3A6-9109BFE5F695}" type="datetime1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9D96-D39D-42CF-928C-DA1F1B29E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64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F74F-5ED5-4DD4-A988-0C57ECE43321}" type="datetime1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9D96-D39D-42CF-928C-DA1F1B29E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90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B1C3-B022-43CB-82CF-35F139A4DA83}" type="datetime1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9D96-D39D-42CF-928C-DA1F1B29E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13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476D-A3D6-4A3C-B24F-9A5ED821D5E8}" type="datetime1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9D96-D39D-42CF-928C-DA1F1B29E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70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4D174-FDCF-4AAF-B953-CA8129C63633}" type="datetime1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9D96-D39D-42CF-928C-DA1F1B29E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16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29F0-C24A-428E-9289-034B54A1FBCB}" type="datetime1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9D96-D39D-42CF-928C-DA1F1B29E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19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031E0-D535-42EF-827A-E6DA9F4DABB6}" type="datetime1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9D96-D39D-42CF-928C-DA1F1B29E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47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038B-7E45-46B0-9014-B5E49221BB01}" type="datetime1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9D96-D39D-42CF-928C-DA1F1B29E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19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C2F9-BD8A-44C8-B313-63285241A102}" type="datetime1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9D96-D39D-42CF-928C-DA1F1B29E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05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39FF-DF49-4CF3-A14A-E6B5DA6A778B}" type="datetime1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9D96-D39D-42CF-928C-DA1F1B29E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56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8"/>
          <p:cNvSpPr txBox="1">
            <a:spLocks noChangeArrowheads="1"/>
          </p:cNvSpPr>
          <p:nvPr userDrawn="1"/>
        </p:nvSpPr>
        <p:spPr bwMode="auto">
          <a:xfrm>
            <a:off x="0" y="6483271"/>
            <a:ext cx="12192000" cy="386765"/>
          </a:xfrm>
          <a:prstGeom prst="rect">
            <a:avLst/>
          </a:prstGeom>
          <a:gradFill flip="none" rotWithShape="1">
            <a:gsLst>
              <a:gs pos="0">
                <a:srgbClr val="5A3D6D">
                  <a:shade val="30000"/>
                  <a:satMod val="115000"/>
                </a:srgbClr>
              </a:gs>
              <a:gs pos="50000">
                <a:srgbClr val="5A3D6D">
                  <a:shade val="67500"/>
                  <a:satMod val="115000"/>
                </a:srgbClr>
              </a:gs>
              <a:gs pos="100000">
                <a:srgbClr val="5A3D6D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lIns="91431" tIns="45716" rIns="91431" bIns="45716" anchor="ctr"/>
          <a:lstStyle>
            <a:defPPr>
              <a:defRPr lang="zh-CN"/>
            </a:defPPr>
            <a:lvl1pPr algn="ctr" defTabSz="1219200" eaLnBrk="1" hangingPunct="1">
              <a:buFont typeface="Arial" panose="020B0604020202020204" pitchFamily="34" charset="0"/>
              <a:buNone/>
              <a:defRPr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1219200">
              <a:spcBef>
                <a:spcPct val="20000"/>
              </a:spcBef>
              <a:buFont typeface="Arial" panose="020B0604020202020204" pitchFamily="34" charset="0"/>
              <a:buChar char="–"/>
              <a:defRPr sz="3700">
                <a:latin typeface="方正兰亭黑_GBK" charset="-122"/>
                <a:ea typeface="宋体" panose="02010600030101010101" pitchFamily="2" charset="-122"/>
              </a:defRPr>
            </a:lvl2pPr>
            <a:lvl3pPr marL="1143000" indent="-228600" defTabSz="1219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latin typeface="方正兰亭黑_GBK" charset="-122"/>
                <a:ea typeface="宋体" panose="02010600030101010101" pitchFamily="2" charset="-122"/>
              </a:defRPr>
            </a:lvl3pPr>
            <a:lvl4pPr marL="1600200" indent="-228600" defTabSz="121920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latin typeface="方正兰亭黑_GBK" charset="-122"/>
                <a:ea typeface="宋体" panose="02010600030101010101" pitchFamily="2" charset="-122"/>
              </a:defRPr>
            </a:lvl4pPr>
            <a:lvl5pPr marL="2057400" indent="-228600" defTabSz="1219200">
              <a:spcBef>
                <a:spcPct val="20000"/>
              </a:spcBef>
              <a:buFont typeface="Arial" panose="020B0604020202020204" pitchFamily="34" charset="0"/>
              <a:buChar char="»"/>
              <a:defRPr sz="2600">
                <a:latin typeface="方正兰亭黑_GBK" charset="-122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latin typeface="方正兰亭黑_GBK" charset="-122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latin typeface="方正兰亭黑_GBK" charset="-122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latin typeface="方正兰亭黑_GBK" charset="-122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latin typeface="方正兰亭黑_GBK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766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29028BD-66B6-48B2-8252-5D87D3E8DC48}" type="datetime1">
              <a:rPr lang="zh-CN" altLang="en-US" smtClean="0"/>
              <a:pPr/>
              <a:t>2021/6/22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7667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646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E3E9D96-D39D-42CF-928C-DA1F1B29E25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226438" y="245223"/>
            <a:ext cx="792835" cy="22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3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ROS/Tutorial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308849"/>
            <a:ext cx="9144000" cy="1269241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(Robot Operating System, ROS) 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2F29-A42C-4140-AE96-C850316E88FA}" type="datetime1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9D96-D39D-42CF-928C-DA1F1B29E256}" type="slidenum">
              <a:rPr lang="zh-CN" altLang="en-US" smtClean="0"/>
              <a:t>1</a:t>
            </a:fld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H="1" flipV="1">
            <a:off x="2250245" y="3800266"/>
            <a:ext cx="7874003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74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B1C3-B022-43CB-82CF-35F139A4DA83}" type="datetime1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9D96-D39D-42CF-928C-DA1F1B29E256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98801" y="18407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话题和服务的对比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 flipV="1">
            <a:off x="2209802" y="780745"/>
            <a:ext cx="7874003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382" y="1100910"/>
            <a:ext cx="8978178" cy="5114152"/>
          </a:xfrm>
          <a:prstGeom prst="rect">
            <a:avLst/>
          </a:prstGeom>
          <a:ln w="3175" cap="sq">
            <a:solidFill>
              <a:srgbClr val="7030A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3717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B1C3-B022-43CB-82CF-35F139A4DA83}" type="datetime1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9D96-D39D-42CF-928C-DA1F1B29E256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098801" y="18407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5、ROS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文件系统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 flipV="1">
            <a:off x="2209802" y="780745"/>
            <a:ext cx="7874003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140436" y="1371601"/>
            <a:ext cx="2138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1、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创建工作空间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564723" y="1343891"/>
            <a:ext cx="66599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–p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catkin_ws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#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创建工作空间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$ cd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catkin_ws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#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进入工作空间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catkin_make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#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catkin_ws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/Cmakelists.txt</a:t>
            </a:r>
          </a:p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/build</a:t>
            </a:r>
          </a:p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/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devel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40436" y="3724082"/>
            <a:ext cx="3059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catkin_make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的工作流程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056" y="3581274"/>
            <a:ext cx="6298441" cy="2636189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4200056" y="4595417"/>
            <a:ext cx="1978674" cy="148114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882920" y="2571070"/>
            <a:ext cx="2800580" cy="4009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38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6630365" y="3285895"/>
            <a:ext cx="3035491" cy="343996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B1C3-B022-43CB-82CF-35F139A4DA83}" type="datetime1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9D96-D39D-42CF-928C-DA1F1B29E256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98801" y="18407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 flipV="1">
            <a:off x="2209802" y="780745"/>
            <a:ext cx="7874003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21779" y="1371601"/>
            <a:ext cx="1369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2、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创建包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507049" y="1371601"/>
            <a:ext cx="77405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$ cd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catkin_ws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#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进入工作空间的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catkin_create_pkg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package_name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std_msgs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rospy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roscpp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</a:p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catkin_ws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package_name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</a:t>
            </a:r>
          </a:p>
        </p:txBody>
      </p:sp>
      <p:sp>
        <p:nvSpPr>
          <p:cNvPr id="13" name="矩形 12"/>
          <p:cNvSpPr/>
          <p:nvPr/>
        </p:nvSpPr>
        <p:spPr>
          <a:xfrm>
            <a:off x="6436460" y="2718028"/>
            <a:ext cx="551668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├── CMakeLists.txt #package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的编译规则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必须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b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├── package.xml #package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的描述信息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必须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b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├── </a:t>
            </a:r>
            <a:r>
              <a:rPr lang="en-US" altLang="zh-CN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 	#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源代码文件</a:t>
            </a:r>
            <a:b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├── 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include/ 	#C++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头文件</a:t>
            </a:r>
            <a:b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├── 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scripts/      #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可执行脚本</a:t>
            </a:r>
            <a:b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├── </a:t>
            </a:r>
            <a:r>
              <a:rPr lang="en-US" altLang="zh-CN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msg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 	#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自定义消息</a:t>
            </a:r>
            <a:b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├── </a:t>
            </a:r>
            <a:r>
              <a:rPr lang="en-US" altLang="zh-CN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srv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 	#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自定义服务</a:t>
            </a:r>
            <a:b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├── 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models/ 	#3D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模型文件</a:t>
            </a:r>
            <a:b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├── </a:t>
            </a:r>
            <a:r>
              <a:rPr lang="en-US" altLang="zh-CN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urdf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 	#</a:t>
            </a:r>
            <a:r>
              <a:rPr lang="en-US" altLang="zh-CN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urdf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</a:t>
            </a:r>
            <a:b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├── 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launch/ 	#launch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791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B1C3-B022-43CB-82CF-35F139A4DA83}" type="datetime1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9D96-D39D-42CF-928C-DA1F1B29E256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98801" y="18407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自定义发布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topic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 flipV="1">
            <a:off x="2209802" y="780745"/>
            <a:ext cx="7874003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1852522" y="1830617"/>
            <a:ext cx="2492558" cy="893317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/talker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4634284" y="2277275"/>
            <a:ext cx="2484000" cy="0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7429833" y="1830618"/>
            <a:ext cx="2653972" cy="893317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/listener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62183" y="1362300"/>
            <a:ext cx="111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publish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36058" y="2358975"/>
            <a:ext cx="1224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/chatter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060090" y="1346031"/>
            <a:ext cx="1393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subscribe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98801" y="4172199"/>
            <a:ext cx="66420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bool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int8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int16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int32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int64、uint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endParaRPr lang="en-US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float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float64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time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duration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endParaRPr lang="en-US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header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、可变长数组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array[]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、固定长度数组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array[C]</a:t>
            </a:r>
            <a:endParaRPr lang="zh-CN" altLang="en-US" sz="2000" b="1" dirty="0"/>
          </a:p>
        </p:txBody>
      </p:sp>
      <p:sp>
        <p:nvSpPr>
          <p:cNvPr id="2" name="矩形 1"/>
          <p:cNvSpPr/>
          <p:nvPr/>
        </p:nvSpPr>
        <p:spPr>
          <a:xfrm>
            <a:off x="4398956" y="3028603"/>
            <a:ext cx="29546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发布任何名称的话题</a:t>
            </a:r>
          </a:p>
        </p:txBody>
      </p:sp>
      <p:sp>
        <p:nvSpPr>
          <p:cNvPr id="3" name="矩形 2"/>
          <p:cNvSpPr/>
          <p:nvPr/>
        </p:nvSpPr>
        <p:spPr>
          <a:xfrm>
            <a:off x="3098801" y="3671083"/>
            <a:ext cx="17235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任意数据：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02818" y="300783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以某一频率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12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B1C3-B022-43CB-82CF-35F139A4DA83}" type="datetime1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9D96-D39D-42CF-928C-DA1F1B29E256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98801" y="18407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 flipV="1">
            <a:off x="2209802" y="780745"/>
            <a:ext cx="7874003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1852522" y="1830617"/>
            <a:ext cx="2492558" cy="893317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/client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4634284" y="2277275"/>
            <a:ext cx="2484000" cy="0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7429833" y="1830618"/>
            <a:ext cx="2653972" cy="893317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/server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32030" y="1700545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发送请求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232030" y="2723933"/>
            <a:ext cx="141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接收回复</a:t>
            </a:r>
          </a:p>
        </p:txBody>
      </p:sp>
      <p:sp>
        <p:nvSpPr>
          <p:cNvPr id="15" name="矩形 14"/>
          <p:cNvSpPr/>
          <p:nvPr/>
        </p:nvSpPr>
        <p:spPr>
          <a:xfrm>
            <a:off x="3212728" y="3849608"/>
            <a:ext cx="64392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bool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int8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int16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int32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int64、uint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endParaRPr lang="en-US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float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float64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time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duration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endParaRPr lang="en-US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header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、可变长数组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array[]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、固定长度数组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array[C]</a:t>
            </a:r>
            <a:endParaRPr lang="zh-CN" altLang="en-US" sz="2000" b="1" dirty="0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4634285" y="2534194"/>
            <a:ext cx="2483999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lgDash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12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B1D8-5F52-4198-8277-12A59430D3ED}" type="datetime1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9D96-D39D-42CF-928C-DA1F1B29E256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88" y="3568133"/>
            <a:ext cx="1592261" cy="16075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422" y="3522365"/>
            <a:ext cx="1358524" cy="16096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784059" y="2299027"/>
            <a:ext cx="585619" cy="13865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8985" y="927494"/>
            <a:ext cx="1244873" cy="107976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51882" y="2299026"/>
            <a:ext cx="492443" cy="14996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串口协议</a:t>
            </a:r>
          </a:p>
        </p:txBody>
      </p:sp>
      <p:sp>
        <p:nvSpPr>
          <p:cNvPr id="14" name="椭圆 13"/>
          <p:cNvSpPr/>
          <p:nvPr/>
        </p:nvSpPr>
        <p:spPr>
          <a:xfrm>
            <a:off x="4365425" y="2538178"/>
            <a:ext cx="2359228" cy="893317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ROS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</a:p>
        </p:txBody>
      </p:sp>
      <p:cxnSp>
        <p:nvCxnSpPr>
          <p:cNvPr id="28" name="直接箭头连接符 27"/>
          <p:cNvCxnSpPr/>
          <p:nvPr/>
        </p:nvCxnSpPr>
        <p:spPr>
          <a:xfrm flipH="1" flipV="1">
            <a:off x="6723877" y="2964309"/>
            <a:ext cx="2078711" cy="0"/>
          </a:xfrm>
          <a:prstGeom prst="straightConnector1">
            <a:avLst/>
          </a:prstGeom>
          <a:ln>
            <a:solidFill>
              <a:srgbClr val="7030A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8816654" y="2538178"/>
            <a:ext cx="2359228" cy="893317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机械臂</a:t>
            </a:r>
          </a:p>
        </p:txBody>
      </p:sp>
      <p:sp>
        <p:nvSpPr>
          <p:cNvPr id="44" name="矩形 43"/>
          <p:cNvSpPr/>
          <p:nvPr/>
        </p:nvSpPr>
        <p:spPr>
          <a:xfrm>
            <a:off x="4427159" y="435855"/>
            <a:ext cx="6309741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将机械臂发送上来的信息以话题的形式发布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环境中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/joint1_controller/state  </a:t>
            </a: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/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claw_controller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/state</a:t>
            </a:r>
          </a:p>
        </p:txBody>
      </p:sp>
      <p:sp>
        <p:nvSpPr>
          <p:cNvPr id="46" name="矩形 45"/>
          <p:cNvSpPr/>
          <p:nvPr/>
        </p:nvSpPr>
        <p:spPr>
          <a:xfrm>
            <a:off x="4427159" y="3713641"/>
            <a:ext cx="630974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将话题信息转换成机械臂所需要的串口信息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/joint1_controller/command  </a:t>
            </a: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/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claw_controller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commmand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928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B1C3-B022-43CB-82CF-35F139A4DA83}" type="datetime1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9D96-D39D-42CF-928C-DA1F1B29E256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614940" y="5178424"/>
            <a:ext cx="4352925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dist">
              <a:defRPr/>
            </a:pPr>
            <a:r>
              <a:rPr lang="en-US" altLang="zh-C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THANKS FOR YOUR ATTENTION</a:t>
            </a:r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8552021" y="5594349"/>
            <a:ext cx="2814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 ：余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482" y="894888"/>
            <a:ext cx="5240740" cy="393055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28675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37E8-F2FF-4B95-800A-59AC0A234559}" type="datetime1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9D96-D39D-42CF-928C-DA1F1B29E256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84499" y="20975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1、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ROS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 flipV="1">
            <a:off x="2178051" y="844328"/>
            <a:ext cx="7874003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8222944" y="1262820"/>
            <a:ext cx="2038435" cy="711701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操作系统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8222944" y="2385151"/>
            <a:ext cx="2038435" cy="670049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ROS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开发环境</a:t>
            </a:r>
          </a:p>
        </p:txBody>
      </p:sp>
      <p:sp>
        <p:nvSpPr>
          <p:cNvPr id="13" name="下箭头 12"/>
          <p:cNvSpPr/>
          <p:nvPr/>
        </p:nvSpPr>
        <p:spPr>
          <a:xfrm>
            <a:off x="9093577" y="1966323"/>
            <a:ext cx="344557" cy="385375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246" y="3891282"/>
            <a:ext cx="1592261" cy="16075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078" y="3845511"/>
            <a:ext cx="1358524" cy="16096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756715" y="2622174"/>
            <a:ext cx="585619" cy="13865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1643" y="1250641"/>
            <a:ext cx="1244873" cy="1079767"/>
          </a:xfrm>
          <a:prstGeom prst="rect">
            <a:avLst/>
          </a:prstGeom>
        </p:spPr>
      </p:pic>
      <p:sp>
        <p:nvSpPr>
          <p:cNvPr id="18" name="上下箭头 17"/>
          <p:cNvSpPr/>
          <p:nvPr/>
        </p:nvSpPr>
        <p:spPr>
          <a:xfrm>
            <a:off x="8489260" y="3088653"/>
            <a:ext cx="253219" cy="899807"/>
          </a:xfrm>
          <a:prstGeom prst="up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9" name="上下箭头 18"/>
          <p:cNvSpPr/>
          <p:nvPr/>
        </p:nvSpPr>
        <p:spPr>
          <a:xfrm>
            <a:off x="9676975" y="3088653"/>
            <a:ext cx="253219" cy="899807"/>
          </a:xfrm>
          <a:prstGeom prst="up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1" name="圆角矩形 20"/>
          <p:cNvSpPr/>
          <p:nvPr/>
        </p:nvSpPr>
        <p:spPr>
          <a:xfrm>
            <a:off x="8351015" y="4644246"/>
            <a:ext cx="1718705" cy="548467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机械臂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8372775" y="4052894"/>
            <a:ext cx="1665987" cy="548467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无人车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98574" y="1961401"/>
            <a:ext cx="3936412" cy="2187593"/>
          </a:xfrm>
          <a:prstGeom prst="round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ROS is robotics middleware</a:t>
            </a:r>
          </a:p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(i.e. collection of software frameworks for robot software development).</a:t>
            </a:r>
          </a:p>
        </p:txBody>
      </p:sp>
      <p:sp>
        <p:nvSpPr>
          <p:cNvPr id="20" name="圆角矩形 20">
            <a:extLst>
              <a:ext uri="{FF2B5EF4-FFF2-40B4-BE49-F238E27FC236}">
                <a16:creationId xmlns:a16="http://schemas.microsoft.com/office/drawing/2014/main" id="{3EB56987-5445-4806-9C6D-06B5DE9C33A4}"/>
              </a:ext>
            </a:extLst>
          </p:cNvPr>
          <p:cNvSpPr/>
          <p:nvPr/>
        </p:nvSpPr>
        <p:spPr>
          <a:xfrm>
            <a:off x="8359657" y="5245025"/>
            <a:ext cx="1718705" cy="548467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无人机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18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8" grpId="0" animBg="1"/>
      <p:bldP spid="19" grpId="0" animBg="1"/>
      <p:bldP spid="21" grpId="0" animBg="1"/>
      <p:bldP spid="22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37E8-F2FF-4B95-800A-59AC0A234559}" type="datetime1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9D96-D39D-42CF-928C-DA1F1B29E256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84499" y="20975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2、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为什么要学习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ROS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 flipV="1">
            <a:off x="2178051" y="844328"/>
            <a:ext cx="7874003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576808-1D8C-4BA3-94E9-C9BEE2ED0D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4" t="15753" r="28190" b="7032"/>
          <a:stretch/>
        </p:blipFill>
        <p:spPr bwMode="auto">
          <a:xfrm>
            <a:off x="1325799" y="1062182"/>
            <a:ext cx="2925805" cy="271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0BB8CB8-51B6-478E-B46E-D8F3395D7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9" r="15881" b="5400"/>
          <a:stretch/>
        </p:blipFill>
        <p:spPr bwMode="auto">
          <a:xfrm>
            <a:off x="4835949" y="1062181"/>
            <a:ext cx="2696068" cy="271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D8B86BA-0B8D-4EC0-944A-A0DF27B52F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5" t="22651" r="5382" b="1736"/>
          <a:stretch/>
        </p:blipFill>
        <p:spPr bwMode="auto">
          <a:xfrm>
            <a:off x="8116362" y="1062182"/>
            <a:ext cx="3131593" cy="271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454C00F-39D6-478B-9D2C-B805DDB228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4" t="4673" r="5843" b="9828"/>
          <a:stretch/>
        </p:blipFill>
        <p:spPr bwMode="auto">
          <a:xfrm>
            <a:off x="1325799" y="3993847"/>
            <a:ext cx="2925805" cy="212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B74E4F3-BF6B-4B9C-BEF1-977AD6B42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9"/>
          <a:stretch/>
        </p:blipFill>
        <p:spPr bwMode="auto">
          <a:xfrm>
            <a:off x="4835950" y="3993848"/>
            <a:ext cx="2696068" cy="212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D3D668C7-2015-4280-BDCF-7F950A051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362" y="3993847"/>
            <a:ext cx="2837584" cy="212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93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37E8-F2FF-4B95-800A-59AC0A234559}" type="datetime1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9D96-D39D-42CF-928C-DA1F1B29E25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84499" y="20975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2、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为什么要学习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ROS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 flipV="1">
            <a:off x="2178051" y="844328"/>
            <a:ext cx="7874003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E60C39BF-3CEB-496F-9D29-A2183F5E1152}"/>
              </a:ext>
            </a:extLst>
          </p:cNvPr>
          <p:cNvSpPr txBox="1"/>
          <p:nvPr/>
        </p:nvSpPr>
        <p:spPr>
          <a:xfrm>
            <a:off x="2178049" y="2241147"/>
            <a:ext cx="7701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支持绝大多数的可开发机器人，以及机器人相关的传感器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6233DE-9BB9-4B2D-8E22-158404306C5D}"/>
              </a:ext>
            </a:extLst>
          </p:cNvPr>
          <p:cNvSpPr txBox="1"/>
          <p:nvPr/>
        </p:nvSpPr>
        <p:spPr>
          <a:xfrm>
            <a:off x="2178049" y="3133133"/>
            <a:ext cx="7701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/>
              <a:t>2 </a:t>
            </a:r>
            <a:r>
              <a:rPr lang="zh-CN" altLang="en-US" sz="2000" dirty="0"/>
              <a:t>拥有完善的通信机制，大大减少了重复性的工作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885451C-B335-4C83-90CF-81159AE2C905}"/>
              </a:ext>
            </a:extLst>
          </p:cNvPr>
          <p:cNvSpPr txBox="1"/>
          <p:nvPr/>
        </p:nvSpPr>
        <p:spPr>
          <a:xfrm>
            <a:off x="2178048" y="4025119"/>
            <a:ext cx="7701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/>
              <a:t>3 </a:t>
            </a:r>
            <a:r>
              <a:rPr lang="zh-CN" altLang="en-US" sz="2000" dirty="0"/>
              <a:t>拥有友好的可视化及仿真工具，为开发者提供了许多便利</a:t>
            </a:r>
          </a:p>
        </p:txBody>
      </p:sp>
    </p:spTree>
    <p:extLst>
      <p:ext uri="{BB962C8B-B14F-4D97-AF65-F5344CB8AC3E}">
        <p14:creationId xmlns:p14="http://schemas.microsoft.com/office/powerpoint/2010/main" val="114938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37E8-F2FF-4B95-800A-59AC0A234559}" type="datetime1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9D96-D39D-42CF-928C-DA1F1B29E25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84499" y="20975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3、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如何学习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ROS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 flipV="1">
            <a:off x="2178051" y="844328"/>
            <a:ext cx="7874003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E60C39BF-3CEB-496F-9D29-A2183F5E1152}"/>
              </a:ext>
            </a:extLst>
          </p:cNvPr>
          <p:cNvSpPr txBox="1"/>
          <p:nvPr/>
        </p:nvSpPr>
        <p:spPr>
          <a:xfrm>
            <a:off x="2178050" y="1999999"/>
            <a:ext cx="7701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配置环境并熟练掌握基本的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系统相关指令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6233DE-9BB9-4B2D-8E22-158404306C5D}"/>
              </a:ext>
            </a:extLst>
          </p:cNvPr>
          <p:cNvSpPr txBox="1"/>
          <p:nvPr/>
        </p:nvSpPr>
        <p:spPr>
          <a:xfrm>
            <a:off x="2178051" y="2989131"/>
            <a:ext cx="7701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花半天时间跑一遍官网教程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http://wiki.ros.org/ROS/Tutorials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885451C-B335-4C83-90CF-81159AE2C905}"/>
              </a:ext>
            </a:extLst>
          </p:cNvPr>
          <p:cNvSpPr txBox="1"/>
          <p:nvPr/>
        </p:nvSpPr>
        <p:spPr>
          <a:xfrm>
            <a:off x="2178050" y="3932809"/>
            <a:ext cx="787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开启机器人实战项目，在这个过程中加强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C++/python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的使用以及对机器人从硬件到软件架构的理解</a:t>
            </a:r>
          </a:p>
        </p:txBody>
      </p:sp>
    </p:spTree>
    <p:extLst>
      <p:ext uri="{BB962C8B-B14F-4D97-AF65-F5344CB8AC3E}">
        <p14:creationId xmlns:p14="http://schemas.microsoft.com/office/powerpoint/2010/main" val="19494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37E8-F2FF-4B95-800A-59AC0A234559}" type="datetime1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9D96-D39D-42CF-928C-DA1F1B29E25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84499" y="20975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3、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如何学习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ROS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 flipV="1">
            <a:off x="2178051" y="844328"/>
            <a:ext cx="7874003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7">
            <a:extLst>
              <a:ext uri="{FF2B5EF4-FFF2-40B4-BE49-F238E27FC236}">
                <a16:creationId xmlns:a16="http://schemas.microsoft.com/office/drawing/2014/main" id="{E3B220E3-F30B-4C26-B505-1B6D286D7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710590"/>
              </p:ext>
            </p:extLst>
          </p:nvPr>
        </p:nvGraphicFramePr>
        <p:xfrm>
          <a:off x="2032000" y="1822602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427">
                  <a:extLst>
                    <a:ext uri="{9D8B030D-6E8A-4147-A177-3AD203B41FA5}">
                      <a16:colId xmlns:a16="http://schemas.microsoft.com/office/drawing/2014/main" val="3978966336"/>
                    </a:ext>
                  </a:extLst>
                </a:gridCol>
                <a:gridCol w="5578573">
                  <a:extLst>
                    <a:ext uri="{9D8B030D-6E8A-4147-A177-3AD203B41FA5}">
                      <a16:colId xmlns:a16="http://schemas.microsoft.com/office/drawing/2014/main" val="4015967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指令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497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查看当前目录下的所有目录和文件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64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mkdir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在当前目录下创建一个名为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aaa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的目录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785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切换目录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581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拷贝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60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删除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228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touch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创建文件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28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重命名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剪切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273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98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B1C3-B022-43CB-82CF-35F139A4DA83}" type="datetime1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9D96-D39D-42CF-928C-DA1F1B29E256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90" y="1753353"/>
            <a:ext cx="6208710" cy="3054977"/>
          </a:xfrm>
          <a:prstGeom prst="rect">
            <a:avLst/>
          </a:prstGeom>
          <a:ln w="19050" cap="sq">
            <a:solidFill>
              <a:srgbClr val="7030A0"/>
            </a:solidFill>
            <a:prstDash val="lgDash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3098801" y="18407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4、ROS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的基本概念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 flipV="1">
            <a:off x="2209802" y="780745"/>
            <a:ext cx="7874003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647654" y="1388015"/>
            <a:ext cx="470614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、节点管理器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master: master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在整个网络通信架构里相当于管理中心，管理着各个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处进行注册，之后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会将该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纳入整个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程序中。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2、node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之间的通信也是先由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进行“牵线”，才能两两的进行点对点通信。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860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B1C3-B022-43CB-82CF-35F139A4DA83}" type="datetime1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9D96-D39D-42CF-928C-DA1F1B29E256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98801" y="18407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理解话题（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topic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 flipV="1">
            <a:off x="2209802" y="755345"/>
            <a:ext cx="7874003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8331522" y="2902194"/>
            <a:ext cx="2359228" cy="893317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node2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126711" y="949237"/>
            <a:ext cx="2267639" cy="971921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 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下箭头 12"/>
          <p:cNvSpPr/>
          <p:nvPr/>
        </p:nvSpPr>
        <p:spPr>
          <a:xfrm rot="13775765">
            <a:off x="4364049" y="1871384"/>
            <a:ext cx="379933" cy="876618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 rot="7338670">
            <a:off x="7805750" y="1933181"/>
            <a:ext cx="418873" cy="930225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587011" y="2943795"/>
            <a:ext cx="2359228" cy="893317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node1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388414" y="1774857"/>
            <a:ext cx="1700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注册节点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publish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topic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722531" y="1728934"/>
            <a:ext cx="1947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注册节点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subscribe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topic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396174" y="3503763"/>
            <a:ext cx="3307015" cy="0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406403" y="2437172"/>
            <a:ext cx="1629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topic_name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696362" y="2423318"/>
            <a:ext cx="1629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topic_name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31260" y="3503763"/>
            <a:ext cx="1629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topic_name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386242" y="4319448"/>
            <a:ext cx="3786604" cy="1862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基本的</a:t>
            </a:r>
            <a:r>
              <a:rPr lang="en-US" altLang="zh-CN" b="1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msg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包括</a:t>
            </a:r>
            <a:r>
              <a:rPr lang="en-US" altLang="zh-CN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bool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int8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int16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int32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int64(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以及</a:t>
            </a:r>
            <a:r>
              <a:rPr lang="en-US" altLang="zh-CN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uint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float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float64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time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duration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header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、可变长数组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array[]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、固定长度数组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array[C]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6246034" y="4279130"/>
            <a:ext cx="4895273" cy="1862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topic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ROS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中的一种</a:t>
            </a:r>
            <a:r>
              <a:rPr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单向的异步通信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方式。然而有些时候单向的通信满足不了通信要求，比如当一些节点只是临时而非周期性的需要某些数据，如果用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topic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通信方式时就会消耗大量不必要的系统资源，造成系统的低效率高功耗。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175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2" grpId="0"/>
      <p:bldP spid="23" grpId="0"/>
      <p:bldP spid="24" grpId="0"/>
      <p:bldP spid="26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B1C3-B022-43CB-82CF-35F139A4DA83}" type="datetime1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9D96-D39D-42CF-928C-DA1F1B29E256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98801" y="18407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理解服务（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 flipV="1">
            <a:off x="2209802" y="780745"/>
            <a:ext cx="7874003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603339" y="2125530"/>
            <a:ext cx="2361534" cy="893317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nodeA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098801" y="2382975"/>
            <a:ext cx="1500908" cy="0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9116291" y="2125530"/>
            <a:ext cx="2361534" cy="893317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nodeB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4886037" y="1900242"/>
            <a:ext cx="2230582" cy="1343891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/service</a:t>
            </a:r>
            <a:endParaRPr lang="zh-CN" altLang="en-US" sz="3600" b="1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7366001" y="2382975"/>
            <a:ext cx="1500908" cy="0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3098801" y="2856206"/>
            <a:ext cx="1407391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lgDash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7459518" y="2856206"/>
            <a:ext cx="1407391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lgDash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098801" y="1607854"/>
            <a:ext cx="14802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request</a:t>
            </a:r>
            <a:endParaRPr lang="zh-CN" alt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344718" y="2916165"/>
            <a:ext cx="104727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reply</a:t>
            </a:r>
            <a:endParaRPr lang="zh-CN" alt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655618" y="3864461"/>
            <a:ext cx="931718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同步通信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方式，所谓同步就是说，此时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 A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发布请求后会在原地等待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reply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，直到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 B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处理完了请求并且完成了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reply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 A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才会继续执行。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 A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等待过程中，是处于阻塞状态的通信。这样的通信模型没有频繁的消息传递，没有冲突与高系统资源的占用，只有接受请求才执行服务，简单而且高效。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b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63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1263</TotalTime>
  <Words>913</Words>
  <Application>Microsoft Office PowerPoint</Application>
  <PresentationFormat>宽屏</PresentationFormat>
  <Paragraphs>144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华文新魏</vt:lpstr>
      <vt:lpstr>Microsoft YaHei</vt:lpstr>
      <vt:lpstr>Microsoft YaHei</vt:lpstr>
      <vt:lpstr>Arial</vt:lpstr>
      <vt:lpstr>Calibri</vt:lpstr>
      <vt:lpstr>Calibri Light</vt:lpstr>
      <vt:lpstr>Times New Roman</vt:lpstr>
      <vt:lpstr>Office 主题</vt:lpstr>
      <vt:lpstr>(Robot Operating System, ROS)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余 航</cp:lastModifiedBy>
  <cp:revision>257</cp:revision>
  <dcterms:created xsi:type="dcterms:W3CDTF">2018-10-29T08:54:21Z</dcterms:created>
  <dcterms:modified xsi:type="dcterms:W3CDTF">2021-06-22T12:09:55Z</dcterms:modified>
</cp:coreProperties>
</file>