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5143500" cx="9144000"/>
  <p:notesSz cx="6858000" cy="9144000"/>
  <p:embeddedFontLst>
    <p:embeddedFont>
      <p:font typeface="Roboto"/>
      <p:regular r:id="rId52"/>
      <p:bold r:id="rId53"/>
      <p:italic r:id="rId54"/>
      <p:boldItalic r:id="rId55"/>
    </p:embeddedFont>
    <p:embeddedFont>
      <p:font typeface="Average"/>
      <p:regular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Roboto-bold.fntdata"/><Relationship Id="rId52" Type="http://schemas.openxmlformats.org/officeDocument/2006/relationships/font" Target="fonts/Roboto-regular.fntdata"/><Relationship Id="rId11" Type="http://schemas.openxmlformats.org/officeDocument/2006/relationships/slide" Target="slides/slide6.xml"/><Relationship Id="rId55" Type="http://schemas.openxmlformats.org/officeDocument/2006/relationships/font" Target="fonts/Roboto-boldItalic.fntdata"/><Relationship Id="rId10" Type="http://schemas.openxmlformats.org/officeDocument/2006/relationships/slide" Target="slides/slide5.xml"/><Relationship Id="rId54"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Average-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cca308ffad_0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cca308ffad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ca308ffad_0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cca308ffad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cca308ffad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cca308ffad_0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cca308ffad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cca308ffad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cca308ffad_0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cca308ffad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ca308ffad_0_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cca308ffad_0_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cca308ffad_0_7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cca308ffad_0_7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ca308ffad_0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cca308ffad_0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cca308ffad_0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cca308ffad_0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cca308ffad_0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cca308ffad_0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ca308ffa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ca308ffa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cca308ffad_0_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cca308ffad_0_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cca308ffad_0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cca308ffad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cca308ffad_0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cca308ffad_0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cca308ffad_0_8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cca308ffad_0_8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cca308ffad_0_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cca308ffad_0_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cca308ffad_0_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cca308ffad_0_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cca308ffad_0_8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cca308ffad_0_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cca308ffad_0_8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cca308ffad_0_8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cca308ffad_0_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cca308ffad_0_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cca308ffad_0_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cca308ffad_0_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ca308ffad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ca308ffad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cca308ffad_0_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cca308ffad_0_8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cca308ffad_0_8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cca308ffad_0_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cca308ffad_0_8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cca308ffad_0_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cca308ffad_0_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cca308ffad_0_8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cdbb2b413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cdbb2b413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cca308ffad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cca308ffad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cca308ffad_0_9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cca308ffad_0_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cca308ffad_0_9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cca308ffad_0_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cca308ffad_0_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cca308ffad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cca308ffad_0_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cca308ffad_0_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ca308ffad_0_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ca308ffad_0_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cca308ffad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cca308ffad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cca308ffad_0_9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cca308ffad_0_9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cca308ffad_0_8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cca308ffad_0_8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cca308ffad_0_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cca308ffad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cca308ffad_0_9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cca308ffad_0_9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cca308ffad_0_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cca308ffad_0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cca308ffad_0_8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cca308ffad_0_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cca308ffad_0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cca308ffad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ca308ffad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ca308ffad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cca308ffad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cca308ffad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cca308ffad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cca308ffad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cca308ffad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cca308ffad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bls.gov" TargetMode="External"/><Relationship Id="rId4" Type="http://schemas.openxmlformats.org/officeDocument/2006/relationships/hyperlink" Target="http://comptroller.nyc.gov"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7.png"/><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4059250" y="395925"/>
            <a:ext cx="4849800" cy="1481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SzPts val="891"/>
              <a:buNone/>
            </a:pPr>
            <a:r>
              <a:rPr lang="en" sz="4020">
                <a:solidFill>
                  <a:srgbClr val="0D0D0D"/>
                </a:solidFill>
              </a:rPr>
              <a:t>New York City</a:t>
            </a:r>
            <a:endParaRPr sz="4020">
              <a:solidFill>
                <a:srgbClr val="0D0D0D"/>
              </a:solidFill>
            </a:endParaRPr>
          </a:p>
          <a:p>
            <a:pPr indent="0" lvl="0" marL="0" rtl="0" algn="ctr">
              <a:spcBef>
                <a:spcPts val="0"/>
              </a:spcBef>
              <a:spcAft>
                <a:spcPts val="0"/>
              </a:spcAft>
              <a:buSzPts val="891"/>
              <a:buNone/>
            </a:pPr>
            <a:r>
              <a:rPr lang="en" sz="4020">
                <a:solidFill>
                  <a:srgbClr val="0D0D0D"/>
                </a:solidFill>
              </a:rPr>
              <a:t> Demographics, Income, &amp; Rent</a:t>
            </a:r>
            <a:endParaRPr sz="4020">
              <a:solidFill>
                <a:srgbClr val="0D0D0D"/>
              </a:solidFill>
            </a:endParaRPr>
          </a:p>
        </p:txBody>
      </p:sp>
      <p:sp>
        <p:nvSpPr>
          <p:cNvPr id="55" name="Google Shape;55;p13"/>
          <p:cNvSpPr txBox="1"/>
          <p:nvPr>
            <p:ph idx="1" type="subTitle"/>
          </p:nvPr>
        </p:nvSpPr>
        <p:spPr>
          <a:xfrm>
            <a:off x="3755150" y="1692525"/>
            <a:ext cx="5748900" cy="18909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b="1" lang="en">
                <a:solidFill>
                  <a:srgbClr val="0D0D0D"/>
                </a:solidFill>
              </a:rPr>
              <a:t>Analyzing Trends from 2010-2020</a:t>
            </a:r>
            <a:endParaRPr b="1">
              <a:solidFill>
                <a:srgbClr val="0D0D0D"/>
              </a:solidFill>
            </a:endParaRPr>
          </a:p>
          <a:p>
            <a:pPr indent="0" lvl="0" marL="0" rtl="0" algn="ctr">
              <a:spcBef>
                <a:spcPts val="0"/>
              </a:spcBef>
              <a:spcAft>
                <a:spcPts val="0"/>
              </a:spcAft>
              <a:buNone/>
            </a:pPr>
            <a:r>
              <a:t/>
            </a:r>
            <a:endParaRPr b="1">
              <a:solidFill>
                <a:srgbClr val="0D0D0D"/>
              </a:solidFill>
            </a:endParaRPr>
          </a:p>
          <a:p>
            <a:pPr indent="0" lvl="0" marL="0" rtl="0" algn="ctr">
              <a:spcBef>
                <a:spcPts val="0"/>
              </a:spcBef>
              <a:spcAft>
                <a:spcPts val="0"/>
              </a:spcAft>
              <a:buNone/>
            </a:pPr>
            <a:r>
              <a:rPr b="1" lang="en">
                <a:solidFill>
                  <a:srgbClr val="0D0D0D"/>
                </a:solidFill>
              </a:rPr>
              <a:t>Project 1 : Group 6</a:t>
            </a:r>
            <a:endParaRPr b="1">
              <a:solidFill>
                <a:srgbClr val="0D0D0D"/>
              </a:solidFill>
            </a:endParaRPr>
          </a:p>
          <a:p>
            <a:pPr indent="0" lvl="0" marL="0" rtl="0" algn="ctr">
              <a:spcBef>
                <a:spcPts val="0"/>
              </a:spcBef>
              <a:spcAft>
                <a:spcPts val="0"/>
              </a:spcAft>
              <a:buNone/>
            </a:pPr>
            <a:r>
              <a:rPr b="1" lang="en">
                <a:solidFill>
                  <a:srgbClr val="0D0D0D"/>
                </a:solidFill>
              </a:rPr>
              <a:t>Christine</a:t>
            </a:r>
            <a:endParaRPr b="1">
              <a:solidFill>
                <a:srgbClr val="0D0D0D"/>
              </a:solidFill>
            </a:endParaRPr>
          </a:p>
          <a:p>
            <a:pPr indent="0" lvl="0" marL="0" rtl="0" algn="ctr">
              <a:spcBef>
                <a:spcPts val="0"/>
              </a:spcBef>
              <a:spcAft>
                <a:spcPts val="0"/>
              </a:spcAft>
              <a:buNone/>
            </a:pPr>
            <a:r>
              <a:rPr b="1" lang="en">
                <a:solidFill>
                  <a:srgbClr val="0D0D0D"/>
                </a:solidFill>
              </a:rPr>
              <a:t>Natalia</a:t>
            </a:r>
            <a:endParaRPr b="1">
              <a:solidFill>
                <a:srgbClr val="0D0D0D"/>
              </a:solidFill>
            </a:endParaRPr>
          </a:p>
          <a:p>
            <a:pPr indent="0" lvl="0" marL="0" rtl="0" algn="ctr">
              <a:spcBef>
                <a:spcPts val="0"/>
              </a:spcBef>
              <a:spcAft>
                <a:spcPts val="0"/>
              </a:spcAft>
              <a:buNone/>
            </a:pPr>
            <a:r>
              <a:rPr b="1" lang="en">
                <a:solidFill>
                  <a:srgbClr val="0D0D0D"/>
                </a:solidFill>
              </a:rPr>
              <a:t>Rafael</a:t>
            </a:r>
            <a:endParaRPr b="1">
              <a:solidFill>
                <a:srgbClr val="0D0D0D"/>
              </a:solidFill>
            </a:endParaRPr>
          </a:p>
          <a:p>
            <a:pPr indent="0" lvl="0" marL="0" rtl="0" algn="ctr">
              <a:spcBef>
                <a:spcPts val="0"/>
              </a:spcBef>
              <a:spcAft>
                <a:spcPts val="0"/>
              </a:spcAft>
              <a:buNone/>
            </a:pPr>
            <a:r>
              <a:rPr b="1" lang="en">
                <a:solidFill>
                  <a:srgbClr val="0D0D0D"/>
                </a:solidFill>
              </a:rPr>
              <a:t>Andrea</a:t>
            </a:r>
            <a:endParaRPr b="1">
              <a:solidFill>
                <a:srgbClr val="0D0D0D"/>
              </a:solidFill>
            </a:endParaRPr>
          </a:p>
          <a:p>
            <a:pPr indent="0" lvl="0" marL="0" rtl="0" algn="ctr">
              <a:spcBef>
                <a:spcPts val="0"/>
              </a:spcBef>
              <a:spcAft>
                <a:spcPts val="0"/>
              </a:spcAft>
              <a:buNone/>
            </a:pPr>
            <a:r>
              <a:rPr b="1" lang="en">
                <a:solidFill>
                  <a:srgbClr val="0D0D0D"/>
                </a:solidFill>
              </a:rPr>
              <a:t>Ashley</a:t>
            </a:r>
            <a:endParaRPr b="1">
              <a:solidFill>
                <a:srgbClr val="0D0D0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Annual Median Income</a:t>
            </a:r>
            <a:endParaRPr/>
          </a:p>
        </p:txBody>
      </p:sp>
      <p:pic>
        <p:nvPicPr>
          <p:cNvPr id="109" name="Google Shape;109;p22"/>
          <p:cNvPicPr preferRelativeResize="0"/>
          <p:nvPr/>
        </p:nvPicPr>
        <p:blipFill>
          <a:blip r:embed="rId3">
            <a:alphaModFix/>
          </a:blip>
          <a:stretch>
            <a:fillRect/>
          </a:stretch>
        </p:blipFill>
        <p:spPr>
          <a:xfrm>
            <a:off x="1744275" y="1132800"/>
            <a:ext cx="5655451"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Year to Year Changes in Median Income</a:t>
            </a:r>
            <a:endParaRPr/>
          </a:p>
        </p:txBody>
      </p:sp>
      <p:pic>
        <p:nvPicPr>
          <p:cNvPr id="115" name="Google Shape;115;p23"/>
          <p:cNvPicPr preferRelativeResize="0"/>
          <p:nvPr/>
        </p:nvPicPr>
        <p:blipFill>
          <a:blip r:embed="rId3">
            <a:alphaModFix/>
          </a:blip>
          <a:stretch>
            <a:fillRect/>
          </a:stretch>
        </p:blipFill>
        <p:spPr>
          <a:xfrm>
            <a:off x="600275" y="1232325"/>
            <a:ext cx="7679410" cy="382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Income Answers:</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32500" lnSpcReduction="20000"/>
          </a:bodyPr>
          <a:lstStyle/>
          <a:p>
            <a:pPr indent="-285511" lvl="0" marL="457200" rtl="0" algn="l">
              <a:spcBef>
                <a:spcPts val="0"/>
              </a:spcBef>
              <a:spcAft>
                <a:spcPts val="0"/>
              </a:spcAft>
              <a:buSzPct val="100000"/>
              <a:buAutoNum type="arabicPeriod"/>
            </a:pPr>
            <a:r>
              <a:rPr lang="en" sz="2757"/>
              <a:t>How does the median income levels of each borough progress over the course of 2010-2020?</a:t>
            </a:r>
            <a:endParaRPr sz="2757"/>
          </a:p>
          <a:p>
            <a:pPr indent="0" lvl="0" marL="0" rtl="0" algn="l">
              <a:spcBef>
                <a:spcPts val="1200"/>
              </a:spcBef>
              <a:spcAft>
                <a:spcPts val="0"/>
              </a:spcAft>
              <a:buNone/>
            </a:pPr>
            <a:r>
              <a:rPr lang="en" sz="2757">
                <a:solidFill>
                  <a:schemeClr val="dk1"/>
                </a:solidFill>
              </a:rPr>
              <a:t>Manhattan and Staten Island had the highest median incomes over the course of 2010-2020. The Bronx had the lowest median incomes. All of the boroughs showed steady growth over the decade, except Manhattan and Staten Island both declined between 2019-2020. The national average income was lower than all of the boroughs except for the Bronx. However, the Bronx and the National medians had a very similar growth pattern. Overall, there seems to be a positive correlation between median income and years in this decade- aside from the Manhattan and Staten Island drop in 2019. The change in income is also relatively stable keeping within losing $2,000 and gaining $2000. Manhattan has three spikes in income change outside of this range- which we can see in 2013, 2015, and 2019. Manhattan and Staten Island also have a drastic decrease in median income in 2020.</a:t>
            </a:r>
            <a:endParaRPr sz="2757">
              <a:solidFill>
                <a:schemeClr val="dk1"/>
              </a:solidFill>
            </a:endParaRPr>
          </a:p>
          <a:p>
            <a:pPr indent="0" lvl="0" marL="457200" rtl="0" algn="l">
              <a:spcBef>
                <a:spcPts val="0"/>
              </a:spcBef>
              <a:spcAft>
                <a:spcPts val="0"/>
              </a:spcAft>
              <a:buNone/>
            </a:pPr>
            <a:r>
              <a:t/>
            </a:r>
            <a:endParaRPr sz="2757"/>
          </a:p>
          <a:p>
            <a:pPr indent="-285511" lvl="0" marL="457200" rtl="0" algn="l">
              <a:spcBef>
                <a:spcPts val="1200"/>
              </a:spcBef>
              <a:spcAft>
                <a:spcPts val="0"/>
              </a:spcAft>
              <a:buSzPct val="100000"/>
              <a:buAutoNum type="arabicPeriod"/>
            </a:pPr>
            <a:r>
              <a:rPr lang="en" sz="2757"/>
              <a:t>How does the median income vary across the different NYC boroughs &amp; how does that compare to the national median income during 2010-2020?</a:t>
            </a:r>
            <a:endParaRPr sz="2757"/>
          </a:p>
          <a:p>
            <a:pPr indent="0" lvl="0" marL="0" rtl="0" algn="l">
              <a:spcBef>
                <a:spcPts val="1200"/>
              </a:spcBef>
              <a:spcAft>
                <a:spcPts val="0"/>
              </a:spcAft>
              <a:buNone/>
            </a:pPr>
            <a:r>
              <a:rPr lang="en" sz="2757">
                <a:solidFill>
                  <a:schemeClr val="dk1"/>
                </a:solidFill>
              </a:rPr>
              <a:t>Most of the boroughs - with the exception of Staten Island have median that are close to the center of the interquartile range. Staten Island falls on the lower end. Manhattan and Brooklyn have the largest variability in income, while Bronx has the lowest variability. Bronx is also the only borough that falls below the national average. The Bronx and the national average hold similar variability. However, the box for the Bronx falls close to the lower income range. Brooklyn, Queens, and Manhattan appear to have the biggest range of income. Manhattan is most centrally located, indicating that both the upper and lower outliers extend equally as far. The remainder of the boroughs and the national show that they have a larger range of outliers that lie above the average variability.</a:t>
            </a:r>
            <a:endParaRPr sz="2757">
              <a:solidFill>
                <a:schemeClr val="dk1"/>
              </a:solidFill>
            </a:endParaRPr>
          </a:p>
          <a:p>
            <a:pPr indent="0" lvl="0" marL="457200" rtl="0" algn="l">
              <a:spcBef>
                <a:spcPts val="0"/>
              </a:spcBef>
              <a:spcAft>
                <a:spcPts val="0"/>
              </a:spcAft>
              <a:buNone/>
            </a:pPr>
            <a:r>
              <a:t/>
            </a:r>
            <a:endParaRPr sz="2757"/>
          </a:p>
          <a:p>
            <a:pPr indent="-285511" lvl="0" marL="457200" rtl="0" algn="l">
              <a:spcBef>
                <a:spcPts val="1200"/>
              </a:spcBef>
              <a:spcAft>
                <a:spcPts val="0"/>
              </a:spcAft>
              <a:buSzPct val="100000"/>
              <a:buAutoNum type="arabicPeriod"/>
            </a:pPr>
            <a:r>
              <a:rPr lang="en" sz="2757"/>
              <a:t>How does the cost of housing in each borough compare to its income level?</a:t>
            </a:r>
            <a:endParaRPr sz="2757"/>
          </a:p>
          <a:p>
            <a:pPr indent="0" lvl="0" marL="0" rtl="0" algn="l">
              <a:spcBef>
                <a:spcPts val="1200"/>
              </a:spcBef>
              <a:spcAft>
                <a:spcPts val="0"/>
              </a:spcAft>
              <a:buNone/>
            </a:pPr>
            <a:r>
              <a:rPr lang="en" sz="2757">
                <a:solidFill>
                  <a:schemeClr val="dk1"/>
                </a:solidFill>
              </a:rPr>
              <a:t>In all cases we see a positive correlation between income and rental pricing. Manhattan, Queens, and Brooklyn show the income growing at a faster pace than the rental pricing. The Bronx and Staten Island see these two variables growing at a similar pace.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Income</a:t>
            </a:r>
            <a:endParaRPr/>
          </a:p>
        </p:txBody>
      </p:sp>
      <p:sp>
        <p:nvSpPr>
          <p:cNvPr id="127" name="Google Shape;127;p25"/>
          <p:cNvSpPr txBox="1"/>
          <p:nvPr>
            <p:ph idx="1" type="body"/>
          </p:nvPr>
        </p:nvSpPr>
        <p:spPr>
          <a:xfrm>
            <a:off x="311700" y="1160550"/>
            <a:ext cx="8520600" cy="3849300"/>
          </a:xfrm>
          <a:prstGeom prst="rect">
            <a:avLst/>
          </a:prstGeom>
        </p:spPr>
        <p:txBody>
          <a:bodyPr anchorCtr="0" anchor="t" bIns="91425" lIns="91425" spcFirstLastPara="1" rIns="91425" wrap="square" tIns="91425">
            <a:normAutofit fontScale="70000" lnSpcReduction="10000"/>
          </a:bodyPr>
          <a:lstStyle/>
          <a:p>
            <a:pPr indent="457200" lvl="0" marL="0" rtl="0" algn="l">
              <a:spcBef>
                <a:spcPts val="0"/>
              </a:spcBef>
              <a:spcAft>
                <a:spcPts val="0"/>
              </a:spcAft>
              <a:buNone/>
            </a:pPr>
            <a:r>
              <a:rPr lang="en" sz="1500">
                <a:solidFill>
                  <a:schemeClr val="dk1"/>
                </a:solidFill>
              </a:rPr>
              <a:t>If median income changes over the course of a decade are relatively close across multiple locations, it suggests a similar pattern of income growth or stability among the boroughs and across all of NYC. Despite there being differences in income levels in each borough- we are able to see a relatively similar pattern of growth over 2010-2020. This decade is interesting to look at, since the country was still recovering from the 2008 recession- the positive correlation of growing income by year is a testament to that. </a:t>
            </a:r>
            <a:endParaRPr sz="1500">
              <a:solidFill>
                <a:schemeClr val="dk1"/>
              </a:solidFill>
            </a:endParaRPr>
          </a:p>
          <a:p>
            <a:pPr indent="0" lvl="0" marL="0" rtl="0" algn="l">
              <a:spcBef>
                <a:spcPts val="0"/>
              </a:spcBef>
              <a:spcAft>
                <a:spcPts val="0"/>
              </a:spcAft>
              <a:buNone/>
            </a:pPr>
            <a:r>
              <a:rPr lang="en" sz="1500">
                <a:solidFill>
                  <a:schemeClr val="dk1"/>
                </a:solidFill>
              </a:rPr>
              <a:t>	Income levels can help provide insight into economic trends- this is not just limited to dollar amounts. It may also begin a conversation about other economic trends. Some of which may include: Industry trends, policy impact, and population dynamics. More businesses opening in a particular borough would lead to more job and in turn additional income- especially if the businesses are successful over that time period. A great example of policy impact would be raising minimum wage- this would directly affect income. Population dynamics is reflected in income in the possibility of people leaving Manhattan to find housing. This would be an influx in income. Brooklyn may provide a good example of these factors in 2012. We see both a jump in income and rental prices. It also happens to be when Barclay’s Center was constructed. This provided an influx of revenue, jobs, and more housing appeal. If analyzed, these factors would help build a more comprehensive study on these changes.</a:t>
            </a:r>
            <a:endParaRPr sz="1500">
              <a:solidFill>
                <a:schemeClr val="dk1"/>
              </a:solidFill>
            </a:endParaRPr>
          </a:p>
          <a:p>
            <a:pPr indent="0" lvl="0" marL="0" rtl="0" algn="l">
              <a:spcBef>
                <a:spcPts val="0"/>
              </a:spcBef>
              <a:spcAft>
                <a:spcPts val="0"/>
              </a:spcAft>
              <a:buNone/>
            </a:pPr>
            <a:r>
              <a:rPr lang="en" sz="1500">
                <a:solidFill>
                  <a:schemeClr val="dk1"/>
                </a:solidFill>
              </a:rPr>
              <a:t>	These trends are also an insight into the climate of the economy at the time. At the beginning of the decade the US economy was still recovering from a hard-hitting recession (as mentioned above).Inflation and CPI had a low point in 2015 and again in 2020 (</a:t>
            </a:r>
            <a:r>
              <a:rPr lang="en" sz="1500" u="sng">
                <a:solidFill>
                  <a:schemeClr val="dk1"/>
                </a:solidFill>
                <a:hlinkClick r:id="rId3">
                  <a:extLst>
                    <a:ext uri="{A12FA001-AC4F-418D-AE19-62706E023703}">
                      <ahyp:hlinkClr val="tx"/>
                    </a:ext>
                  </a:extLst>
                </a:hlinkClick>
              </a:rPr>
              <a:t>bls.gov</a:t>
            </a:r>
            <a:r>
              <a:rPr lang="en" sz="1500">
                <a:solidFill>
                  <a:schemeClr val="dk1"/>
                </a:solidFill>
              </a:rPr>
              <a:t>). Between 2010-2019 employment rate in NYC saw a steady increase, while available housing remained relatively stagnant (</a:t>
            </a:r>
            <a:r>
              <a:rPr lang="en" sz="1500" u="sng">
                <a:solidFill>
                  <a:schemeClr val="dk1"/>
                </a:solidFill>
                <a:hlinkClick r:id="rId4">
                  <a:extLst>
                    <a:ext uri="{A12FA001-AC4F-418D-AE19-62706E023703}">
                      <ahyp:hlinkClr val="tx"/>
                    </a:ext>
                  </a:extLst>
                </a:hlinkClick>
              </a:rPr>
              <a:t>comptroller.nyc.gov</a:t>
            </a:r>
            <a:r>
              <a:rPr lang="en" sz="1500">
                <a:solidFill>
                  <a:schemeClr val="dk1"/>
                </a:solidFill>
              </a:rPr>
              <a:t>).  One limitation of this data set is using a limited range of years. Expanding this time frame could give a more </a:t>
            </a:r>
            <a:r>
              <a:rPr lang="en" sz="1500">
                <a:solidFill>
                  <a:schemeClr val="dk1"/>
                </a:solidFill>
              </a:rPr>
              <a:t>comprehensive analysis with a larger dataset.</a:t>
            </a:r>
            <a:endParaRPr sz="1500">
              <a:solidFill>
                <a:schemeClr val="dk1"/>
              </a:solidFill>
            </a:endParaRPr>
          </a:p>
          <a:p>
            <a:pPr indent="0" lvl="0" marL="0" rtl="0" algn="l">
              <a:spcBef>
                <a:spcPts val="0"/>
              </a:spcBef>
              <a:spcAft>
                <a:spcPts val="0"/>
              </a:spcAft>
              <a:buNone/>
            </a:pPr>
            <a:r>
              <a:rPr lang="en" sz="1500">
                <a:solidFill>
                  <a:schemeClr val="dk1"/>
                </a:solidFill>
              </a:rPr>
              <a:t>	</a:t>
            </a:r>
            <a:endParaRPr sz="1500">
              <a:solidFill>
                <a:schemeClr val="dk1"/>
              </a:solidFill>
            </a:endParaRPr>
          </a:p>
          <a:p>
            <a:pPr indent="0" lvl="0" marL="0" rtl="0" algn="l">
              <a:spcBef>
                <a:spcPts val="0"/>
              </a:spcBef>
              <a:spcAft>
                <a:spcPts val="0"/>
              </a:spcAft>
              <a:buNone/>
            </a:pPr>
            <a:r>
              <a:rPr lang="en" sz="1500">
                <a:solidFill>
                  <a:schemeClr val="dk1"/>
                </a:solidFill>
              </a:rPr>
              <a:t>**CSV Data was obtained from US Census Data &amp; The Federal Reserve of St Louis</a:t>
            </a:r>
            <a:endParaRPr sz="15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Income and Rental Pricing Linear Regression </a:t>
            </a:r>
            <a:endParaRPr/>
          </a:p>
        </p:txBody>
      </p:sp>
      <p:pic>
        <p:nvPicPr>
          <p:cNvPr id="133" name="Google Shape;133;p26"/>
          <p:cNvPicPr preferRelativeResize="0"/>
          <p:nvPr/>
        </p:nvPicPr>
        <p:blipFill>
          <a:blip r:embed="rId3">
            <a:alphaModFix/>
          </a:blip>
          <a:stretch>
            <a:fillRect/>
          </a:stretch>
        </p:blipFill>
        <p:spPr>
          <a:xfrm>
            <a:off x="2825075" y="1017725"/>
            <a:ext cx="3860777" cy="382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Bronx</a:t>
            </a:r>
            <a:endParaRPr/>
          </a:p>
        </p:txBody>
      </p:sp>
      <p:pic>
        <p:nvPicPr>
          <p:cNvPr id="139" name="Google Shape;139;p27"/>
          <p:cNvPicPr preferRelativeResize="0"/>
          <p:nvPr/>
        </p:nvPicPr>
        <p:blipFill>
          <a:blip r:embed="rId3">
            <a:alphaModFix/>
          </a:blip>
          <a:stretch>
            <a:fillRect/>
          </a:stretch>
        </p:blipFill>
        <p:spPr>
          <a:xfrm>
            <a:off x="152400" y="1170125"/>
            <a:ext cx="4274526" cy="3820975"/>
          </a:xfrm>
          <a:prstGeom prst="rect">
            <a:avLst/>
          </a:prstGeom>
          <a:noFill/>
          <a:ln>
            <a:noFill/>
          </a:ln>
        </p:spPr>
      </p:pic>
      <p:pic>
        <p:nvPicPr>
          <p:cNvPr id="140" name="Google Shape;140;p27"/>
          <p:cNvPicPr preferRelativeResize="0"/>
          <p:nvPr/>
        </p:nvPicPr>
        <p:blipFill>
          <a:blip r:embed="rId4">
            <a:alphaModFix/>
          </a:blip>
          <a:stretch>
            <a:fillRect/>
          </a:stretch>
        </p:blipFill>
        <p:spPr>
          <a:xfrm>
            <a:off x="4579325" y="1170125"/>
            <a:ext cx="4412276" cy="3765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Brooklyn</a:t>
            </a:r>
            <a:endParaRPr/>
          </a:p>
        </p:txBody>
      </p:sp>
      <p:pic>
        <p:nvPicPr>
          <p:cNvPr id="146" name="Google Shape;146;p28"/>
          <p:cNvPicPr preferRelativeResize="0"/>
          <p:nvPr/>
        </p:nvPicPr>
        <p:blipFill>
          <a:blip r:embed="rId3">
            <a:alphaModFix/>
          </a:blip>
          <a:stretch>
            <a:fillRect/>
          </a:stretch>
        </p:blipFill>
        <p:spPr>
          <a:xfrm>
            <a:off x="152400" y="1170125"/>
            <a:ext cx="4336725" cy="3820975"/>
          </a:xfrm>
          <a:prstGeom prst="rect">
            <a:avLst/>
          </a:prstGeom>
          <a:noFill/>
          <a:ln>
            <a:noFill/>
          </a:ln>
        </p:spPr>
      </p:pic>
      <p:pic>
        <p:nvPicPr>
          <p:cNvPr id="147" name="Google Shape;147;p28"/>
          <p:cNvPicPr preferRelativeResize="0"/>
          <p:nvPr/>
        </p:nvPicPr>
        <p:blipFill>
          <a:blip r:embed="rId4">
            <a:alphaModFix/>
          </a:blip>
          <a:stretch>
            <a:fillRect/>
          </a:stretch>
        </p:blipFill>
        <p:spPr>
          <a:xfrm>
            <a:off x="4641525" y="1170125"/>
            <a:ext cx="4350073" cy="38209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Manhattan</a:t>
            </a:r>
            <a:endParaRPr/>
          </a:p>
        </p:txBody>
      </p:sp>
      <p:pic>
        <p:nvPicPr>
          <p:cNvPr id="153" name="Google Shape;153;p29"/>
          <p:cNvPicPr preferRelativeResize="0"/>
          <p:nvPr/>
        </p:nvPicPr>
        <p:blipFill>
          <a:blip r:embed="rId3">
            <a:alphaModFix/>
          </a:blip>
          <a:stretch>
            <a:fillRect/>
          </a:stretch>
        </p:blipFill>
        <p:spPr>
          <a:xfrm>
            <a:off x="152400" y="1170125"/>
            <a:ext cx="4299400" cy="3820975"/>
          </a:xfrm>
          <a:prstGeom prst="rect">
            <a:avLst/>
          </a:prstGeom>
          <a:noFill/>
          <a:ln>
            <a:noFill/>
          </a:ln>
        </p:spPr>
      </p:pic>
      <p:pic>
        <p:nvPicPr>
          <p:cNvPr id="154" name="Google Shape;154;p29"/>
          <p:cNvPicPr preferRelativeResize="0"/>
          <p:nvPr/>
        </p:nvPicPr>
        <p:blipFill>
          <a:blip r:embed="rId4">
            <a:alphaModFix/>
          </a:blip>
          <a:stretch>
            <a:fillRect/>
          </a:stretch>
        </p:blipFill>
        <p:spPr>
          <a:xfrm>
            <a:off x="4604200" y="1170125"/>
            <a:ext cx="4387401" cy="37532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Queens</a:t>
            </a:r>
            <a:endParaRPr/>
          </a:p>
        </p:txBody>
      </p:sp>
      <p:pic>
        <p:nvPicPr>
          <p:cNvPr id="160" name="Google Shape;160;p30"/>
          <p:cNvPicPr preferRelativeResize="0"/>
          <p:nvPr/>
        </p:nvPicPr>
        <p:blipFill>
          <a:blip r:embed="rId3">
            <a:alphaModFix/>
          </a:blip>
          <a:stretch>
            <a:fillRect/>
          </a:stretch>
        </p:blipFill>
        <p:spPr>
          <a:xfrm>
            <a:off x="152400" y="1170125"/>
            <a:ext cx="4100351" cy="3820975"/>
          </a:xfrm>
          <a:prstGeom prst="rect">
            <a:avLst/>
          </a:prstGeom>
          <a:noFill/>
          <a:ln>
            <a:noFill/>
          </a:ln>
        </p:spPr>
      </p:pic>
      <p:pic>
        <p:nvPicPr>
          <p:cNvPr id="161" name="Google Shape;161;p30"/>
          <p:cNvPicPr preferRelativeResize="0"/>
          <p:nvPr/>
        </p:nvPicPr>
        <p:blipFill>
          <a:blip r:embed="rId4">
            <a:alphaModFix/>
          </a:blip>
          <a:stretch>
            <a:fillRect/>
          </a:stretch>
        </p:blipFill>
        <p:spPr>
          <a:xfrm>
            <a:off x="4688175" y="1170125"/>
            <a:ext cx="4303425" cy="382097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Staten Island</a:t>
            </a:r>
            <a:endParaRPr/>
          </a:p>
        </p:txBody>
      </p:sp>
      <p:pic>
        <p:nvPicPr>
          <p:cNvPr id="167" name="Google Shape;167;p31"/>
          <p:cNvPicPr preferRelativeResize="0"/>
          <p:nvPr/>
        </p:nvPicPr>
        <p:blipFill>
          <a:blip r:embed="rId3">
            <a:alphaModFix/>
          </a:blip>
          <a:stretch>
            <a:fillRect/>
          </a:stretch>
        </p:blipFill>
        <p:spPr>
          <a:xfrm>
            <a:off x="152400" y="1170125"/>
            <a:ext cx="4361600" cy="3820975"/>
          </a:xfrm>
          <a:prstGeom prst="rect">
            <a:avLst/>
          </a:prstGeom>
          <a:noFill/>
          <a:ln>
            <a:noFill/>
          </a:ln>
        </p:spPr>
      </p:pic>
      <p:pic>
        <p:nvPicPr>
          <p:cNvPr id="168" name="Google Shape;168;p31"/>
          <p:cNvPicPr preferRelativeResize="0"/>
          <p:nvPr/>
        </p:nvPicPr>
        <p:blipFill>
          <a:blip r:embed="rId4">
            <a:alphaModFix/>
          </a:blip>
          <a:stretch>
            <a:fillRect/>
          </a:stretch>
        </p:blipFill>
        <p:spPr>
          <a:xfrm>
            <a:off x="4666400" y="1197800"/>
            <a:ext cx="4325201" cy="3765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232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760">
                <a:solidFill>
                  <a:srgbClr val="0D0D0D"/>
                </a:solidFill>
              </a:rPr>
              <a:t>How Have Demographics, Income, and Rental Prices Changed from 2010-2020?</a:t>
            </a:r>
            <a:endParaRPr sz="1760">
              <a:solidFill>
                <a:srgbClr val="0D0D0D"/>
              </a:solidFill>
            </a:endParaRPr>
          </a:p>
        </p:txBody>
      </p:sp>
      <p:sp>
        <p:nvSpPr>
          <p:cNvPr id="61" name="Google Shape;61;p14"/>
          <p:cNvSpPr txBox="1"/>
          <p:nvPr>
            <p:ph idx="1" type="body"/>
          </p:nvPr>
        </p:nvSpPr>
        <p:spPr>
          <a:xfrm>
            <a:off x="232350" y="3875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0D0D0D"/>
                </a:solidFill>
              </a:rPr>
              <a:t>In this analysis we collected data for each </a:t>
            </a:r>
            <a:r>
              <a:rPr lang="en" sz="1500">
                <a:solidFill>
                  <a:srgbClr val="0D0D0D"/>
                </a:solidFill>
              </a:rPr>
              <a:t>borough</a:t>
            </a:r>
            <a:r>
              <a:rPr lang="en" sz="1500">
                <a:solidFill>
                  <a:srgbClr val="0D0D0D"/>
                </a:solidFill>
              </a:rPr>
              <a:t> of New York City and examined trends from 2010-2020 with 5 different variables:</a:t>
            </a:r>
            <a:endParaRPr sz="1500">
              <a:solidFill>
                <a:srgbClr val="0D0D0D"/>
              </a:solidFill>
            </a:endParaRPr>
          </a:p>
          <a:p>
            <a:pPr indent="-323850" lvl="0" marL="457200" rtl="0" algn="l">
              <a:spcBef>
                <a:spcPts val="1200"/>
              </a:spcBef>
              <a:spcAft>
                <a:spcPts val="0"/>
              </a:spcAft>
              <a:buClr>
                <a:srgbClr val="0D0D0D"/>
              </a:buClr>
              <a:buSzPts val="1500"/>
              <a:buAutoNum type="arabicPeriod"/>
            </a:pPr>
            <a:r>
              <a:rPr lang="en" sz="1500">
                <a:solidFill>
                  <a:srgbClr val="0D0D0D"/>
                </a:solidFill>
              </a:rPr>
              <a:t>Rental Pricing</a:t>
            </a:r>
            <a:endParaRPr sz="1500">
              <a:solidFill>
                <a:srgbClr val="0D0D0D"/>
              </a:solidFill>
            </a:endParaRPr>
          </a:p>
          <a:p>
            <a:pPr indent="-323850" lvl="0" marL="457200" rtl="0" algn="l">
              <a:spcBef>
                <a:spcPts val="0"/>
              </a:spcBef>
              <a:spcAft>
                <a:spcPts val="0"/>
              </a:spcAft>
              <a:buClr>
                <a:srgbClr val="0D0D0D"/>
              </a:buClr>
              <a:buSzPts val="1500"/>
              <a:buAutoNum type="arabicPeriod"/>
            </a:pPr>
            <a:r>
              <a:rPr lang="en" sz="1500">
                <a:solidFill>
                  <a:srgbClr val="0D0D0D"/>
                </a:solidFill>
              </a:rPr>
              <a:t>Income</a:t>
            </a:r>
            <a:endParaRPr sz="1500">
              <a:solidFill>
                <a:srgbClr val="0D0D0D"/>
              </a:solidFill>
            </a:endParaRPr>
          </a:p>
          <a:p>
            <a:pPr indent="-323850" lvl="0" marL="457200" rtl="0" algn="l">
              <a:spcBef>
                <a:spcPts val="0"/>
              </a:spcBef>
              <a:spcAft>
                <a:spcPts val="0"/>
              </a:spcAft>
              <a:buClr>
                <a:srgbClr val="0D0D0D"/>
              </a:buClr>
              <a:buSzPts val="1500"/>
              <a:buAutoNum type="arabicPeriod"/>
            </a:pPr>
            <a:r>
              <a:rPr lang="en" sz="1500">
                <a:solidFill>
                  <a:srgbClr val="0D0D0D"/>
                </a:solidFill>
              </a:rPr>
              <a:t>Gender</a:t>
            </a:r>
            <a:endParaRPr sz="1500">
              <a:solidFill>
                <a:srgbClr val="0D0D0D"/>
              </a:solidFill>
            </a:endParaRPr>
          </a:p>
          <a:p>
            <a:pPr indent="-323850" lvl="0" marL="457200" rtl="0" algn="l">
              <a:spcBef>
                <a:spcPts val="0"/>
              </a:spcBef>
              <a:spcAft>
                <a:spcPts val="0"/>
              </a:spcAft>
              <a:buClr>
                <a:srgbClr val="0D0D0D"/>
              </a:buClr>
              <a:buSzPts val="1500"/>
              <a:buAutoNum type="arabicPeriod"/>
            </a:pPr>
            <a:r>
              <a:rPr lang="en" sz="1500">
                <a:solidFill>
                  <a:srgbClr val="0D0D0D"/>
                </a:solidFill>
              </a:rPr>
              <a:t>Age</a:t>
            </a:r>
            <a:endParaRPr sz="1500">
              <a:solidFill>
                <a:srgbClr val="0D0D0D"/>
              </a:solidFill>
            </a:endParaRPr>
          </a:p>
          <a:p>
            <a:pPr indent="-323850" lvl="0" marL="457200" rtl="0" algn="l">
              <a:spcBef>
                <a:spcPts val="0"/>
              </a:spcBef>
              <a:spcAft>
                <a:spcPts val="0"/>
              </a:spcAft>
              <a:buClr>
                <a:srgbClr val="0D0D0D"/>
              </a:buClr>
              <a:buSzPts val="1500"/>
              <a:buAutoNum type="arabicPeriod"/>
            </a:pPr>
            <a:r>
              <a:rPr lang="en" sz="1500">
                <a:solidFill>
                  <a:srgbClr val="0D0D0D"/>
                </a:solidFill>
              </a:rPr>
              <a:t>Ethnicity</a:t>
            </a:r>
            <a:endParaRPr sz="1500">
              <a:solidFill>
                <a:srgbClr val="0D0D0D"/>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72" name="Shape 172"/>
        <p:cNvGrpSpPr/>
        <p:nvPr/>
      </p:nvGrpSpPr>
      <p:grpSpPr>
        <a:xfrm>
          <a:off x="0" y="0"/>
          <a:ext cx="0" cy="0"/>
          <a:chOff x="0" y="0"/>
          <a:chExt cx="0" cy="0"/>
        </a:xfrm>
      </p:grpSpPr>
      <p:sp>
        <p:nvSpPr>
          <p:cNvPr id="173" name="Google Shape;173;p32"/>
          <p:cNvSpPr txBox="1"/>
          <p:nvPr>
            <p:ph type="title"/>
          </p:nvPr>
        </p:nvSpPr>
        <p:spPr>
          <a:xfrm>
            <a:off x="104775" y="445025"/>
            <a:ext cx="8727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Population by Age Group: 2010 vs 2020</a:t>
            </a:r>
            <a:endParaRPr/>
          </a:p>
        </p:txBody>
      </p:sp>
      <p:pic>
        <p:nvPicPr>
          <p:cNvPr id="174" name="Google Shape;174;p32"/>
          <p:cNvPicPr preferRelativeResize="0"/>
          <p:nvPr/>
        </p:nvPicPr>
        <p:blipFill>
          <a:blip r:embed="rId3">
            <a:alphaModFix/>
          </a:blip>
          <a:stretch>
            <a:fillRect/>
          </a:stretch>
        </p:blipFill>
        <p:spPr>
          <a:xfrm>
            <a:off x="247650" y="850850"/>
            <a:ext cx="6105525" cy="3997375"/>
          </a:xfrm>
          <a:prstGeom prst="rect">
            <a:avLst/>
          </a:prstGeom>
          <a:noFill/>
          <a:ln>
            <a:noFill/>
          </a:ln>
        </p:spPr>
      </p:pic>
      <p:sp>
        <p:nvSpPr>
          <p:cNvPr id="175" name="Google Shape;175;p32"/>
          <p:cNvSpPr txBox="1"/>
          <p:nvPr/>
        </p:nvSpPr>
        <p:spPr>
          <a:xfrm>
            <a:off x="5974575" y="1714500"/>
            <a:ext cx="2857800" cy="1714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200"/>
              </a:spcAft>
              <a:buNone/>
            </a:pPr>
            <a:r>
              <a:rPr lang="en" sz="1200">
                <a:solidFill>
                  <a:schemeClr val="dk1"/>
                </a:solidFill>
                <a:latin typeface="Average"/>
                <a:ea typeface="Average"/>
                <a:cs typeface="Average"/>
                <a:sym typeface="Average"/>
              </a:rPr>
              <a:t>In the past decade, New York City has experienced significant demographic shifts with implications for urban development. Across most age groups and areas, there's been a trend of population growth, particularly notable in Brooklyn and Queens. </a:t>
            </a:r>
            <a:endParaRPr sz="1800">
              <a:solidFill>
                <a:schemeClr val="accent3"/>
              </a:solidFill>
              <a:latin typeface="Average"/>
              <a:ea typeface="Average"/>
              <a:cs typeface="Average"/>
              <a:sym typeface="Averag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79" name="Shape 179"/>
        <p:cNvGrpSpPr/>
        <p:nvPr/>
      </p:nvGrpSpPr>
      <p:grpSpPr>
        <a:xfrm>
          <a:off x="0" y="0"/>
          <a:ext cx="0" cy="0"/>
          <a:chOff x="0" y="0"/>
          <a:chExt cx="0" cy="0"/>
        </a:xfrm>
      </p:grpSpPr>
      <p:sp>
        <p:nvSpPr>
          <p:cNvPr id="180" name="Google Shape;180;p33"/>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Bronx Linear Regression</a:t>
            </a:r>
            <a:endParaRPr/>
          </a:p>
        </p:txBody>
      </p:sp>
      <p:pic>
        <p:nvPicPr>
          <p:cNvPr id="181" name="Google Shape;181;p33"/>
          <p:cNvPicPr preferRelativeResize="0"/>
          <p:nvPr/>
        </p:nvPicPr>
        <p:blipFill>
          <a:blip r:embed="rId3">
            <a:alphaModFix/>
          </a:blip>
          <a:stretch>
            <a:fillRect/>
          </a:stretch>
        </p:blipFill>
        <p:spPr>
          <a:xfrm>
            <a:off x="1143001" y="941525"/>
            <a:ext cx="6898801" cy="3820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85" name="Shape 185"/>
        <p:cNvGrpSpPr/>
        <p:nvPr/>
      </p:nvGrpSpPr>
      <p:grpSpPr>
        <a:xfrm>
          <a:off x="0" y="0"/>
          <a:ext cx="0" cy="0"/>
          <a:chOff x="0" y="0"/>
          <a:chExt cx="0" cy="0"/>
        </a:xfrm>
      </p:grpSpPr>
      <p:sp>
        <p:nvSpPr>
          <p:cNvPr id="186" name="Google Shape;18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Brooklyn Linear Regression</a:t>
            </a:r>
            <a:endParaRPr/>
          </a:p>
        </p:txBody>
      </p:sp>
      <p:pic>
        <p:nvPicPr>
          <p:cNvPr id="187" name="Google Shape;187;p34"/>
          <p:cNvPicPr preferRelativeResize="0"/>
          <p:nvPr/>
        </p:nvPicPr>
        <p:blipFill>
          <a:blip r:embed="rId3">
            <a:alphaModFix/>
          </a:blip>
          <a:stretch>
            <a:fillRect/>
          </a:stretch>
        </p:blipFill>
        <p:spPr>
          <a:xfrm>
            <a:off x="1109425" y="1135325"/>
            <a:ext cx="6368292" cy="3820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91" name="Shape 191"/>
        <p:cNvGrpSpPr/>
        <p:nvPr/>
      </p:nvGrpSpPr>
      <p:grpSpPr>
        <a:xfrm>
          <a:off x="0" y="0"/>
          <a:ext cx="0" cy="0"/>
          <a:chOff x="0" y="0"/>
          <a:chExt cx="0" cy="0"/>
        </a:xfrm>
      </p:grpSpPr>
      <p:sp>
        <p:nvSpPr>
          <p:cNvPr id="192" name="Google Shape;19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Manhattan Linear Regression</a:t>
            </a:r>
            <a:endParaRPr/>
          </a:p>
        </p:txBody>
      </p:sp>
      <p:pic>
        <p:nvPicPr>
          <p:cNvPr id="193" name="Google Shape;193;p35"/>
          <p:cNvPicPr preferRelativeResize="0"/>
          <p:nvPr/>
        </p:nvPicPr>
        <p:blipFill>
          <a:blip r:embed="rId3">
            <a:alphaModFix/>
          </a:blip>
          <a:stretch>
            <a:fillRect/>
          </a:stretch>
        </p:blipFill>
        <p:spPr>
          <a:xfrm>
            <a:off x="1309525" y="1135325"/>
            <a:ext cx="6368292" cy="3820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97" name="Shape 197"/>
        <p:cNvGrpSpPr/>
        <p:nvPr/>
      </p:nvGrpSpPr>
      <p:grpSpPr>
        <a:xfrm>
          <a:off x="0" y="0"/>
          <a:ext cx="0" cy="0"/>
          <a:chOff x="0" y="0"/>
          <a:chExt cx="0" cy="0"/>
        </a:xfrm>
      </p:grpSpPr>
      <p:sp>
        <p:nvSpPr>
          <p:cNvPr id="198" name="Google Shape;19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Queens Linear Progression</a:t>
            </a:r>
            <a:endParaRPr/>
          </a:p>
        </p:txBody>
      </p:sp>
      <p:pic>
        <p:nvPicPr>
          <p:cNvPr id="199" name="Google Shape;199;p36"/>
          <p:cNvPicPr preferRelativeResize="0"/>
          <p:nvPr/>
        </p:nvPicPr>
        <p:blipFill>
          <a:blip r:embed="rId3">
            <a:alphaModFix/>
          </a:blip>
          <a:stretch>
            <a:fillRect/>
          </a:stretch>
        </p:blipFill>
        <p:spPr>
          <a:xfrm>
            <a:off x="1387850" y="1196225"/>
            <a:ext cx="6368292" cy="3820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03" name="Shape 203"/>
        <p:cNvGrpSpPr/>
        <p:nvPr/>
      </p:nvGrpSpPr>
      <p:grpSpPr>
        <a:xfrm>
          <a:off x="0" y="0"/>
          <a:ext cx="0" cy="0"/>
          <a:chOff x="0" y="0"/>
          <a:chExt cx="0" cy="0"/>
        </a:xfrm>
      </p:grpSpPr>
      <p:sp>
        <p:nvSpPr>
          <p:cNvPr id="204" name="Google Shape;204;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Staten Island Regression Line</a:t>
            </a:r>
            <a:endParaRPr/>
          </a:p>
        </p:txBody>
      </p:sp>
      <p:pic>
        <p:nvPicPr>
          <p:cNvPr id="205" name="Google Shape;205;p37"/>
          <p:cNvPicPr preferRelativeResize="0"/>
          <p:nvPr/>
        </p:nvPicPr>
        <p:blipFill>
          <a:blip r:embed="rId3">
            <a:alphaModFix/>
          </a:blip>
          <a:stretch>
            <a:fillRect/>
          </a:stretch>
        </p:blipFill>
        <p:spPr>
          <a:xfrm>
            <a:off x="1387850" y="1170125"/>
            <a:ext cx="6368292" cy="3820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Gender Questions:</a:t>
            </a:r>
            <a:endParaRPr/>
          </a:p>
        </p:txBody>
      </p:sp>
      <p:sp>
        <p:nvSpPr>
          <p:cNvPr id="211" name="Google Shape;211;p38"/>
          <p:cNvSpPr txBox="1"/>
          <p:nvPr>
            <p:ph idx="1" type="body"/>
          </p:nvPr>
        </p:nvSpPr>
        <p:spPr>
          <a:xfrm>
            <a:off x="792150" y="1140000"/>
            <a:ext cx="7559700" cy="2863500"/>
          </a:xfrm>
          <a:prstGeom prst="rect">
            <a:avLst/>
          </a:prstGeom>
          <a:ln cap="flat" cmpd="sng" w="9525">
            <a:solidFill>
              <a:schemeClr val="accent2"/>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1200"/>
              </a:spcBef>
              <a:spcAft>
                <a:spcPts val="0"/>
              </a:spcAft>
              <a:buClr>
                <a:schemeClr val="dk1"/>
              </a:buClr>
              <a:buSzPts val="1800"/>
              <a:buFont typeface="Average"/>
              <a:buAutoNum type="arabicPeriod"/>
            </a:pPr>
            <a:r>
              <a:rPr lang="en">
                <a:solidFill>
                  <a:schemeClr val="dk1"/>
                </a:solidFill>
              </a:rPr>
              <a:t>How do gender demographics influence housing demand in urban areas?</a:t>
            </a:r>
            <a:endParaRPr>
              <a:solidFill>
                <a:schemeClr val="dk1"/>
              </a:solidFill>
            </a:endParaRPr>
          </a:p>
          <a:p>
            <a:pPr indent="-342900" lvl="0" marL="457200" rtl="0" algn="l">
              <a:spcBef>
                <a:spcPts val="0"/>
              </a:spcBef>
              <a:spcAft>
                <a:spcPts val="0"/>
              </a:spcAft>
              <a:buClr>
                <a:schemeClr val="dk1"/>
              </a:buClr>
              <a:buSzPts val="1800"/>
              <a:buFont typeface="Average"/>
              <a:buAutoNum type="arabicPeriod"/>
            </a:pPr>
            <a:r>
              <a:rPr lang="en">
                <a:solidFill>
                  <a:schemeClr val="dk1"/>
                </a:solidFill>
              </a:rPr>
              <a:t>What insights can we derive from analyzing demographic trends over time?</a:t>
            </a:r>
            <a:endParaRPr>
              <a:solidFill>
                <a:schemeClr val="dk1"/>
              </a:solidFill>
            </a:endParaRPr>
          </a:p>
          <a:p>
            <a:pPr indent="-342900" lvl="0" marL="457200" rtl="0" algn="l">
              <a:spcBef>
                <a:spcPts val="0"/>
              </a:spcBef>
              <a:spcAft>
                <a:spcPts val="0"/>
              </a:spcAft>
              <a:buClr>
                <a:schemeClr val="dk1"/>
              </a:buClr>
              <a:buSzPts val="1800"/>
              <a:buFont typeface="Average"/>
              <a:buAutoNum type="arabicPeriod"/>
            </a:pPr>
            <a:r>
              <a:rPr lang="en">
                <a:solidFill>
                  <a:schemeClr val="dk1"/>
                </a:solidFill>
              </a:rPr>
              <a:t>How do these trends impact policy making, especially regarding housing affordability?"</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NYC </a:t>
            </a:r>
            <a:r>
              <a:rPr lang="en"/>
              <a:t>Population by Gender</a:t>
            </a:r>
            <a:endParaRPr/>
          </a:p>
        </p:txBody>
      </p:sp>
      <p:pic>
        <p:nvPicPr>
          <p:cNvPr id="217" name="Google Shape;217;p39"/>
          <p:cNvPicPr preferRelativeResize="0"/>
          <p:nvPr/>
        </p:nvPicPr>
        <p:blipFill>
          <a:blip r:embed="rId3">
            <a:alphaModFix/>
          </a:blip>
          <a:stretch>
            <a:fillRect/>
          </a:stretch>
        </p:blipFill>
        <p:spPr>
          <a:xfrm>
            <a:off x="311700" y="1050925"/>
            <a:ext cx="4996699" cy="3041660"/>
          </a:xfrm>
          <a:prstGeom prst="rect">
            <a:avLst/>
          </a:prstGeom>
          <a:noFill/>
          <a:ln>
            <a:noFill/>
          </a:ln>
        </p:spPr>
      </p:pic>
      <p:sp>
        <p:nvSpPr>
          <p:cNvPr id="218" name="Google Shape;218;p39"/>
          <p:cNvSpPr txBox="1"/>
          <p:nvPr/>
        </p:nvSpPr>
        <p:spPr>
          <a:xfrm>
            <a:off x="5663325" y="664713"/>
            <a:ext cx="30000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Average"/>
                <a:ea typeface="Average"/>
                <a:cs typeface="Average"/>
                <a:sym typeface="Average"/>
              </a:rPr>
              <a:t>As we observe the gender demographics </a:t>
            </a:r>
            <a:r>
              <a:rPr lang="en" sz="1600">
                <a:solidFill>
                  <a:schemeClr val="dk1"/>
                </a:solidFill>
                <a:latin typeface="Average"/>
                <a:ea typeface="Average"/>
                <a:cs typeface="Average"/>
                <a:sym typeface="Average"/>
              </a:rPr>
              <a:t>across</a:t>
            </a:r>
            <a:r>
              <a:rPr lang="en" sz="1600">
                <a:solidFill>
                  <a:schemeClr val="dk1"/>
                </a:solidFill>
                <a:latin typeface="Average"/>
                <a:ea typeface="Average"/>
                <a:cs typeface="Average"/>
                <a:sym typeface="Average"/>
              </a:rPr>
              <a:t> NYC’s </a:t>
            </a:r>
            <a:r>
              <a:rPr lang="en" sz="1600">
                <a:solidFill>
                  <a:schemeClr val="dk1"/>
                </a:solidFill>
                <a:latin typeface="Average"/>
                <a:ea typeface="Average"/>
                <a:cs typeface="Average"/>
                <a:sym typeface="Average"/>
              </a:rPr>
              <a:t>boroughs</a:t>
            </a:r>
            <a:r>
              <a:rPr lang="en" sz="1600">
                <a:solidFill>
                  <a:schemeClr val="dk1"/>
                </a:solidFill>
                <a:latin typeface="Average"/>
                <a:ea typeface="Average"/>
                <a:cs typeface="Average"/>
                <a:sym typeface="Average"/>
              </a:rPr>
              <a:t> from our dataset interesting patterns emerge. Brooklyn and Queens lead in both male and female populations, reflecting their status as the most populous boroughs. Notably, in all boroughs, the female population surpasses the male, bringing unique challenges and opportunities for housing policy and urban planning. </a:t>
            </a:r>
            <a:endParaRPr sz="1600">
              <a:latin typeface="Average"/>
              <a:ea typeface="Average"/>
              <a:cs typeface="Average"/>
              <a:sym typeface="Average"/>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Gender</a:t>
            </a:r>
            <a:endParaRPr/>
          </a:p>
        </p:txBody>
      </p:sp>
      <p:sp>
        <p:nvSpPr>
          <p:cNvPr id="224" name="Google Shape;224;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regression analysis and gender demographics reveal NYC’s unique urban dynamics compared to the national trends, significantly impacting housing affordability. Rapid population growth, particularly in boroughs like Brooklyn and Manhattan, underscores a pressing demand for housing. This demand, coupled with gender population disparities, necessitates strategic housing policies and spaces for all residents, </a:t>
            </a:r>
            <a:r>
              <a:rPr lang="en"/>
              <a:t>highlighting</a:t>
            </a:r>
            <a:r>
              <a:rPr lang="en"/>
              <a:t> the critical need for data-driven solutions in </a:t>
            </a:r>
            <a:r>
              <a:rPr lang="en"/>
              <a:t>addressing</a:t>
            </a:r>
            <a:r>
              <a:rPr lang="en"/>
              <a:t> urban housing challenges.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41"/>
          <p:cNvPicPr preferRelativeResize="0"/>
          <p:nvPr/>
        </p:nvPicPr>
        <p:blipFill>
          <a:blip r:embed="rId3">
            <a:alphaModFix/>
          </a:blip>
          <a:stretch>
            <a:fillRect/>
          </a:stretch>
        </p:blipFill>
        <p:spPr>
          <a:xfrm>
            <a:off x="391850" y="838750"/>
            <a:ext cx="8193776" cy="4153375"/>
          </a:xfrm>
          <a:prstGeom prst="rect">
            <a:avLst/>
          </a:prstGeom>
          <a:noFill/>
          <a:ln>
            <a:noFill/>
          </a:ln>
        </p:spPr>
      </p:pic>
      <p:sp>
        <p:nvSpPr>
          <p:cNvPr id="230" name="Google Shape;230;p41"/>
          <p:cNvSpPr txBox="1"/>
          <p:nvPr>
            <p:ph type="title"/>
          </p:nvPr>
        </p:nvSpPr>
        <p:spPr>
          <a:xfrm>
            <a:off x="311700" y="266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Regression Model Insights:   						Manhattan: </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259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D0D0D"/>
                </a:solidFill>
              </a:rPr>
              <a:t>Rental Prices</a:t>
            </a:r>
            <a:endParaRPr>
              <a:solidFill>
                <a:srgbClr val="0D0D0D"/>
              </a:solidFill>
            </a:endParaRPr>
          </a:p>
        </p:txBody>
      </p:sp>
      <p:sp>
        <p:nvSpPr>
          <p:cNvPr id="67" name="Google Shape;67;p15"/>
          <p:cNvSpPr txBox="1"/>
          <p:nvPr>
            <p:ph idx="1" type="body"/>
          </p:nvPr>
        </p:nvSpPr>
        <p:spPr>
          <a:xfrm>
            <a:off x="245575" y="863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000">
                <a:solidFill>
                  <a:srgbClr val="0D0D0D"/>
                </a:solidFill>
              </a:rPr>
              <a:t>The following charts and tables will break down the rent prices in one of the most expensive cities in the US. Broken down by borough we will compare the price in rent over a 10 year range from 2010-2020 with data pulled from Street Easy. </a:t>
            </a:r>
            <a:r>
              <a:rPr b="1" lang="en" sz="2000">
                <a:solidFill>
                  <a:srgbClr val="0D0D0D"/>
                </a:solidFill>
              </a:rPr>
              <a:t>The ranking of boroughs by rent prices has remained consistent over the span of 10 years with the exception of Staten Island falling behind the Bronx in the year 2020. </a:t>
            </a:r>
            <a:endParaRPr b="1" sz="2000">
              <a:solidFill>
                <a:srgbClr val="0D0D0D"/>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Bronx</a:t>
            </a:r>
            <a:endParaRPr/>
          </a:p>
        </p:txBody>
      </p:sp>
      <p:pic>
        <p:nvPicPr>
          <p:cNvPr id="236" name="Google Shape;236;p42"/>
          <p:cNvPicPr preferRelativeResize="0"/>
          <p:nvPr/>
        </p:nvPicPr>
        <p:blipFill>
          <a:blip r:embed="rId3">
            <a:alphaModFix/>
          </a:blip>
          <a:stretch>
            <a:fillRect/>
          </a:stretch>
        </p:blipFill>
        <p:spPr>
          <a:xfrm>
            <a:off x="436625" y="1017725"/>
            <a:ext cx="8044889" cy="38209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Brooklyn</a:t>
            </a:r>
            <a:endParaRPr/>
          </a:p>
        </p:txBody>
      </p:sp>
      <p:pic>
        <p:nvPicPr>
          <p:cNvPr id="242" name="Google Shape;242;p43"/>
          <p:cNvPicPr preferRelativeResize="0"/>
          <p:nvPr/>
        </p:nvPicPr>
        <p:blipFill>
          <a:blip r:embed="rId3">
            <a:alphaModFix/>
          </a:blip>
          <a:stretch>
            <a:fillRect/>
          </a:stretch>
        </p:blipFill>
        <p:spPr>
          <a:xfrm>
            <a:off x="527150" y="1017725"/>
            <a:ext cx="7487567" cy="38209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Queens</a:t>
            </a:r>
            <a:endParaRPr/>
          </a:p>
        </p:txBody>
      </p:sp>
      <p:pic>
        <p:nvPicPr>
          <p:cNvPr id="248" name="Google Shape;248;p44"/>
          <p:cNvPicPr preferRelativeResize="0"/>
          <p:nvPr/>
        </p:nvPicPr>
        <p:blipFill>
          <a:blip r:embed="rId3">
            <a:alphaModFix/>
          </a:blip>
          <a:stretch>
            <a:fillRect/>
          </a:stretch>
        </p:blipFill>
        <p:spPr>
          <a:xfrm>
            <a:off x="464700" y="1017725"/>
            <a:ext cx="7762189" cy="382097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Staten Island</a:t>
            </a:r>
            <a:endParaRPr/>
          </a:p>
        </p:txBody>
      </p:sp>
      <p:pic>
        <p:nvPicPr>
          <p:cNvPr id="254" name="Google Shape;254;p45"/>
          <p:cNvPicPr preferRelativeResize="0"/>
          <p:nvPr/>
        </p:nvPicPr>
        <p:blipFill>
          <a:blip r:embed="rId3">
            <a:alphaModFix/>
          </a:blip>
          <a:stretch>
            <a:fillRect/>
          </a:stretch>
        </p:blipFill>
        <p:spPr>
          <a:xfrm>
            <a:off x="433475" y="1154500"/>
            <a:ext cx="7656424" cy="38209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Gender Conclusions</a:t>
            </a:r>
            <a:endParaRPr/>
          </a:p>
        </p:txBody>
      </p:sp>
      <p:sp>
        <p:nvSpPr>
          <p:cNvPr id="260" name="Google Shape;260;p46"/>
          <p:cNvSpPr txBox="1"/>
          <p:nvPr>
            <p:ph idx="1" type="body"/>
          </p:nvPr>
        </p:nvSpPr>
        <p:spPr>
          <a:xfrm>
            <a:off x="311700" y="1152475"/>
            <a:ext cx="8520600" cy="2895000"/>
          </a:xfrm>
          <a:prstGeom prst="rect">
            <a:avLst/>
          </a:prstGeom>
          <a:solidFill>
            <a:srgbClr val="37474F"/>
          </a:solidFill>
          <a:ln cap="flat" cmpd="sng" w="9525">
            <a:solidFill>
              <a:srgbClr val="37474F"/>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43000"/>
              </a:lnSpc>
              <a:spcBef>
                <a:spcPts val="0"/>
              </a:spcBef>
              <a:spcAft>
                <a:spcPts val="0"/>
              </a:spcAft>
              <a:buNone/>
            </a:pPr>
            <a:r>
              <a:rPr lang="en" sz="1700">
                <a:solidFill>
                  <a:srgbClr val="E8F0F5"/>
                </a:solidFill>
                <a:latin typeface="Roboto"/>
                <a:ea typeface="Roboto"/>
                <a:cs typeface="Roboto"/>
                <a:sym typeface="Roboto"/>
              </a:rPr>
              <a:t>In conclusion, with NYC's male population at around 4 million and female population at 4.4 million, compared to national figures significantly higher, the city’s unique urban dynamics present both challenges and opportunities for housing policy.                     Such demographic insights are not only critical for addressing current housing affordability issues but also for planning sustainable, inclusive urban futures.</a:t>
            </a:r>
            <a:endParaRPr sz="1700">
              <a:solidFill>
                <a:srgbClr val="E8F0F5"/>
              </a:solidFill>
              <a:latin typeface="Roboto"/>
              <a:ea typeface="Roboto"/>
              <a:cs typeface="Roboto"/>
              <a:sym typeface="Roboto"/>
            </a:endParaRPr>
          </a:p>
          <a:p>
            <a:pPr indent="0" lvl="0" marL="0" rtl="0" algn="l">
              <a:lnSpc>
                <a:spcPct val="143000"/>
              </a:lnSpc>
              <a:spcBef>
                <a:spcPts val="0"/>
              </a:spcBef>
              <a:spcAft>
                <a:spcPts val="0"/>
              </a:spcAft>
              <a:buNone/>
            </a:pPr>
            <a:r>
              <a:rPr lang="en" sz="1700">
                <a:solidFill>
                  <a:srgbClr val="E8F0F5"/>
                </a:solidFill>
                <a:latin typeface="Roboto"/>
                <a:ea typeface="Roboto"/>
                <a:cs typeface="Roboto"/>
                <a:sym typeface="Roboto"/>
              </a:rPr>
              <a:t>Let's continue this conversation on how we can translate these insights into actionable strategies for New York City and similar urban landscapes.</a:t>
            </a:r>
            <a:endParaRPr sz="2400">
              <a:solidFill>
                <a:srgbClr val="E8F0F5"/>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Ethnicity</a:t>
            </a:r>
            <a:endParaRPr/>
          </a:p>
        </p:txBody>
      </p:sp>
      <p:sp>
        <p:nvSpPr>
          <p:cNvPr id="266" name="Google Shape;266;p47"/>
          <p:cNvSpPr txBox="1"/>
          <p:nvPr>
            <p:ph idx="1" type="body"/>
          </p:nvPr>
        </p:nvSpPr>
        <p:spPr>
          <a:xfrm>
            <a:off x="311700" y="1152475"/>
            <a:ext cx="8520600" cy="369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In the following bar graphs I aim to analyze the demographic trends of New York City based on its five boroughs and the six main ethnic groups that make up the city's population: White, Black, Hispanic, Asian, Native American and Indian American. The analysis aims to identify any significant changes that have occurred in these demographic groups over the past decade in relation to the years 2010 and 2020.</a:t>
            </a:r>
            <a:endParaRPr sz="1400">
              <a:solidFill>
                <a:schemeClr val="dk1"/>
              </a:solidFill>
            </a:endParaRPr>
          </a:p>
          <a:p>
            <a:pPr indent="0" lvl="0" marL="0" rtl="0" algn="l">
              <a:spcBef>
                <a:spcPts val="1200"/>
              </a:spcBef>
              <a:spcAft>
                <a:spcPts val="0"/>
              </a:spcAft>
              <a:buNone/>
            </a:pPr>
            <a:r>
              <a:rPr lang="en" sz="1400">
                <a:solidFill>
                  <a:schemeClr val="dk1"/>
                </a:solidFill>
              </a:rPr>
              <a:t>In the following pie graphs I aim to analyze the demographic trends of the United States based on the census data of 2010 and 2020 in this report. I will be focusing on the 5 main ethnic groups that make up the country's population. The purpose of this analysis is to identify any significant changes that have occurred in these demographic groups over the past decade.</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Population by Race and Borough in 2010 &amp; 2020</a:t>
            </a:r>
            <a:endParaRPr/>
          </a:p>
        </p:txBody>
      </p:sp>
      <p:pic>
        <p:nvPicPr>
          <p:cNvPr id="272" name="Google Shape;272;p48"/>
          <p:cNvPicPr preferRelativeResize="0"/>
          <p:nvPr/>
        </p:nvPicPr>
        <p:blipFill>
          <a:blip r:embed="rId3">
            <a:alphaModFix/>
          </a:blip>
          <a:stretch>
            <a:fillRect/>
          </a:stretch>
        </p:blipFill>
        <p:spPr>
          <a:xfrm>
            <a:off x="854975" y="3123100"/>
            <a:ext cx="6962276" cy="1866900"/>
          </a:xfrm>
          <a:prstGeom prst="rect">
            <a:avLst/>
          </a:prstGeom>
          <a:noFill/>
          <a:ln>
            <a:noFill/>
          </a:ln>
        </p:spPr>
      </p:pic>
      <p:pic>
        <p:nvPicPr>
          <p:cNvPr id="273" name="Google Shape;273;p48"/>
          <p:cNvPicPr preferRelativeResize="0"/>
          <p:nvPr/>
        </p:nvPicPr>
        <p:blipFill>
          <a:blip r:embed="rId4">
            <a:alphaModFix/>
          </a:blip>
          <a:stretch>
            <a:fillRect/>
          </a:stretch>
        </p:blipFill>
        <p:spPr>
          <a:xfrm>
            <a:off x="900075" y="1170125"/>
            <a:ext cx="6888767" cy="18005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Bronx Population by Race: 2010 &amp; 2020</a:t>
            </a:r>
            <a:endParaRPr/>
          </a:p>
          <a:p>
            <a:pPr indent="0" lvl="0" marL="0" rtl="0" algn="l">
              <a:spcBef>
                <a:spcPts val="0"/>
              </a:spcBef>
              <a:spcAft>
                <a:spcPts val="0"/>
              </a:spcAft>
              <a:buNone/>
            </a:pPr>
            <a:r>
              <a:t/>
            </a:r>
            <a:endParaRPr/>
          </a:p>
        </p:txBody>
      </p:sp>
      <p:pic>
        <p:nvPicPr>
          <p:cNvPr id="279" name="Google Shape;279;p49"/>
          <p:cNvPicPr preferRelativeResize="0"/>
          <p:nvPr/>
        </p:nvPicPr>
        <p:blipFill>
          <a:blip r:embed="rId3">
            <a:alphaModFix/>
          </a:blip>
          <a:stretch>
            <a:fillRect/>
          </a:stretch>
        </p:blipFill>
        <p:spPr>
          <a:xfrm>
            <a:off x="1415700" y="1203625"/>
            <a:ext cx="5265574" cy="33233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Brooklyn</a:t>
            </a:r>
            <a:r>
              <a:rPr lang="en"/>
              <a:t> Population by Race: 2010 &amp; 2020</a:t>
            </a:r>
            <a:endParaRPr/>
          </a:p>
        </p:txBody>
      </p:sp>
      <p:pic>
        <p:nvPicPr>
          <p:cNvPr id="285" name="Google Shape;285;p50"/>
          <p:cNvPicPr preferRelativeResize="0"/>
          <p:nvPr/>
        </p:nvPicPr>
        <p:blipFill>
          <a:blip r:embed="rId3">
            <a:alphaModFix/>
          </a:blip>
          <a:stretch>
            <a:fillRect/>
          </a:stretch>
        </p:blipFill>
        <p:spPr>
          <a:xfrm>
            <a:off x="1821800" y="1095075"/>
            <a:ext cx="4686246" cy="38209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Manhattan</a:t>
            </a:r>
            <a:r>
              <a:rPr lang="en"/>
              <a:t> Population by Race: 2010 &amp; 2020</a:t>
            </a:r>
            <a:endParaRPr/>
          </a:p>
        </p:txBody>
      </p:sp>
      <p:pic>
        <p:nvPicPr>
          <p:cNvPr id="291" name="Google Shape;291;p51"/>
          <p:cNvPicPr preferRelativeResize="0"/>
          <p:nvPr/>
        </p:nvPicPr>
        <p:blipFill>
          <a:blip r:embed="rId3">
            <a:alphaModFix/>
          </a:blip>
          <a:stretch>
            <a:fillRect/>
          </a:stretch>
        </p:blipFill>
        <p:spPr>
          <a:xfrm>
            <a:off x="1744450" y="1112125"/>
            <a:ext cx="4949369" cy="38209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Rental Cost Questions: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Which is the most expensive borough to rent from in NYC?</a:t>
            </a:r>
            <a:endParaRPr/>
          </a:p>
          <a:p>
            <a:pPr indent="0" lvl="0" marL="0" rtl="0" algn="l">
              <a:spcBef>
                <a:spcPts val="1200"/>
              </a:spcBef>
              <a:spcAft>
                <a:spcPts val="0"/>
              </a:spcAft>
              <a:buNone/>
            </a:pPr>
            <a:r>
              <a:rPr lang="en"/>
              <a:t>Is the rate of increase similar across boroughs in the 10 year time frame?</a:t>
            </a:r>
            <a:endParaRPr/>
          </a:p>
          <a:p>
            <a:pPr indent="0" lvl="0" marL="0" rtl="0" algn="l">
              <a:spcBef>
                <a:spcPts val="1200"/>
              </a:spcBef>
              <a:spcAft>
                <a:spcPts val="0"/>
              </a:spcAft>
              <a:buNone/>
            </a:pPr>
            <a:r>
              <a:rPr lang="en"/>
              <a:t>What factors may have contributed to rise in rent?</a:t>
            </a:r>
            <a:endParaRPr/>
          </a:p>
          <a:p>
            <a:pPr indent="0" lvl="0" marL="0" rtl="0" algn="l">
              <a:spcBef>
                <a:spcPts val="1200"/>
              </a:spcBef>
              <a:spcAft>
                <a:spcPts val="0"/>
              </a:spcAft>
              <a:buNone/>
            </a:pPr>
            <a:r>
              <a:rPr lang="en"/>
              <a:t>Is there a correlation </a:t>
            </a:r>
            <a:r>
              <a:rPr lang="en"/>
              <a:t>between</a:t>
            </a:r>
            <a:r>
              <a:rPr lang="en"/>
              <a:t> the change in rent prices and income level?</a:t>
            </a:r>
            <a:endParaRPr/>
          </a:p>
          <a:p>
            <a:pPr indent="0" lvl="0" marL="0" rtl="0" algn="l">
              <a:spcBef>
                <a:spcPts val="1200"/>
              </a:spcBef>
              <a:spcAft>
                <a:spcPts val="0"/>
              </a:spcAft>
              <a:buNone/>
            </a:pPr>
            <a:r>
              <a:rPr lang="en"/>
              <a:t>How has the change in rent prices </a:t>
            </a:r>
            <a:r>
              <a:rPr lang="en"/>
              <a:t>affected</a:t>
            </a:r>
            <a:r>
              <a:rPr lang="en"/>
              <a:t> the demographics of NYC?</a:t>
            </a:r>
            <a:endParaRPr/>
          </a:p>
          <a:p>
            <a:pPr indent="0" lvl="0" marL="0" rtl="0" algn="l">
              <a:spcBef>
                <a:spcPts val="1200"/>
              </a:spcBef>
              <a:spcAft>
                <a:spcPts val="12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Queens</a:t>
            </a:r>
            <a:r>
              <a:rPr lang="en"/>
              <a:t> Population by Race: 2010 &amp; 2020</a:t>
            </a:r>
            <a:endParaRPr/>
          </a:p>
        </p:txBody>
      </p:sp>
      <p:pic>
        <p:nvPicPr>
          <p:cNvPr id="297" name="Google Shape;297;p52"/>
          <p:cNvPicPr preferRelativeResize="0"/>
          <p:nvPr/>
        </p:nvPicPr>
        <p:blipFill>
          <a:blip r:embed="rId3">
            <a:alphaModFix/>
          </a:blip>
          <a:stretch>
            <a:fillRect/>
          </a:stretch>
        </p:blipFill>
        <p:spPr>
          <a:xfrm>
            <a:off x="1705775" y="1127300"/>
            <a:ext cx="5437850" cy="38209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Staten Island</a:t>
            </a:r>
            <a:r>
              <a:rPr lang="en"/>
              <a:t> Population by Race: 2010 &amp; 2020</a:t>
            </a:r>
            <a:endParaRPr/>
          </a:p>
        </p:txBody>
      </p:sp>
      <p:pic>
        <p:nvPicPr>
          <p:cNvPr id="303" name="Google Shape;303;p53"/>
          <p:cNvPicPr preferRelativeResize="0"/>
          <p:nvPr/>
        </p:nvPicPr>
        <p:blipFill>
          <a:blip r:embed="rId3">
            <a:alphaModFix/>
          </a:blip>
          <a:stretch>
            <a:fillRect/>
          </a:stretch>
        </p:blipFill>
        <p:spPr>
          <a:xfrm>
            <a:off x="1957125" y="1017725"/>
            <a:ext cx="4995422" cy="38209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Ethnicity Questions (NYC):</a:t>
            </a:r>
            <a:endParaRPr/>
          </a:p>
        </p:txBody>
      </p:sp>
      <p:sp>
        <p:nvSpPr>
          <p:cNvPr id="309" name="Google Shape;309;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1. How does the racial composition vary across the five boroughs of New York City? Each borough of New York City has its own unique racial composition. Manhattan tends to have a higher proportion of White and Asian residents, while the Bronx has a higher proportion of Black and Hispanic residents. Brooklyn also has a diverse population, including significant numbers of Black, White, Hispanic, and Asian residents. Queens is one of the most ethnically diverse urban areas in the world, with large populations of Hispanics, Asians, Whites, and Blacks. Staten Island has a higher proportion of White residents compared to the other boroughs. </a:t>
            </a:r>
            <a:endParaRPr sz="1600">
              <a:solidFill>
                <a:schemeClr val="dk1"/>
              </a:solidFill>
            </a:endParaRPr>
          </a:p>
          <a:p>
            <a:pPr indent="0" lvl="0" marL="0" rtl="0" algn="l">
              <a:spcBef>
                <a:spcPts val="1200"/>
              </a:spcBef>
              <a:spcAft>
                <a:spcPts val="1200"/>
              </a:spcAft>
              <a:buNone/>
            </a:pPr>
            <a:r>
              <a:rPr lang="en" sz="1600">
                <a:solidFill>
                  <a:schemeClr val="dk1"/>
                </a:solidFill>
              </a:rPr>
              <a:t>2. Which are the fastest growing races in New York City? The Hispanic and Asian populations have been among the fastest-growing racial and ethnic groups in New York City. Both populations have seen significant increases in numbers and proportions within the city's overall demographic makeup.</a:t>
            </a:r>
            <a:endParaRPr sz="160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5"/>
          <p:cNvSpPr txBox="1"/>
          <p:nvPr>
            <p:ph type="title"/>
          </p:nvPr>
        </p:nvSpPr>
        <p:spPr>
          <a:xfrm>
            <a:off x="311700" y="427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National Population by Race: 2010 &amp; 2020</a:t>
            </a:r>
            <a:endParaRPr/>
          </a:p>
        </p:txBody>
      </p:sp>
      <p:pic>
        <p:nvPicPr>
          <p:cNvPr id="315" name="Google Shape;315;p55"/>
          <p:cNvPicPr preferRelativeResize="0"/>
          <p:nvPr/>
        </p:nvPicPr>
        <p:blipFill>
          <a:blip r:embed="rId3">
            <a:alphaModFix/>
          </a:blip>
          <a:stretch>
            <a:fillRect/>
          </a:stretch>
        </p:blipFill>
        <p:spPr>
          <a:xfrm>
            <a:off x="1145025" y="1713275"/>
            <a:ext cx="6200775" cy="16689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National </a:t>
            </a:r>
            <a:r>
              <a:rPr lang="en"/>
              <a:t>Population by Race: 2010 &amp; 2020</a:t>
            </a:r>
            <a:endParaRPr/>
          </a:p>
        </p:txBody>
      </p:sp>
      <p:pic>
        <p:nvPicPr>
          <p:cNvPr id="321" name="Google Shape;321;p56"/>
          <p:cNvPicPr preferRelativeResize="0"/>
          <p:nvPr/>
        </p:nvPicPr>
        <p:blipFill>
          <a:blip r:embed="rId3">
            <a:alphaModFix/>
          </a:blip>
          <a:stretch>
            <a:fillRect/>
          </a:stretch>
        </p:blipFill>
        <p:spPr>
          <a:xfrm>
            <a:off x="2505000" y="1092775"/>
            <a:ext cx="3731769" cy="3820974"/>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Ethnicity Questions (National):</a:t>
            </a:r>
            <a:endParaRPr/>
          </a:p>
        </p:txBody>
      </p:sp>
      <p:sp>
        <p:nvSpPr>
          <p:cNvPr id="327" name="Google Shape;327;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1.Which is the race with significant decline in population? The White population remained the largest race or ethnicity group in the United States, with 204.3 million people identifying as White alone. However, the White alone population decreased by 8.6% since 2010 making it the fastest declining race.  </a:t>
            </a:r>
            <a:endParaRPr>
              <a:solidFill>
                <a:schemeClr val="dk1"/>
              </a:solidFill>
            </a:endParaRPr>
          </a:p>
          <a:p>
            <a:pPr indent="0" lvl="0" marL="0" rtl="0" algn="l">
              <a:spcBef>
                <a:spcPts val="1200"/>
              </a:spcBef>
              <a:spcAft>
                <a:spcPts val="1200"/>
              </a:spcAft>
              <a:buNone/>
            </a:pPr>
            <a:r>
              <a:rPr lang="en">
                <a:solidFill>
                  <a:schemeClr val="dk1"/>
                </a:solidFill>
              </a:rPr>
              <a:t>2. How has the racial diversity of the United States changed over the past decade? The racial diversity of the United States has increased significantly over the past decade. The probability of selecting two individuals at random from different race or ethnicity groups has increased since 2010 as our nation becomes more racially and ethnically diverse</a:t>
            </a:r>
            <a:endParaRPr sz="2700">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Analysis</a:t>
            </a:r>
            <a:endParaRPr/>
          </a:p>
        </p:txBody>
      </p:sp>
      <p:sp>
        <p:nvSpPr>
          <p:cNvPr id="333" name="Google Shape;333;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the 2010-2020 NYC analysis, boroughs exhibited diverse trends: income levels generally rose and had a similar pattern of change year to year- with Manhattan exhibiting the more drastic outliers. Rental prices increased but at rates varying from borough income growth, stressing housing affordability. Age demographics highlighted growth in youth and older adults, demanding more services. Gender disparities persisted, with a higher female population impacting urban policies. Ethnicity and economic shifts suggested evolving cultural and economic landscapes, necessitating inclusive, responsive urban planning for a sustainable, vibrant NYC.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Annual Median Rental Prices </a:t>
            </a:r>
            <a:endParaRPr/>
          </a:p>
        </p:txBody>
      </p:sp>
      <p:pic>
        <p:nvPicPr>
          <p:cNvPr id="79" name="Google Shape;79;p17"/>
          <p:cNvPicPr preferRelativeResize="0"/>
          <p:nvPr/>
        </p:nvPicPr>
        <p:blipFill>
          <a:blip r:embed="rId3">
            <a:alphaModFix/>
          </a:blip>
          <a:stretch>
            <a:fillRect/>
          </a:stretch>
        </p:blipFill>
        <p:spPr>
          <a:xfrm>
            <a:off x="1222325" y="1070600"/>
            <a:ext cx="6296635" cy="38209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Percent Changes</a:t>
            </a:r>
            <a:endParaRPr/>
          </a:p>
        </p:txBody>
      </p:sp>
      <p:pic>
        <p:nvPicPr>
          <p:cNvPr id="85" name="Google Shape;85;p18"/>
          <p:cNvPicPr preferRelativeResize="0"/>
          <p:nvPr/>
        </p:nvPicPr>
        <p:blipFill>
          <a:blip r:embed="rId3">
            <a:alphaModFix/>
          </a:blip>
          <a:stretch>
            <a:fillRect/>
          </a:stretch>
        </p:blipFill>
        <p:spPr>
          <a:xfrm>
            <a:off x="1285088" y="1083050"/>
            <a:ext cx="6573814"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37900" y="306425"/>
            <a:ext cx="7976700" cy="6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Annual Changes in Rent</a:t>
            </a:r>
            <a:endParaRPr/>
          </a:p>
        </p:txBody>
      </p:sp>
      <p:pic>
        <p:nvPicPr>
          <p:cNvPr id="91" name="Google Shape;91;p19"/>
          <p:cNvPicPr preferRelativeResize="0"/>
          <p:nvPr/>
        </p:nvPicPr>
        <p:blipFill>
          <a:blip r:embed="rId3">
            <a:alphaModFix/>
          </a:blip>
          <a:stretch>
            <a:fillRect/>
          </a:stretch>
        </p:blipFill>
        <p:spPr>
          <a:xfrm>
            <a:off x="1591350" y="1021625"/>
            <a:ext cx="6143276" cy="3947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Income Questions:</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338045" lvl="0" marL="457200" rtl="0" algn="l">
              <a:spcBef>
                <a:spcPts val="0"/>
              </a:spcBef>
              <a:spcAft>
                <a:spcPts val="0"/>
              </a:spcAft>
              <a:buSzPct val="100000"/>
              <a:buAutoNum type="arabicPeriod"/>
            </a:pPr>
            <a:r>
              <a:rPr lang="en" sz="2757"/>
              <a:t>How does the median income levels of each borough progress over the course of 2010-2020?</a:t>
            </a:r>
            <a:endParaRPr sz="2757">
              <a:solidFill>
                <a:schemeClr val="dk1"/>
              </a:solidFill>
            </a:endParaRPr>
          </a:p>
          <a:p>
            <a:pPr indent="0" lvl="0" marL="457200" rtl="0" algn="l">
              <a:spcBef>
                <a:spcPts val="1200"/>
              </a:spcBef>
              <a:spcAft>
                <a:spcPts val="0"/>
              </a:spcAft>
              <a:buNone/>
            </a:pPr>
            <a:r>
              <a:t/>
            </a:r>
            <a:endParaRPr sz="2757"/>
          </a:p>
          <a:p>
            <a:pPr indent="-338045" lvl="0" marL="457200" rtl="0" algn="l">
              <a:spcBef>
                <a:spcPts val="1200"/>
              </a:spcBef>
              <a:spcAft>
                <a:spcPts val="0"/>
              </a:spcAft>
              <a:buSzPct val="100000"/>
              <a:buAutoNum type="arabicPeriod"/>
            </a:pPr>
            <a:r>
              <a:rPr lang="en" sz="2757"/>
              <a:t>How does the median income vary across the different NYC boroughs &amp; how does that compare to the national median income during 2010-2020?</a:t>
            </a:r>
            <a:endParaRPr sz="2757"/>
          </a:p>
          <a:p>
            <a:pPr indent="0" lvl="0" marL="457200" rtl="0" algn="l">
              <a:spcBef>
                <a:spcPts val="1200"/>
              </a:spcBef>
              <a:spcAft>
                <a:spcPts val="0"/>
              </a:spcAft>
              <a:buNone/>
            </a:pPr>
            <a:r>
              <a:t/>
            </a:r>
            <a:endParaRPr sz="2757"/>
          </a:p>
          <a:p>
            <a:pPr indent="-338045" lvl="0" marL="457200" rtl="0" algn="l">
              <a:spcBef>
                <a:spcPts val="1200"/>
              </a:spcBef>
              <a:spcAft>
                <a:spcPts val="0"/>
              </a:spcAft>
              <a:buSzPct val="100000"/>
              <a:buAutoNum type="arabicPeriod"/>
            </a:pPr>
            <a:r>
              <a:rPr lang="en" sz="2757"/>
              <a:t>How does the cost of housing in each borough compare to its median income level?</a:t>
            </a:r>
            <a:endParaRPr sz="2757"/>
          </a:p>
          <a:p>
            <a:pPr indent="0" lvl="0" marL="45720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Annual Median Income</a:t>
            </a:r>
            <a:endParaRPr/>
          </a:p>
        </p:txBody>
      </p:sp>
      <p:pic>
        <p:nvPicPr>
          <p:cNvPr id="103" name="Google Shape;103;p21"/>
          <p:cNvPicPr preferRelativeResize="0"/>
          <p:nvPr/>
        </p:nvPicPr>
        <p:blipFill>
          <a:blip r:embed="rId3">
            <a:alphaModFix/>
          </a:blip>
          <a:stretch>
            <a:fillRect/>
          </a:stretch>
        </p:blipFill>
        <p:spPr>
          <a:xfrm>
            <a:off x="743150" y="1182575"/>
            <a:ext cx="7657708" cy="38209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