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7315200" cx="12801600"/>
  <p:notesSz cx="6858000" cy="9144000"/>
  <p:embeddedFontLst>
    <p:embeddedFont>
      <p:font typeface="Roboto"/>
      <p:regular r:id="rId30"/>
      <p:bold r:id="rId31"/>
      <p:italic r:id="rId32"/>
      <p:boldItalic r:id="rId33"/>
    </p:embeddedFont>
    <p:embeddedFont>
      <p:font typeface="Quattrocento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000000"/>
          </p15:clr>
        </p15:guide>
        <p15:guide id="2" pos="403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965AEF-798F-47AA-AC3F-3BD46CF879F7}">
  <a:tblStyle styleId="{02965AEF-798F-47AA-AC3F-3BD46CF879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403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QuattrocentoSans-bold.fntdata"/><Relationship Id="rId12" Type="http://schemas.openxmlformats.org/officeDocument/2006/relationships/slide" Target="slides/slide6.xml"/><Relationship Id="rId34" Type="http://schemas.openxmlformats.org/officeDocument/2006/relationships/font" Target="fonts/QuattrocentoSans-regular.fntdata"/><Relationship Id="rId15" Type="http://schemas.openxmlformats.org/officeDocument/2006/relationships/slide" Target="slides/slide9.xml"/><Relationship Id="rId37" Type="http://schemas.openxmlformats.org/officeDocument/2006/relationships/font" Target="fonts/QuattrocentoSans-boldItalic.fntdata"/><Relationship Id="rId14" Type="http://schemas.openxmlformats.org/officeDocument/2006/relationships/slide" Target="slides/slide8.xml"/><Relationship Id="rId36" Type="http://schemas.openxmlformats.org/officeDocument/2006/relationships/font" Target="fonts/Quattrocento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9822b2917_28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159822b2917_28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0f09a33db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b0f09a33d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9822b2917_28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g159822b2917_28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091369b53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gb091369b53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9822b2917_28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59822b2917_28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190">
                <a:solidFill>
                  <a:schemeClr val="dk1"/>
                </a:solidFill>
              </a:rPr>
              <a:t>Performance predictability focuses on predicting the resources needed to deliver a positive experience for your customers. Autoscaling, load balancing, and high availability are just some of the cloud concepts that support performance predictability. If you suddenly need more resources, autoscaling can deploy additional resources to meet the demand, and then scale back when the demand drops. Or if the traffic is heavily focused on one area, load balancing will help redirect some of the overload to less stressed areas.</a:t>
            </a:r>
            <a:endParaRPr sz="1190">
              <a:solidFill>
                <a:schemeClr val="dk1"/>
              </a:solidFill>
            </a:endParaRPr>
          </a:p>
          <a:p>
            <a:pPr indent="0" lvl="0" marL="0" rtl="0" algn="l">
              <a:spcBef>
                <a:spcPts val="0"/>
              </a:spcBef>
              <a:spcAft>
                <a:spcPts val="0"/>
              </a:spcAft>
              <a:buNone/>
            </a:pPr>
            <a:r>
              <a:t/>
            </a:r>
            <a:endParaRPr sz="590">
              <a:solidFill>
                <a:schemeClr val="dk1"/>
              </a:solidFill>
            </a:endParaRPr>
          </a:p>
          <a:p>
            <a:pPr indent="0" lvl="0" marL="0" rtl="0" algn="l">
              <a:spcBef>
                <a:spcPts val="0"/>
              </a:spcBef>
              <a:spcAft>
                <a:spcPts val="0"/>
              </a:spcAft>
              <a:buClr>
                <a:schemeClr val="dk1"/>
              </a:buClr>
              <a:buFont typeface="Arial"/>
              <a:buNone/>
            </a:pPr>
            <a:r>
              <a:rPr lang="en-US" sz="1290">
                <a:solidFill>
                  <a:schemeClr val="dk1"/>
                </a:solidFill>
              </a:rPr>
              <a:t>Cost predictability is focused on predicting or forecasting the cost of the cloud spend. With the cloud, you can track your resource use in real time, monitor resources to ensure that you’re using them in the most efficient way, and apply data analytics to find patterns and trends that help better plan resource deployments. By operating in the cloud and using cloud analytics and information, you can predict future costs and adjust your resources as needed. You can even use tools like the Total Cost of Ownership (TCO) or Pricing Calculator to get an estimate of potential cloud spend.</a:t>
            </a:r>
            <a:endParaRPr sz="590">
              <a:solidFill>
                <a:schemeClr val="dk1"/>
              </a:solidFill>
            </a:endParaRPr>
          </a:p>
          <a:p>
            <a:pPr indent="0" lvl="0" marL="0" rtl="0" algn="l">
              <a:spcBef>
                <a:spcPts val="0"/>
              </a:spcBef>
              <a:spcAft>
                <a:spcPts val="0"/>
              </a:spcAft>
              <a:buNone/>
            </a:pPr>
            <a:r>
              <a:t/>
            </a:r>
            <a:endParaRPr sz="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9822b2917_28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59822b2917_28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9822b2917_28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159822b2917_28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0f09a33db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b0f09a33db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0f09a33db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b0f09a33db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9822b2917_28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9822b2917_28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59822b2917_28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59822b2917_28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59822b2917_28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59822b2917_28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59822b2917_28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59822b2917_28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On-premises IT</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attrocento Sans"/>
                <a:ea typeface="Quattrocento Sans"/>
                <a:cs typeface="Quattrocento Sans"/>
                <a:sym typeface="Quattrocento Sans"/>
              </a:rPr>
              <a:t>infrastructure is like owning a car. When you buy a car, you’re responsible for its maintenance, and upgrading means buying a new car.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IaaS</a:t>
            </a:r>
            <a:r>
              <a:rPr lang="en-US">
                <a:solidFill>
                  <a:schemeClr val="dk1"/>
                </a:solidFill>
                <a:latin typeface="Quattrocento Sans"/>
                <a:ea typeface="Quattrocento Sans"/>
                <a:cs typeface="Quattrocento Sans"/>
                <a:sym typeface="Quattrocento Sans"/>
              </a:rPr>
              <a:t>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attrocento Sans"/>
                <a:ea typeface="Quattrocento Sans"/>
                <a:cs typeface="Quattrocento Sans"/>
                <a:sym typeface="Quattrocento Sans"/>
              </a:rPr>
              <a:t>is like leasing a car. When you lease a car, you choose the car you want and drive it wherever you wish, but the car isn’t yours. Want an upgrade? Just lease a different car!</a:t>
            </a:r>
            <a:r>
              <a:rPr b="1" lang="en-US">
                <a:solidFill>
                  <a:schemeClr val="dk1"/>
                </a:solidFill>
                <a:latin typeface="Quattrocento Sans"/>
                <a:ea typeface="Quattrocento Sans"/>
                <a:cs typeface="Quattrocento Sans"/>
                <a:sym typeface="Quattrocento Sans"/>
              </a:rPr>
              <a:t>Common examples:</a:t>
            </a:r>
            <a:r>
              <a:rPr lang="en-US">
                <a:solidFill>
                  <a:schemeClr val="dk1"/>
                </a:solidFill>
                <a:latin typeface="Quattrocento Sans"/>
                <a:ea typeface="Quattrocento Sans"/>
                <a:cs typeface="Quattrocento Sans"/>
                <a:sym typeface="Quattrocento Sans"/>
              </a:rPr>
              <a:t> DigitalOcean, Linode, Rackspace, Amazon Web Services (AWS), Cisco Metapod, Microsoft Azure, Google Compute Engine (GCE) are some popular examples of Iaas.</a:t>
            </a:r>
            <a:endParaRPr>
              <a:solidFill>
                <a:schemeClr val="dk1"/>
              </a:solidFill>
              <a:latin typeface="Quattrocento Sans"/>
              <a:ea typeface="Quattrocento Sans"/>
              <a:cs typeface="Quattrocento Sans"/>
              <a:sym typeface="Quattrocento Sans"/>
            </a:endParaRPr>
          </a:p>
          <a:p>
            <a:pPr indent="-228600" lvl="0" marL="457200" rtl="0" algn="l">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PaaS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attrocento Sans"/>
                <a:ea typeface="Quattrocento Sans"/>
                <a:cs typeface="Quattrocento Sans"/>
                <a:sym typeface="Quattrocento Sans"/>
              </a:rPr>
              <a:t>is like taking a taxi. You don’t drive a taxi yourself, but simply tell the driver where you need to go and relax in the back seat.</a:t>
            </a:r>
            <a:r>
              <a:rPr b="1" lang="en-US">
                <a:solidFill>
                  <a:schemeClr val="dk1"/>
                </a:solidFill>
                <a:latin typeface="Quattrocento Sans"/>
                <a:ea typeface="Quattrocento Sans"/>
                <a:cs typeface="Quattrocento Sans"/>
                <a:sym typeface="Quattrocento Sans"/>
              </a:rPr>
              <a:t>Common examples:</a:t>
            </a:r>
            <a:r>
              <a:rPr lang="en-US">
                <a:solidFill>
                  <a:schemeClr val="dk1"/>
                </a:solidFill>
                <a:latin typeface="Quattrocento Sans"/>
                <a:ea typeface="Quattrocento Sans"/>
                <a:cs typeface="Quattrocento Sans"/>
                <a:sym typeface="Quattrocento Sans"/>
              </a:rPr>
              <a:t> AWS Elastic Beanstalk, Windows Azure, Heroku, Force.com, Google App Engine, Apache Stratos.</a:t>
            </a:r>
            <a:endParaRPr>
              <a:solidFill>
                <a:schemeClr val="dk1"/>
              </a:solidFill>
              <a:latin typeface="Quattrocento Sans"/>
              <a:ea typeface="Quattrocento Sans"/>
              <a:cs typeface="Quattrocento Sans"/>
              <a:sym typeface="Quattrocento Sans"/>
            </a:endParaRPr>
          </a:p>
          <a:p>
            <a:pPr indent="-228600" lvl="0" marL="457200" rtl="0" algn="l">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SaaS</a:t>
            </a:r>
            <a:r>
              <a:rPr lang="en-US">
                <a:solidFill>
                  <a:schemeClr val="dk1"/>
                </a:solidFill>
                <a:latin typeface="Quattrocento Sans"/>
                <a:ea typeface="Quattrocento Sans"/>
                <a:cs typeface="Quattrocento Sans"/>
                <a:sym typeface="Quattrocento Sans"/>
              </a:rPr>
              <a:t>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attrocento Sans"/>
                <a:ea typeface="Quattrocento Sans"/>
                <a:cs typeface="Quattrocento Sans"/>
                <a:sym typeface="Quattrocento Sans"/>
              </a:rPr>
              <a:t>is like going by bus. Buses have assigned routes, and you share the ride with other passengers.</a:t>
            </a:r>
            <a:r>
              <a:rPr b="1" lang="en-US">
                <a:solidFill>
                  <a:schemeClr val="dk1"/>
                </a:solidFill>
                <a:latin typeface="Quattrocento Sans"/>
                <a:ea typeface="Quattrocento Sans"/>
                <a:cs typeface="Quattrocento Sans"/>
                <a:sym typeface="Quattrocento Sans"/>
              </a:rPr>
              <a:t>Common examples:</a:t>
            </a:r>
            <a:r>
              <a:rPr lang="en-US">
                <a:solidFill>
                  <a:schemeClr val="dk1"/>
                </a:solidFill>
                <a:latin typeface="Quattrocento Sans"/>
                <a:ea typeface="Quattrocento Sans"/>
                <a:cs typeface="Quattrocento Sans"/>
                <a:sym typeface="Quattrocento Sans"/>
              </a:rPr>
              <a:t> Google Apps, Microsoft office365, Google docs, Gmail, WHMCS billing software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091369b53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b091369b53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091369b53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b091369b53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091369b53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gb091369b53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9822b2917_28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9822b2917_28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9822b2917_28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9822b2917_28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9822b2917_28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159822b2917_28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9822b2917_28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9822b2917_28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86953" y="-1639993"/>
            <a:ext cx="4827694" cy="1152144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1682519" y="1625706"/>
            <a:ext cx="6656493" cy="4031615"/>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3510386" y="-2301452"/>
            <a:ext cx="6656493" cy="1188593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960120" y="2272454"/>
            <a:ext cx="10881360" cy="156802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subTitle"/>
          </p:nvPr>
        </p:nvSpPr>
        <p:spPr>
          <a:xfrm>
            <a:off x="1920240" y="4145280"/>
            <a:ext cx="8961120" cy="1869440"/>
          </a:xfrm>
          <a:prstGeom prst="rect">
            <a:avLst/>
          </a:prstGeom>
          <a:noFill/>
          <a:ln>
            <a:noFill/>
          </a:ln>
        </p:spPr>
        <p:txBody>
          <a:bodyPr anchorCtr="0" anchor="t" bIns="57475" lIns="114925" spcFirstLastPara="1" rIns="114925" wrap="square" tIns="57475">
            <a:noAutofit/>
          </a:bodyPr>
          <a:lstStyle>
            <a:lvl1pPr lvl="0" algn="ctr">
              <a:lnSpc>
                <a:spcPct val="100000"/>
              </a:lnSpc>
              <a:spcBef>
                <a:spcPts val="800"/>
              </a:spcBef>
              <a:spcAft>
                <a:spcPts val="0"/>
              </a:spcAft>
              <a:buClr>
                <a:srgbClr val="888888"/>
              </a:buClr>
              <a:buSzPts val="4000"/>
              <a:buNone/>
              <a:defRPr>
                <a:solidFill>
                  <a:srgbClr val="888888"/>
                </a:solidFill>
              </a:defRPr>
            </a:lvl1pPr>
            <a:lvl2pPr lvl="1" algn="ctr">
              <a:lnSpc>
                <a:spcPct val="100000"/>
              </a:lnSpc>
              <a:spcBef>
                <a:spcPts val="700"/>
              </a:spcBef>
              <a:spcAft>
                <a:spcPts val="0"/>
              </a:spcAft>
              <a:buClr>
                <a:srgbClr val="888888"/>
              </a:buClr>
              <a:buSzPts val="3500"/>
              <a:buNone/>
              <a:defRPr>
                <a:solidFill>
                  <a:srgbClr val="888888"/>
                </a:solidFill>
              </a:defRPr>
            </a:lvl2pPr>
            <a:lvl3pPr lvl="2" algn="ctr">
              <a:lnSpc>
                <a:spcPct val="100000"/>
              </a:lnSpc>
              <a:spcBef>
                <a:spcPts val="600"/>
              </a:spcBef>
              <a:spcAft>
                <a:spcPts val="0"/>
              </a:spcAft>
              <a:buClr>
                <a:srgbClr val="888888"/>
              </a:buClr>
              <a:buSzPts val="3000"/>
              <a:buNone/>
              <a:defRPr>
                <a:solidFill>
                  <a:srgbClr val="888888"/>
                </a:solidFill>
              </a:defRPr>
            </a:lvl3pPr>
            <a:lvl4pPr lvl="3" algn="ctr">
              <a:lnSpc>
                <a:spcPct val="100000"/>
              </a:lnSpc>
              <a:spcBef>
                <a:spcPts val="500"/>
              </a:spcBef>
              <a:spcAft>
                <a:spcPts val="0"/>
              </a:spcAft>
              <a:buClr>
                <a:srgbClr val="888888"/>
              </a:buClr>
              <a:buSzPts val="2500"/>
              <a:buNone/>
              <a:defRPr>
                <a:solidFill>
                  <a:srgbClr val="888888"/>
                </a:solidFill>
              </a:defRPr>
            </a:lvl4pPr>
            <a:lvl5pPr lvl="4" algn="ctr">
              <a:lnSpc>
                <a:spcPct val="100000"/>
              </a:lnSpc>
              <a:spcBef>
                <a:spcPts val="500"/>
              </a:spcBef>
              <a:spcAft>
                <a:spcPts val="0"/>
              </a:spcAft>
              <a:buClr>
                <a:srgbClr val="888888"/>
              </a:buClr>
              <a:buSzPts val="2500"/>
              <a:buNone/>
              <a:defRPr>
                <a:solidFill>
                  <a:srgbClr val="888888"/>
                </a:solidFill>
              </a:defRPr>
            </a:lvl5pPr>
            <a:lvl6pPr lvl="5" algn="ctr">
              <a:lnSpc>
                <a:spcPct val="100000"/>
              </a:lnSpc>
              <a:spcBef>
                <a:spcPts val="500"/>
              </a:spcBef>
              <a:spcAft>
                <a:spcPts val="0"/>
              </a:spcAft>
              <a:buClr>
                <a:srgbClr val="888888"/>
              </a:buClr>
              <a:buSzPts val="2500"/>
              <a:buNone/>
              <a:defRPr>
                <a:solidFill>
                  <a:srgbClr val="888888"/>
                </a:solidFill>
              </a:defRPr>
            </a:lvl6pPr>
            <a:lvl7pPr lvl="6" algn="ctr">
              <a:lnSpc>
                <a:spcPct val="100000"/>
              </a:lnSpc>
              <a:spcBef>
                <a:spcPts val="500"/>
              </a:spcBef>
              <a:spcAft>
                <a:spcPts val="0"/>
              </a:spcAft>
              <a:buClr>
                <a:srgbClr val="888888"/>
              </a:buClr>
              <a:buSzPts val="2500"/>
              <a:buNone/>
              <a:defRPr>
                <a:solidFill>
                  <a:srgbClr val="888888"/>
                </a:solidFill>
              </a:defRPr>
            </a:lvl7pPr>
            <a:lvl8pPr lvl="7" algn="ctr">
              <a:lnSpc>
                <a:spcPct val="100000"/>
              </a:lnSpc>
              <a:spcBef>
                <a:spcPts val="500"/>
              </a:spcBef>
              <a:spcAft>
                <a:spcPts val="0"/>
              </a:spcAft>
              <a:buClr>
                <a:srgbClr val="888888"/>
              </a:buClr>
              <a:buSzPts val="2500"/>
              <a:buNone/>
              <a:defRPr>
                <a:solidFill>
                  <a:srgbClr val="888888"/>
                </a:solidFill>
              </a:defRPr>
            </a:lvl8pPr>
            <a:lvl9pPr lvl="8" algn="ctr">
              <a:lnSpc>
                <a:spcPct val="100000"/>
              </a:lnSpc>
              <a:spcBef>
                <a:spcPts val="500"/>
              </a:spcBef>
              <a:spcAft>
                <a:spcPts val="0"/>
              </a:spcAft>
              <a:buClr>
                <a:srgbClr val="888888"/>
              </a:buClr>
              <a:buSzPts val="2500"/>
              <a:buNone/>
              <a:defRPr>
                <a:solidFill>
                  <a:srgbClr val="888888"/>
                </a:solidFill>
              </a:defRPr>
            </a:lvl9pPr>
          </a:lstStyle>
          <a:p/>
        </p:txBody>
      </p:sp>
      <p:sp>
        <p:nvSpPr>
          <p:cNvPr id="20" name="Google Shape;20;p3"/>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011238" y="4700694"/>
            <a:ext cx="10881360" cy="1452880"/>
          </a:xfrm>
          <a:prstGeom prst="rect">
            <a:avLst/>
          </a:prstGeom>
          <a:noFill/>
          <a:ln>
            <a:noFill/>
          </a:ln>
        </p:spPr>
        <p:txBody>
          <a:bodyPr anchorCtr="0" anchor="t" bIns="57475" lIns="114925" spcFirstLastPara="1" rIns="114925" wrap="square" tIns="57475">
            <a:noAutofit/>
          </a:bodyPr>
          <a:lstStyle>
            <a:lvl1pPr lvl="0" algn="l">
              <a:lnSpc>
                <a:spcPct val="100000"/>
              </a:lnSpc>
              <a:spcBef>
                <a:spcPts val="0"/>
              </a:spcBef>
              <a:spcAft>
                <a:spcPts val="0"/>
              </a:spcAft>
              <a:buClr>
                <a:schemeClr val="dk1"/>
              </a:buClr>
              <a:buSzPts val="5000"/>
              <a:buFont typeface="Calibri"/>
              <a:buNone/>
              <a:defRPr b="1" sz="5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1011238" y="3100495"/>
            <a:ext cx="10881360" cy="1600199"/>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500"/>
              </a:spcBef>
              <a:spcAft>
                <a:spcPts val="0"/>
              </a:spcAft>
              <a:buClr>
                <a:srgbClr val="888888"/>
              </a:buClr>
              <a:buSzPts val="2500"/>
              <a:buNone/>
              <a:defRPr sz="2500">
                <a:solidFill>
                  <a:srgbClr val="888888"/>
                </a:solidFill>
              </a:defRPr>
            </a:lvl1pPr>
            <a:lvl2pPr indent="-228600" lvl="1" marL="914400" algn="l">
              <a:lnSpc>
                <a:spcPct val="100000"/>
              </a:lnSpc>
              <a:spcBef>
                <a:spcPts val="460"/>
              </a:spcBef>
              <a:spcAft>
                <a:spcPts val="0"/>
              </a:spcAft>
              <a:buClr>
                <a:srgbClr val="888888"/>
              </a:buClr>
              <a:buSzPts val="2300"/>
              <a:buNone/>
              <a:defRPr sz="2300">
                <a:solidFill>
                  <a:srgbClr val="888888"/>
                </a:solidFill>
              </a:defRPr>
            </a:lvl2pPr>
            <a:lvl3pPr indent="-228600" lvl="2" marL="1371600" algn="l">
              <a:lnSpc>
                <a:spcPct val="100000"/>
              </a:lnSpc>
              <a:spcBef>
                <a:spcPts val="400"/>
              </a:spcBef>
              <a:spcAft>
                <a:spcPts val="0"/>
              </a:spcAft>
              <a:buClr>
                <a:srgbClr val="888888"/>
              </a:buClr>
              <a:buSzPts val="2000"/>
              <a:buNone/>
              <a:defRPr sz="2000">
                <a:solidFill>
                  <a:srgbClr val="888888"/>
                </a:solidFill>
              </a:defRPr>
            </a:lvl3pPr>
            <a:lvl4pPr indent="-228600" lvl="3" marL="1828800" algn="l">
              <a:lnSpc>
                <a:spcPct val="100000"/>
              </a:lnSpc>
              <a:spcBef>
                <a:spcPts val="360"/>
              </a:spcBef>
              <a:spcAft>
                <a:spcPts val="0"/>
              </a:spcAft>
              <a:buClr>
                <a:srgbClr val="888888"/>
              </a:buClr>
              <a:buSzPts val="1800"/>
              <a:buNone/>
              <a:defRPr sz="1800">
                <a:solidFill>
                  <a:srgbClr val="888888"/>
                </a:solidFill>
              </a:defRPr>
            </a:lvl4pPr>
            <a:lvl5pPr indent="-228600" lvl="4" marL="2286000" algn="l">
              <a:lnSpc>
                <a:spcPct val="100000"/>
              </a:lnSpc>
              <a:spcBef>
                <a:spcPts val="360"/>
              </a:spcBef>
              <a:spcAft>
                <a:spcPts val="0"/>
              </a:spcAft>
              <a:buClr>
                <a:srgbClr val="888888"/>
              </a:buClr>
              <a:buSzPts val="1800"/>
              <a:buNone/>
              <a:defRPr sz="1800">
                <a:solidFill>
                  <a:srgbClr val="888888"/>
                </a:solidFill>
              </a:defRPr>
            </a:lvl5pPr>
            <a:lvl6pPr indent="-228600" lvl="5" marL="2743200" algn="l">
              <a:lnSpc>
                <a:spcPct val="100000"/>
              </a:lnSpc>
              <a:spcBef>
                <a:spcPts val="360"/>
              </a:spcBef>
              <a:spcAft>
                <a:spcPts val="0"/>
              </a:spcAft>
              <a:buClr>
                <a:srgbClr val="888888"/>
              </a:buClr>
              <a:buSzPts val="1800"/>
              <a:buNone/>
              <a:defRPr sz="1800">
                <a:solidFill>
                  <a:srgbClr val="888888"/>
                </a:solidFill>
              </a:defRPr>
            </a:lvl6pPr>
            <a:lvl7pPr indent="-228600" lvl="6" marL="3200400" algn="l">
              <a:lnSpc>
                <a:spcPct val="100000"/>
              </a:lnSpc>
              <a:spcBef>
                <a:spcPts val="360"/>
              </a:spcBef>
              <a:spcAft>
                <a:spcPts val="0"/>
              </a:spcAft>
              <a:buClr>
                <a:srgbClr val="888888"/>
              </a:buClr>
              <a:buSzPts val="1800"/>
              <a:buNone/>
              <a:defRPr sz="1800">
                <a:solidFill>
                  <a:srgbClr val="888888"/>
                </a:solidFill>
              </a:defRPr>
            </a:lvl7pPr>
            <a:lvl8pPr indent="-228600" lvl="7" marL="3657600" algn="l">
              <a:lnSpc>
                <a:spcPct val="100000"/>
              </a:lnSpc>
              <a:spcBef>
                <a:spcPts val="360"/>
              </a:spcBef>
              <a:spcAft>
                <a:spcPts val="0"/>
              </a:spcAft>
              <a:buClr>
                <a:srgbClr val="888888"/>
              </a:buClr>
              <a:buSzPts val="1800"/>
              <a:buNone/>
              <a:defRPr sz="1800">
                <a:solidFill>
                  <a:srgbClr val="888888"/>
                </a:solidFill>
              </a:defRPr>
            </a:lvl8pPr>
            <a:lvl9pPr indent="-228600" lvl="8" marL="4114800" algn="l">
              <a:lnSpc>
                <a:spcPct val="100000"/>
              </a:lnSpc>
              <a:spcBef>
                <a:spcPts val="360"/>
              </a:spcBef>
              <a:spcAft>
                <a:spcPts val="0"/>
              </a:spcAft>
              <a:buClr>
                <a:srgbClr val="888888"/>
              </a:buClr>
              <a:buSzPts val="1800"/>
              <a:buNone/>
              <a:defRPr sz="1800">
                <a:solidFill>
                  <a:srgbClr val="888888"/>
                </a:solidFill>
              </a:defRPr>
            </a:lvl9pPr>
          </a:lstStyle>
          <a:p/>
        </p:txBody>
      </p:sp>
      <p:sp>
        <p:nvSpPr>
          <p:cNvPr id="26" name="Google Shape;26;p4"/>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95669" y="1820334"/>
            <a:ext cx="7958772"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2" name="Google Shape;32;p5"/>
          <p:cNvSpPr txBox="1"/>
          <p:nvPr>
            <p:ph idx="2" type="body"/>
          </p:nvPr>
        </p:nvSpPr>
        <p:spPr>
          <a:xfrm>
            <a:off x="9067800" y="1820334"/>
            <a:ext cx="7958773"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3" name="Google Shape;33;p5"/>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55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640080" y="1637454"/>
            <a:ext cx="5656263"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39" name="Google Shape;39;p6"/>
          <p:cNvSpPr txBox="1"/>
          <p:nvPr>
            <p:ph idx="2" type="body"/>
          </p:nvPr>
        </p:nvSpPr>
        <p:spPr>
          <a:xfrm>
            <a:off x="640080" y="2319867"/>
            <a:ext cx="5656263"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0" name="Google Shape;40;p6"/>
          <p:cNvSpPr txBox="1"/>
          <p:nvPr>
            <p:ph idx="3" type="body"/>
          </p:nvPr>
        </p:nvSpPr>
        <p:spPr>
          <a:xfrm>
            <a:off x="6503036" y="1637454"/>
            <a:ext cx="5658485"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41" name="Google Shape;41;p6"/>
          <p:cNvSpPr txBox="1"/>
          <p:nvPr>
            <p:ph idx="4" type="body"/>
          </p:nvPr>
        </p:nvSpPr>
        <p:spPr>
          <a:xfrm>
            <a:off x="6503036" y="2319867"/>
            <a:ext cx="5658485"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2" name="Google Shape;42;p6"/>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40081" y="291253"/>
            <a:ext cx="4211638" cy="1239520"/>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005070" y="291254"/>
            <a:ext cx="7156450" cy="6243321"/>
          </a:xfrm>
          <a:prstGeom prst="rect">
            <a:avLst/>
          </a:prstGeom>
          <a:noFill/>
          <a:ln>
            <a:noFill/>
          </a:ln>
        </p:spPr>
        <p:txBody>
          <a:bodyPr anchorCtr="0" anchor="t" bIns="57475" lIns="114925" spcFirstLastPara="1" rIns="114925" wrap="square" tIns="57475">
            <a:noAutofit/>
          </a:bodyPr>
          <a:lstStyle>
            <a:lvl1pPr indent="-482600" lvl="0" marL="457200" algn="l">
              <a:lnSpc>
                <a:spcPct val="100000"/>
              </a:lnSpc>
              <a:spcBef>
                <a:spcPts val="800"/>
              </a:spcBef>
              <a:spcAft>
                <a:spcPts val="0"/>
              </a:spcAft>
              <a:buClr>
                <a:schemeClr val="dk1"/>
              </a:buClr>
              <a:buSzPts val="4000"/>
              <a:buChar char="•"/>
              <a:defRPr sz="4000"/>
            </a:lvl1pPr>
            <a:lvl2pPr indent="-450850" lvl="1" marL="914400" algn="l">
              <a:lnSpc>
                <a:spcPct val="100000"/>
              </a:lnSpc>
              <a:spcBef>
                <a:spcPts val="700"/>
              </a:spcBef>
              <a:spcAft>
                <a:spcPts val="0"/>
              </a:spcAft>
              <a:buClr>
                <a:schemeClr val="dk1"/>
              </a:buClr>
              <a:buSzPts val="3500"/>
              <a:buChar char="–"/>
              <a:defRPr sz="3500"/>
            </a:lvl2pPr>
            <a:lvl3pPr indent="-419100" lvl="2" marL="1371600" algn="l">
              <a:lnSpc>
                <a:spcPct val="100000"/>
              </a:lnSpc>
              <a:spcBef>
                <a:spcPts val="600"/>
              </a:spcBef>
              <a:spcAft>
                <a:spcPts val="0"/>
              </a:spcAft>
              <a:buClr>
                <a:schemeClr val="dk1"/>
              </a:buClr>
              <a:buSzPts val="3000"/>
              <a:buChar char="•"/>
              <a:defRPr sz="3000"/>
            </a:lvl3pPr>
            <a:lvl4pPr indent="-387350" lvl="3" marL="1828800" algn="l">
              <a:lnSpc>
                <a:spcPct val="100000"/>
              </a:lnSpc>
              <a:spcBef>
                <a:spcPts val="500"/>
              </a:spcBef>
              <a:spcAft>
                <a:spcPts val="0"/>
              </a:spcAft>
              <a:buClr>
                <a:schemeClr val="dk1"/>
              </a:buClr>
              <a:buSzPts val="2500"/>
              <a:buChar char="–"/>
              <a:defRPr sz="2500"/>
            </a:lvl4pPr>
            <a:lvl5pPr indent="-387350" lvl="4" marL="2286000" algn="l">
              <a:lnSpc>
                <a:spcPct val="100000"/>
              </a:lnSpc>
              <a:spcBef>
                <a:spcPts val="500"/>
              </a:spcBef>
              <a:spcAft>
                <a:spcPts val="0"/>
              </a:spcAft>
              <a:buClr>
                <a:schemeClr val="dk1"/>
              </a:buClr>
              <a:buSzPts val="2500"/>
              <a:buChar char="»"/>
              <a:defRPr sz="2500"/>
            </a:lvl5pPr>
            <a:lvl6pPr indent="-387350" lvl="5" marL="2743200" algn="l">
              <a:lnSpc>
                <a:spcPct val="100000"/>
              </a:lnSpc>
              <a:spcBef>
                <a:spcPts val="500"/>
              </a:spcBef>
              <a:spcAft>
                <a:spcPts val="0"/>
              </a:spcAft>
              <a:buClr>
                <a:schemeClr val="dk1"/>
              </a:buClr>
              <a:buSzPts val="2500"/>
              <a:buChar char="•"/>
              <a:defRPr sz="2500"/>
            </a:lvl6pPr>
            <a:lvl7pPr indent="-387350" lvl="6" marL="3200400" algn="l">
              <a:lnSpc>
                <a:spcPct val="100000"/>
              </a:lnSpc>
              <a:spcBef>
                <a:spcPts val="500"/>
              </a:spcBef>
              <a:spcAft>
                <a:spcPts val="0"/>
              </a:spcAft>
              <a:buClr>
                <a:schemeClr val="dk1"/>
              </a:buClr>
              <a:buSzPts val="2500"/>
              <a:buChar char="•"/>
              <a:defRPr sz="2500"/>
            </a:lvl7pPr>
            <a:lvl8pPr indent="-387350" lvl="7" marL="3657600" algn="l">
              <a:lnSpc>
                <a:spcPct val="100000"/>
              </a:lnSpc>
              <a:spcBef>
                <a:spcPts val="500"/>
              </a:spcBef>
              <a:spcAft>
                <a:spcPts val="0"/>
              </a:spcAft>
              <a:buClr>
                <a:schemeClr val="dk1"/>
              </a:buClr>
              <a:buSzPts val="2500"/>
              <a:buChar char="•"/>
              <a:defRPr sz="2500"/>
            </a:lvl8pPr>
            <a:lvl9pPr indent="-387350" lvl="8" marL="4114800" algn="l">
              <a:lnSpc>
                <a:spcPct val="100000"/>
              </a:lnSpc>
              <a:spcBef>
                <a:spcPts val="500"/>
              </a:spcBef>
              <a:spcAft>
                <a:spcPts val="0"/>
              </a:spcAft>
              <a:buClr>
                <a:schemeClr val="dk1"/>
              </a:buClr>
              <a:buSzPts val="2500"/>
              <a:buChar char="•"/>
              <a:defRPr sz="2500"/>
            </a:lvl9pPr>
          </a:lstStyle>
          <a:p/>
        </p:txBody>
      </p:sp>
      <p:sp>
        <p:nvSpPr>
          <p:cNvPr id="57" name="Google Shape;57;p9"/>
          <p:cNvSpPr txBox="1"/>
          <p:nvPr>
            <p:ph idx="2" type="body"/>
          </p:nvPr>
        </p:nvSpPr>
        <p:spPr>
          <a:xfrm>
            <a:off x="640081" y="1530774"/>
            <a:ext cx="4211638" cy="5003801"/>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58" name="Google Shape;58;p9"/>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2509203" y="5120640"/>
            <a:ext cx="7680960" cy="604521"/>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2509203" y="653627"/>
            <a:ext cx="7680960" cy="4389120"/>
          </a:xfrm>
          <a:prstGeom prst="rect">
            <a:avLst/>
          </a:prstGeom>
          <a:noFill/>
          <a:ln>
            <a:noFill/>
          </a:ln>
        </p:spPr>
        <p:txBody>
          <a:bodyPr anchorCtr="0" anchor="t" bIns="57475" lIns="114925" spcFirstLastPara="1" rIns="114925" wrap="square" tIns="57475">
            <a:noAutofit/>
          </a:bodyPr>
          <a:lstStyle>
            <a:lvl1pPr lvl="0" marR="0" rtl="0" algn="l">
              <a:lnSpc>
                <a:spcPct val="100000"/>
              </a:lnSpc>
              <a:spcBef>
                <a:spcPts val="800"/>
              </a:spcBef>
              <a:spcAft>
                <a:spcPts val="0"/>
              </a:spcAft>
              <a:buClr>
                <a:schemeClr val="dk1"/>
              </a:buClr>
              <a:buSzPts val="4000"/>
              <a:buFont typeface="Arial"/>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700"/>
              </a:spcBef>
              <a:spcAft>
                <a:spcPts val="0"/>
              </a:spcAft>
              <a:buClr>
                <a:schemeClr val="dk1"/>
              </a:buClr>
              <a:buSzPts val="3500"/>
              <a:buFont typeface="Arial"/>
              <a:buNone/>
              <a:defRPr b="0" i="0" sz="3500" u="none" cap="none" strike="noStrike">
                <a:solidFill>
                  <a:schemeClr val="dk1"/>
                </a:solidFill>
                <a:latin typeface="Calibri"/>
                <a:ea typeface="Calibri"/>
                <a:cs typeface="Calibri"/>
                <a:sym typeface="Calibri"/>
              </a:defRPr>
            </a:lvl2pPr>
            <a:lvl3pPr lvl="2" marR="0" rtl="0" algn="l">
              <a:lnSpc>
                <a:spcPct val="100000"/>
              </a:lnSpc>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3pPr>
            <a:lvl4pPr lvl="3"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2509203" y="5725161"/>
            <a:ext cx="7680960" cy="858519"/>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65" name="Google Shape;65;p10"/>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chemeClr val="dk1"/>
              </a:buClr>
              <a:buSzPts val="5500"/>
              <a:buFont typeface="Calibri"/>
              <a:buNone/>
              <a:defRPr b="0" i="0" sz="55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482600" lvl="0" marL="4572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1pPr>
            <a:lvl2pPr indent="-450850" lvl="1" marL="914400" marR="0" rtl="0" algn="l">
              <a:lnSpc>
                <a:spcPct val="100000"/>
              </a:lnSpc>
              <a:spcBef>
                <a:spcPts val="700"/>
              </a:spcBef>
              <a:spcAft>
                <a:spcPts val="0"/>
              </a:spcAft>
              <a:buClr>
                <a:schemeClr val="dk1"/>
              </a:buClr>
              <a:buSzPts val="3500"/>
              <a:buFont typeface="Arial"/>
              <a:buChar char="–"/>
              <a:defRPr b="0" i="0" sz="3500" u="none" cap="none" strike="noStrike">
                <a:solidFill>
                  <a:schemeClr val="dk1"/>
                </a:solidFill>
                <a:latin typeface="Calibri"/>
                <a:ea typeface="Calibri"/>
                <a:cs typeface="Calibri"/>
                <a:sym typeface="Calibri"/>
              </a:defRPr>
            </a:lvl2pPr>
            <a:lvl3pPr indent="-419100" lvl="2" marL="13716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5pPr>
            <a:lvl6pPr indent="-387350" lvl="5" marL="27432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6pPr>
            <a:lvl7pPr indent="-387350" lvl="6" marL="3200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7pPr>
            <a:lvl8pPr indent="-387350" lvl="7" marL="3657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8pPr>
            <a:lvl9pPr indent="-387350" lvl="8" marL="4114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hyperlink" Target="https://rubygarage.org/blog/iaas-vs-paas-vs-saa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jpg"/><Relationship Id="rId4" Type="http://schemas.openxmlformats.org/officeDocument/2006/relationships/hyperlink" Target="https://docs.microsoft.com/en-us/learn/paths/az-900-describe-cloud-concepts/" TargetMode="External"/><Relationship Id="rId5" Type="http://schemas.openxmlformats.org/officeDocument/2006/relationships/hyperlink" Target="https://www.youtube.com/watch?v=HfZ1kgHlrfg&amp;list=PLYGZ9Q0oTOHfsI-3IAhvyc09ssPDfoePv" TargetMode="External"/><Relationship Id="rId6" Type="http://schemas.openxmlformats.org/officeDocument/2006/relationships/hyperlink" Target="https://www.linkedin.com/learning/paths/prepare-for-the-azure-fundamentals-certification-az-90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03_NPower_Presentation_Template_0819-6.jpg" id="84" name="Google Shape;84;p1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85" name="Google Shape;85;p13"/>
          <p:cNvSpPr txBox="1"/>
          <p:nvPr/>
        </p:nvSpPr>
        <p:spPr>
          <a:xfrm>
            <a:off x="2708928" y="1029535"/>
            <a:ext cx="8096400" cy="3765000"/>
          </a:xfrm>
          <a:prstGeom prst="rect">
            <a:avLst/>
          </a:prstGeom>
          <a:noFill/>
          <a:ln>
            <a:noFill/>
          </a:ln>
        </p:spPr>
        <p:txBody>
          <a:bodyPr anchorCtr="0" anchor="ctr" bIns="57475" lIns="114925" spcFirstLastPara="1" rIns="114925" wrap="square" tIns="57475">
            <a:noAutofit/>
          </a:bodyPr>
          <a:lstStyle/>
          <a:p>
            <a:pPr indent="0" lvl="0" marL="0" marR="0" rtl="0" algn="l">
              <a:lnSpc>
                <a:spcPct val="100000"/>
              </a:lnSpc>
              <a:spcBef>
                <a:spcPts val="0"/>
              </a:spcBef>
              <a:spcAft>
                <a:spcPts val="0"/>
              </a:spcAft>
              <a:buClr>
                <a:schemeClr val="lt1"/>
              </a:buClr>
              <a:buSzPts val="2000"/>
              <a:buFont typeface="Arial"/>
              <a:buNone/>
            </a:pPr>
            <a:r>
              <a:rPr b="1" lang="en-US" sz="7100">
                <a:solidFill>
                  <a:schemeClr val="lt1"/>
                </a:solidFill>
              </a:rPr>
              <a:t>Cloud Concepts</a:t>
            </a:r>
            <a:endParaRPr b="1" i="0" sz="7100" u="none" cap="none" strike="noStrike">
              <a:solidFill>
                <a:schemeClr val="lt1"/>
              </a:solidFill>
            </a:endParaRPr>
          </a:p>
        </p:txBody>
      </p:sp>
      <p:sp>
        <p:nvSpPr>
          <p:cNvPr id="86" name="Google Shape;86;p13"/>
          <p:cNvSpPr txBox="1"/>
          <p:nvPr/>
        </p:nvSpPr>
        <p:spPr>
          <a:xfrm>
            <a:off x="2626425" y="4054200"/>
            <a:ext cx="7421100" cy="181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FFFFFF"/>
                </a:solidFill>
                <a:latin typeface="Calibri"/>
                <a:ea typeface="Calibri"/>
                <a:cs typeface="Calibri"/>
                <a:sym typeface="Calibri"/>
              </a:rPr>
              <a:t>AZ-900: Microsoft Azure Fundamentals</a:t>
            </a:r>
            <a:endParaRPr sz="2400">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descr="03_NPower_Presentation_Template_0819-18.jpg" id="148" name="Google Shape;148;p22"/>
          <p:cNvPicPr preferRelativeResize="0"/>
          <p:nvPr/>
        </p:nvPicPr>
        <p:blipFill rotWithShape="1">
          <a:blip r:embed="rId3">
            <a:alphaModFix/>
          </a:blip>
          <a:srcRect b="0" l="0" r="0" t="0"/>
          <a:stretch/>
        </p:blipFill>
        <p:spPr>
          <a:xfrm>
            <a:off x="0" y="-88125"/>
            <a:ext cx="12801600" cy="7315200"/>
          </a:xfrm>
          <a:prstGeom prst="rect">
            <a:avLst/>
          </a:prstGeom>
          <a:noFill/>
          <a:ln>
            <a:noFill/>
          </a:ln>
        </p:spPr>
      </p:pic>
      <p:sp>
        <p:nvSpPr>
          <p:cNvPr id="149" name="Google Shape;149;p22"/>
          <p:cNvSpPr txBox="1"/>
          <p:nvPr/>
        </p:nvSpPr>
        <p:spPr>
          <a:xfrm>
            <a:off x="652200" y="528800"/>
            <a:ext cx="102765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Deployment Models (cont’d)</a:t>
            </a:r>
            <a:endParaRPr b="1" sz="3500">
              <a:latin typeface="Calibri"/>
              <a:ea typeface="Calibri"/>
              <a:cs typeface="Calibri"/>
              <a:sym typeface="Calibri"/>
            </a:endParaRPr>
          </a:p>
        </p:txBody>
      </p:sp>
      <p:pic>
        <p:nvPicPr>
          <p:cNvPr id="150" name="Google Shape;150;p22"/>
          <p:cNvPicPr preferRelativeResize="0"/>
          <p:nvPr/>
        </p:nvPicPr>
        <p:blipFill>
          <a:blip r:embed="rId4">
            <a:alphaModFix/>
          </a:blip>
          <a:stretch>
            <a:fillRect/>
          </a:stretch>
        </p:blipFill>
        <p:spPr>
          <a:xfrm>
            <a:off x="1706350" y="1399950"/>
            <a:ext cx="8549076" cy="5152650"/>
          </a:xfrm>
          <a:prstGeom prst="rect">
            <a:avLst/>
          </a:prstGeom>
          <a:noFill/>
          <a:ln>
            <a:noFill/>
          </a:ln>
        </p:spPr>
      </p:pic>
      <p:sp>
        <p:nvSpPr>
          <p:cNvPr id="151" name="Google Shape;151;p22"/>
          <p:cNvSpPr txBox="1"/>
          <p:nvPr/>
        </p:nvSpPr>
        <p:spPr>
          <a:xfrm>
            <a:off x="246775" y="6305875"/>
            <a:ext cx="58344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Ref: https://docs.microsoft.com/en-us/learn/modules/intro-to-azure-fundamentals/what-is-cloud-computing</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03_NPower_Presentation_Template_0819-18.jpg" id="156" name="Google Shape;156;p23"/>
          <p:cNvPicPr preferRelativeResize="0"/>
          <p:nvPr/>
        </p:nvPicPr>
        <p:blipFill rotWithShape="1">
          <a:blip r:embed="rId3">
            <a:alphaModFix/>
          </a:blip>
          <a:srcRect b="0" l="0" r="0" t="0"/>
          <a:stretch/>
        </p:blipFill>
        <p:spPr>
          <a:xfrm>
            <a:off x="0" y="0"/>
            <a:ext cx="12801600" cy="7315200"/>
          </a:xfrm>
          <a:prstGeom prst="rect">
            <a:avLst/>
          </a:prstGeom>
          <a:noFill/>
          <a:ln>
            <a:noFill/>
          </a:ln>
        </p:spPr>
      </p:pic>
      <p:graphicFrame>
        <p:nvGraphicFramePr>
          <p:cNvPr id="157" name="Google Shape;157;p23"/>
          <p:cNvGraphicFramePr/>
          <p:nvPr/>
        </p:nvGraphicFramePr>
        <p:xfrm>
          <a:off x="450125" y="1666475"/>
          <a:ext cx="3000000" cy="3000000"/>
        </p:xfrm>
        <a:graphic>
          <a:graphicData uri="http://schemas.openxmlformats.org/drawingml/2006/table">
            <a:tbl>
              <a:tblPr>
                <a:noFill/>
                <a:tableStyleId>{02965AEF-798F-47AA-AC3F-3BD46CF879F7}</a:tableStyleId>
              </a:tblPr>
              <a:tblGrid>
                <a:gridCol w="5361775"/>
                <a:gridCol w="6557200"/>
              </a:tblGrid>
              <a:tr h="433375">
                <a:tc>
                  <a:txBody>
                    <a:bodyPr/>
                    <a:lstStyle/>
                    <a:p>
                      <a:pPr indent="0" lvl="0" marL="0" rtl="0" algn="ctr">
                        <a:spcBef>
                          <a:spcPts val="0"/>
                        </a:spcBef>
                        <a:spcAft>
                          <a:spcPts val="0"/>
                        </a:spcAft>
                        <a:buNone/>
                      </a:pPr>
                      <a:r>
                        <a:rPr b="1" lang="en-US" sz="2200">
                          <a:solidFill>
                            <a:srgbClr val="171717"/>
                          </a:solidFill>
                        </a:rPr>
                        <a:t>CapEx</a:t>
                      </a:r>
                      <a:endParaRPr b="1" sz="2400"/>
                    </a:p>
                  </a:txBody>
                  <a:tcPr marT="91425" marB="91425" marR="91425" marL="91425">
                    <a:solidFill>
                      <a:srgbClr val="CFE2F3"/>
                    </a:solidFill>
                  </a:tcPr>
                </a:tc>
                <a:tc>
                  <a:txBody>
                    <a:bodyPr/>
                    <a:lstStyle/>
                    <a:p>
                      <a:pPr indent="0" lvl="0" marL="0" rtl="0" algn="ctr">
                        <a:spcBef>
                          <a:spcPts val="0"/>
                        </a:spcBef>
                        <a:spcAft>
                          <a:spcPts val="0"/>
                        </a:spcAft>
                        <a:buNone/>
                      </a:pPr>
                      <a:r>
                        <a:rPr b="1" lang="en-US" sz="2000">
                          <a:solidFill>
                            <a:srgbClr val="171717"/>
                          </a:solidFill>
                        </a:rPr>
                        <a:t>OpEx</a:t>
                      </a:r>
                      <a:endParaRPr b="1" sz="2200"/>
                    </a:p>
                  </a:txBody>
                  <a:tcPr marT="91425" marB="91425" marR="91425" marL="91425">
                    <a:solidFill>
                      <a:srgbClr val="CFE2F3"/>
                    </a:solidFill>
                  </a:tcPr>
                </a:tc>
              </a:tr>
              <a:tr h="1726775">
                <a:tc>
                  <a:txBody>
                    <a:bodyPr/>
                    <a:lstStyle/>
                    <a:p>
                      <a:pPr indent="0" lvl="0" marL="0" rtl="0" algn="l">
                        <a:spcBef>
                          <a:spcPts val="0"/>
                        </a:spcBef>
                        <a:spcAft>
                          <a:spcPts val="0"/>
                        </a:spcAft>
                        <a:buNone/>
                      </a:pPr>
                      <a:r>
                        <a:rPr lang="en-US" sz="1700">
                          <a:latin typeface="Roboto"/>
                          <a:ea typeface="Roboto"/>
                          <a:cs typeface="Roboto"/>
                          <a:sym typeface="Roboto"/>
                        </a:rPr>
                        <a:t>Capital expenditures (CapEx) refers to long-term business investments. It’s expected that CapEx will continue to benefit the business in the future and eventually pay for itself. Maintenance increases the life and utility of a CapEx item is therefore also a capital expenditure. </a:t>
                      </a:r>
                      <a:endParaRPr sz="1600"/>
                    </a:p>
                  </a:txBody>
                  <a:tcPr marT="91425" marB="91425" marR="91425" marL="91425"/>
                </a:tc>
                <a:tc>
                  <a:txBody>
                    <a:bodyPr/>
                    <a:lstStyle/>
                    <a:p>
                      <a:pPr indent="0" lvl="0" marL="0" rtl="0" algn="l">
                        <a:spcBef>
                          <a:spcPts val="0"/>
                        </a:spcBef>
                        <a:spcAft>
                          <a:spcPts val="0"/>
                        </a:spcAft>
                        <a:buNone/>
                      </a:pPr>
                      <a:r>
                        <a:rPr lang="en-US" sz="1700">
                          <a:latin typeface="Roboto"/>
                          <a:ea typeface="Roboto"/>
                          <a:cs typeface="Roboto"/>
                          <a:sym typeface="Roboto"/>
                        </a:rPr>
                        <a:t>Operating expenditures (OpEx) are incurred in the day-to-day operation of a business, and generally include services or items expected to be used within a year. While operating expenditures are no less important than capital expenditures, they are not considered long-term investments.</a:t>
                      </a:r>
                      <a:endParaRPr sz="1600"/>
                    </a:p>
                  </a:txBody>
                  <a:tcPr marT="91425" marB="91425" marR="91425" marL="91425"/>
                </a:tc>
              </a:tr>
              <a:tr h="662525">
                <a:tc>
                  <a:txBody>
                    <a:bodyPr/>
                    <a:lstStyle/>
                    <a:p>
                      <a:pPr indent="0" lvl="0" marL="0" rtl="0" algn="l">
                        <a:spcBef>
                          <a:spcPts val="0"/>
                        </a:spcBef>
                        <a:spcAft>
                          <a:spcPts val="0"/>
                        </a:spcAft>
                        <a:buNone/>
                      </a:pPr>
                      <a:r>
                        <a:rPr lang="en-US" sz="1700">
                          <a:latin typeface="Roboto"/>
                          <a:ea typeface="Roboto"/>
                          <a:cs typeface="Roboto"/>
                          <a:sym typeface="Roboto"/>
                        </a:rPr>
                        <a:t>A typical on-premise IT infrastructure generally requires significant CapEx including hardware, equipment, and maintenance. The upfront costs are predictable, but the lifetime of CapEx items and total maintenance costs are uncertain.</a:t>
                      </a:r>
                      <a:endParaRPr sz="1600"/>
                    </a:p>
                  </a:txBody>
                  <a:tcPr marT="91425" marB="91425" marR="91425" marL="91425"/>
                </a:tc>
                <a:tc>
                  <a:txBody>
                    <a:bodyPr/>
                    <a:lstStyle/>
                    <a:p>
                      <a:pPr indent="0" lvl="0" marL="0" rtl="0" algn="l">
                        <a:spcBef>
                          <a:spcPts val="0"/>
                        </a:spcBef>
                        <a:spcAft>
                          <a:spcPts val="0"/>
                        </a:spcAft>
                        <a:buNone/>
                      </a:pPr>
                      <a:r>
                        <a:rPr lang="en-US" sz="1700">
                          <a:latin typeface="Roboto"/>
                          <a:ea typeface="Roboto"/>
                          <a:cs typeface="Roboto"/>
                          <a:sym typeface="Roboto"/>
                        </a:rPr>
                        <a:t>a cloud environment on a platform like Microsoft Azure operates on an OpEx model where a company only pays for what it needs at the specific point in time, on a monthly basis. Risks are lower and no equipment maintenance is required.</a:t>
                      </a:r>
                      <a:endParaRPr sz="1600"/>
                    </a:p>
                  </a:txBody>
                  <a:tcPr marT="91425" marB="91425" marR="91425" marL="91425"/>
                </a:tc>
              </a:tr>
              <a:tr h="627775">
                <a:tc>
                  <a:txBody>
                    <a:bodyPr/>
                    <a:lstStyle/>
                    <a:p>
                      <a:pPr indent="0" lvl="0" marL="0" rtl="0" algn="l">
                        <a:spcBef>
                          <a:spcPts val="0"/>
                        </a:spcBef>
                        <a:spcAft>
                          <a:spcPts val="0"/>
                        </a:spcAft>
                        <a:buNone/>
                      </a:pPr>
                      <a:r>
                        <a:rPr lang="en-US" sz="1700">
                          <a:latin typeface="Roboto"/>
                          <a:ea typeface="Roboto"/>
                          <a:cs typeface="Roboto"/>
                          <a:sym typeface="Roboto"/>
                        </a:rPr>
                        <a:t> inherent inflexibility. You may end up paying for capacity your business does not require in the future, or in the future end up in the painstaking and expensive process of increasing capacity.</a:t>
                      </a:r>
                      <a:endParaRPr sz="1600"/>
                    </a:p>
                  </a:txBody>
                  <a:tcPr marT="91425" marB="91425" marR="91425" marL="91425"/>
                </a:tc>
                <a:tc>
                  <a:txBody>
                    <a:bodyPr/>
                    <a:lstStyle/>
                    <a:p>
                      <a:pPr indent="0" lvl="0" marL="0" rtl="0" algn="l">
                        <a:spcBef>
                          <a:spcPts val="0"/>
                        </a:spcBef>
                        <a:spcAft>
                          <a:spcPts val="0"/>
                        </a:spcAft>
                        <a:buNone/>
                      </a:pPr>
                      <a:r>
                        <a:rPr lang="en-US" sz="1700">
                          <a:latin typeface="Roboto"/>
                          <a:ea typeface="Roboto"/>
                          <a:cs typeface="Roboto"/>
                          <a:sym typeface="Roboto"/>
                        </a:rPr>
                        <a:t>The OpEx model of cloud computing offers companies significantly more flexibility and agility. Microsoft Azure scales up or down to meet your specific capacity needs and budget.</a:t>
                      </a:r>
                      <a:endParaRPr sz="1600"/>
                    </a:p>
                  </a:txBody>
                  <a:tcPr marT="91425" marB="91425" marR="91425" marL="91425"/>
                </a:tc>
              </a:tr>
            </a:tbl>
          </a:graphicData>
        </a:graphic>
      </p:graphicFrame>
      <p:sp>
        <p:nvSpPr>
          <p:cNvPr id="158" name="Google Shape;158;p23"/>
          <p:cNvSpPr txBox="1"/>
          <p:nvPr/>
        </p:nvSpPr>
        <p:spPr>
          <a:xfrm>
            <a:off x="516813" y="946700"/>
            <a:ext cx="12424200" cy="10959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2400"/>
              </a:spcBef>
              <a:spcAft>
                <a:spcPts val="0"/>
              </a:spcAft>
              <a:buClr>
                <a:schemeClr val="dk1"/>
              </a:buClr>
              <a:buSzPts val="1100"/>
              <a:buFont typeface="Arial"/>
              <a:buNone/>
            </a:pPr>
            <a:r>
              <a:rPr lang="en-US" sz="2900">
                <a:solidFill>
                  <a:srgbClr val="171717"/>
                </a:solidFill>
              </a:rPr>
              <a:t>Capital Expenditure vs Operational Expenditure</a:t>
            </a:r>
            <a:endParaRPr sz="2900">
              <a:solidFill>
                <a:srgbClr val="171717"/>
              </a:solidFill>
            </a:endParaRPr>
          </a:p>
          <a:p>
            <a:pPr indent="0" lvl="0" marL="0" rtl="0" algn="l">
              <a:spcBef>
                <a:spcPts val="900"/>
              </a:spcBef>
              <a:spcAft>
                <a:spcPts val="0"/>
              </a:spcAft>
              <a:buNone/>
            </a:pPr>
            <a:r>
              <a:t/>
            </a:r>
            <a:endParaRPr>
              <a:latin typeface="Calibri"/>
              <a:ea typeface="Calibri"/>
              <a:cs typeface="Calibri"/>
              <a:sym typeface="Calibri"/>
            </a:endParaRPr>
          </a:p>
        </p:txBody>
      </p:sp>
      <p:sp>
        <p:nvSpPr>
          <p:cNvPr id="159" name="Google Shape;159;p23"/>
          <p:cNvSpPr txBox="1"/>
          <p:nvPr/>
        </p:nvSpPr>
        <p:spPr>
          <a:xfrm>
            <a:off x="516825" y="72575"/>
            <a:ext cx="8824800" cy="6312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2400"/>
              </a:spcBef>
              <a:spcAft>
                <a:spcPts val="900"/>
              </a:spcAft>
              <a:buClr>
                <a:schemeClr val="dk1"/>
              </a:buClr>
              <a:buSzPts val="1100"/>
              <a:buFont typeface="Arial"/>
              <a:buNone/>
            </a:pPr>
            <a:r>
              <a:rPr b="1" lang="en-US" sz="2900">
                <a:solidFill>
                  <a:schemeClr val="dk1"/>
                </a:solidFill>
                <a:latin typeface="Calibri"/>
                <a:ea typeface="Calibri"/>
                <a:cs typeface="Calibri"/>
                <a:sym typeface="Calibri"/>
              </a:rPr>
              <a:t>Describe the consumption-based model</a:t>
            </a:r>
            <a:endParaRPr b="1" sz="22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descr="03_NPower_Presentation_Template_0819-27.jpg" id="164" name="Google Shape;164;p2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65" name="Google Shape;165;p24"/>
          <p:cNvSpPr txBox="1"/>
          <p:nvPr/>
        </p:nvSpPr>
        <p:spPr>
          <a:xfrm>
            <a:off x="246775" y="1092875"/>
            <a:ext cx="8372700" cy="3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chemeClr val="dk1"/>
                </a:solidFill>
                <a:latin typeface="Calibri"/>
                <a:ea typeface="Calibri"/>
                <a:cs typeface="Calibri"/>
                <a:sym typeface="Calibri"/>
              </a:rPr>
              <a:t>Module 2:</a:t>
            </a:r>
            <a:endParaRPr sz="3100">
              <a:solidFill>
                <a:schemeClr val="dk1"/>
              </a:solidFill>
              <a:latin typeface="Calibri"/>
              <a:ea typeface="Calibri"/>
              <a:cs typeface="Calibri"/>
              <a:sym typeface="Calibri"/>
            </a:endParaRPr>
          </a:p>
          <a:p>
            <a:pPr indent="0" lvl="0" marL="0" rtl="0" algn="l">
              <a:spcBef>
                <a:spcPts val="0"/>
              </a:spcBef>
              <a:spcAft>
                <a:spcPts val="0"/>
              </a:spcAft>
              <a:buNone/>
            </a:pPr>
            <a:r>
              <a:t/>
            </a:r>
            <a:endParaRPr sz="3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Describe the benefits of using cloud services </a:t>
            </a:r>
            <a:endParaRPr b="1" sz="37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the benefits of high availability and scalability in the cloud  </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the benefits of reliability and predictability in the cloud </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the benefits of security and governance in the cloud</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the benefits of manageability in the cloud </a:t>
            </a:r>
            <a:endParaRPr sz="2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 </a:t>
            </a:r>
            <a:endParaRPr b="1" sz="4000">
              <a:solidFill>
                <a:schemeClr val="dk1"/>
              </a:solidFill>
              <a:latin typeface="Calibri"/>
              <a:ea typeface="Calibri"/>
              <a:cs typeface="Calibri"/>
              <a:sym typeface="Calibri"/>
            </a:endParaRPr>
          </a:p>
        </p:txBody>
      </p:sp>
      <p:sp>
        <p:nvSpPr>
          <p:cNvPr id="166" name="Google Shape;166;p24"/>
          <p:cNvSpPr txBox="1"/>
          <p:nvPr/>
        </p:nvSpPr>
        <p:spPr>
          <a:xfrm>
            <a:off x="9747725" y="1092875"/>
            <a:ext cx="2397300" cy="46182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Font typeface="Calibri"/>
              <a:buChar char="●"/>
            </a:pPr>
            <a:r>
              <a:t/>
            </a:r>
            <a:endParaRPr sz="2100">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descr="03_NPower_Presentation_Template_0819-18.jpg" id="171" name="Google Shape;171;p2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72" name="Google Shape;172;p25"/>
          <p:cNvSpPr txBox="1"/>
          <p:nvPr/>
        </p:nvSpPr>
        <p:spPr>
          <a:xfrm>
            <a:off x="652200" y="528800"/>
            <a:ext cx="10276500" cy="7932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Clr>
                <a:schemeClr val="dk1"/>
              </a:buClr>
              <a:buSzPts val="1100"/>
              <a:buFont typeface="Arial"/>
              <a:buNone/>
            </a:pPr>
            <a:r>
              <a:rPr b="1" lang="en-US" sz="3600">
                <a:solidFill>
                  <a:srgbClr val="171717"/>
                </a:solidFill>
              </a:rPr>
              <a:t>What are some cloud computing advantages?</a:t>
            </a:r>
            <a:endParaRPr b="1" sz="3600">
              <a:solidFill>
                <a:srgbClr val="171717"/>
              </a:solidFill>
            </a:endParaRPr>
          </a:p>
          <a:p>
            <a:pPr indent="0" lvl="0" marL="0" rtl="0" algn="l">
              <a:spcBef>
                <a:spcPts val="900"/>
              </a:spcBef>
              <a:spcAft>
                <a:spcPts val="0"/>
              </a:spcAft>
              <a:buNone/>
            </a:pPr>
            <a:r>
              <a:t/>
            </a:r>
            <a:endParaRPr b="1" sz="3500">
              <a:latin typeface="Calibri"/>
              <a:ea typeface="Calibri"/>
              <a:cs typeface="Calibri"/>
              <a:sym typeface="Calibri"/>
            </a:endParaRPr>
          </a:p>
        </p:txBody>
      </p:sp>
      <p:graphicFrame>
        <p:nvGraphicFramePr>
          <p:cNvPr id="173" name="Google Shape;173;p25"/>
          <p:cNvGraphicFramePr/>
          <p:nvPr/>
        </p:nvGraphicFramePr>
        <p:xfrm>
          <a:off x="952500" y="1666475"/>
          <a:ext cx="3000000" cy="3000000"/>
        </p:xfrm>
        <a:graphic>
          <a:graphicData uri="http://schemas.openxmlformats.org/drawingml/2006/table">
            <a:tbl>
              <a:tblPr>
                <a:noFill/>
                <a:tableStyleId>{02965AEF-798F-47AA-AC3F-3BD46CF879F7}</a:tableStyleId>
              </a:tblPr>
              <a:tblGrid>
                <a:gridCol w="2645600"/>
                <a:gridCol w="8251000"/>
              </a:tblGrid>
              <a:tr h="662525">
                <a:tc>
                  <a:txBody>
                    <a:bodyPr/>
                    <a:lstStyle/>
                    <a:p>
                      <a:pPr indent="0" lvl="0" marL="0" rtl="0" algn="l">
                        <a:spcBef>
                          <a:spcPts val="0"/>
                        </a:spcBef>
                        <a:spcAft>
                          <a:spcPts val="0"/>
                        </a:spcAft>
                        <a:buNone/>
                      </a:pPr>
                      <a:r>
                        <a:rPr b="1" lang="en-US" sz="2200">
                          <a:solidFill>
                            <a:srgbClr val="171717"/>
                          </a:solidFill>
                        </a:rPr>
                        <a:t>High availability</a:t>
                      </a:r>
                      <a:endParaRPr b="1" sz="2400"/>
                    </a:p>
                  </a:txBody>
                  <a:tcPr marT="91425" marB="91425" marR="91425" marL="91425">
                    <a:solidFill>
                      <a:srgbClr val="CFE2F3"/>
                    </a:solidFill>
                  </a:tcPr>
                </a:tc>
                <a:tc>
                  <a:txBody>
                    <a:bodyPr/>
                    <a:lstStyle/>
                    <a:p>
                      <a:pPr indent="0" lvl="0" marL="0" rtl="0" algn="l">
                        <a:spcBef>
                          <a:spcPts val="0"/>
                        </a:spcBef>
                        <a:spcAft>
                          <a:spcPts val="0"/>
                        </a:spcAft>
                        <a:buNone/>
                      </a:pPr>
                      <a:r>
                        <a:rPr lang="en-US">
                          <a:solidFill>
                            <a:srgbClr val="171717"/>
                          </a:solidFill>
                        </a:rPr>
                        <a:t>Depending on the service-level agreement that you choose, your cloud-based applications can provide a continuous user experience with no apparent downtime even when things go wrong.</a:t>
                      </a:r>
                      <a:endParaRPr sz="1600"/>
                    </a:p>
                  </a:txBody>
                  <a:tcPr marT="91425" marB="91425" marR="91425" marL="91425">
                    <a:solidFill>
                      <a:srgbClr val="CFE2F3"/>
                    </a:solidFill>
                  </a:tcPr>
                </a:tc>
              </a:tr>
              <a:tr h="1681875">
                <a:tc>
                  <a:txBody>
                    <a:bodyPr/>
                    <a:lstStyle/>
                    <a:p>
                      <a:pPr indent="0" lvl="0" marL="0" rtl="0" algn="l">
                        <a:spcBef>
                          <a:spcPts val="0"/>
                        </a:spcBef>
                        <a:spcAft>
                          <a:spcPts val="0"/>
                        </a:spcAft>
                        <a:buNone/>
                      </a:pPr>
                      <a:r>
                        <a:rPr b="1" lang="en-US" sz="2200">
                          <a:solidFill>
                            <a:srgbClr val="171717"/>
                          </a:solidFill>
                        </a:rPr>
                        <a:t>Scalability</a:t>
                      </a:r>
                      <a:endParaRPr b="1" sz="2400"/>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a:solidFill>
                            <a:srgbClr val="171717"/>
                          </a:solidFill>
                        </a:rPr>
                        <a:t>Applications in the cloud can be scaled in two ways:</a:t>
                      </a:r>
                      <a:endParaRPr>
                        <a:solidFill>
                          <a:srgbClr val="171717"/>
                        </a:solidFill>
                      </a:endParaRPr>
                    </a:p>
                    <a:p>
                      <a:pPr indent="-317500" lvl="0" marL="647700" rtl="0" algn="l">
                        <a:lnSpc>
                          <a:spcPct val="115000"/>
                        </a:lnSpc>
                        <a:spcBef>
                          <a:spcPts val="0"/>
                        </a:spcBef>
                        <a:spcAft>
                          <a:spcPts val="0"/>
                        </a:spcAft>
                        <a:buClr>
                          <a:srgbClr val="171717"/>
                        </a:buClr>
                        <a:buSzPts val="1400"/>
                        <a:buChar char="●"/>
                      </a:pPr>
                      <a:r>
                        <a:rPr i="1" lang="en-US">
                          <a:solidFill>
                            <a:srgbClr val="171717"/>
                          </a:solidFill>
                        </a:rPr>
                        <a:t>Vertically</a:t>
                      </a:r>
                      <a:r>
                        <a:rPr lang="en-US">
                          <a:solidFill>
                            <a:srgbClr val="171717"/>
                          </a:solidFill>
                        </a:rPr>
                        <a:t>: Computing capacity can be increased by adding RAM or CPUs to a virtual machine.</a:t>
                      </a:r>
                      <a:endParaRPr>
                        <a:solidFill>
                          <a:srgbClr val="171717"/>
                        </a:solidFill>
                      </a:endParaRPr>
                    </a:p>
                    <a:p>
                      <a:pPr indent="-317500" lvl="0" marL="647700" rtl="0" algn="l">
                        <a:lnSpc>
                          <a:spcPct val="115000"/>
                        </a:lnSpc>
                        <a:spcBef>
                          <a:spcPts val="0"/>
                        </a:spcBef>
                        <a:spcAft>
                          <a:spcPts val="0"/>
                        </a:spcAft>
                        <a:buClr>
                          <a:srgbClr val="171717"/>
                        </a:buClr>
                        <a:buSzPts val="1400"/>
                        <a:buChar char="●"/>
                      </a:pPr>
                      <a:r>
                        <a:rPr i="1" lang="en-US">
                          <a:solidFill>
                            <a:srgbClr val="171717"/>
                          </a:solidFill>
                        </a:rPr>
                        <a:t>Horizontally</a:t>
                      </a:r>
                      <a:r>
                        <a:rPr lang="en-US">
                          <a:solidFill>
                            <a:srgbClr val="171717"/>
                          </a:solidFill>
                        </a:rPr>
                        <a:t>: Computing capacity can be increased by adding instances of a resource, such as adding more virtual machines to your configuration.</a:t>
                      </a:r>
                      <a:endParaRPr>
                        <a:solidFill>
                          <a:srgbClr val="171717"/>
                        </a:solidFill>
                      </a:endParaRPr>
                    </a:p>
                    <a:p>
                      <a:pPr indent="0" lvl="0" marL="0" rtl="0" algn="l">
                        <a:spcBef>
                          <a:spcPts val="0"/>
                        </a:spcBef>
                        <a:spcAft>
                          <a:spcPts val="0"/>
                        </a:spcAft>
                        <a:buNone/>
                      </a:pPr>
                      <a:r>
                        <a:t/>
                      </a:r>
                      <a:endParaRPr sz="1600"/>
                    </a:p>
                  </a:txBody>
                  <a:tcPr marT="91425" marB="91425" marR="91425" marL="91425"/>
                </a:tc>
              </a:tr>
              <a:tr h="662525">
                <a:tc>
                  <a:txBody>
                    <a:bodyPr/>
                    <a:lstStyle/>
                    <a:p>
                      <a:pPr indent="0" lvl="0" marL="0" rtl="0" algn="l">
                        <a:spcBef>
                          <a:spcPts val="0"/>
                        </a:spcBef>
                        <a:spcAft>
                          <a:spcPts val="0"/>
                        </a:spcAft>
                        <a:buNone/>
                      </a:pPr>
                      <a:r>
                        <a:rPr b="1" lang="en-US" sz="2200">
                          <a:solidFill>
                            <a:srgbClr val="171717"/>
                          </a:solidFill>
                        </a:rPr>
                        <a:t>Elasticity</a:t>
                      </a:r>
                      <a:endParaRPr b="1" sz="2400"/>
                    </a:p>
                  </a:txBody>
                  <a:tcPr marT="91425" marB="91425" marR="91425" marL="91425">
                    <a:solidFill>
                      <a:srgbClr val="CFE2F3"/>
                    </a:solidFill>
                  </a:tcPr>
                </a:tc>
                <a:tc>
                  <a:txBody>
                    <a:bodyPr/>
                    <a:lstStyle/>
                    <a:p>
                      <a:pPr indent="0" lvl="0" marL="0" rtl="0" algn="l">
                        <a:spcBef>
                          <a:spcPts val="0"/>
                        </a:spcBef>
                        <a:spcAft>
                          <a:spcPts val="0"/>
                        </a:spcAft>
                        <a:buNone/>
                      </a:pPr>
                      <a:r>
                        <a:rPr lang="en-US">
                          <a:solidFill>
                            <a:srgbClr val="171717"/>
                          </a:solidFill>
                        </a:rPr>
                        <a:t>Cloud-based applications can be configured to take advantage of autoscaling, so your applications will always have the resources they need.</a:t>
                      </a:r>
                      <a:endParaRPr sz="1600"/>
                    </a:p>
                  </a:txBody>
                  <a:tcPr marT="91425" marB="91425" marR="91425" marL="91425">
                    <a:solidFill>
                      <a:srgbClr val="CFE2F3"/>
                    </a:solidFill>
                  </a:tcPr>
                </a:tc>
              </a:tr>
              <a:tr h="627775">
                <a:tc>
                  <a:txBody>
                    <a:bodyPr/>
                    <a:lstStyle/>
                    <a:p>
                      <a:pPr indent="0" lvl="0" marL="0" rtl="0" algn="l">
                        <a:spcBef>
                          <a:spcPts val="0"/>
                        </a:spcBef>
                        <a:spcAft>
                          <a:spcPts val="0"/>
                        </a:spcAft>
                        <a:buNone/>
                      </a:pPr>
                      <a:r>
                        <a:rPr b="1" lang="en-US" sz="2200">
                          <a:solidFill>
                            <a:srgbClr val="171717"/>
                          </a:solidFill>
                        </a:rPr>
                        <a:t>Agility</a:t>
                      </a:r>
                      <a:endParaRPr b="1" sz="2400"/>
                    </a:p>
                  </a:txBody>
                  <a:tcPr marT="91425" marB="91425" marR="91425" marL="91425"/>
                </a:tc>
                <a:tc>
                  <a:txBody>
                    <a:bodyPr/>
                    <a:lstStyle/>
                    <a:p>
                      <a:pPr indent="0" lvl="0" marL="0" rtl="0" algn="l">
                        <a:spcBef>
                          <a:spcPts val="0"/>
                        </a:spcBef>
                        <a:spcAft>
                          <a:spcPts val="0"/>
                        </a:spcAft>
                        <a:buNone/>
                      </a:pPr>
                      <a:r>
                        <a:rPr lang="en-US">
                          <a:solidFill>
                            <a:srgbClr val="171717"/>
                          </a:solidFill>
                        </a:rPr>
                        <a:t>Cloud-based resources can be deployed and configured quickly as your application requirements change</a:t>
                      </a:r>
                      <a:endParaRPr sz="1600"/>
                    </a:p>
                  </a:txBody>
                  <a:tcPr marT="91425" marB="91425" marR="91425" marL="91425"/>
                </a:tc>
              </a:tr>
              <a:tr h="662525">
                <a:tc>
                  <a:txBody>
                    <a:bodyPr/>
                    <a:lstStyle/>
                    <a:p>
                      <a:pPr indent="0" lvl="0" marL="0" rtl="0" algn="l">
                        <a:spcBef>
                          <a:spcPts val="0"/>
                        </a:spcBef>
                        <a:spcAft>
                          <a:spcPts val="0"/>
                        </a:spcAft>
                        <a:buNone/>
                      </a:pPr>
                      <a:r>
                        <a:rPr b="1" lang="en-US" sz="2200">
                          <a:solidFill>
                            <a:srgbClr val="171717"/>
                          </a:solidFill>
                        </a:rPr>
                        <a:t>Geo-distribution</a:t>
                      </a:r>
                      <a:endParaRPr b="1" sz="2400"/>
                    </a:p>
                  </a:txBody>
                  <a:tcPr marT="91425" marB="91425" marR="91425" marL="91425">
                    <a:solidFill>
                      <a:srgbClr val="CFE2F3"/>
                    </a:solidFill>
                  </a:tcPr>
                </a:tc>
                <a:tc>
                  <a:txBody>
                    <a:bodyPr/>
                    <a:lstStyle/>
                    <a:p>
                      <a:pPr indent="0" lvl="0" marL="0" rtl="0" algn="l">
                        <a:spcBef>
                          <a:spcPts val="0"/>
                        </a:spcBef>
                        <a:spcAft>
                          <a:spcPts val="0"/>
                        </a:spcAft>
                        <a:buNone/>
                      </a:pPr>
                      <a:r>
                        <a:rPr lang="en-US">
                          <a:solidFill>
                            <a:srgbClr val="171717"/>
                          </a:solidFill>
                        </a:rPr>
                        <a:t>Applications and data can be deployed to regional </a:t>
                      </a:r>
                      <a:r>
                        <a:rPr lang="en-US">
                          <a:solidFill>
                            <a:srgbClr val="171717"/>
                          </a:solidFill>
                        </a:rPr>
                        <a:t>data centers</a:t>
                      </a:r>
                      <a:r>
                        <a:rPr lang="en-US">
                          <a:solidFill>
                            <a:srgbClr val="171717"/>
                          </a:solidFill>
                        </a:rPr>
                        <a:t> around the globe, so your customers always have the best performance in their region</a:t>
                      </a:r>
                      <a:endParaRPr sz="1600"/>
                    </a:p>
                  </a:txBody>
                  <a:tcPr marT="91425" marB="91425" marR="91425" marL="91425">
                    <a:solidFill>
                      <a:srgbClr val="CFE2F3"/>
                    </a:solidFill>
                  </a:tcPr>
                </a:tc>
              </a:tr>
              <a:tr h="662525">
                <a:tc>
                  <a:txBody>
                    <a:bodyPr/>
                    <a:lstStyle/>
                    <a:p>
                      <a:pPr indent="0" lvl="0" marL="0" rtl="0" algn="l">
                        <a:spcBef>
                          <a:spcPts val="0"/>
                        </a:spcBef>
                        <a:spcAft>
                          <a:spcPts val="0"/>
                        </a:spcAft>
                        <a:buNone/>
                      </a:pPr>
                      <a:r>
                        <a:rPr b="1" lang="en-US" sz="2200">
                          <a:solidFill>
                            <a:srgbClr val="171717"/>
                          </a:solidFill>
                        </a:rPr>
                        <a:t>Disaster recovery</a:t>
                      </a:r>
                      <a:endParaRPr b="1" sz="2400"/>
                    </a:p>
                  </a:txBody>
                  <a:tcPr marT="91425" marB="91425" marR="91425" marL="91425"/>
                </a:tc>
                <a:tc>
                  <a:txBody>
                    <a:bodyPr/>
                    <a:lstStyle/>
                    <a:p>
                      <a:pPr indent="0" lvl="0" marL="0" rtl="0" algn="l">
                        <a:spcBef>
                          <a:spcPts val="0"/>
                        </a:spcBef>
                        <a:spcAft>
                          <a:spcPts val="0"/>
                        </a:spcAft>
                        <a:buNone/>
                      </a:pPr>
                      <a:r>
                        <a:rPr lang="en-US">
                          <a:solidFill>
                            <a:srgbClr val="171717"/>
                          </a:solidFill>
                        </a:rPr>
                        <a:t>By taking advantage of cloud-based backup services, data replication, and geo-distribution, you can deploy your applications with the confidence that comes from knowing that your data is safe in the event that disaster should occur.</a:t>
                      </a:r>
                      <a:endParaRPr sz="16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640075" y="292949"/>
            <a:ext cx="11521500" cy="999300"/>
          </a:xfrm>
          <a:prstGeom prst="rect">
            <a:avLst/>
          </a:prstGeom>
        </p:spPr>
        <p:txBody>
          <a:bodyPr anchorCtr="0" anchor="ctr" bIns="57475" lIns="114925" spcFirstLastPara="1" rIns="114925" wrap="square" tIns="57475">
            <a:noAutofit/>
          </a:bodyPr>
          <a:lstStyle/>
          <a:p>
            <a:pPr indent="0" lvl="0" marL="0" rtl="0" algn="l">
              <a:spcBef>
                <a:spcPts val="0"/>
              </a:spcBef>
              <a:spcAft>
                <a:spcPts val="0"/>
              </a:spcAft>
              <a:buNone/>
            </a:pPr>
            <a:r>
              <a:rPr b="1" lang="en-US" sz="2100"/>
              <a:t>Describe the benefits of reliability and predictability in the cloud </a:t>
            </a:r>
            <a:endParaRPr b="1"/>
          </a:p>
        </p:txBody>
      </p:sp>
      <p:graphicFrame>
        <p:nvGraphicFramePr>
          <p:cNvPr id="179" name="Google Shape;179;p26"/>
          <p:cNvGraphicFramePr/>
          <p:nvPr/>
        </p:nvGraphicFramePr>
        <p:xfrm>
          <a:off x="738850" y="1783113"/>
          <a:ext cx="3000000" cy="3000000"/>
        </p:xfrm>
        <a:graphic>
          <a:graphicData uri="http://schemas.openxmlformats.org/drawingml/2006/table">
            <a:tbl>
              <a:tblPr>
                <a:noFill/>
                <a:tableStyleId>{02965AEF-798F-47AA-AC3F-3BD46CF879F7}</a:tableStyleId>
              </a:tblPr>
              <a:tblGrid>
                <a:gridCol w="1938225"/>
                <a:gridCol w="8958375"/>
              </a:tblGrid>
              <a:tr h="381000">
                <a:tc>
                  <a:txBody>
                    <a:bodyPr/>
                    <a:lstStyle/>
                    <a:p>
                      <a:pPr indent="0" lvl="0" marL="0" rtl="0" algn="l">
                        <a:spcBef>
                          <a:spcPts val="0"/>
                        </a:spcBef>
                        <a:spcAft>
                          <a:spcPts val="0"/>
                        </a:spcAft>
                        <a:buClr>
                          <a:schemeClr val="dk1"/>
                        </a:buClr>
                        <a:buFont typeface="Arial"/>
                        <a:buNone/>
                      </a:pPr>
                      <a:r>
                        <a:rPr b="1" lang="en-US" sz="1600">
                          <a:solidFill>
                            <a:schemeClr val="dk1"/>
                          </a:solidFill>
                        </a:rPr>
                        <a:t>Reliability</a:t>
                      </a:r>
                      <a:endParaRPr/>
                    </a:p>
                  </a:txBody>
                  <a:tcPr marT="91425" marB="91425" marR="91425" marL="91425"/>
                </a:tc>
                <a:tc>
                  <a:txBody>
                    <a:bodyPr/>
                    <a:lstStyle/>
                    <a:p>
                      <a:pPr indent="0" lvl="0" marL="0" rtl="0" algn="l">
                        <a:spcBef>
                          <a:spcPts val="0"/>
                        </a:spcBef>
                        <a:spcAft>
                          <a:spcPts val="0"/>
                        </a:spcAft>
                        <a:buNone/>
                      </a:pPr>
                      <a:r>
                        <a:rPr lang="en-US" sz="1600">
                          <a:solidFill>
                            <a:schemeClr val="dk1"/>
                          </a:solidFill>
                        </a:rPr>
                        <a:t>Reliability is the ability of a system to recover from failures and continue to function. </a:t>
                      </a:r>
                      <a:endParaRPr sz="1600">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With a decentralized design, the cloud enables you to have resources deployed in regions around the world. With this global scale, even if one region has a catastrophic event other regions are still up and running.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You can design your applications to automatically take advantage of this increased reliability.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In some cases, your cloud environment itself will automatically shift to a different region for you, with no action needed on your part. </a:t>
                      </a:r>
                      <a:endParaRPr/>
                    </a:p>
                  </a:txBody>
                  <a:tcPr marT="91425" marB="91425" marR="91425" marL="91425"/>
                </a:tc>
              </a:tr>
              <a:tr h="381000">
                <a:tc>
                  <a:txBody>
                    <a:bodyPr/>
                    <a:lstStyle/>
                    <a:p>
                      <a:pPr indent="0" lvl="0" marL="0" rtl="0" algn="l">
                        <a:spcBef>
                          <a:spcPts val="0"/>
                        </a:spcBef>
                        <a:spcAft>
                          <a:spcPts val="0"/>
                        </a:spcAft>
                        <a:buClr>
                          <a:schemeClr val="dk1"/>
                        </a:buClr>
                        <a:buFont typeface="Arial"/>
                        <a:buNone/>
                      </a:pPr>
                      <a:r>
                        <a:rPr b="1" lang="en-US" sz="1600">
                          <a:solidFill>
                            <a:schemeClr val="dk1"/>
                          </a:solidFill>
                        </a:rPr>
                        <a:t>Predictability</a:t>
                      </a:r>
                      <a:endParaRPr b="1"/>
                    </a:p>
                  </a:txBody>
                  <a:tcPr marT="91425" marB="91425" marR="91425" marL="91425"/>
                </a:tc>
                <a:tc>
                  <a:txBody>
                    <a:bodyPr/>
                    <a:lstStyle/>
                    <a:p>
                      <a:pPr indent="0" lvl="0" marL="0" rtl="0" algn="l">
                        <a:spcBef>
                          <a:spcPts val="0"/>
                        </a:spcBef>
                        <a:spcAft>
                          <a:spcPts val="0"/>
                        </a:spcAft>
                        <a:buNone/>
                      </a:pPr>
                      <a:r>
                        <a:rPr lang="en-US" sz="1600">
                          <a:solidFill>
                            <a:schemeClr val="dk1"/>
                          </a:solidFill>
                        </a:rPr>
                        <a:t>Predictability in the cloud lets you move forward with confidence.</a:t>
                      </a:r>
                      <a:endParaRPr sz="1600">
                        <a:solidFill>
                          <a:schemeClr val="dk1"/>
                        </a:solidFill>
                      </a:endParaRPr>
                    </a:p>
                    <a:p>
                      <a:pPr indent="0" lvl="0" marL="0" rtl="0" algn="l">
                        <a:spcBef>
                          <a:spcPts val="0"/>
                        </a:spcBef>
                        <a:spcAft>
                          <a:spcPts val="0"/>
                        </a:spcAft>
                        <a:buNone/>
                      </a:pPr>
                      <a:r>
                        <a:rPr lang="en-US" sz="1600">
                          <a:solidFill>
                            <a:schemeClr val="dk1"/>
                          </a:solidFill>
                        </a:rPr>
                        <a:t>Predictability can be focused on:</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performance predictability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cost predictability. Both </a:t>
                      </a:r>
                      <a:endParaRPr sz="1600">
                        <a:solidFill>
                          <a:schemeClr val="dk1"/>
                        </a:solidFill>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640080" y="292947"/>
            <a:ext cx="11521500" cy="1219200"/>
          </a:xfrm>
          <a:prstGeom prst="rect">
            <a:avLst/>
          </a:prstGeom>
        </p:spPr>
        <p:txBody>
          <a:bodyPr anchorCtr="0" anchor="ctr" bIns="57475" lIns="114925" spcFirstLastPara="1" rIns="114925" wrap="square" tIns="57475">
            <a:noAutofit/>
          </a:bodyPr>
          <a:lstStyle/>
          <a:p>
            <a:pPr indent="0" lvl="0" marL="0" rtl="0" algn="ctr">
              <a:spcBef>
                <a:spcPts val="0"/>
              </a:spcBef>
              <a:spcAft>
                <a:spcPts val="0"/>
              </a:spcAft>
              <a:buNone/>
            </a:pPr>
            <a:r>
              <a:rPr lang="en-US"/>
              <a:t>B</a:t>
            </a:r>
            <a:r>
              <a:rPr lang="en-US"/>
              <a:t>enefits of manageability in the cloud </a:t>
            </a:r>
            <a:endParaRPr/>
          </a:p>
        </p:txBody>
      </p:sp>
      <p:sp>
        <p:nvSpPr>
          <p:cNvPr id="185" name="Google Shape;185;p27"/>
          <p:cNvSpPr txBox="1"/>
          <p:nvPr>
            <p:ph idx="1" type="body"/>
          </p:nvPr>
        </p:nvSpPr>
        <p:spPr>
          <a:xfrm>
            <a:off x="640080" y="1706880"/>
            <a:ext cx="11521500" cy="4827600"/>
          </a:xfrm>
          <a:prstGeom prst="rect">
            <a:avLst/>
          </a:prstGeom>
        </p:spPr>
        <p:txBody>
          <a:bodyPr anchorCtr="0" anchor="t" bIns="57475" lIns="114925" spcFirstLastPara="1" rIns="114925" wrap="square" tIns="57475">
            <a:noAutofit/>
          </a:bodyPr>
          <a:lstStyle/>
          <a:p>
            <a:pPr indent="0" lvl="0" marL="0" rtl="0" algn="l">
              <a:spcBef>
                <a:spcPts val="360"/>
              </a:spcBef>
              <a:spcAft>
                <a:spcPts val="0"/>
              </a:spcAft>
              <a:buNone/>
            </a:pPr>
            <a:r>
              <a:rPr lang="en-US" sz="1600">
                <a:highlight>
                  <a:srgbClr val="FFFFFF"/>
                </a:highlight>
                <a:latin typeface="Arial"/>
                <a:ea typeface="Arial"/>
                <a:cs typeface="Arial"/>
                <a:sym typeface="Arial"/>
              </a:rPr>
              <a:t>Management of the cloud speaks to managing your cloud resources. In the cloud, you can:</a:t>
            </a:r>
            <a:endParaRPr sz="1600">
              <a:highlight>
                <a:srgbClr val="FFFFFF"/>
              </a:highlight>
              <a:latin typeface="Arial"/>
              <a:ea typeface="Arial"/>
              <a:cs typeface="Arial"/>
              <a:sym typeface="Arial"/>
            </a:endParaRPr>
          </a:p>
          <a:p>
            <a:pPr indent="-330200" lvl="0" marL="825500" rtl="0" algn="l">
              <a:lnSpc>
                <a:spcPct val="115000"/>
              </a:lnSpc>
              <a:spcBef>
                <a:spcPts val="2400"/>
              </a:spcBef>
              <a:spcAft>
                <a:spcPts val="0"/>
              </a:spcAft>
              <a:buClr>
                <a:schemeClr val="dk1"/>
              </a:buClr>
              <a:buSzPts val="1600"/>
              <a:buChar char="●"/>
            </a:pPr>
            <a:r>
              <a:rPr lang="en-US" sz="1600">
                <a:highlight>
                  <a:srgbClr val="FFFFFF"/>
                </a:highlight>
                <a:latin typeface="Arial"/>
                <a:ea typeface="Arial"/>
                <a:cs typeface="Arial"/>
                <a:sym typeface="Arial"/>
              </a:rPr>
              <a:t>Automatically scale resource deployment based on need.</a:t>
            </a:r>
            <a:endParaRPr sz="1600">
              <a:highlight>
                <a:srgbClr val="FFFFFF"/>
              </a:highlight>
              <a:latin typeface="Arial"/>
              <a:ea typeface="Arial"/>
              <a:cs typeface="Arial"/>
              <a:sym typeface="Arial"/>
            </a:endParaRPr>
          </a:p>
          <a:p>
            <a:pPr indent="-330200" lvl="0" marL="825500" rtl="0" algn="l">
              <a:lnSpc>
                <a:spcPct val="115000"/>
              </a:lnSpc>
              <a:spcBef>
                <a:spcPts val="0"/>
              </a:spcBef>
              <a:spcAft>
                <a:spcPts val="0"/>
              </a:spcAft>
              <a:buClr>
                <a:schemeClr val="dk1"/>
              </a:buClr>
              <a:buSzPts val="1600"/>
              <a:buChar char="●"/>
            </a:pPr>
            <a:r>
              <a:rPr lang="en-US" sz="1600">
                <a:highlight>
                  <a:srgbClr val="FFFFFF"/>
                </a:highlight>
                <a:latin typeface="Arial"/>
                <a:ea typeface="Arial"/>
                <a:cs typeface="Arial"/>
                <a:sym typeface="Arial"/>
              </a:rPr>
              <a:t>Deploy resources based on a preconfigured template, removing the need for manual configuration.</a:t>
            </a:r>
            <a:endParaRPr sz="1600">
              <a:highlight>
                <a:srgbClr val="FFFFFF"/>
              </a:highlight>
              <a:latin typeface="Arial"/>
              <a:ea typeface="Arial"/>
              <a:cs typeface="Arial"/>
              <a:sym typeface="Arial"/>
            </a:endParaRPr>
          </a:p>
          <a:p>
            <a:pPr indent="-330200" lvl="0" marL="825500" rtl="0" algn="l">
              <a:lnSpc>
                <a:spcPct val="115000"/>
              </a:lnSpc>
              <a:spcBef>
                <a:spcPts val="0"/>
              </a:spcBef>
              <a:spcAft>
                <a:spcPts val="0"/>
              </a:spcAft>
              <a:buClr>
                <a:schemeClr val="dk1"/>
              </a:buClr>
              <a:buSzPts val="1600"/>
              <a:buChar char="●"/>
            </a:pPr>
            <a:r>
              <a:rPr lang="en-US" sz="1600">
                <a:highlight>
                  <a:srgbClr val="FFFFFF"/>
                </a:highlight>
                <a:latin typeface="Arial"/>
                <a:ea typeface="Arial"/>
                <a:cs typeface="Arial"/>
                <a:sym typeface="Arial"/>
              </a:rPr>
              <a:t>Monitor the health of resources and automatically replace failing resources.</a:t>
            </a:r>
            <a:endParaRPr sz="1600">
              <a:highlight>
                <a:srgbClr val="FFFFFF"/>
              </a:highlight>
              <a:latin typeface="Arial"/>
              <a:ea typeface="Arial"/>
              <a:cs typeface="Arial"/>
              <a:sym typeface="Arial"/>
            </a:endParaRPr>
          </a:p>
          <a:p>
            <a:pPr indent="-330200" lvl="0" marL="825500" rtl="0" algn="l">
              <a:lnSpc>
                <a:spcPct val="115000"/>
              </a:lnSpc>
              <a:spcBef>
                <a:spcPts val="0"/>
              </a:spcBef>
              <a:spcAft>
                <a:spcPts val="0"/>
              </a:spcAft>
              <a:buClr>
                <a:schemeClr val="dk1"/>
              </a:buClr>
              <a:buSzPts val="1600"/>
              <a:buChar char="●"/>
            </a:pPr>
            <a:r>
              <a:rPr lang="en-US" sz="1600">
                <a:highlight>
                  <a:srgbClr val="FFFFFF"/>
                </a:highlight>
                <a:latin typeface="Arial"/>
                <a:ea typeface="Arial"/>
                <a:cs typeface="Arial"/>
                <a:sym typeface="Arial"/>
              </a:rPr>
              <a:t>Receive automatic alerts based on configured metrics, so you’re aware of performance in real time.</a:t>
            </a:r>
            <a:endParaRPr sz="1600">
              <a:highlight>
                <a:srgbClr val="FFFFFF"/>
              </a:highlight>
              <a:latin typeface="Arial"/>
              <a:ea typeface="Arial"/>
              <a:cs typeface="Arial"/>
              <a:sym typeface="Arial"/>
            </a:endParaRPr>
          </a:p>
          <a:p>
            <a:pPr indent="0" lvl="0" marL="0" rtl="0" algn="l">
              <a:spcBef>
                <a:spcPts val="2400"/>
              </a:spcBef>
              <a:spcAft>
                <a:spcPts val="0"/>
              </a:spcAft>
              <a:buNone/>
            </a:pPr>
            <a:r>
              <a:t/>
            </a:r>
            <a:endParaRPr sz="1600">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03_NPower_Presentation_Template_0819-27.jpg" id="190" name="Google Shape;190;p28"/>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91" name="Google Shape;191;p28"/>
          <p:cNvSpPr txBox="1"/>
          <p:nvPr/>
        </p:nvSpPr>
        <p:spPr>
          <a:xfrm>
            <a:off x="246775" y="1092875"/>
            <a:ext cx="8372700" cy="3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chemeClr val="dk1"/>
                </a:solidFill>
                <a:latin typeface="Calibri"/>
                <a:ea typeface="Calibri"/>
                <a:cs typeface="Calibri"/>
                <a:sym typeface="Calibri"/>
              </a:rPr>
              <a:t>Module 3:</a:t>
            </a:r>
            <a:endParaRPr sz="3100">
              <a:solidFill>
                <a:schemeClr val="dk1"/>
              </a:solidFill>
              <a:latin typeface="Calibri"/>
              <a:ea typeface="Calibri"/>
              <a:cs typeface="Calibri"/>
              <a:sym typeface="Calibri"/>
            </a:endParaRPr>
          </a:p>
          <a:p>
            <a:pPr indent="0" lvl="0" marL="0" rtl="0" algn="l">
              <a:spcBef>
                <a:spcPts val="0"/>
              </a:spcBef>
              <a:spcAft>
                <a:spcPts val="0"/>
              </a:spcAft>
              <a:buNone/>
            </a:pPr>
            <a:r>
              <a:t/>
            </a:r>
            <a:endParaRPr sz="3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Describe cloud service types</a:t>
            </a:r>
            <a:endParaRPr b="1" sz="37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infrastructure as a service (IaaS)</a:t>
            </a: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a:t>
            </a:r>
            <a:r>
              <a:rPr lang="en-US" sz="2100">
                <a:solidFill>
                  <a:schemeClr val="dk1"/>
                </a:solidFill>
                <a:latin typeface="Calibri"/>
                <a:ea typeface="Calibri"/>
                <a:cs typeface="Calibri"/>
                <a:sym typeface="Calibri"/>
              </a:rPr>
              <a:t>escribe platform as a service (PaaS)</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software as a service (SaaS) </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Identify appropriate use cases for each cloud service (IaaS, PaaS, SaaS) </a:t>
            </a:r>
            <a:endParaRPr sz="2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 </a:t>
            </a:r>
            <a:endParaRPr b="1" sz="4000">
              <a:solidFill>
                <a:schemeClr val="dk1"/>
              </a:solidFill>
              <a:latin typeface="Calibri"/>
              <a:ea typeface="Calibri"/>
              <a:cs typeface="Calibri"/>
              <a:sym typeface="Calibri"/>
            </a:endParaRPr>
          </a:p>
        </p:txBody>
      </p:sp>
      <p:sp>
        <p:nvSpPr>
          <p:cNvPr id="192" name="Google Shape;192;p28"/>
          <p:cNvSpPr txBox="1"/>
          <p:nvPr/>
        </p:nvSpPr>
        <p:spPr>
          <a:xfrm>
            <a:off x="9747725" y="1092875"/>
            <a:ext cx="2397300" cy="46182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Font typeface="Calibri"/>
              <a:buChar char="●"/>
            </a:pPr>
            <a:r>
              <a:t/>
            </a:r>
            <a:endParaRPr sz="2100">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descr="03_NPower_Presentation_Template_0819-18.jpg" id="197" name="Google Shape;197;p29"/>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98" name="Google Shape;198;p29"/>
          <p:cNvSpPr txBox="1"/>
          <p:nvPr/>
        </p:nvSpPr>
        <p:spPr>
          <a:xfrm>
            <a:off x="652200" y="528800"/>
            <a:ext cx="109992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S</a:t>
            </a:r>
            <a:r>
              <a:rPr b="1" lang="en-US" sz="3500">
                <a:latin typeface="Calibri"/>
                <a:ea typeface="Calibri"/>
                <a:cs typeface="Calibri"/>
                <a:sym typeface="Calibri"/>
              </a:rPr>
              <a:t>hared responsibility model </a:t>
            </a:r>
            <a:endParaRPr b="1" sz="3600">
              <a:solidFill>
                <a:schemeClr val="dk1"/>
              </a:solidFill>
            </a:endParaRPr>
          </a:p>
          <a:p>
            <a:pPr indent="0" lvl="0" marL="0" rtl="0" algn="l">
              <a:spcBef>
                <a:spcPts val="0"/>
              </a:spcBef>
              <a:spcAft>
                <a:spcPts val="0"/>
              </a:spcAft>
              <a:buNone/>
            </a:pPr>
            <a:r>
              <a:t/>
            </a:r>
            <a:endParaRPr b="1" sz="3500">
              <a:solidFill>
                <a:schemeClr val="dk1"/>
              </a:solidFill>
              <a:latin typeface="Calibri"/>
              <a:ea typeface="Calibri"/>
              <a:cs typeface="Calibri"/>
              <a:sym typeface="Calibri"/>
            </a:endParaRPr>
          </a:p>
        </p:txBody>
      </p:sp>
      <p:graphicFrame>
        <p:nvGraphicFramePr>
          <p:cNvPr id="199" name="Google Shape;199;p29"/>
          <p:cNvGraphicFramePr/>
          <p:nvPr/>
        </p:nvGraphicFramePr>
        <p:xfrm>
          <a:off x="952500" y="2199875"/>
          <a:ext cx="3000000" cy="3000000"/>
        </p:xfrm>
        <a:graphic>
          <a:graphicData uri="http://schemas.openxmlformats.org/drawingml/2006/table">
            <a:tbl>
              <a:tblPr>
                <a:noFill/>
                <a:tableStyleId>{02965AEF-798F-47AA-AC3F-3BD46CF879F7}</a:tableStyleId>
              </a:tblPr>
              <a:tblGrid>
                <a:gridCol w="1394100"/>
                <a:gridCol w="9502500"/>
              </a:tblGrid>
              <a:tr h="662525">
                <a:tc>
                  <a:txBody>
                    <a:bodyPr/>
                    <a:lstStyle/>
                    <a:p>
                      <a:pPr indent="0" lvl="0" marL="0" rtl="0" algn="l">
                        <a:spcBef>
                          <a:spcPts val="0"/>
                        </a:spcBef>
                        <a:spcAft>
                          <a:spcPts val="0"/>
                        </a:spcAft>
                        <a:buNone/>
                      </a:pPr>
                      <a:r>
                        <a:rPr b="1" lang="en-US" sz="2200">
                          <a:solidFill>
                            <a:srgbClr val="171717"/>
                          </a:solidFill>
                        </a:rPr>
                        <a:t>IaaS</a:t>
                      </a:r>
                      <a:endParaRPr b="1" sz="2400"/>
                    </a:p>
                  </a:txBody>
                  <a:tcPr marT="91425" marB="91425" marR="91425" marL="91425"/>
                </a:tc>
                <a:tc>
                  <a:txBody>
                    <a:bodyPr/>
                    <a:lstStyle/>
                    <a:p>
                      <a:pPr indent="0" lvl="0" marL="0" rtl="0" algn="l">
                        <a:spcBef>
                          <a:spcPts val="0"/>
                        </a:spcBef>
                        <a:spcAft>
                          <a:spcPts val="0"/>
                        </a:spcAft>
                        <a:buNone/>
                      </a:pPr>
                      <a:r>
                        <a:rPr lang="en-US" sz="1750">
                          <a:solidFill>
                            <a:srgbClr val="171717"/>
                          </a:solidFill>
                        </a:rPr>
                        <a:t>A cloud provider keeps the hardware up to date, but operating system maintenance and network configuration is left to the cloud tenant.</a:t>
                      </a:r>
                      <a:endParaRPr b="1" sz="2900"/>
                    </a:p>
                  </a:txBody>
                  <a:tcPr marT="91425" marB="91425" marR="91425" marL="91425"/>
                </a:tc>
              </a:tr>
              <a:tr h="1170700">
                <a:tc>
                  <a:txBody>
                    <a:bodyPr/>
                    <a:lstStyle/>
                    <a:p>
                      <a:pPr indent="0" lvl="0" marL="0" rtl="0" algn="l">
                        <a:spcBef>
                          <a:spcPts val="0"/>
                        </a:spcBef>
                        <a:spcAft>
                          <a:spcPts val="0"/>
                        </a:spcAft>
                        <a:buNone/>
                      </a:pPr>
                      <a:r>
                        <a:rPr b="1" lang="en-US" sz="2200">
                          <a:solidFill>
                            <a:srgbClr val="171717"/>
                          </a:solidFill>
                        </a:rPr>
                        <a:t>PaaS</a:t>
                      </a:r>
                      <a:endParaRPr b="1" sz="2400"/>
                    </a:p>
                  </a:txBody>
                  <a:tcPr marT="91425" marB="91425" marR="91425" marL="91425">
                    <a:solidFill>
                      <a:srgbClr val="C9DAF8"/>
                    </a:solidFill>
                  </a:tcPr>
                </a:tc>
                <a:tc>
                  <a:txBody>
                    <a:bodyPr/>
                    <a:lstStyle/>
                    <a:p>
                      <a:pPr indent="0" lvl="0" marL="0" rtl="0" algn="l">
                        <a:spcBef>
                          <a:spcPts val="0"/>
                        </a:spcBef>
                        <a:spcAft>
                          <a:spcPts val="0"/>
                        </a:spcAft>
                        <a:buNone/>
                      </a:pPr>
                      <a:r>
                        <a:rPr lang="en-US" sz="1750">
                          <a:solidFill>
                            <a:srgbClr val="171717"/>
                          </a:solidFill>
                        </a:rPr>
                        <a:t>This cloud service model is a managed hosting environment. The cloud provider manages the virtual machines and networking resources, and the cloud tenant deploys their applications into the managed hosting environment.</a:t>
                      </a:r>
                      <a:endParaRPr sz="2100"/>
                    </a:p>
                  </a:txBody>
                  <a:tcPr marT="91425" marB="91425" marR="91425" marL="91425">
                    <a:solidFill>
                      <a:srgbClr val="C9DAF8"/>
                    </a:solidFill>
                  </a:tcPr>
                </a:tc>
              </a:tr>
              <a:tr h="662525">
                <a:tc>
                  <a:txBody>
                    <a:bodyPr/>
                    <a:lstStyle/>
                    <a:p>
                      <a:pPr indent="0" lvl="0" marL="0" rtl="0" algn="l">
                        <a:spcBef>
                          <a:spcPts val="0"/>
                        </a:spcBef>
                        <a:spcAft>
                          <a:spcPts val="0"/>
                        </a:spcAft>
                        <a:buNone/>
                      </a:pPr>
                      <a:r>
                        <a:rPr b="1" lang="en-US" sz="2200">
                          <a:solidFill>
                            <a:srgbClr val="171717"/>
                          </a:solidFill>
                        </a:rPr>
                        <a:t>SaaS</a:t>
                      </a:r>
                      <a:endParaRPr b="1" sz="2400"/>
                    </a:p>
                  </a:txBody>
                  <a:tcPr marT="91425" marB="91425" marR="91425" marL="91425"/>
                </a:tc>
                <a:tc>
                  <a:txBody>
                    <a:bodyPr/>
                    <a:lstStyle/>
                    <a:p>
                      <a:pPr indent="0" lvl="0" marL="0" rtl="0" algn="l">
                        <a:spcBef>
                          <a:spcPts val="0"/>
                        </a:spcBef>
                        <a:spcAft>
                          <a:spcPts val="0"/>
                        </a:spcAft>
                        <a:buNone/>
                      </a:pPr>
                      <a:r>
                        <a:rPr lang="en-US" sz="1750">
                          <a:solidFill>
                            <a:srgbClr val="171717"/>
                          </a:solidFill>
                        </a:rPr>
                        <a:t>In this cloud service model, the cloud provider manages all aspects of the application environment, such as virtual machines, networking resources, data storage, and applications. The cloud tenant only needs to provide their data to the application managed by the cloud provider.</a:t>
                      </a:r>
                      <a:endParaRPr sz="2100"/>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03_NPower_Presentation_Template_0819-18.jpg" id="204" name="Google Shape;204;p3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05" name="Google Shape;205;p30"/>
          <p:cNvSpPr txBox="1"/>
          <p:nvPr/>
        </p:nvSpPr>
        <p:spPr>
          <a:xfrm>
            <a:off x="652200" y="224000"/>
            <a:ext cx="10999200" cy="793200"/>
          </a:xfrm>
          <a:prstGeom prst="rect">
            <a:avLst/>
          </a:prstGeom>
          <a:noFill/>
          <a:ln>
            <a:noFill/>
          </a:ln>
        </p:spPr>
        <p:txBody>
          <a:bodyPr anchorCtr="0" anchor="t" bIns="91425" lIns="91425" spcFirstLastPara="1" rIns="91425" wrap="square" tIns="91425">
            <a:noAutofit/>
          </a:bodyPr>
          <a:lstStyle/>
          <a:p>
            <a:pPr indent="0" lvl="0" marL="0" rtl="0" algn="ctr">
              <a:lnSpc>
                <a:spcPct val="130000"/>
              </a:lnSpc>
              <a:spcBef>
                <a:spcPts val="2400"/>
              </a:spcBef>
              <a:spcAft>
                <a:spcPts val="0"/>
              </a:spcAft>
              <a:buClr>
                <a:schemeClr val="dk1"/>
              </a:buClr>
              <a:buSzPts val="1100"/>
              <a:buFont typeface="Arial"/>
              <a:buNone/>
            </a:pPr>
            <a:r>
              <a:rPr b="1" lang="en-US" sz="3600">
                <a:solidFill>
                  <a:srgbClr val="171717"/>
                </a:solidFill>
              </a:rPr>
              <a:t>Cloud Service models (cont’d)</a:t>
            </a:r>
            <a:endParaRPr b="1" sz="3600">
              <a:solidFill>
                <a:srgbClr val="171717"/>
              </a:solidFill>
            </a:endParaRPr>
          </a:p>
          <a:p>
            <a:pPr indent="0" lvl="0" marL="0" rtl="0" algn="ctr">
              <a:spcBef>
                <a:spcPts val="900"/>
              </a:spcBef>
              <a:spcAft>
                <a:spcPts val="0"/>
              </a:spcAft>
              <a:buNone/>
            </a:pPr>
            <a:r>
              <a:t/>
            </a:r>
            <a:endParaRPr b="1" sz="3500">
              <a:latin typeface="Calibri"/>
              <a:ea typeface="Calibri"/>
              <a:cs typeface="Calibri"/>
              <a:sym typeface="Calibri"/>
            </a:endParaRPr>
          </a:p>
        </p:txBody>
      </p:sp>
      <p:pic>
        <p:nvPicPr>
          <p:cNvPr id="206" name="Google Shape;206;p30"/>
          <p:cNvPicPr preferRelativeResize="0"/>
          <p:nvPr/>
        </p:nvPicPr>
        <p:blipFill>
          <a:blip r:embed="rId4">
            <a:alphaModFix/>
          </a:blip>
          <a:stretch>
            <a:fillRect/>
          </a:stretch>
        </p:blipFill>
        <p:spPr>
          <a:xfrm>
            <a:off x="1868450" y="1547450"/>
            <a:ext cx="8989775" cy="5013550"/>
          </a:xfrm>
          <a:prstGeom prst="rect">
            <a:avLst/>
          </a:prstGeom>
          <a:noFill/>
          <a:ln>
            <a:noFill/>
          </a:ln>
        </p:spPr>
      </p:pic>
      <p:sp>
        <p:nvSpPr>
          <p:cNvPr id="207" name="Google Shape;207;p30"/>
          <p:cNvSpPr txBox="1"/>
          <p:nvPr/>
        </p:nvSpPr>
        <p:spPr>
          <a:xfrm>
            <a:off x="246775" y="6458275"/>
            <a:ext cx="58344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Ref: https://docs.microsoft.com/en-us/learn/modules/intro-to-azure-fundamentals/what-is-cloud-computing</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640080" y="292947"/>
            <a:ext cx="11521500" cy="1219200"/>
          </a:xfrm>
          <a:prstGeom prst="rect">
            <a:avLst/>
          </a:prstGeom>
        </p:spPr>
        <p:txBody>
          <a:bodyPr anchorCtr="0" anchor="ctr" bIns="57475" lIns="114925" spcFirstLastPara="1" rIns="114925" wrap="square" tIns="57475">
            <a:noAutofit/>
          </a:bodyPr>
          <a:lstStyle/>
          <a:p>
            <a:pPr indent="0" lvl="0" marL="0" rtl="0" algn="ctr">
              <a:spcBef>
                <a:spcPts val="0"/>
              </a:spcBef>
              <a:spcAft>
                <a:spcPts val="0"/>
              </a:spcAft>
              <a:buNone/>
            </a:pPr>
            <a:r>
              <a:rPr lang="en-US"/>
              <a:t>Iaas</a:t>
            </a:r>
            <a:endParaRPr/>
          </a:p>
        </p:txBody>
      </p:sp>
      <p:sp>
        <p:nvSpPr>
          <p:cNvPr id="213" name="Google Shape;213;p31"/>
          <p:cNvSpPr txBox="1"/>
          <p:nvPr>
            <p:ph idx="1" type="body"/>
          </p:nvPr>
        </p:nvSpPr>
        <p:spPr>
          <a:xfrm>
            <a:off x="640080" y="1706880"/>
            <a:ext cx="11521500" cy="4827600"/>
          </a:xfrm>
          <a:prstGeom prst="rect">
            <a:avLst/>
          </a:prstGeom>
        </p:spPr>
        <p:txBody>
          <a:bodyPr anchorCtr="0" anchor="t" bIns="57475" lIns="114925" spcFirstLastPara="1" rIns="114925" wrap="square" tIns="57475">
            <a:noAutofit/>
          </a:bodyPr>
          <a:lstStyle/>
          <a:p>
            <a:pPr indent="0" lvl="0" marL="0" rtl="0" algn="l">
              <a:lnSpc>
                <a:spcPct val="90000"/>
              </a:lnSpc>
              <a:spcBef>
                <a:spcPts val="0"/>
              </a:spcBef>
              <a:spcAft>
                <a:spcPts val="0"/>
              </a:spcAft>
              <a:buNone/>
            </a:pPr>
            <a:r>
              <a:rPr b="1" lang="en-US" sz="2100">
                <a:solidFill>
                  <a:srgbClr val="171717"/>
                </a:solidFill>
                <a:latin typeface="Arial"/>
                <a:ea typeface="Arial"/>
                <a:cs typeface="Arial"/>
                <a:sym typeface="Arial"/>
              </a:rPr>
              <a:t>Scenarios</a:t>
            </a:r>
            <a:endParaRPr sz="2100">
              <a:solidFill>
                <a:srgbClr val="3F3F3F"/>
              </a:solidFill>
              <a:latin typeface="Arial"/>
              <a:ea typeface="Arial"/>
              <a:cs typeface="Arial"/>
              <a:sym typeface="Arial"/>
            </a:endParaRPr>
          </a:p>
          <a:p>
            <a:pPr indent="0" lvl="0" marL="0" rtl="0" algn="l">
              <a:lnSpc>
                <a:spcPct val="90000"/>
              </a:lnSpc>
              <a:spcBef>
                <a:spcPts val="0"/>
              </a:spcBef>
              <a:spcAft>
                <a:spcPts val="0"/>
              </a:spcAft>
              <a:buNone/>
            </a:pPr>
            <a:r>
              <a:t/>
            </a:r>
            <a:endParaRPr sz="2100">
              <a:solidFill>
                <a:srgbClr val="3F3F3F"/>
              </a:solidFill>
              <a:latin typeface="Arial"/>
              <a:ea typeface="Arial"/>
              <a:cs typeface="Arial"/>
              <a:sym typeface="Arial"/>
            </a:endParaRPr>
          </a:p>
          <a:p>
            <a:pPr indent="-361950" lvl="0" marL="457200" rtl="0" algn="l">
              <a:lnSpc>
                <a:spcPct val="90000"/>
              </a:lnSpc>
              <a:spcBef>
                <a:spcPts val="0"/>
              </a:spcBef>
              <a:spcAft>
                <a:spcPts val="0"/>
              </a:spcAft>
              <a:buClr>
                <a:srgbClr val="171717"/>
              </a:buClr>
              <a:buSzPts val="2100"/>
              <a:buChar char="•"/>
            </a:pPr>
            <a:r>
              <a:rPr lang="en-US" sz="2100">
                <a:solidFill>
                  <a:srgbClr val="171717"/>
                </a:solidFill>
                <a:latin typeface="Arial"/>
                <a:ea typeface="Arial"/>
                <a:cs typeface="Arial"/>
                <a:sym typeface="Arial"/>
              </a:rPr>
              <a:t>Lift-and-shift migration: You’re setting up cloud resources similar to your on-prem datacenter, and then simply moving the things running on-prem to running on the IaaS infrastructure.</a:t>
            </a:r>
            <a:endParaRPr sz="2100">
              <a:solidFill>
                <a:srgbClr val="171717"/>
              </a:solidFill>
              <a:latin typeface="Arial"/>
              <a:ea typeface="Arial"/>
              <a:cs typeface="Arial"/>
              <a:sym typeface="Arial"/>
            </a:endParaRPr>
          </a:p>
          <a:p>
            <a:pPr indent="0" lvl="0" marL="457200" rtl="0" algn="l">
              <a:lnSpc>
                <a:spcPct val="90000"/>
              </a:lnSpc>
              <a:spcBef>
                <a:spcPts val="0"/>
              </a:spcBef>
              <a:spcAft>
                <a:spcPts val="0"/>
              </a:spcAft>
              <a:buNone/>
            </a:pPr>
            <a:r>
              <a:t/>
            </a:r>
            <a:endParaRPr sz="2100">
              <a:solidFill>
                <a:srgbClr val="171717"/>
              </a:solidFill>
              <a:latin typeface="Arial"/>
              <a:ea typeface="Arial"/>
              <a:cs typeface="Arial"/>
              <a:sym typeface="Arial"/>
            </a:endParaRPr>
          </a:p>
          <a:p>
            <a:pPr indent="-361950" lvl="0" marL="457200" rtl="0" algn="l">
              <a:lnSpc>
                <a:spcPct val="90000"/>
              </a:lnSpc>
              <a:spcBef>
                <a:spcPts val="1470"/>
              </a:spcBef>
              <a:spcAft>
                <a:spcPts val="0"/>
              </a:spcAft>
              <a:buClr>
                <a:srgbClr val="171717"/>
              </a:buClr>
              <a:buSzPts val="2100"/>
              <a:buChar char="•"/>
            </a:pPr>
            <a:r>
              <a:rPr lang="en-US" sz="2100">
                <a:solidFill>
                  <a:srgbClr val="171717"/>
                </a:solidFill>
                <a:latin typeface="Arial"/>
                <a:ea typeface="Arial"/>
                <a:cs typeface="Arial"/>
                <a:sym typeface="Arial"/>
              </a:rPr>
              <a:t>Testing and development: You have established configurations for development and test environments that you need to rapidly replicate. You can start up or shut down the different environments rapidly with an IaaS structure, while maintaining complete control.</a:t>
            </a:r>
            <a:endParaRPr sz="2100">
              <a:solidFill>
                <a:srgbClr val="3F3F3F"/>
              </a:solidFill>
              <a:latin typeface="Arial"/>
              <a:ea typeface="Arial"/>
              <a:cs typeface="Arial"/>
              <a:sym typeface="Arial"/>
            </a:endParaRPr>
          </a:p>
          <a:p>
            <a:pPr indent="0" lvl="0" marL="96012" rtl="0" algn="l">
              <a:lnSpc>
                <a:spcPct val="90000"/>
              </a:lnSpc>
              <a:spcBef>
                <a:spcPts val="1470"/>
              </a:spcBef>
              <a:spcAft>
                <a:spcPts val="0"/>
              </a:spcAft>
              <a:buNone/>
            </a:pPr>
            <a:r>
              <a:t/>
            </a:r>
            <a:endParaRPr sz="2100">
              <a:solidFill>
                <a:srgbClr val="3F3F3F"/>
              </a:solidFill>
              <a:latin typeface="Arial"/>
              <a:ea typeface="Arial"/>
              <a:cs typeface="Arial"/>
              <a:sym typeface="Arial"/>
            </a:endParaRPr>
          </a:p>
          <a:p>
            <a:pPr indent="0" lvl="0" marL="0" rtl="0" algn="l">
              <a:spcBef>
                <a:spcPts val="360"/>
              </a:spcBef>
              <a:spcAft>
                <a:spcPts val="0"/>
              </a:spcAft>
              <a:buNone/>
            </a:pPr>
            <a:r>
              <a:t/>
            </a:r>
            <a:endParaRPr sz="21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03_NPower_Presentation_Template_0819-18.jpg" id="91" name="Google Shape;91;p1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2" name="Google Shape;92;p14"/>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Exam objectives</a:t>
            </a:r>
            <a:endParaRPr b="1" sz="3500">
              <a:latin typeface="Calibri"/>
              <a:ea typeface="Calibri"/>
              <a:cs typeface="Calibri"/>
              <a:sym typeface="Calibri"/>
            </a:endParaRPr>
          </a:p>
        </p:txBody>
      </p:sp>
      <p:sp>
        <p:nvSpPr>
          <p:cNvPr id="93" name="Google Shape;93;p14"/>
          <p:cNvSpPr txBox="1"/>
          <p:nvPr/>
        </p:nvSpPr>
        <p:spPr>
          <a:xfrm>
            <a:off x="634575" y="1709825"/>
            <a:ext cx="9501000" cy="40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700">
                <a:latin typeface="Calibri"/>
                <a:ea typeface="Calibri"/>
                <a:cs typeface="Calibri"/>
                <a:sym typeface="Calibri"/>
              </a:rPr>
              <a:t>Modules:</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cloud concepts (25%- 30%)</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the benefits of using cloud services (35—40%</a:t>
            </a:r>
            <a:r>
              <a:rPr lang="en-US" sz="2700">
                <a:latin typeface="Calibri"/>
                <a:ea typeface="Calibri"/>
                <a:cs typeface="Calibri"/>
                <a:sym typeface="Calibri"/>
              </a:rPr>
              <a:t>)</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cloud service types (30—35%)</a:t>
            </a:r>
            <a:endParaRPr sz="27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640080" y="292947"/>
            <a:ext cx="11521500" cy="1219200"/>
          </a:xfrm>
          <a:prstGeom prst="rect">
            <a:avLst/>
          </a:prstGeom>
        </p:spPr>
        <p:txBody>
          <a:bodyPr anchorCtr="0" anchor="ctr" bIns="57475" lIns="114925" spcFirstLastPara="1" rIns="114925" wrap="square" tIns="57475">
            <a:noAutofit/>
          </a:bodyPr>
          <a:lstStyle/>
          <a:p>
            <a:pPr indent="0" lvl="0" marL="0" rtl="0" algn="ctr">
              <a:spcBef>
                <a:spcPts val="0"/>
              </a:spcBef>
              <a:spcAft>
                <a:spcPts val="0"/>
              </a:spcAft>
              <a:buNone/>
            </a:pPr>
            <a:r>
              <a:rPr lang="en-US"/>
              <a:t>Paas</a:t>
            </a:r>
            <a:endParaRPr/>
          </a:p>
        </p:txBody>
      </p:sp>
      <p:sp>
        <p:nvSpPr>
          <p:cNvPr id="219" name="Google Shape;219;p32"/>
          <p:cNvSpPr txBox="1"/>
          <p:nvPr>
            <p:ph idx="1" type="body"/>
          </p:nvPr>
        </p:nvSpPr>
        <p:spPr>
          <a:xfrm>
            <a:off x="640080" y="1706880"/>
            <a:ext cx="11521500" cy="4827600"/>
          </a:xfrm>
          <a:prstGeom prst="rect">
            <a:avLst/>
          </a:prstGeom>
        </p:spPr>
        <p:txBody>
          <a:bodyPr anchorCtr="0" anchor="t" bIns="57475" lIns="114925" spcFirstLastPara="1" rIns="114925" wrap="square" tIns="57475">
            <a:noAutofit/>
          </a:bodyPr>
          <a:lstStyle/>
          <a:p>
            <a:pPr indent="0" lvl="0" marL="0" rtl="0" algn="l">
              <a:lnSpc>
                <a:spcPct val="90000"/>
              </a:lnSpc>
              <a:spcBef>
                <a:spcPts val="0"/>
              </a:spcBef>
              <a:spcAft>
                <a:spcPts val="0"/>
              </a:spcAft>
              <a:buNone/>
            </a:pPr>
            <a:r>
              <a:rPr b="1" lang="en-US" sz="2100">
                <a:solidFill>
                  <a:srgbClr val="171717"/>
                </a:solidFill>
                <a:latin typeface="Quattrocento Sans"/>
                <a:ea typeface="Quattrocento Sans"/>
                <a:cs typeface="Quattrocento Sans"/>
                <a:sym typeface="Quattrocento Sans"/>
              </a:rPr>
              <a:t>Scenarios</a:t>
            </a:r>
            <a:endParaRPr sz="2100">
              <a:solidFill>
                <a:srgbClr val="3F3F3F"/>
              </a:solidFill>
              <a:latin typeface="Arial"/>
              <a:ea typeface="Arial"/>
              <a:cs typeface="Arial"/>
              <a:sym typeface="Arial"/>
            </a:endParaRPr>
          </a:p>
          <a:p>
            <a:pPr indent="-361950" lvl="0" marL="457200" rtl="0" algn="l">
              <a:lnSpc>
                <a:spcPct val="90000"/>
              </a:lnSpc>
              <a:spcBef>
                <a:spcPts val="1470"/>
              </a:spcBef>
              <a:spcAft>
                <a:spcPts val="0"/>
              </a:spcAft>
              <a:buClr>
                <a:srgbClr val="171717"/>
              </a:buClr>
              <a:buSzPts val="2100"/>
              <a:buChar char="•"/>
            </a:pPr>
            <a:r>
              <a:rPr lang="en-US" sz="2100">
                <a:solidFill>
                  <a:srgbClr val="171717"/>
                </a:solidFill>
                <a:latin typeface="Arial"/>
                <a:ea typeface="Arial"/>
                <a:cs typeface="Arial"/>
                <a:sym typeface="Arial"/>
              </a:rPr>
              <a:t>Development framework: PaaS provides a framework that developers can build upon to develop or customize cloud-based applications. Similar to the way you create an Excel macro, PaaS lets developers create applications using built-in software components. Cloud features such as scalability, high-availability, and multi-tenant capability are included, reducing the amount of coding that developers must do.</a:t>
            </a:r>
            <a:endParaRPr sz="2100">
              <a:solidFill>
                <a:srgbClr val="171717"/>
              </a:solidFill>
              <a:latin typeface="Arial"/>
              <a:ea typeface="Arial"/>
              <a:cs typeface="Arial"/>
              <a:sym typeface="Arial"/>
            </a:endParaRPr>
          </a:p>
          <a:p>
            <a:pPr indent="0" lvl="0" marL="457200" rtl="0" algn="l">
              <a:lnSpc>
                <a:spcPct val="90000"/>
              </a:lnSpc>
              <a:spcBef>
                <a:spcPts val="1470"/>
              </a:spcBef>
              <a:spcAft>
                <a:spcPts val="0"/>
              </a:spcAft>
              <a:buNone/>
            </a:pPr>
            <a:r>
              <a:t/>
            </a:r>
            <a:endParaRPr sz="2100">
              <a:solidFill>
                <a:srgbClr val="171717"/>
              </a:solidFill>
              <a:latin typeface="Arial"/>
              <a:ea typeface="Arial"/>
              <a:cs typeface="Arial"/>
              <a:sym typeface="Arial"/>
            </a:endParaRPr>
          </a:p>
          <a:p>
            <a:pPr indent="-361950" lvl="0" marL="457200" rtl="0" algn="l">
              <a:lnSpc>
                <a:spcPct val="90000"/>
              </a:lnSpc>
              <a:spcBef>
                <a:spcPts val="1470"/>
              </a:spcBef>
              <a:spcAft>
                <a:spcPts val="0"/>
              </a:spcAft>
              <a:buClr>
                <a:srgbClr val="171717"/>
              </a:buClr>
              <a:buSzPts val="2100"/>
              <a:buChar char="•"/>
            </a:pPr>
            <a:r>
              <a:rPr lang="en-US" sz="2100">
                <a:solidFill>
                  <a:srgbClr val="171717"/>
                </a:solidFill>
                <a:latin typeface="Arial"/>
                <a:ea typeface="Arial"/>
                <a:cs typeface="Arial"/>
                <a:sym typeface="Arial"/>
              </a:rPr>
              <a:t>Analytics or business intelligence: Tools provided as a service with PaaS allow organizations to analyze and mine their data, finding insights and patterns and predicting outcomes to improve forecasting, product design decisions, investment returns, and other business decisions.</a:t>
            </a:r>
            <a:endParaRPr sz="2100">
              <a:solidFill>
                <a:srgbClr val="3F3F3F"/>
              </a:solidFill>
              <a:latin typeface="Arial"/>
              <a:ea typeface="Arial"/>
              <a:cs typeface="Arial"/>
              <a:sym typeface="Arial"/>
            </a:endParaRPr>
          </a:p>
          <a:p>
            <a:pPr indent="0" lvl="0" marL="96012" rtl="0" algn="l">
              <a:lnSpc>
                <a:spcPct val="90000"/>
              </a:lnSpc>
              <a:spcBef>
                <a:spcPts val="1470"/>
              </a:spcBef>
              <a:spcAft>
                <a:spcPts val="0"/>
              </a:spcAft>
              <a:buNone/>
            </a:pPr>
            <a:r>
              <a:t/>
            </a:r>
            <a:endParaRPr sz="2100">
              <a:solidFill>
                <a:srgbClr val="3F3F3F"/>
              </a:solidFill>
              <a:latin typeface="Arial"/>
              <a:ea typeface="Arial"/>
              <a:cs typeface="Arial"/>
              <a:sym typeface="Arial"/>
            </a:endParaRPr>
          </a:p>
          <a:p>
            <a:pPr indent="0" lvl="0" marL="0" rtl="0" algn="l">
              <a:spcBef>
                <a:spcPts val="36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640080" y="292947"/>
            <a:ext cx="11521500" cy="1219200"/>
          </a:xfrm>
          <a:prstGeom prst="rect">
            <a:avLst/>
          </a:prstGeom>
        </p:spPr>
        <p:txBody>
          <a:bodyPr anchorCtr="0" anchor="ctr" bIns="57475" lIns="114925" spcFirstLastPara="1" rIns="114925" wrap="square" tIns="57475">
            <a:noAutofit/>
          </a:bodyPr>
          <a:lstStyle/>
          <a:p>
            <a:pPr indent="0" lvl="0" marL="0" rtl="0" algn="ctr">
              <a:spcBef>
                <a:spcPts val="0"/>
              </a:spcBef>
              <a:spcAft>
                <a:spcPts val="0"/>
              </a:spcAft>
              <a:buNone/>
            </a:pPr>
            <a:r>
              <a:rPr lang="en-US"/>
              <a:t>Saas</a:t>
            </a:r>
            <a:endParaRPr/>
          </a:p>
        </p:txBody>
      </p:sp>
      <p:sp>
        <p:nvSpPr>
          <p:cNvPr id="225" name="Google Shape;225;p33"/>
          <p:cNvSpPr txBox="1"/>
          <p:nvPr>
            <p:ph idx="1" type="body"/>
          </p:nvPr>
        </p:nvSpPr>
        <p:spPr>
          <a:xfrm>
            <a:off x="640080" y="1706880"/>
            <a:ext cx="11521500" cy="4827600"/>
          </a:xfrm>
          <a:prstGeom prst="rect">
            <a:avLst/>
          </a:prstGeom>
        </p:spPr>
        <p:txBody>
          <a:bodyPr anchorCtr="0" anchor="t" bIns="57475" lIns="114925" spcFirstLastPara="1" rIns="114925" wrap="square" tIns="57475">
            <a:noAutofit/>
          </a:bodyPr>
          <a:lstStyle/>
          <a:p>
            <a:pPr indent="0" lvl="0" marL="0" rtl="0" algn="l">
              <a:lnSpc>
                <a:spcPct val="90000"/>
              </a:lnSpc>
              <a:spcBef>
                <a:spcPts val="0"/>
              </a:spcBef>
              <a:spcAft>
                <a:spcPts val="0"/>
              </a:spcAft>
              <a:buNone/>
            </a:pPr>
            <a:r>
              <a:rPr b="1" lang="en-US" sz="2100">
                <a:solidFill>
                  <a:srgbClr val="171717"/>
                </a:solidFill>
                <a:latin typeface="Arial"/>
                <a:ea typeface="Arial"/>
                <a:cs typeface="Arial"/>
                <a:sym typeface="Arial"/>
              </a:rPr>
              <a:t>Scenarios</a:t>
            </a:r>
            <a:endParaRPr sz="2100">
              <a:solidFill>
                <a:srgbClr val="3F3F3F"/>
              </a:solidFill>
              <a:latin typeface="Arial"/>
              <a:ea typeface="Arial"/>
              <a:cs typeface="Arial"/>
              <a:sym typeface="Arial"/>
            </a:endParaRPr>
          </a:p>
          <a:p>
            <a:pPr indent="-133350" lvl="0" marL="96012" rtl="0" algn="l">
              <a:lnSpc>
                <a:spcPct val="90000"/>
              </a:lnSpc>
              <a:spcBef>
                <a:spcPts val="0"/>
              </a:spcBef>
              <a:spcAft>
                <a:spcPts val="0"/>
              </a:spcAft>
              <a:buClr>
                <a:srgbClr val="E48312"/>
              </a:buClr>
              <a:buSzPts val="2100"/>
              <a:buFont typeface="Arial"/>
              <a:buChar char=" "/>
            </a:pPr>
            <a:r>
              <a:t/>
            </a:r>
            <a:endParaRPr sz="2100">
              <a:solidFill>
                <a:srgbClr val="3F3F3F"/>
              </a:solidFill>
              <a:latin typeface="Arial"/>
              <a:ea typeface="Arial"/>
              <a:cs typeface="Arial"/>
              <a:sym typeface="Arial"/>
            </a:endParaRPr>
          </a:p>
          <a:p>
            <a:pPr indent="-133350" lvl="0" marL="96012" rtl="0" algn="l">
              <a:lnSpc>
                <a:spcPct val="115000"/>
              </a:lnSpc>
              <a:spcBef>
                <a:spcPts val="0"/>
              </a:spcBef>
              <a:spcAft>
                <a:spcPts val="0"/>
              </a:spcAft>
              <a:buClr>
                <a:srgbClr val="E48312"/>
              </a:buClr>
              <a:buSzPts val="2100"/>
              <a:buFont typeface="Arial"/>
              <a:buChar char=" "/>
            </a:pPr>
            <a:r>
              <a:rPr lang="en-US" sz="2100">
                <a:latin typeface="Arial"/>
                <a:ea typeface="Arial"/>
                <a:cs typeface="Arial"/>
                <a:sym typeface="Arial"/>
              </a:rPr>
              <a:t>Email and messaging.</a:t>
            </a:r>
            <a:endParaRPr sz="2100">
              <a:latin typeface="Arial"/>
              <a:ea typeface="Arial"/>
              <a:cs typeface="Arial"/>
              <a:sym typeface="Arial"/>
            </a:endParaRPr>
          </a:p>
          <a:p>
            <a:pPr indent="-133350" lvl="0" marL="96012" rtl="0" algn="l">
              <a:lnSpc>
                <a:spcPct val="115000"/>
              </a:lnSpc>
              <a:spcBef>
                <a:spcPts val="0"/>
              </a:spcBef>
              <a:spcAft>
                <a:spcPts val="0"/>
              </a:spcAft>
              <a:buClr>
                <a:srgbClr val="E48312"/>
              </a:buClr>
              <a:buSzPts val="2100"/>
              <a:buFont typeface="Arial"/>
              <a:buChar char=" "/>
            </a:pPr>
            <a:r>
              <a:rPr lang="en-US" sz="2100">
                <a:latin typeface="Arial"/>
                <a:ea typeface="Arial"/>
                <a:cs typeface="Arial"/>
                <a:sym typeface="Arial"/>
              </a:rPr>
              <a:t>Business productivity applications.</a:t>
            </a:r>
            <a:endParaRPr sz="2100">
              <a:latin typeface="Arial"/>
              <a:ea typeface="Arial"/>
              <a:cs typeface="Arial"/>
              <a:sym typeface="Arial"/>
            </a:endParaRPr>
          </a:p>
          <a:p>
            <a:pPr indent="-133350" lvl="0" marL="96012" rtl="0" algn="l">
              <a:lnSpc>
                <a:spcPct val="115000"/>
              </a:lnSpc>
              <a:spcBef>
                <a:spcPts val="0"/>
              </a:spcBef>
              <a:spcAft>
                <a:spcPts val="0"/>
              </a:spcAft>
              <a:buClr>
                <a:srgbClr val="E48312"/>
              </a:buClr>
              <a:buSzPts val="2100"/>
              <a:buFont typeface="Arial"/>
              <a:buChar char=" "/>
            </a:pPr>
            <a:r>
              <a:rPr lang="en-US" sz="2100">
                <a:latin typeface="Arial"/>
                <a:ea typeface="Arial"/>
                <a:cs typeface="Arial"/>
                <a:sym typeface="Arial"/>
              </a:rPr>
              <a:t>Finance and expense tracking.</a:t>
            </a:r>
            <a:endParaRPr sz="2100">
              <a:latin typeface="Arial"/>
              <a:ea typeface="Arial"/>
              <a:cs typeface="Arial"/>
              <a:sym typeface="Arial"/>
            </a:endParaRPr>
          </a:p>
          <a:p>
            <a:pPr indent="-133350" lvl="0" marL="96012" rtl="0" algn="l">
              <a:lnSpc>
                <a:spcPct val="90000"/>
              </a:lnSpc>
              <a:spcBef>
                <a:spcPts val="0"/>
              </a:spcBef>
              <a:spcAft>
                <a:spcPts val="0"/>
              </a:spcAft>
              <a:buClr>
                <a:srgbClr val="E48312"/>
              </a:buClr>
              <a:buSzPts val="2100"/>
              <a:buFont typeface="Arial"/>
              <a:buChar char=" "/>
            </a:pPr>
            <a:r>
              <a:t/>
            </a:r>
            <a:endParaRPr sz="2100">
              <a:latin typeface="Arial"/>
              <a:ea typeface="Arial"/>
              <a:cs typeface="Arial"/>
              <a:sym typeface="Arial"/>
            </a:endParaRPr>
          </a:p>
          <a:p>
            <a:pPr indent="0" lvl="0" marL="96012" rtl="0" algn="l">
              <a:lnSpc>
                <a:spcPct val="90000"/>
              </a:lnSpc>
              <a:spcBef>
                <a:spcPts val="1470"/>
              </a:spcBef>
              <a:spcAft>
                <a:spcPts val="0"/>
              </a:spcAft>
              <a:buNone/>
            </a:pPr>
            <a:r>
              <a:t/>
            </a:r>
            <a:endParaRPr sz="2100">
              <a:solidFill>
                <a:srgbClr val="3F3F3F"/>
              </a:solidFill>
              <a:latin typeface="Arial"/>
              <a:ea typeface="Arial"/>
              <a:cs typeface="Arial"/>
              <a:sym typeface="Arial"/>
            </a:endParaRPr>
          </a:p>
          <a:p>
            <a:pPr indent="0" lvl="0" marL="0" rtl="0" algn="l">
              <a:spcBef>
                <a:spcPts val="360"/>
              </a:spcBef>
              <a:spcAft>
                <a:spcPts val="0"/>
              </a:spcAft>
              <a:buNone/>
            </a:pPr>
            <a:r>
              <a:t/>
            </a:r>
            <a:endParaRPr sz="21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descr="enter image description here" id="230" name="Google Shape;230;p34"/>
          <p:cNvPicPr preferRelativeResize="0"/>
          <p:nvPr/>
        </p:nvPicPr>
        <p:blipFill rotWithShape="1">
          <a:blip r:embed="rId3">
            <a:alphaModFix/>
          </a:blip>
          <a:srcRect b="0" l="0" r="0" t="0"/>
          <a:stretch/>
        </p:blipFill>
        <p:spPr>
          <a:xfrm>
            <a:off x="1125933" y="474498"/>
            <a:ext cx="10549718" cy="5876862"/>
          </a:xfrm>
          <a:prstGeom prst="rect">
            <a:avLst/>
          </a:prstGeom>
          <a:noFill/>
          <a:ln>
            <a:noFill/>
          </a:ln>
        </p:spPr>
      </p:pic>
      <p:sp>
        <p:nvSpPr>
          <p:cNvPr id="231" name="Google Shape;231;p34"/>
          <p:cNvSpPr txBox="1"/>
          <p:nvPr/>
        </p:nvSpPr>
        <p:spPr>
          <a:xfrm>
            <a:off x="1361275" y="6351350"/>
            <a:ext cx="8984100" cy="3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50">
                <a:solidFill>
                  <a:schemeClr val="hlink"/>
                </a:solidFill>
                <a:highlight>
                  <a:srgbClr val="F8F8F8"/>
                </a:highlight>
                <a:uFill>
                  <a:noFill/>
                </a:uFill>
                <a:hlinkClick r:id="rId4"/>
              </a:rPr>
              <a:t>https://rubygarage.org/blog/iaas-vs-paas-vs-saas</a:t>
            </a:r>
            <a:endParaRPr sz="11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03_NPower_Presentation_Template_0819-27.jpg" id="236" name="Google Shape;236;p3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37" name="Google Shape;237;p35"/>
          <p:cNvSpPr txBox="1"/>
          <p:nvPr/>
        </p:nvSpPr>
        <p:spPr>
          <a:xfrm>
            <a:off x="246775" y="1092875"/>
            <a:ext cx="8883900" cy="37722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US" sz="3100">
                <a:solidFill>
                  <a:schemeClr val="dk1"/>
                </a:solidFill>
                <a:latin typeface="Calibri"/>
                <a:ea typeface="Calibri"/>
                <a:cs typeface="Calibri"/>
                <a:sym typeface="Calibri"/>
              </a:rPr>
              <a:t>References:</a:t>
            </a:r>
            <a:endParaRPr b="1" sz="3100">
              <a:solidFill>
                <a:schemeClr val="dk1"/>
              </a:solidFill>
              <a:latin typeface="Calibri"/>
              <a:ea typeface="Calibri"/>
              <a:cs typeface="Calibri"/>
              <a:sym typeface="Calibri"/>
            </a:endParaRPr>
          </a:p>
          <a:p>
            <a:pPr indent="0" lvl="0" marL="457200" rtl="0" algn="ctr">
              <a:spcBef>
                <a:spcPts val="0"/>
              </a:spcBef>
              <a:spcAft>
                <a:spcPts val="0"/>
              </a:spcAft>
              <a:buNone/>
            </a:pPr>
            <a:r>
              <a:t/>
            </a:r>
            <a:endParaRPr sz="31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4"/>
              </a:rPr>
              <a:t>https://docs.microsoft.com/en-us/learn/paths/az-900-describe-cloud-concepts/</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5"/>
              </a:rPr>
              <a:t>https://www.youtube.com/watch?v=HfZ1kgHlrfg&amp;list=PLYGZ9Q0oTOHfsI-3IAhvyc09ssPDfoePv</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6"/>
              </a:rPr>
              <a:t>https://www.linkedin.com/learning/paths/prepare-for-the-azure-fundamentals-certification-az-900</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0" lvl="0" marL="91440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03_NPower_Presentation_Template_0819-27.jpg" id="98" name="Google Shape;98;p1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9" name="Google Shape;99;p15"/>
          <p:cNvSpPr txBox="1"/>
          <p:nvPr/>
        </p:nvSpPr>
        <p:spPr>
          <a:xfrm>
            <a:off x="246775" y="1092875"/>
            <a:ext cx="8372700" cy="3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chemeClr val="dk1"/>
                </a:solidFill>
                <a:latin typeface="Calibri"/>
                <a:ea typeface="Calibri"/>
                <a:cs typeface="Calibri"/>
                <a:sym typeface="Calibri"/>
              </a:rPr>
              <a:t>Module 1:</a:t>
            </a:r>
            <a:endParaRPr sz="3100">
              <a:solidFill>
                <a:schemeClr val="dk1"/>
              </a:solidFill>
              <a:latin typeface="Calibri"/>
              <a:ea typeface="Calibri"/>
              <a:cs typeface="Calibri"/>
              <a:sym typeface="Calibri"/>
            </a:endParaRPr>
          </a:p>
          <a:p>
            <a:pPr indent="0" lvl="0" marL="0" rtl="0" algn="l">
              <a:spcBef>
                <a:spcPts val="0"/>
              </a:spcBef>
              <a:spcAft>
                <a:spcPts val="0"/>
              </a:spcAft>
              <a:buNone/>
            </a:pPr>
            <a:r>
              <a:t/>
            </a:r>
            <a:endParaRPr sz="3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Describe cloud concepts</a:t>
            </a:r>
            <a:endParaRPr b="1" sz="37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Define cloud computing </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the shared responsibility model </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Define cloud models, including public, private, and hybrid</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the consumption-based model</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Compare cloud pricing models</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 </a:t>
            </a:r>
            <a:endParaRPr b="1" sz="4000">
              <a:solidFill>
                <a:schemeClr val="dk1"/>
              </a:solidFill>
              <a:latin typeface="Calibri"/>
              <a:ea typeface="Calibri"/>
              <a:cs typeface="Calibri"/>
              <a:sym typeface="Calibri"/>
            </a:endParaRPr>
          </a:p>
        </p:txBody>
      </p:sp>
      <p:sp>
        <p:nvSpPr>
          <p:cNvPr id="100" name="Google Shape;100;p15"/>
          <p:cNvSpPr txBox="1"/>
          <p:nvPr/>
        </p:nvSpPr>
        <p:spPr>
          <a:xfrm>
            <a:off x="9747725" y="1092875"/>
            <a:ext cx="2397300" cy="46182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Font typeface="Calibri"/>
              <a:buChar char="●"/>
            </a:pPr>
            <a:r>
              <a:t/>
            </a:r>
            <a:endParaRPr sz="2100">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03_NPower_Presentation_Template_0819-18.jpg" id="105" name="Google Shape;105;p16"/>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06" name="Google Shape;106;p16"/>
          <p:cNvSpPr txBox="1"/>
          <p:nvPr/>
        </p:nvSpPr>
        <p:spPr>
          <a:xfrm>
            <a:off x="652200" y="528800"/>
            <a:ext cx="102765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What is cloud computing?</a:t>
            </a:r>
            <a:endParaRPr b="1" sz="3500">
              <a:latin typeface="Calibri"/>
              <a:ea typeface="Calibri"/>
              <a:cs typeface="Calibri"/>
              <a:sym typeface="Calibri"/>
            </a:endParaRPr>
          </a:p>
        </p:txBody>
      </p:sp>
      <p:sp>
        <p:nvSpPr>
          <p:cNvPr id="107" name="Google Shape;107;p16"/>
          <p:cNvSpPr txBox="1"/>
          <p:nvPr/>
        </p:nvSpPr>
        <p:spPr>
          <a:xfrm>
            <a:off x="634575" y="1709825"/>
            <a:ext cx="5975400" cy="40896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171717"/>
              </a:buClr>
              <a:buSzPts val="2100"/>
              <a:buChar char="●"/>
            </a:pPr>
            <a:r>
              <a:rPr lang="en-US" sz="2100">
                <a:solidFill>
                  <a:srgbClr val="171717"/>
                </a:solidFill>
              </a:rPr>
              <a:t>It is the delivery of computing services over the internet, which is otherwise known as the cloud.</a:t>
            </a:r>
            <a:endParaRPr sz="2100">
              <a:solidFill>
                <a:srgbClr val="171717"/>
              </a:solidFill>
            </a:endParaRPr>
          </a:p>
          <a:p>
            <a:pPr indent="-361950" lvl="0" marL="457200" rtl="0" algn="l">
              <a:spcBef>
                <a:spcPts val="0"/>
              </a:spcBef>
              <a:spcAft>
                <a:spcPts val="0"/>
              </a:spcAft>
              <a:buClr>
                <a:srgbClr val="171717"/>
              </a:buClr>
              <a:buSzPts val="2100"/>
              <a:buChar char="●"/>
            </a:pPr>
            <a:r>
              <a:rPr lang="en-US" sz="2100">
                <a:solidFill>
                  <a:srgbClr val="171717"/>
                </a:solidFill>
              </a:rPr>
              <a:t>These services include servers, storage, databases, networking, software, analytics, and intelligence.</a:t>
            </a:r>
            <a:endParaRPr sz="2100">
              <a:solidFill>
                <a:srgbClr val="171717"/>
              </a:solidFill>
            </a:endParaRPr>
          </a:p>
          <a:p>
            <a:pPr indent="-361950" lvl="0" marL="457200" rtl="0" algn="l">
              <a:spcBef>
                <a:spcPts val="0"/>
              </a:spcBef>
              <a:spcAft>
                <a:spcPts val="0"/>
              </a:spcAft>
              <a:buClr>
                <a:srgbClr val="171717"/>
              </a:buClr>
              <a:buSzPts val="2100"/>
              <a:buChar char="●"/>
            </a:pPr>
            <a:r>
              <a:rPr lang="en-US" sz="2100">
                <a:solidFill>
                  <a:srgbClr val="171717"/>
                </a:solidFill>
              </a:rPr>
              <a:t>It uses a pay-as-you-go pricing model. You typically pay only for the cloud services you use, which helps you:</a:t>
            </a:r>
            <a:endParaRPr sz="2100">
              <a:solidFill>
                <a:srgbClr val="171717"/>
              </a:solidFill>
            </a:endParaRPr>
          </a:p>
          <a:p>
            <a:pPr indent="-361950" lvl="0" marL="1428750" rtl="0" algn="l">
              <a:spcBef>
                <a:spcPts val="0"/>
              </a:spcBef>
              <a:spcAft>
                <a:spcPts val="0"/>
              </a:spcAft>
              <a:buClr>
                <a:srgbClr val="171717"/>
              </a:buClr>
              <a:buSzPts val="2100"/>
              <a:buChar char="●"/>
            </a:pPr>
            <a:r>
              <a:rPr lang="en-US" sz="2100">
                <a:solidFill>
                  <a:srgbClr val="171717"/>
                </a:solidFill>
              </a:rPr>
              <a:t>to lower your operation costs</a:t>
            </a:r>
            <a:endParaRPr sz="2100">
              <a:solidFill>
                <a:srgbClr val="171717"/>
              </a:solidFill>
            </a:endParaRPr>
          </a:p>
          <a:p>
            <a:pPr indent="-361950" lvl="0" marL="1428750" rtl="0" algn="l">
              <a:spcBef>
                <a:spcPts val="0"/>
              </a:spcBef>
              <a:spcAft>
                <a:spcPts val="0"/>
              </a:spcAft>
              <a:buClr>
                <a:srgbClr val="171717"/>
              </a:buClr>
              <a:buSzPts val="2100"/>
              <a:buChar char="●"/>
            </a:pPr>
            <a:r>
              <a:rPr lang="en-US" sz="2100">
                <a:solidFill>
                  <a:srgbClr val="171717"/>
                </a:solidFill>
              </a:rPr>
              <a:t>scale your business needs</a:t>
            </a:r>
            <a:endParaRPr sz="2100">
              <a:solidFill>
                <a:srgbClr val="171717"/>
              </a:solidFill>
            </a:endParaRPr>
          </a:p>
          <a:p>
            <a:pPr indent="-361950" lvl="0" marL="1428750" rtl="0" algn="l">
              <a:spcBef>
                <a:spcPts val="0"/>
              </a:spcBef>
              <a:spcAft>
                <a:spcPts val="0"/>
              </a:spcAft>
              <a:buClr>
                <a:srgbClr val="171717"/>
              </a:buClr>
              <a:buSzPts val="2100"/>
              <a:buChar char="●"/>
            </a:pPr>
            <a:r>
              <a:rPr lang="en-US" sz="2100">
                <a:solidFill>
                  <a:srgbClr val="171717"/>
                </a:solidFill>
              </a:rPr>
              <a:t>run your infrastructure more efficiently</a:t>
            </a:r>
            <a:endParaRPr sz="2100">
              <a:solidFill>
                <a:srgbClr val="171717"/>
              </a:solidFill>
            </a:endParaRPr>
          </a:p>
        </p:txBody>
      </p:sp>
      <p:pic>
        <p:nvPicPr>
          <p:cNvPr id="108" name="Google Shape;108;p16"/>
          <p:cNvPicPr preferRelativeResize="0"/>
          <p:nvPr/>
        </p:nvPicPr>
        <p:blipFill>
          <a:blip r:embed="rId4">
            <a:alphaModFix/>
          </a:blip>
          <a:stretch>
            <a:fillRect/>
          </a:stretch>
        </p:blipFill>
        <p:spPr>
          <a:xfrm>
            <a:off x="6786400" y="2039075"/>
            <a:ext cx="5819176" cy="3430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descr="03_NPower_Presentation_Template_0819-18.jpg" id="113" name="Google Shape;113;p17"/>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14" name="Google Shape;114;p17"/>
          <p:cNvSpPr txBox="1"/>
          <p:nvPr/>
        </p:nvSpPr>
        <p:spPr>
          <a:xfrm>
            <a:off x="652200" y="528800"/>
            <a:ext cx="102765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Why move to the cloud?</a:t>
            </a:r>
            <a:endParaRPr b="1" sz="3500">
              <a:latin typeface="Calibri"/>
              <a:ea typeface="Calibri"/>
              <a:cs typeface="Calibri"/>
              <a:sym typeface="Calibri"/>
            </a:endParaRPr>
          </a:p>
        </p:txBody>
      </p:sp>
      <p:sp>
        <p:nvSpPr>
          <p:cNvPr id="115" name="Google Shape;115;p17"/>
          <p:cNvSpPr txBox="1"/>
          <p:nvPr/>
        </p:nvSpPr>
        <p:spPr>
          <a:xfrm>
            <a:off x="546450" y="1463050"/>
            <a:ext cx="5975400" cy="4089600"/>
          </a:xfrm>
          <a:prstGeom prst="rect">
            <a:avLst/>
          </a:prstGeom>
          <a:noFill/>
          <a:ln>
            <a:noFill/>
          </a:ln>
        </p:spPr>
        <p:txBody>
          <a:bodyPr anchorCtr="0" anchor="t" bIns="91425" lIns="91425" spcFirstLastPara="1" rIns="91425" wrap="square" tIns="91425">
            <a:noAutofit/>
          </a:bodyPr>
          <a:lstStyle/>
          <a:p>
            <a:pPr indent="-361950" lvl="0" marL="914400" rtl="0" algn="l">
              <a:lnSpc>
                <a:spcPct val="115000"/>
              </a:lnSpc>
              <a:spcBef>
                <a:spcPts val="2400"/>
              </a:spcBef>
              <a:spcAft>
                <a:spcPts val="0"/>
              </a:spcAft>
              <a:buClr>
                <a:srgbClr val="171717"/>
              </a:buClr>
              <a:buSzPts val="2100"/>
              <a:buChar char="●"/>
            </a:pPr>
            <a:r>
              <a:rPr lang="en-US" sz="2100">
                <a:solidFill>
                  <a:srgbClr val="171717"/>
                </a:solidFill>
              </a:rPr>
              <a:t>A pool of raw compute, storage, and networking components</a:t>
            </a:r>
            <a:endParaRPr sz="2100">
              <a:solidFill>
                <a:srgbClr val="171717"/>
              </a:solidFill>
            </a:endParaRPr>
          </a:p>
          <a:p>
            <a:pPr indent="-361950" lvl="0" marL="914400" rtl="0" algn="l">
              <a:lnSpc>
                <a:spcPct val="115000"/>
              </a:lnSpc>
              <a:spcBef>
                <a:spcPts val="0"/>
              </a:spcBef>
              <a:spcAft>
                <a:spcPts val="0"/>
              </a:spcAft>
              <a:buClr>
                <a:srgbClr val="171717"/>
              </a:buClr>
              <a:buSzPts val="2100"/>
              <a:buChar char="●"/>
            </a:pPr>
            <a:r>
              <a:rPr lang="en-US" sz="2100">
                <a:solidFill>
                  <a:srgbClr val="171717"/>
                </a:solidFill>
              </a:rPr>
              <a:t>Speech recognition and other cognitive services that help make your application stand out from the crowd</a:t>
            </a:r>
            <a:endParaRPr sz="2100">
              <a:solidFill>
                <a:srgbClr val="171717"/>
              </a:solidFill>
            </a:endParaRPr>
          </a:p>
          <a:p>
            <a:pPr indent="-361950" lvl="0" marL="914400" rtl="0" algn="l">
              <a:lnSpc>
                <a:spcPct val="115000"/>
              </a:lnSpc>
              <a:spcBef>
                <a:spcPts val="0"/>
              </a:spcBef>
              <a:spcAft>
                <a:spcPts val="0"/>
              </a:spcAft>
              <a:buClr>
                <a:srgbClr val="171717"/>
              </a:buClr>
              <a:buSzPts val="2100"/>
              <a:buChar char="●"/>
            </a:pPr>
            <a:r>
              <a:rPr lang="en-US" sz="2100">
                <a:solidFill>
                  <a:srgbClr val="171717"/>
                </a:solidFill>
              </a:rPr>
              <a:t>Analytics services that deliver telemetry data from your software and devices</a:t>
            </a:r>
            <a:endParaRPr sz="2100">
              <a:solidFill>
                <a:srgbClr val="171717"/>
              </a:solidFill>
            </a:endParaRPr>
          </a:p>
          <a:p>
            <a:pPr indent="0" lvl="0" marL="914400" rtl="0" algn="l">
              <a:spcBef>
                <a:spcPts val="2400"/>
              </a:spcBef>
              <a:spcAft>
                <a:spcPts val="0"/>
              </a:spcAft>
              <a:buNone/>
            </a:pPr>
            <a:r>
              <a:t/>
            </a:r>
            <a:endParaRPr sz="2100">
              <a:solidFill>
                <a:srgbClr val="171717"/>
              </a:solidFill>
            </a:endParaRPr>
          </a:p>
        </p:txBody>
      </p:sp>
      <p:pic>
        <p:nvPicPr>
          <p:cNvPr id="116" name="Google Shape;116;p17"/>
          <p:cNvPicPr preferRelativeResize="0"/>
          <p:nvPr/>
        </p:nvPicPr>
        <p:blipFill>
          <a:blip r:embed="rId4">
            <a:alphaModFix/>
          </a:blip>
          <a:stretch>
            <a:fillRect/>
          </a:stretch>
        </p:blipFill>
        <p:spPr>
          <a:xfrm>
            <a:off x="8124650" y="2433625"/>
            <a:ext cx="4343400" cy="24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640075" y="567649"/>
            <a:ext cx="11521500" cy="612600"/>
          </a:xfrm>
          <a:prstGeom prst="rect">
            <a:avLst/>
          </a:prstGeom>
        </p:spPr>
        <p:txBody>
          <a:bodyPr anchorCtr="0" anchor="ctr" bIns="57475" lIns="114925" spcFirstLastPara="1" rIns="114925" wrap="square" tIns="57475">
            <a:noAutofit/>
          </a:bodyPr>
          <a:lstStyle/>
          <a:p>
            <a:pPr indent="0" lvl="0" marL="0" rtl="0" algn="ctr">
              <a:spcBef>
                <a:spcPts val="0"/>
              </a:spcBef>
              <a:spcAft>
                <a:spcPts val="0"/>
              </a:spcAft>
              <a:buNone/>
            </a:pPr>
            <a:r>
              <a:rPr b="1" lang="en-US" sz="3500"/>
              <a:t>Shared responsibility model </a:t>
            </a:r>
            <a:endParaRPr b="1" sz="3500"/>
          </a:p>
        </p:txBody>
      </p:sp>
      <p:graphicFrame>
        <p:nvGraphicFramePr>
          <p:cNvPr id="122" name="Google Shape;122;p18"/>
          <p:cNvGraphicFramePr/>
          <p:nvPr/>
        </p:nvGraphicFramePr>
        <p:xfrm>
          <a:off x="1165575" y="1408050"/>
          <a:ext cx="3000000" cy="3000000"/>
        </p:xfrm>
        <a:graphic>
          <a:graphicData uri="http://schemas.openxmlformats.org/drawingml/2006/table">
            <a:tbl>
              <a:tblPr>
                <a:noFill/>
                <a:tableStyleId>{02965AEF-798F-47AA-AC3F-3BD46CF879F7}</a:tableStyleId>
              </a:tblPr>
              <a:tblGrid>
                <a:gridCol w="3632200"/>
                <a:gridCol w="3632200"/>
                <a:gridCol w="3632200"/>
              </a:tblGrid>
              <a:tr h="195350">
                <a:tc>
                  <a:txBody>
                    <a:bodyPr/>
                    <a:lstStyle/>
                    <a:p>
                      <a:pPr indent="0" lvl="0" marL="0" rtl="0" algn="l">
                        <a:lnSpc>
                          <a:spcPct val="115000"/>
                        </a:lnSpc>
                        <a:spcBef>
                          <a:spcPts val="1200"/>
                        </a:spcBef>
                        <a:spcAft>
                          <a:spcPts val="0"/>
                        </a:spcAft>
                        <a:buClr>
                          <a:schemeClr val="dk1"/>
                        </a:buClr>
                        <a:buSzPts val="1100"/>
                        <a:buFont typeface="Arial"/>
                        <a:buNone/>
                      </a:pPr>
                      <a:r>
                        <a:rPr lang="en-US" sz="1900">
                          <a:solidFill>
                            <a:srgbClr val="171717"/>
                          </a:solidFill>
                          <a:highlight>
                            <a:srgbClr val="FFFFFF"/>
                          </a:highlight>
                        </a:rPr>
                        <a:t>You’ll always be responsible for</a:t>
                      </a:r>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900">
                          <a:solidFill>
                            <a:srgbClr val="171717"/>
                          </a:solidFill>
                          <a:highlight>
                            <a:srgbClr val="FFFFFF"/>
                          </a:highlight>
                        </a:rPr>
                        <a:t>The cloud provider is always responsible for</a:t>
                      </a:r>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900">
                          <a:solidFill>
                            <a:srgbClr val="171717"/>
                          </a:solidFill>
                          <a:highlight>
                            <a:srgbClr val="FFFFFF"/>
                          </a:highlight>
                        </a:rPr>
                        <a:t>Your service model will determine responsibility for things like</a:t>
                      </a:r>
                      <a:endParaRPr/>
                    </a:p>
                  </a:txBody>
                  <a:tcPr marT="91425" marB="91425" marR="91425" marL="91425"/>
                </a:tc>
              </a:tr>
              <a:tr h="798825">
                <a:tc>
                  <a:txBody>
                    <a:bodyPr/>
                    <a:lstStyle/>
                    <a:p>
                      <a:pPr indent="-349250" lvl="0" marL="8255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The information and data stored in the cloud</a:t>
                      </a:r>
                      <a:endParaRPr/>
                    </a:p>
                  </a:txBody>
                  <a:tcPr marT="91425" marB="91425" marR="91425" marL="91425"/>
                </a:tc>
                <a:tc>
                  <a:txBody>
                    <a:bodyPr/>
                    <a:lstStyle/>
                    <a:p>
                      <a:pPr indent="-349250" lvl="0" marL="4572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The physical datacenter</a:t>
                      </a:r>
                      <a:endParaRPr sz="1900">
                        <a:solidFill>
                          <a:srgbClr val="171717"/>
                        </a:solidFill>
                        <a:highlight>
                          <a:srgbClr val="FFFFFF"/>
                        </a:highlight>
                      </a:endParaRPr>
                    </a:p>
                    <a:p>
                      <a:pPr indent="0" lvl="0" marL="0" rtl="0" algn="l">
                        <a:spcBef>
                          <a:spcPts val="2400"/>
                        </a:spcBef>
                        <a:spcAft>
                          <a:spcPts val="0"/>
                        </a:spcAft>
                        <a:buNone/>
                      </a:pPr>
                      <a:r>
                        <a:t/>
                      </a:r>
                      <a:endParaRPr/>
                    </a:p>
                  </a:txBody>
                  <a:tcPr marT="91425" marB="91425" marR="91425" marL="91425"/>
                </a:tc>
                <a:tc>
                  <a:txBody>
                    <a:bodyPr/>
                    <a:lstStyle/>
                    <a:p>
                      <a:pPr indent="-349250" lvl="0" marL="4572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Operating systems</a:t>
                      </a:r>
                      <a:endParaRPr/>
                    </a:p>
                  </a:txBody>
                  <a:tcPr marT="91425" marB="91425" marR="91425" marL="91425"/>
                </a:tc>
              </a:tr>
              <a:tr h="840650">
                <a:tc>
                  <a:txBody>
                    <a:bodyPr/>
                    <a:lstStyle/>
                    <a:p>
                      <a:pPr indent="-349250" lvl="0" marL="8255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Devices that are allowed to connect to your cloud (cell phones, computers, and so on)</a:t>
                      </a:r>
                      <a:endParaRPr/>
                    </a:p>
                  </a:txBody>
                  <a:tcPr marT="91425" marB="91425" marR="91425" marL="91425"/>
                </a:tc>
                <a:tc>
                  <a:txBody>
                    <a:bodyPr/>
                    <a:lstStyle/>
                    <a:p>
                      <a:pPr indent="-349250" lvl="0" marL="4572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The physical network</a:t>
                      </a:r>
                      <a:endParaRPr/>
                    </a:p>
                  </a:txBody>
                  <a:tcPr marT="91425" marB="91425" marR="91425" marL="91425"/>
                </a:tc>
                <a:tc>
                  <a:txBody>
                    <a:bodyPr/>
                    <a:lstStyle/>
                    <a:p>
                      <a:pPr indent="-349250" lvl="0" marL="4572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Network controls</a:t>
                      </a:r>
                      <a:endParaRPr/>
                    </a:p>
                  </a:txBody>
                  <a:tcPr marT="91425" marB="91425" marR="91425" marL="91425"/>
                </a:tc>
              </a:tr>
              <a:tr h="163825">
                <a:tc>
                  <a:txBody>
                    <a:bodyPr/>
                    <a:lstStyle/>
                    <a:p>
                      <a:pPr indent="-349250" lvl="0" marL="8255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The accounts and identities of the people, services, and devices within your organization</a:t>
                      </a:r>
                      <a:endParaRPr sz="1900">
                        <a:solidFill>
                          <a:srgbClr val="171717"/>
                        </a:solidFill>
                        <a:highlight>
                          <a:srgbClr val="FFFFFF"/>
                        </a:highlight>
                      </a:endParaRPr>
                    </a:p>
                    <a:p>
                      <a:pPr indent="0" lvl="0" marL="0" rtl="0" algn="l">
                        <a:spcBef>
                          <a:spcPts val="2400"/>
                        </a:spcBef>
                        <a:spcAft>
                          <a:spcPts val="0"/>
                        </a:spcAft>
                        <a:buNone/>
                      </a:pPr>
                      <a:r>
                        <a:t/>
                      </a:r>
                      <a:endParaRPr/>
                    </a:p>
                  </a:txBody>
                  <a:tcPr marT="91425" marB="91425" marR="91425" marL="91425"/>
                </a:tc>
                <a:tc>
                  <a:txBody>
                    <a:bodyPr/>
                    <a:lstStyle/>
                    <a:p>
                      <a:pPr indent="-349250" lvl="0" marL="4572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The physical hosts</a:t>
                      </a:r>
                      <a:endParaRPr/>
                    </a:p>
                  </a:txBody>
                  <a:tcPr marT="91425" marB="91425" marR="91425" marL="91425"/>
                </a:tc>
                <a:tc>
                  <a:txBody>
                    <a:bodyPr/>
                    <a:lstStyle/>
                    <a:p>
                      <a:pPr indent="-349250" lvl="0" marL="4572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Applications</a:t>
                      </a:r>
                      <a:endParaRPr sz="1900">
                        <a:solidFill>
                          <a:srgbClr val="171717"/>
                        </a:solidFill>
                        <a:highlight>
                          <a:srgbClr val="FFFFFF"/>
                        </a:highlight>
                      </a:endParaRPr>
                    </a:p>
                    <a:p>
                      <a:pPr indent="-349250" lvl="0" marL="457200" rtl="0" algn="l">
                        <a:lnSpc>
                          <a:spcPct val="115000"/>
                        </a:lnSpc>
                        <a:spcBef>
                          <a:spcPts val="0"/>
                        </a:spcBef>
                        <a:spcAft>
                          <a:spcPts val="0"/>
                        </a:spcAft>
                        <a:buClr>
                          <a:srgbClr val="171717"/>
                        </a:buClr>
                        <a:buSzPts val="1900"/>
                        <a:buChar char="●"/>
                      </a:pPr>
                      <a:r>
                        <a:rPr lang="en-US" sz="1900">
                          <a:solidFill>
                            <a:srgbClr val="171717"/>
                          </a:solidFill>
                          <a:highlight>
                            <a:srgbClr val="FFFFFF"/>
                          </a:highlight>
                        </a:rPr>
                        <a:t>Identity and infrastructure</a:t>
                      </a:r>
                      <a:endParaRPr sz="1900">
                        <a:solidFill>
                          <a:srgbClr val="171717"/>
                        </a:solidFill>
                        <a:highlight>
                          <a:srgbClr val="FFFFFF"/>
                        </a:highlight>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640080" y="292947"/>
            <a:ext cx="11521500" cy="1219200"/>
          </a:xfrm>
          <a:prstGeom prst="rect">
            <a:avLst/>
          </a:prstGeom>
        </p:spPr>
        <p:txBody>
          <a:bodyPr anchorCtr="0" anchor="ctr" bIns="57475" lIns="114925" spcFirstLastPara="1" rIns="114925" wrap="square" tIns="57475">
            <a:noAutofit/>
          </a:bodyPr>
          <a:lstStyle/>
          <a:p>
            <a:pPr indent="0" lvl="0" marL="0" rtl="0" algn="l">
              <a:spcBef>
                <a:spcPts val="0"/>
              </a:spcBef>
              <a:spcAft>
                <a:spcPts val="0"/>
              </a:spcAft>
              <a:buNone/>
            </a:pPr>
            <a:r>
              <a:rPr b="1" lang="en-US" sz="3500"/>
              <a:t>Shared responsibility model </a:t>
            </a:r>
            <a:endParaRPr/>
          </a:p>
        </p:txBody>
      </p:sp>
      <p:pic>
        <p:nvPicPr>
          <p:cNvPr id="128" name="Google Shape;128;p19"/>
          <p:cNvPicPr preferRelativeResize="0"/>
          <p:nvPr/>
        </p:nvPicPr>
        <p:blipFill>
          <a:blip r:embed="rId3">
            <a:alphaModFix/>
          </a:blip>
          <a:stretch>
            <a:fillRect/>
          </a:stretch>
        </p:blipFill>
        <p:spPr>
          <a:xfrm>
            <a:off x="1187588" y="1387000"/>
            <a:ext cx="9286875" cy="5467350"/>
          </a:xfrm>
          <a:prstGeom prst="rect">
            <a:avLst/>
          </a:prstGeom>
          <a:noFill/>
          <a:ln>
            <a:noFill/>
          </a:ln>
        </p:spPr>
      </p:pic>
      <p:sp>
        <p:nvSpPr>
          <p:cNvPr id="129" name="Google Shape;129;p19"/>
          <p:cNvSpPr txBox="1"/>
          <p:nvPr/>
        </p:nvSpPr>
        <p:spPr>
          <a:xfrm>
            <a:off x="529050" y="6854350"/>
            <a:ext cx="11822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latin typeface="Calibri"/>
                <a:ea typeface="Calibri"/>
                <a:cs typeface="Calibri"/>
                <a:sym typeface="Calibri"/>
              </a:rPr>
              <a:t>https://learn.microsoft.com/en-us/training/modules/describe-cloud-compute/4-describe-shared-responsibility-model?ns-enrollment-type=learningpath&amp;ns-enrollment-id=learn.wwl.microsoft-azure-fundamentals-describe-cloud-concepts</a:t>
            </a:r>
            <a:endParaRPr sz="9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descr="03_NPower_Presentation_Template_0819-18.jpg" id="134" name="Google Shape;134;p2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35" name="Google Shape;135;p20"/>
          <p:cNvSpPr txBox="1"/>
          <p:nvPr/>
        </p:nvSpPr>
        <p:spPr>
          <a:xfrm>
            <a:off x="652200" y="528800"/>
            <a:ext cx="102765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Define cloud models</a:t>
            </a:r>
            <a:endParaRPr b="1" sz="3500">
              <a:latin typeface="Calibri"/>
              <a:ea typeface="Calibri"/>
              <a:cs typeface="Calibri"/>
              <a:sym typeface="Calibri"/>
            </a:endParaRPr>
          </a:p>
        </p:txBody>
      </p:sp>
      <p:sp>
        <p:nvSpPr>
          <p:cNvPr id="136" name="Google Shape;136;p20"/>
          <p:cNvSpPr txBox="1"/>
          <p:nvPr/>
        </p:nvSpPr>
        <p:spPr>
          <a:xfrm>
            <a:off x="546450" y="1463050"/>
            <a:ext cx="11880600" cy="123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lang="en-US" sz="1800">
                <a:solidFill>
                  <a:srgbClr val="171717"/>
                </a:solidFill>
              </a:rPr>
              <a:t>There are three deployment models for cloud computing: public cloud, private cloud, and hybrid cloud. Each deployment model has different aspects that you should consider as you migrate to the cloud.</a:t>
            </a:r>
            <a:endParaRPr sz="3500">
              <a:solidFill>
                <a:srgbClr val="171717"/>
              </a:solidFill>
            </a:endParaRPr>
          </a:p>
          <a:p>
            <a:pPr indent="0" lvl="0" marL="914400" rtl="0" algn="l">
              <a:spcBef>
                <a:spcPts val="2400"/>
              </a:spcBef>
              <a:spcAft>
                <a:spcPts val="0"/>
              </a:spcAft>
              <a:buNone/>
            </a:pPr>
            <a:r>
              <a:t/>
            </a:r>
            <a:endParaRPr i="1" sz="2100">
              <a:solidFill>
                <a:srgbClr val="171717"/>
              </a:solidFill>
            </a:endParaRPr>
          </a:p>
        </p:txBody>
      </p:sp>
      <p:graphicFrame>
        <p:nvGraphicFramePr>
          <p:cNvPr id="137" name="Google Shape;137;p20"/>
          <p:cNvGraphicFramePr/>
          <p:nvPr/>
        </p:nvGraphicFramePr>
        <p:xfrm>
          <a:off x="952500" y="2667000"/>
          <a:ext cx="3000000" cy="3000000"/>
        </p:xfrm>
        <a:graphic>
          <a:graphicData uri="http://schemas.openxmlformats.org/drawingml/2006/table">
            <a:tbl>
              <a:tblPr>
                <a:noFill/>
                <a:tableStyleId>{02965AEF-798F-47AA-AC3F-3BD46CF879F7}</a:tableStyleId>
              </a:tblPr>
              <a:tblGrid>
                <a:gridCol w="2522225"/>
                <a:gridCol w="8374375"/>
              </a:tblGrid>
              <a:tr h="381000">
                <a:tc>
                  <a:txBody>
                    <a:bodyPr/>
                    <a:lstStyle/>
                    <a:p>
                      <a:pPr indent="0" lvl="0" marL="0" rtl="0" algn="l">
                        <a:spcBef>
                          <a:spcPts val="0"/>
                        </a:spcBef>
                        <a:spcAft>
                          <a:spcPts val="0"/>
                        </a:spcAft>
                        <a:buNone/>
                      </a:pPr>
                      <a:r>
                        <a:rPr b="1" lang="en-US" sz="2250">
                          <a:solidFill>
                            <a:srgbClr val="171717"/>
                          </a:solidFill>
                        </a:rPr>
                        <a:t>Deployment model</a:t>
                      </a:r>
                      <a:endParaRPr sz="2600"/>
                    </a:p>
                  </a:txBody>
                  <a:tcPr marT="91425" marB="91425" marR="91425" marL="91425">
                    <a:solidFill>
                      <a:srgbClr val="CFE2F3"/>
                    </a:solidFill>
                  </a:tcPr>
                </a:tc>
                <a:tc>
                  <a:txBody>
                    <a:bodyPr/>
                    <a:lstStyle/>
                    <a:p>
                      <a:pPr indent="0" lvl="0" marL="0" rtl="0" algn="l">
                        <a:spcBef>
                          <a:spcPts val="0"/>
                        </a:spcBef>
                        <a:spcAft>
                          <a:spcPts val="0"/>
                        </a:spcAft>
                        <a:buNone/>
                      </a:pPr>
                      <a:r>
                        <a:rPr b="1" lang="en-US" sz="2250">
                          <a:solidFill>
                            <a:srgbClr val="171717"/>
                          </a:solidFill>
                        </a:rPr>
                        <a:t>Description</a:t>
                      </a:r>
                      <a:endParaRPr sz="2600"/>
                    </a:p>
                  </a:txBody>
                  <a:tcPr marT="91425" marB="91425" marR="91425" marL="91425">
                    <a:solidFill>
                      <a:srgbClr val="CFE2F3"/>
                    </a:solidFill>
                  </a:tcPr>
                </a:tc>
              </a:tr>
              <a:tr h="381000">
                <a:tc>
                  <a:txBody>
                    <a:bodyPr/>
                    <a:lstStyle/>
                    <a:p>
                      <a:pPr indent="0" lvl="0" marL="0" rtl="0" algn="l">
                        <a:spcBef>
                          <a:spcPts val="0"/>
                        </a:spcBef>
                        <a:spcAft>
                          <a:spcPts val="0"/>
                        </a:spcAft>
                        <a:buNone/>
                      </a:pPr>
                      <a:r>
                        <a:rPr b="1" lang="en-US" sz="2050">
                          <a:solidFill>
                            <a:srgbClr val="171717"/>
                          </a:solidFill>
                        </a:rPr>
                        <a:t>Public cloud</a:t>
                      </a:r>
                      <a:endParaRPr b="1" sz="2400"/>
                    </a:p>
                  </a:txBody>
                  <a:tcPr marT="91425" marB="91425" marR="91425" marL="91425"/>
                </a:tc>
                <a:tc>
                  <a:txBody>
                    <a:bodyPr/>
                    <a:lstStyle/>
                    <a:p>
                      <a:pPr indent="0" lvl="0" marL="0" rtl="0" algn="l">
                        <a:spcBef>
                          <a:spcPts val="0"/>
                        </a:spcBef>
                        <a:spcAft>
                          <a:spcPts val="0"/>
                        </a:spcAft>
                        <a:buNone/>
                      </a:pPr>
                      <a:r>
                        <a:rPr lang="en-US" sz="1850">
                          <a:solidFill>
                            <a:srgbClr val="171717"/>
                          </a:solidFill>
                        </a:rPr>
                        <a:t>Services are offered over the public internet and available to anyone who wants to purchase them. Cloud resources like servers and storage are owned and operated by a third-party cloud service provider and delivered over the internet.</a:t>
                      </a:r>
                      <a:endParaRPr sz="2200"/>
                    </a:p>
                  </a:txBody>
                  <a:tcPr marT="91425" marB="91425" marR="91425" marL="91425"/>
                </a:tc>
              </a:tr>
              <a:tr h="381000">
                <a:tc>
                  <a:txBody>
                    <a:bodyPr/>
                    <a:lstStyle/>
                    <a:p>
                      <a:pPr indent="0" lvl="0" marL="0" rtl="0" algn="l">
                        <a:spcBef>
                          <a:spcPts val="0"/>
                        </a:spcBef>
                        <a:spcAft>
                          <a:spcPts val="0"/>
                        </a:spcAft>
                        <a:buNone/>
                      </a:pPr>
                      <a:r>
                        <a:rPr b="1" lang="en-US" sz="2050">
                          <a:solidFill>
                            <a:srgbClr val="171717"/>
                          </a:solidFill>
                        </a:rPr>
                        <a:t>Private cloud</a:t>
                      </a:r>
                      <a:endParaRPr b="1" sz="2400"/>
                    </a:p>
                  </a:txBody>
                  <a:tcPr marT="91425" marB="91425" marR="91425" marL="91425"/>
                </a:tc>
                <a:tc>
                  <a:txBody>
                    <a:bodyPr/>
                    <a:lstStyle/>
                    <a:p>
                      <a:pPr indent="0" lvl="0" marL="0" rtl="0" algn="l">
                        <a:spcBef>
                          <a:spcPts val="0"/>
                        </a:spcBef>
                        <a:spcAft>
                          <a:spcPts val="0"/>
                        </a:spcAft>
                        <a:buNone/>
                      </a:pPr>
                      <a:r>
                        <a:rPr lang="en-US" sz="1850">
                          <a:solidFill>
                            <a:srgbClr val="171717"/>
                          </a:solidFill>
                        </a:rPr>
                        <a:t>Computing resources are used exclusively by users from one business or organization. A private cloud can be physically located at your organization's on-site datacenter. It also can be hosted by a third-party service provider.</a:t>
                      </a:r>
                      <a:endParaRPr sz="2200"/>
                    </a:p>
                  </a:txBody>
                  <a:tcPr marT="91425" marB="91425" marR="91425" marL="91425"/>
                </a:tc>
              </a:tr>
              <a:tr h="381000">
                <a:tc>
                  <a:txBody>
                    <a:bodyPr/>
                    <a:lstStyle/>
                    <a:p>
                      <a:pPr indent="0" lvl="0" marL="0" rtl="0" algn="l">
                        <a:spcBef>
                          <a:spcPts val="0"/>
                        </a:spcBef>
                        <a:spcAft>
                          <a:spcPts val="0"/>
                        </a:spcAft>
                        <a:buNone/>
                      </a:pPr>
                      <a:r>
                        <a:rPr b="1" lang="en-US" sz="2050">
                          <a:solidFill>
                            <a:srgbClr val="171717"/>
                          </a:solidFill>
                        </a:rPr>
                        <a:t>Hybrid cloud</a:t>
                      </a:r>
                      <a:endParaRPr b="1" sz="2400"/>
                    </a:p>
                  </a:txBody>
                  <a:tcPr marT="91425" marB="91425" marR="91425" marL="91425"/>
                </a:tc>
                <a:tc>
                  <a:txBody>
                    <a:bodyPr/>
                    <a:lstStyle/>
                    <a:p>
                      <a:pPr indent="0" lvl="0" marL="0" rtl="0" algn="l">
                        <a:spcBef>
                          <a:spcPts val="0"/>
                        </a:spcBef>
                        <a:spcAft>
                          <a:spcPts val="0"/>
                        </a:spcAft>
                        <a:buNone/>
                      </a:pPr>
                      <a:r>
                        <a:rPr lang="en-US" sz="1850">
                          <a:solidFill>
                            <a:srgbClr val="171717"/>
                          </a:solidFill>
                        </a:rPr>
                        <a:t>This computing environment combines a public cloud and a private cloud by allowing data and applications to be shared between them.</a:t>
                      </a:r>
                      <a:endParaRPr sz="22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1"/>
          <p:cNvPicPr preferRelativeResize="0"/>
          <p:nvPr/>
        </p:nvPicPr>
        <p:blipFill>
          <a:blip r:embed="rId3">
            <a:alphaModFix/>
          </a:blip>
          <a:stretch>
            <a:fillRect/>
          </a:stretch>
        </p:blipFill>
        <p:spPr>
          <a:xfrm>
            <a:off x="91550" y="180750"/>
            <a:ext cx="12335250" cy="5581725"/>
          </a:xfrm>
          <a:prstGeom prst="rect">
            <a:avLst/>
          </a:prstGeom>
          <a:noFill/>
          <a:ln>
            <a:noFill/>
          </a:ln>
        </p:spPr>
      </p:pic>
      <p:sp>
        <p:nvSpPr>
          <p:cNvPr id="143" name="Google Shape;143;p21"/>
          <p:cNvSpPr txBox="1"/>
          <p:nvPr/>
        </p:nvSpPr>
        <p:spPr>
          <a:xfrm>
            <a:off x="640075" y="5690525"/>
            <a:ext cx="767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Reference :https://multi-cloud-solutions.com/2022/04/18/multi-cloud/</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