
<file path=[Content_Types].xml><?xml version="1.0" encoding="utf-8"?>
<Types xmlns="http://schemas.openxmlformats.org/package/2006/content-types">
  <Default Extension="jpeg" ContentType="image/jpeg"/>
  <Default Extension="jpg" ContentType="image/jpeg"/>
  <Default Extension="m4a" ContentType="audi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ink/ink2.xml" ContentType="application/inkml+xml"/>
  <Override PartName="/ppt/notesSlides/notesSlide9.xml" ContentType="application/vnd.openxmlformats-officedocument.presentationml.notesSlide+xml"/>
  <Override PartName="/ppt/ink/ink3.xml" ContentType="application/inkml+xml"/>
  <Override PartName="/ppt/notesSlides/notesSlide10.xml" ContentType="application/vnd.openxmlformats-officedocument.presentationml.notesSlide+xml"/>
  <Override PartName="/ppt/ink/ink4.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8" r:id="rId3"/>
    <p:sldId id="259" r:id="rId4"/>
    <p:sldId id="260" r:id="rId5"/>
    <p:sldId id="261" r:id="rId6"/>
    <p:sldId id="262" r:id="rId7"/>
    <p:sldId id="269" r:id="rId8"/>
    <p:sldId id="270" r:id="rId9"/>
    <p:sldId id="271" r:id="rId10"/>
    <p:sldId id="263" r:id="rId11"/>
    <p:sldId id="267" r:id="rId12"/>
    <p:sldId id="264" r:id="rId13"/>
    <p:sldId id="266"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6C87279-71DB-4945-8CF8-9DBC5B05313D}">
          <p14:sldIdLst>
            <p14:sldId id="256"/>
            <p14:sldId id="268"/>
            <p14:sldId id="259"/>
            <p14:sldId id="260"/>
            <p14:sldId id="261"/>
            <p14:sldId id="262"/>
            <p14:sldId id="269"/>
            <p14:sldId id="270"/>
            <p14:sldId id="271"/>
            <p14:sldId id="263"/>
            <p14:sldId id="267"/>
            <p14:sldId id="264"/>
            <p14:sldId id="266"/>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588" autoAdjust="0"/>
  </p:normalViewPr>
  <p:slideViewPr>
    <p:cSldViewPr snapToGrid="0">
      <p:cViewPr varScale="1">
        <p:scale>
          <a:sx n="58" d="100"/>
          <a:sy n="58" d="100"/>
        </p:scale>
        <p:origin x="1618" y="53"/>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2-12-12T19:57:30.91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9440 13045 0,'124'0'159,"83"0"-152,-124 0 1,83 0 0,-83 0-1,-1 0 1,1 0 1,41 0 1,-82 0-5,82 0 3,-41 0-1,0 0 1,41 0 0,-83 0 0,42 0-1,41 0 2,-82 0-2,82 0 1,0 0 0,-82 0 0,40 0 0,-40 0 0,41 0-1,-1 0 1,-40 0 9,-1 0-9,1 0-1,-1 0 0,0 0 1,1 0 9,-1 0-9,1 0-1,-1 0 1,42 0 0,0 0 0,41 0 0,-41 0-1,41 0 0,41 0 2,-82-41-1,83 41-1,-42 0 1,0 0 0,-41 0 0,41 0 0,-82 0-1,82 0 1,-41 0 0,-1 0 0,1 0 0,0 0 0,0 0 8,-42 0-9,1 0 1,-1 0 0,0 0 0,1 0 8,-1 0-9,1 0 1,-1 0 23,0 0-23,1 0 8,-1 0-9,1 0 33,-1 0-25</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2-12-12T19:57:25.947"/>
    </inkml:context>
    <inkml:brush xml:id="br0">
      <inkml:brushProperty name="width" value="0.05292" units="cm"/>
      <inkml:brushProperty name="height" value="0.05292" units="cm"/>
      <inkml:brushProperty name="color" value="#FF0000"/>
    </inkml:brush>
  </inkml:definitions>
  <inkml:trace contextRef="#ctx0" brushRef="#br0">9606 14205 0,'41'0'152,"83"-41"-144,42 41-1,-42-42 1,42 42-1,-1-41 0,1 41 2,0 0-1,-42 0-2,42 0 2,-42 0 0,41-42 0,-40 42 0,40 0 0,-41 0-1,1-41 0,-43 41 1,43 0 0,40 0-1,-82 0 2,83-41-2,-1 41 1,1 0-1,-42-42 0,42 42 1,-42 0 0,-41 0-1,-1-41 4,1 41-3,-41 0-4,-1 0 5,42 0-1,-42 0 6,1 0-7,-1 0 9,0 0 8,1 0-18,-42-42 2,41 42 0,42 0-1,-83-41 1,83 41 0,-42 0-1,1 0 1,-1-42 0,0 42 0,1-41-1,-1 41 9,1 0-10,-1 0 35,0 0-26</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2-12-12T19:57:26.386"/>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8405 15406 0,'83'0'308,"-42"0"-299,42 0-1,-41 0 1,40 0-2,1 0 1,-41 0 5,40 0-4,-40 0 15,-1 0-16,1 0-1,-1 0 24,0 0-25,1 0 2,-1 0-1,1 0 1,40 0-2,-40 0 4,-1 0-4,42 0 3,-42 41-2,1-41 3,41 0-3,-42 0 8,0 0-8,1 0 1,-1 0 8,1 0 7,-1 0-8,42 42 1,-42-42 0,42 0-10,-42 41 10,1-41-9,-1 0 2,1 0-3,-1 0 3,0 0 4,1 0-4,-1 0 0,1 0 14,-1 0-16,42 0 8,-42 0-8,1 0 2,41 0-2,-42 0 0,42 0 2,41 0-1,-41 0 8,-42 0-11,1 0 4,-1 0-1,42 0 7,-42 0-7,1 0 7,40 0-7,-40 0 9,41 0-10,-42 0 8,0 0-8,1 0 0,-1 0 2,1 0-2,-1 0 2,0 0-4,1 0 4,-1 0 6,1 0-8,-1 0 3,0 0-4,1 0 2,-1 0-1,1 0 1,-1 0-1,0 0 2,1 0-1,41 0 7,-42 0-8,42 42 8,-42-42-7,1 0 2,-1 0-5,0 0 4,1 0-1,41 0-1,-1 0 9,-40 0-10,41 0 13,-42 0-14,0 0 13,1 0-14,-1 41 5,1-41-2,-1 0 1,0 0 0,1 0 0,-1 0 0,1 0-1,40 0 1,1 0 8,0 0 0,-42 0-11,1 41 3,41-41 0,-42 0 0,0 0-1,42 0 1,-41 0 0,-1 0 0,0 0-1,42 0 1,0 0-1,0 0 9,-42 0-9,42 0 9,-42 0-10,1 0 11,-1 0-10,1 0 1,-1 0 0,0 0-2,1 0 2,-1 0-1,1 0 1,-1 0-1,1 0 3,40 0 4,-40 0-6,41 0 8,-42 0-10,0 0 10,1 0-8,-1 0 14,1 0-6,-1 0-8,0 0 6,1 0 1,-1 0-7,1 0 0,-1 0 2,0 0 4,1 0-1,-1 0-3,-41 42-5,42-42 20,-1 0-8,0 0 41,1 0-50,-1 0 1,1 0 6,-1 0-6,0 0 14,1 0-9,-1 0 25,-82 0 189,-1 0-213,42-42-7,-41 42 7,0 0-6,-1 0 22,42-41-25,-41 41 1,-1 0 8,42-41 38,0-1 10,0 1-19,0-1 47,0 1-74,-41 41 465,0 0-475,-1 0 10,1 0-3,-1 0-7,1 0 18,0 0-18,-1 0 9,1 0-9,-1 0 0,1 0 16,0 0-16,-1 0 8,1 0 1,-1 0-8,1 0 15,0 0-9,-1 0 17,1 0-17,-1 0-5,1 0 15,0 0-17,-1 0 23,1 0-22,-1 0-1,1 0 9,-1 0-1,1 0 1,0 0-9,-1 0 9,1 0-2,-1 0-7,1 0 17,0 0-16,41 41 7,-42-41-6,1 0-2,-1 0 0,1 0 1,0 0 0,-1 0 0,1 0 0,-1 0 0,-40 0 7,40 0-1,1 0 4,-1 0-12,1 0 8,0 0 17,-1 0-7,1 0-10,-1 0-6,1 0-1,0 0 10,-1 0-10,-41 0 8,42 0-8,0 0 9,-1 0-9,-41-41 11,42 41-12,-42-41 8,42 41-4,-1 0 4,1 0-7,0 0 0,-1 0 18,1 0-11,-1 0 15,1 0 33,0 0-47,-1 0 0,1 0-7,-1 0 23,1 0-15,0 0 22,-1 0-30,1 0-1,-1 0 17,-40 0-17,40 0 11,1 0-13,-1 0 11,1 0-9,0 0 1,-1 0 16,1 0-3,-1 0-6,-40-42-8,40 42-1,-41 0 3,42 0-2,0 0 3,-42 0-3,41-41 1,1 41-1,0 0 1,-1-42 0,1 42-1,-1 0 1,1 0 13,0 0-12,-1 0 8,1 0 15,-1 0-26,1 0 10,0 0-11,-1 0 10,1 0 2,-1 0 6,1 0 8,0-41-23,-1 41 8,1 0-2,-1 0-7,42-42 2,-41 42-2,0 0 8,-1 0-8,1 0 24,-1 0-16,1 0 0,0 0-8,-1 0 1,1 0-1,-1 0 1,1 0 16,-1 0-16,1 0 7,0 0 10,-1 0-20,1 0 18,-1 0-16,1 0 2,0 0 7,-1 0-11,1 0 26,-1 0-24,1 0 1,0 0 8,41 42-8,-42-42-1,1 0 24,-1 0-8,1 0-8,41 41-7,-41-41 0,-1 0-1,1 42 9,-1-42-9,1 0 16,-42 0-15,83 41 0,-41-41 0,-1 0 0,1 0-1,-42 42 8,42-42 1,-1 0-2,1 0 2,0 0 6,-1 0-7,1 0-6,-1 0 14,1 0-14,0 0 5,-1 0-7,1 0 8,-1 0 0,1 0-7,0 0 8,-1 0 0,1 0 14,-1 0-13,1 0-4,0 0 10,-1 0-15,1 0 15,-1 0-16,1 0 2,0 0 29,41 41 144,41-41-172,0 41 6,1 1-7,-1-1 11,1 1-12,-42-1 0,41-41 7,-41 41-8,41-41 1,-41 42 1,42-42-2,-42 41 16,41-41-10,1 42 6,-1-42 18,0 0-22,1 41 8,-1-41 7,1 0-15,-1 0 8,0 0-8,1 0 9,-1 0-17,1 42 1,-1-42 7,0 0 1,1 0 0,-1 0-2,1 0-6,-1 0 15,0 0-17,1 0 19,-1 0-17,1 0-3,-1 0 13,0 0-11,1 0 16,-1 0-16,1 0 1,-1 0 30,0 0-30,1 0 7,-1 0-8,1 0 10,-1 0-2,0 0-9,1 0 8,-1 0 1,1 0-6,-1 0 9,0 0-14,1 0 13,-1 0-10,1 0 10,-1 0-11,0 0 2,1 0 1,-1 0-3,1 0 3,41 0 5,-42 0 4,0 0-13,1 0 5,-1 0-4,1 0 3,-1 0-2,0 0 1,1 0-2,-1 0 3,1 0-3,40 0 2,-40 0-2,41 0 4,-1 0 5,1 0-8,-41 0 1,-1 0-1,0 0 1,1 0-2,41 0 4,-42 0 5,42 0-8,-42 41 9,42-41-7,-42 0-3,1 0 2,-1 0 1,1 0-4,40 0 4,-40 0 7,-1 0-10,1 41 3,-1-41-1,0 0-2,1 0 1,-1 0 1,1 0 1,40 0 6,-40 0-9,41 0 9,-42 0-6,42 0 6,-42 0-7,42 0 10,-42 0-12,1 0 7,-1 0-3,1 0 3,-1 0-3,0 0 4,42 0-6,0 0 16,-42 0-17,1 0 8,-1 0-8,1 0 1,-1-41 2,0 41-4,1 0 2,-1 0-3,1-41 4,-1 41-1,0 0 0,1 0 0,-1 0 0,1 0-1,-1 0 1,42 0 8,-42 0-2,1 0-5,-1 0-2,0 0 8,1 0-7,-1 0 6,1 0-5,-1 0 6,0 0 2,1 0 5,-1 0 1,1 0-15,-1 0 6,0 0-6,1 0 1,-1 0 6,1 0-8,-1 0 1,0 0 0,1 0 1,-1 0-2,1 0 1,41 0-2,-42 0 4,0 0-5,1 0 3,-1 0-1,1 0 1,-1 0-1,0 0 1,42 0-2,-41 0 3,-1 0-1,0 0-2,1 0 3,-1 0-1,1 0 0,-1 0 0,0 0-2,1 0 3,-1 0 14,1 0-8,-1 0 24</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2-12-12T20:50:53.55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20039 12673 0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B25B9E-CE47-494D-A0C4-B128066FE884}" type="datetimeFigureOut">
              <a:rPr lang="en-US" smtClean="0"/>
              <a:t>6/12/2023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4C6175-7326-44BE-BAE0-FA5271B93FEF}" type="slidenum">
              <a:rPr lang="en-US" smtClean="0"/>
              <a:t>‹#›</a:t>
            </a:fld>
            <a:endParaRPr lang="en-US"/>
          </a:p>
        </p:txBody>
      </p:sp>
    </p:spTree>
    <p:extLst>
      <p:ext uri="{BB962C8B-B14F-4D97-AF65-F5344CB8AC3E}">
        <p14:creationId xmlns:p14="http://schemas.microsoft.com/office/powerpoint/2010/main" val="3349513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Time_series_analysis"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en.wikipedia.org/wiki/Autocorrelation_function" TargetMode="External"/><Relationship Id="rId4" Type="http://schemas.openxmlformats.org/officeDocument/2006/relationships/hyperlink" Target="https://en.wikipedia.org/wiki/Partial_correlation"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Hello, Today I am going to present you the topic on Airline Finances using Time Series analysis</a:t>
            </a:r>
          </a:p>
        </p:txBody>
      </p:sp>
      <p:sp>
        <p:nvSpPr>
          <p:cNvPr id="4" name="Slide Number Placeholder 3"/>
          <p:cNvSpPr>
            <a:spLocks noGrp="1"/>
          </p:cNvSpPr>
          <p:nvPr>
            <p:ph type="sldNum" sz="quarter" idx="5"/>
          </p:nvPr>
        </p:nvSpPr>
        <p:spPr/>
        <p:txBody>
          <a:bodyPr/>
          <a:lstStyle/>
          <a:p>
            <a:fld id="{CC4C6175-7326-44BE-BAE0-FA5271B93FEF}" type="slidenum">
              <a:rPr lang="en-US" smtClean="0"/>
              <a:t>1</a:t>
            </a:fld>
            <a:endParaRPr lang="en-US"/>
          </a:p>
        </p:txBody>
      </p:sp>
    </p:spTree>
    <p:extLst>
      <p:ext uri="{BB962C8B-B14F-4D97-AF65-F5344CB8AC3E}">
        <p14:creationId xmlns:p14="http://schemas.microsoft.com/office/powerpoint/2010/main" val="27312491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Regression analysis that measures the strength of one dependent variable in relation to multiple fluctuating variables is known as an autoregressive integrated moving average model. Instead of using actual values, the model looks at variations between values in the series to forecast future securities or financial market movements.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a nutshell, ARIMA(</a:t>
            </a:r>
            <a:r>
              <a:rPr lang="en-US" dirty="0" err="1"/>
              <a:t>p,d,q</a:t>
            </a:r>
            <a:r>
              <a:rPr lang="en-US" dirty="0"/>
              <a:t>) has three parameters and one of is for making a series stationary. The first and third parameters of ARIMA come from AR and MA components, respectively and as we can guess the second parameter represents the order of difference.</a:t>
            </a:r>
          </a:p>
          <a:p>
            <a:endParaRPr lang="en-US" dirty="0"/>
          </a:p>
          <a:p>
            <a:endParaRPr lang="en-US" dirty="0"/>
          </a:p>
          <a:p>
            <a:r>
              <a:rPr lang="en-US" dirty="0"/>
              <a:t>P : lag order, or the number of lag data in the model•	</a:t>
            </a:r>
          </a:p>
          <a:p>
            <a:r>
              <a:rPr lang="en-US" dirty="0"/>
              <a:t>d : the number of differences applied to the original observations; often called the degree of differencing.•	</a:t>
            </a:r>
          </a:p>
          <a:p>
            <a:r>
              <a:rPr lang="en-US" dirty="0"/>
              <a:t>q : the order of the moving average; usually referred to as the moving average window size.</a:t>
            </a:r>
          </a:p>
          <a:p>
            <a:endParaRPr lang="en-US" dirty="0"/>
          </a:p>
          <a:p>
            <a:endParaRPr lang="en-US" dirty="0"/>
          </a:p>
          <a:p>
            <a:r>
              <a:rPr lang="en-US" dirty="0"/>
              <a:t>GRAPH : We can see that ARIMA performed a bit better compared to previously explained models. But still, it’s not perfect as you can see that the prediction graph is not exactly coinciding with the Test data graph therefore, we cannot trust the forecasting of ARIMA. Now, lets try SARIMA and see how this model performs.</a:t>
            </a:r>
          </a:p>
          <a:p>
            <a:endParaRPr lang="en-US" dirty="0"/>
          </a:p>
          <a:p>
            <a:endParaRPr lang="en-US" dirty="0"/>
          </a:p>
        </p:txBody>
      </p:sp>
      <p:sp>
        <p:nvSpPr>
          <p:cNvPr id="4" name="Slide Number Placeholder 3"/>
          <p:cNvSpPr>
            <a:spLocks noGrp="1"/>
          </p:cNvSpPr>
          <p:nvPr>
            <p:ph type="sldNum" sz="quarter" idx="5"/>
          </p:nvPr>
        </p:nvSpPr>
        <p:spPr/>
        <p:txBody>
          <a:bodyPr/>
          <a:lstStyle/>
          <a:p>
            <a:fld id="{CC4C6175-7326-44BE-BAE0-FA5271B93FEF}" type="slidenum">
              <a:rPr lang="en-US" smtClean="0"/>
              <a:t>10</a:t>
            </a:fld>
            <a:endParaRPr lang="en-US"/>
          </a:p>
        </p:txBody>
      </p:sp>
    </p:spTree>
    <p:extLst>
      <p:ext uri="{BB962C8B-B14F-4D97-AF65-F5344CB8AC3E}">
        <p14:creationId xmlns:p14="http://schemas.microsoft.com/office/powerpoint/2010/main" val="35441752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SARIMA, which stands for Seasonal-ARIMA, contains the forecast's seasonality component. The significance of seasonality is pretty obvious, yet ARIMA fails to implicitly capture that information.</a:t>
            </a:r>
          </a:p>
          <a:p>
            <a:endParaRPr lang="en-US" dirty="0"/>
          </a:p>
          <a:p>
            <a:endParaRPr lang="en-US" dirty="0"/>
          </a:p>
          <a:p>
            <a:endParaRPr lang="en-US" dirty="0"/>
          </a:p>
          <a:p>
            <a:r>
              <a:rPr lang="en-US" dirty="0"/>
              <a:t>GRAPH As you can see, it quickly learned the right path. However, in 2020 the  model struggled to fit probably because of  unpredictable COVID pandemic. The fit is quite good as compared to the ARIMA one suggesting that SARIMA can learn seasonality better and if it’s present in the data then it’d make sense to try SARIMA out.</a:t>
            </a:r>
          </a:p>
        </p:txBody>
      </p:sp>
      <p:sp>
        <p:nvSpPr>
          <p:cNvPr id="4" name="Slide Number Placeholder 3"/>
          <p:cNvSpPr>
            <a:spLocks noGrp="1"/>
          </p:cNvSpPr>
          <p:nvPr>
            <p:ph type="sldNum" sz="quarter" idx="5"/>
          </p:nvPr>
        </p:nvSpPr>
        <p:spPr/>
        <p:txBody>
          <a:bodyPr/>
          <a:lstStyle/>
          <a:p>
            <a:fld id="{CC4C6175-7326-44BE-BAE0-FA5271B93FEF}" type="slidenum">
              <a:rPr lang="en-US" smtClean="0"/>
              <a:t>11</a:t>
            </a:fld>
            <a:endParaRPr lang="en-US"/>
          </a:p>
        </p:txBody>
      </p:sp>
    </p:spTree>
    <p:extLst>
      <p:ext uri="{BB962C8B-B14F-4D97-AF65-F5344CB8AC3E}">
        <p14:creationId xmlns:p14="http://schemas.microsoft.com/office/powerpoint/2010/main" val="32866185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apple-system"/>
              </a:rPr>
              <a:t>Coming to performance check we used Three most commonly used test which are MAE, MSE, RMSE </a:t>
            </a:r>
          </a:p>
          <a:p>
            <a:endParaRPr lang="en-US" b="0" i="0" dirty="0">
              <a:effectLst/>
              <a:latin typeface="-apple-system"/>
            </a:endParaRPr>
          </a:p>
          <a:p>
            <a:r>
              <a:rPr lang="en-US" b="0" i="0" dirty="0">
                <a:effectLst/>
                <a:latin typeface="-apple-system"/>
              </a:rPr>
              <a:t>So when it comes to MAE (Mean Average Error)</a:t>
            </a:r>
          </a:p>
          <a:p>
            <a:r>
              <a:rPr lang="en-US" b="0" i="0" dirty="0">
                <a:effectLst/>
                <a:latin typeface="-apple-system"/>
              </a:rPr>
              <a:t>This is a commonly used performance evaluation metric in regression models. In words, absolute error is the absolute value of the difference between the predictions value and the actual observations. </a:t>
            </a:r>
          </a:p>
          <a:p>
            <a:endParaRPr lang="en-US" b="0" i="0" dirty="0">
              <a:effectLst/>
              <a:latin typeface="-apple-system"/>
            </a:endParaRPr>
          </a:p>
          <a:p>
            <a:r>
              <a:rPr lang="en-US" b="0" i="0" dirty="0">
                <a:effectLst/>
                <a:latin typeface="-apple-system"/>
              </a:rPr>
              <a:t>MSE</a:t>
            </a:r>
            <a:r>
              <a:rPr lang="en-US" b="0" i="0" dirty="0">
                <a:effectLst/>
                <a:latin typeface="-apple-system"/>
                <a:sym typeface="Wingdings" panose="05000000000000000000" pitchFamily="2" charset="2"/>
              </a:rPr>
              <a:t>(Mean Square Error)</a:t>
            </a:r>
            <a:endParaRPr lang="en-US" b="0" i="0" dirty="0">
              <a:effectLst/>
              <a:latin typeface="-apple-system"/>
            </a:endParaRPr>
          </a:p>
          <a:p>
            <a:r>
              <a:rPr lang="en-US" b="0" i="0" dirty="0">
                <a:effectLst/>
                <a:latin typeface="-apple-system"/>
              </a:rPr>
              <a:t>Similar to MAE, MSE tells us the extent to which predictions deviates from actual values. But the way it is calculated is a bit different from MAE. MSE is calculated by taking the differences between predictions and actual values and square them. The squaring is necessary to remove any negative signs. It also gives more weight to larger differences.</a:t>
            </a:r>
          </a:p>
          <a:p>
            <a:endParaRPr lang="en-US" b="0" i="0" dirty="0">
              <a:effectLst/>
              <a:latin typeface="-apple-system"/>
            </a:endParaRPr>
          </a:p>
          <a:p>
            <a:r>
              <a:rPr lang="en-US" b="0" i="0" dirty="0">
                <a:effectLst/>
                <a:latin typeface="-apple-system"/>
              </a:rPr>
              <a:t>RMSE is Root of MSE</a:t>
            </a:r>
          </a:p>
          <a:p>
            <a:endParaRPr lang="en-US" b="0" i="0" dirty="0">
              <a:effectLst/>
              <a:latin typeface="-apple-system"/>
            </a:endParaRPr>
          </a:p>
          <a:p>
            <a:r>
              <a:rPr lang="en-US" b="0" i="0" dirty="0">
                <a:effectLst/>
                <a:latin typeface="-apple-system"/>
              </a:rPr>
              <a:t>From this table we can observe that </a:t>
            </a:r>
            <a:r>
              <a:rPr lang="en-US" b="0" i="0" dirty="0" err="1">
                <a:effectLst/>
                <a:latin typeface="-apple-system"/>
              </a:rPr>
              <a:t>Sarima</a:t>
            </a:r>
            <a:r>
              <a:rPr lang="en-US" b="0" i="0" dirty="0">
                <a:effectLst/>
                <a:latin typeface="-apple-system"/>
              </a:rPr>
              <a:t> </a:t>
            </a:r>
            <a:r>
              <a:rPr lang="en-US" b="0" i="0" dirty="0" err="1">
                <a:effectLst/>
                <a:latin typeface="-apple-system"/>
              </a:rPr>
              <a:t>modle</a:t>
            </a:r>
            <a:r>
              <a:rPr lang="en-US" b="0" i="0" dirty="0">
                <a:effectLst/>
                <a:latin typeface="-apple-system"/>
              </a:rPr>
              <a:t> having the Least MAE &amp; MSE value which stats that SARIMA is more </a:t>
            </a:r>
            <a:r>
              <a:rPr lang="en-US" b="0" i="0" dirty="0" err="1">
                <a:effectLst/>
                <a:latin typeface="-apple-system"/>
              </a:rPr>
              <a:t>Accurte</a:t>
            </a:r>
            <a:r>
              <a:rPr lang="en-US" b="0" i="0" dirty="0">
                <a:effectLst/>
                <a:latin typeface="-apple-system"/>
              </a:rPr>
              <a:t> to predict the model compared to others</a:t>
            </a:r>
            <a:endParaRPr lang="en-US" dirty="0"/>
          </a:p>
        </p:txBody>
      </p:sp>
      <p:sp>
        <p:nvSpPr>
          <p:cNvPr id="4" name="Slide Number Placeholder 3"/>
          <p:cNvSpPr>
            <a:spLocks noGrp="1"/>
          </p:cNvSpPr>
          <p:nvPr>
            <p:ph type="sldNum" sz="quarter" idx="5"/>
          </p:nvPr>
        </p:nvSpPr>
        <p:spPr/>
        <p:txBody>
          <a:bodyPr/>
          <a:lstStyle/>
          <a:p>
            <a:fld id="{CC4C6175-7326-44BE-BAE0-FA5271B93FEF}" type="slidenum">
              <a:rPr lang="en-US" smtClean="0"/>
              <a:t>12</a:t>
            </a:fld>
            <a:endParaRPr lang="en-US"/>
          </a:p>
        </p:txBody>
      </p:sp>
    </p:spTree>
    <p:extLst>
      <p:ext uri="{BB962C8B-B14F-4D97-AF65-F5344CB8AC3E}">
        <p14:creationId xmlns:p14="http://schemas.microsoft.com/office/powerpoint/2010/main" val="133968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With the Help of Time series model, we able to predict and forecast the Revenue of US airline</a:t>
            </a:r>
          </a:p>
          <a:p>
            <a:r>
              <a:rPr lang="en-US" sz="1200" dirty="0"/>
              <a:t>We Applied Five Univariate Time Series Models on the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With the Help of Statistical Test, we able to determine that SARIMA model is more precise at Predicting and forecasting the trend more than the remaining models due to Seasonality.</a:t>
            </a:r>
          </a:p>
          <a:p>
            <a:endParaRPr lang="en-US" sz="1200" dirty="0"/>
          </a:p>
          <a:p>
            <a:r>
              <a:rPr lang="en-US" dirty="0"/>
              <a:t>From this project, Time series models are helping in identifying future revenue with better accuracy.</a:t>
            </a:r>
          </a:p>
          <a:p>
            <a:r>
              <a:rPr lang="en-US" dirty="0"/>
              <a:t>So, this will be helping airline industries to improve overall revenue.</a:t>
            </a:r>
          </a:p>
          <a:p>
            <a:endParaRPr lang="en-US" dirty="0"/>
          </a:p>
          <a:p>
            <a:r>
              <a:rPr lang="en-US" dirty="0"/>
              <a:t>We even developed a stream lit web application, we designed it in a way where it can take both revenue or any time series data to forecast the data.</a:t>
            </a:r>
          </a:p>
        </p:txBody>
      </p:sp>
      <p:sp>
        <p:nvSpPr>
          <p:cNvPr id="4" name="Slide Number Placeholder 3"/>
          <p:cNvSpPr>
            <a:spLocks noGrp="1"/>
          </p:cNvSpPr>
          <p:nvPr>
            <p:ph type="sldNum" sz="quarter" idx="5"/>
          </p:nvPr>
        </p:nvSpPr>
        <p:spPr/>
        <p:txBody>
          <a:bodyPr/>
          <a:lstStyle/>
          <a:p>
            <a:fld id="{CC4C6175-7326-44BE-BAE0-FA5271B93FEF}" type="slidenum">
              <a:rPr lang="en-US" smtClean="0"/>
              <a:t>13</a:t>
            </a:fld>
            <a:endParaRPr lang="en-US"/>
          </a:p>
        </p:txBody>
      </p:sp>
    </p:spTree>
    <p:extLst>
      <p:ext uri="{BB962C8B-B14F-4D97-AF65-F5344CB8AC3E}">
        <p14:creationId xmlns:p14="http://schemas.microsoft.com/office/powerpoint/2010/main" val="3683955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begin with, we collected the data from U S airline from Major hubs in United states, as u guys know </a:t>
            </a:r>
            <a:r>
              <a:rPr lang="en-US" sz="1200" dirty="0"/>
              <a:t>Global commerce depends on aviation since it offers the only reliable global transportation </a:t>
            </a:r>
            <a:r>
              <a:rPr lang="en-US" sz="1200" dirty="0" err="1"/>
              <a:t>system.Therefore</a:t>
            </a:r>
            <a:r>
              <a:rPr lang="en-US" sz="1200" dirty="0"/>
              <a:t>, it becomes a complex task for Airline industry to handle finance. So we are applying</a:t>
            </a:r>
            <a:r>
              <a:rPr lang="en-US" dirty="0"/>
              <a:t> the time series model on to Airliner revenue and </a:t>
            </a:r>
            <a:r>
              <a:rPr lang="en-US" dirty="0" err="1"/>
              <a:t>netincome</a:t>
            </a:r>
            <a:r>
              <a:rPr lang="en-US" dirty="0"/>
              <a:t> data to Forecast there Revenue. With this project Airline industries make there business decisions accordingly</a:t>
            </a:r>
          </a:p>
        </p:txBody>
      </p:sp>
      <p:sp>
        <p:nvSpPr>
          <p:cNvPr id="4" name="Slide Number Placeholder 3"/>
          <p:cNvSpPr>
            <a:spLocks noGrp="1"/>
          </p:cNvSpPr>
          <p:nvPr>
            <p:ph type="sldNum" sz="quarter" idx="5"/>
          </p:nvPr>
        </p:nvSpPr>
        <p:spPr/>
        <p:txBody>
          <a:bodyPr/>
          <a:lstStyle/>
          <a:p>
            <a:fld id="{CC4C6175-7326-44BE-BAE0-FA5271B93FEF}" type="slidenum">
              <a:rPr lang="en-US" smtClean="0"/>
              <a:t>2</a:t>
            </a:fld>
            <a:endParaRPr lang="en-US"/>
          </a:p>
        </p:txBody>
      </p:sp>
    </p:spTree>
    <p:extLst>
      <p:ext uri="{BB962C8B-B14F-4D97-AF65-F5344CB8AC3E}">
        <p14:creationId xmlns:p14="http://schemas.microsoft.com/office/powerpoint/2010/main" val="816895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spc="-5" dirty="0">
                <a:effectLst/>
                <a:latin typeface="Times New Roman" panose="02020603050405020304" pitchFamily="18" charset="0"/>
                <a:ea typeface="SimSun" panose="02010600030101010101" pitchFamily="2" charset="-122"/>
              </a:rPr>
              <a:t>Before Applying the Time series Models to data first we need to check the weather the data is stationary or not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spc="-5" dirty="0">
                <a:effectLst/>
                <a:latin typeface="Times New Roman" panose="02020603050405020304" pitchFamily="18" charset="0"/>
                <a:ea typeface="SimSun" panose="02010600030101010101" pitchFamily="2" charset="-122"/>
              </a:rPr>
              <a:t>The Time series components are Trend , Seasonal Variation, Cyclic variation, Random or Irregular Movements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spc="-5" dirty="0">
              <a:effectLst/>
              <a:latin typeface="Times New Roman" panose="02020603050405020304" pitchFamily="18" charset="0"/>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spc="-5" dirty="0">
              <a:effectLst/>
              <a:latin typeface="Times New Roman" panose="02020603050405020304" pitchFamily="18" charset="0"/>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spc="-5" dirty="0">
              <a:effectLst/>
              <a:latin typeface="Times New Roman" panose="02020603050405020304" pitchFamily="18" charset="0"/>
              <a:ea typeface="SimSun" panose="02010600030101010101" pitchFamily="2" charset="-122"/>
            </a:endParaRPr>
          </a:p>
          <a:p>
            <a:pPr algn="l"/>
            <a:r>
              <a:rPr lang="en-US" sz="2800" b="0" i="0" dirty="0">
                <a:solidFill>
                  <a:srgbClr val="000000"/>
                </a:solidFill>
                <a:effectLst/>
                <a:latin typeface="var(--jp-content-font-family)"/>
              </a:rPr>
              <a:t>In the first graph, we can see the behavior of the raw data. Overall, it has a upward trend despite a drop at the end of the first quarter of 2020.</a:t>
            </a:r>
          </a:p>
          <a:p>
            <a:pPr algn="l"/>
            <a:r>
              <a:rPr lang="en-US" sz="2800" b="0" i="0" dirty="0">
                <a:solidFill>
                  <a:srgbClr val="000000"/>
                </a:solidFill>
                <a:effectLst/>
                <a:latin typeface="var(--jp-content-font-family)"/>
              </a:rPr>
              <a:t>The second plot exhibits the trend of the data. Trend shows the overall movement of a time series. We can say that there exist a trend if there is a long-term increase or decrease in the data.</a:t>
            </a:r>
          </a:p>
          <a:p>
            <a:pPr algn="l"/>
            <a:endParaRPr lang="en-US" sz="2800" b="0" i="0" dirty="0">
              <a:solidFill>
                <a:srgbClr val="000000"/>
              </a:solidFill>
              <a:effectLst/>
              <a:latin typeface="var(--jp-content-font-family)"/>
            </a:endParaRPr>
          </a:p>
          <a:p>
            <a:pPr algn="l"/>
            <a:r>
              <a:rPr lang="en-US" sz="2800" b="0" i="0" dirty="0">
                <a:solidFill>
                  <a:srgbClr val="000000"/>
                </a:solidFill>
                <a:effectLst/>
                <a:latin typeface="var(--jp-content-font-family)"/>
              </a:rPr>
              <a:t>Seasonality is the third plot which shows periodical ups and downs in the data. If there is a seasonality in the data, it should also be removed. Seasonality might be weekly, monthly, quarterly, or yearly.</a:t>
            </a:r>
          </a:p>
          <a:p>
            <a:pPr algn="l"/>
            <a:endParaRPr lang="en-US" sz="2800" b="0" i="0" dirty="0">
              <a:solidFill>
                <a:srgbClr val="000000"/>
              </a:solidFill>
              <a:effectLst/>
              <a:latin typeface="var(--jp-content-font-family)"/>
            </a:endParaRPr>
          </a:p>
          <a:p>
            <a:pPr algn="l"/>
            <a:r>
              <a:rPr lang="en-US" sz="2800" b="0" i="0" dirty="0">
                <a:solidFill>
                  <a:srgbClr val="000000"/>
                </a:solidFill>
                <a:effectLst/>
                <a:latin typeface="var(--jp-content-font-family)"/>
              </a:rPr>
              <a:t>The last graph show the residuals. This is obtained after removing the trend and seasonal components from the time series. </a:t>
            </a:r>
          </a:p>
          <a:p>
            <a:pPr algn="l"/>
            <a:endParaRPr lang="en-US" sz="2800" b="0" i="0" dirty="0">
              <a:solidFill>
                <a:srgbClr val="000000"/>
              </a:solidFill>
              <a:effectLst/>
              <a:latin typeface="var(--jp-content-font-family)"/>
            </a:endParaRPr>
          </a:p>
          <a:p>
            <a:pPr algn="l"/>
            <a:r>
              <a:rPr lang="en-US" sz="2800" b="0" i="0" dirty="0">
                <a:solidFill>
                  <a:srgbClr val="000000"/>
                </a:solidFill>
                <a:effectLst/>
                <a:latin typeface="var(--jp-content-font-family)"/>
              </a:rPr>
              <a:t>Another time series component, which is not on the graph is cyclicality. It exists when higher periodic variation than the trend emerges. </a:t>
            </a:r>
          </a:p>
          <a:p>
            <a:pPr algn="l"/>
            <a:endParaRPr lang="en-US" sz="1800" spc="-5" dirty="0">
              <a:effectLst/>
              <a:latin typeface="+mn-lt"/>
              <a:ea typeface="SimSun" panose="02010600030101010101" pitchFamily="2" charset="-122"/>
            </a:endParaRPr>
          </a:p>
          <a:p>
            <a:r>
              <a:rPr lang="en-US" sz="1800" b="1" i="0" dirty="0">
                <a:effectLst/>
                <a:latin typeface="+mn-lt"/>
                <a:cs typeface="Heebo" panose="020B0604020202020204" pitchFamily="2" charset="-79"/>
              </a:rPr>
              <a:t> And another time series component Random or Irregular Movements:</a:t>
            </a:r>
            <a:endParaRPr lang="en-US" sz="1800" b="1" spc="-5" dirty="0">
              <a:effectLst/>
              <a:latin typeface="+mn-lt"/>
              <a:ea typeface="SimSun" panose="02010600030101010101" pitchFamily="2" charset="-122"/>
            </a:endParaRPr>
          </a:p>
          <a:p>
            <a:r>
              <a:rPr lang="en-US" sz="2800" b="0" i="0" dirty="0">
                <a:solidFill>
                  <a:srgbClr val="000000"/>
                </a:solidFill>
                <a:effectLst/>
                <a:latin typeface="+mn-lt"/>
              </a:rPr>
              <a:t>There is another kind of movement that can be seen in the case of time series. It is pure Irregular and Random Movement. As the name suggests, </a:t>
            </a:r>
            <a:endParaRPr lang="en-US" sz="1800" spc="-5" dirty="0">
              <a:effectLst/>
              <a:latin typeface="+mn-lt"/>
              <a:ea typeface="SimSun" panose="02010600030101010101" pitchFamily="2" charset="-122"/>
            </a:endParaRPr>
          </a:p>
        </p:txBody>
      </p:sp>
      <p:sp>
        <p:nvSpPr>
          <p:cNvPr id="4" name="Slide Number Placeholder 3"/>
          <p:cNvSpPr>
            <a:spLocks noGrp="1"/>
          </p:cNvSpPr>
          <p:nvPr>
            <p:ph type="sldNum" sz="quarter" idx="5"/>
          </p:nvPr>
        </p:nvSpPr>
        <p:spPr/>
        <p:txBody>
          <a:bodyPr/>
          <a:lstStyle/>
          <a:p>
            <a:fld id="{CC4C6175-7326-44BE-BAE0-FA5271B93FEF}" type="slidenum">
              <a:rPr lang="en-US" smtClean="0"/>
              <a:t>3</a:t>
            </a:fld>
            <a:endParaRPr lang="en-US"/>
          </a:p>
        </p:txBody>
      </p:sp>
    </p:spTree>
    <p:extLst>
      <p:ext uri="{BB962C8B-B14F-4D97-AF65-F5344CB8AC3E}">
        <p14:creationId xmlns:p14="http://schemas.microsoft.com/office/powerpoint/2010/main" val="908052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b="1" dirty="0">
                <a:effectLst/>
                <a:ea typeface="SimSun" panose="02010600030101010101" pitchFamily="2" charset="-122"/>
              </a:rPr>
              <a:t>What Is Stationarity ?</a:t>
            </a:r>
          </a:p>
          <a:p>
            <a:pPr lvl="1"/>
            <a:r>
              <a:rPr lang="en-US" sz="1300" dirty="0">
                <a:effectLst/>
                <a:ea typeface="SimSun" panose="02010600030101010101" pitchFamily="2" charset="-122"/>
              </a:rPr>
              <a:t>Stationarity is one of the most important concepts in the Time series. Stationarity is a way to model the dependent  that we have in time-dependent data</a:t>
            </a:r>
          </a:p>
          <a:p>
            <a:r>
              <a:rPr lang="en-US" sz="1300" b="1" dirty="0">
                <a:ea typeface="SimSun" panose="02010600030101010101" pitchFamily="2" charset="-122"/>
              </a:rPr>
              <a:t>Why Stationarity of Data is Important?</a:t>
            </a:r>
            <a:endParaRPr lang="en-US" sz="1300" b="1" dirty="0">
              <a:effectLst/>
              <a:ea typeface="SimSun" panose="02010600030101010101" pitchFamily="2" charset="-122"/>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lang="x-none" sz="1300" spc="-5" dirty="0">
                <a:effectLst/>
                <a:ea typeface="SimSun" panose="02010600030101010101" pitchFamily="2" charset="-122"/>
              </a:rPr>
              <a:t>This stationarity is having a huge influence on how data is perceived or predicted. For data to be stationary the statistics of the data (Like the mean, variance, and autocorrelation) of the system do not change over time.</a:t>
            </a:r>
            <a:r>
              <a:rPr lang="en-US" sz="1300" spc="-5" dirty="0">
                <a:effectLst/>
                <a:ea typeface="SimSun" panose="02010600030101010101" pitchFamily="2" charset="-122"/>
              </a:rPr>
              <a:t> </a:t>
            </a:r>
            <a:r>
              <a:rPr lang="en-US" sz="1400" b="0" i="0" dirty="0">
                <a:solidFill>
                  <a:srgbClr val="292929"/>
                </a:solidFill>
                <a:effectLst/>
                <a:latin typeface="source-serif-pro"/>
              </a:rPr>
              <a:t>but It does not mean that the series does not change over time, just that the </a:t>
            </a:r>
            <a:r>
              <a:rPr lang="en-US" sz="1400" b="0" i="1" dirty="0">
                <a:solidFill>
                  <a:srgbClr val="292929"/>
                </a:solidFill>
                <a:effectLst/>
                <a:latin typeface="source-serif-pro"/>
              </a:rPr>
              <a:t>way</a:t>
            </a:r>
            <a:r>
              <a:rPr lang="en-US" sz="1400" b="0" i="0" dirty="0">
                <a:solidFill>
                  <a:srgbClr val="292929"/>
                </a:solidFill>
                <a:effectLst/>
                <a:latin typeface="source-serif-pro"/>
              </a:rPr>
              <a:t> it changes does not itself change over time.</a:t>
            </a:r>
            <a:endParaRPr lang="en-US" sz="1300" spc="-5" dirty="0">
              <a:effectLst/>
              <a:ea typeface="SimSun" panose="02010600030101010101" pitchFamily="2" charset="-122"/>
            </a:endParaRPr>
          </a:p>
          <a:p>
            <a:pPr lvl="1"/>
            <a:r>
              <a:rPr lang="en-US" sz="1300" b="0" i="0" dirty="0">
                <a:effectLst/>
              </a:rPr>
              <a:t>Stationarity is important because many useful analytical tools and statistical tests and models rely on it.</a:t>
            </a:r>
            <a:endParaRPr lang="en-US" sz="1300" spc="-5" dirty="0">
              <a:effectLst/>
              <a:ea typeface="SimSun" panose="02010600030101010101" pitchFamily="2" charset="-122"/>
            </a:endParaRPr>
          </a:p>
          <a:p>
            <a:r>
              <a:rPr lang="en-US" sz="1300" b="1" dirty="0"/>
              <a:t>How to check weather the data is Stationary or not ?</a:t>
            </a:r>
          </a:p>
          <a:p>
            <a:pPr lvl="1"/>
            <a:r>
              <a:rPr lang="en-US" sz="1300" dirty="0"/>
              <a:t>There are Few of Statistical Test that can help us to determine weather the data is Stationary or not In these Tests,  ADF Test is the Most commonly used test to find weather the data is Stationary. These test results is very easy to intercept by simply focusing on the P-value of the data. If the P-value &lt; 0.05 then we can say our data is stationary.</a:t>
            </a:r>
          </a:p>
          <a:p>
            <a:r>
              <a:rPr lang="en-US" sz="1300" b="1" dirty="0"/>
              <a:t>If Data is not stationary, then how to make data Stationary?</a:t>
            </a:r>
          </a:p>
          <a:p>
            <a:pPr lvl="1"/>
            <a:r>
              <a:rPr lang="en-US" sz="1300" dirty="0"/>
              <a:t>The Most Commonly used method to make the Data Stationary is by Applying Differencing to the data. which helps to stabilize the mean and variance of the data by removing changes in the level of time series, by eliminating trend. </a:t>
            </a:r>
          </a:p>
          <a:p>
            <a:endParaRPr lang="en-US" dirty="0"/>
          </a:p>
        </p:txBody>
      </p:sp>
      <p:sp>
        <p:nvSpPr>
          <p:cNvPr id="4" name="Slide Number Placeholder 3"/>
          <p:cNvSpPr>
            <a:spLocks noGrp="1"/>
          </p:cNvSpPr>
          <p:nvPr>
            <p:ph type="sldNum" sz="quarter" idx="5"/>
          </p:nvPr>
        </p:nvSpPr>
        <p:spPr/>
        <p:txBody>
          <a:bodyPr/>
          <a:lstStyle/>
          <a:p>
            <a:fld id="{CC4C6175-7326-44BE-BAE0-FA5271B93FEF}" type="slidenum">
              <a:rPr lang="en-US" smtClean="0"/>
              <a:t>4</a:t>
            </a:fld>
            <a:endParaRPr lang="en-US"/>
          </a:p>
        </p:txBody>
      </p:sp>
    </p:spTree>
    <p:extLst>
      <p:ext uri="{BB962C8B-B14F-4D97-AF65-F5344CB8AC3E}">
        <p14:creationId xmlns:p14="http://schemas.microsoft.com/office/powerpoint/2010/main" val="1971293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Coming to the next part before modeling the data we need to perform the ACF and PACF test in order to Find the Parameter of the Models </a:t>
            </a:r>
          </a:p>
          <a:p>
            <a:pPr marL="0" marR="0" lvl="0" indent="0" algn="l" defTabSz="914400" rtl="0" eaLnBrk="1" fontAlgn="auto" latinLnBrk="0" hangingPunct="1">
              <a:lnSpc>
                <a:spcPct val="100000"/>
              </a:lnSpc>
              <a:spcBef>
                <a:spcPts val="0"/>
              </a:spcBef>
              <a:spcAft>
                <a:spcPts val="0"/>
              </a:spcAft>
              <a:buClrTx/>
              <a:buSzTx/>
              <a:buFontTx/>
              <a:buNone/>
              <a:tabLst/>
              <a:defRPr/>
            </a:pPr>
            <a:r>
              <a:rPr lang="x-none" sz="1800" spc="-5" dirty="0">
                <a:effectLst/>
                <a:latin typeface="Times New Roman" panose="02020603050405020304" pitchFamily="18" charset="0"/>
                <a:ea typeface="SimSun" panose="02010600030101010101" pitchFamily="2" charset="-122"/>
              </a:rPr>
              <a:t>Autocorrelation implies that the series is dependent this occurs when a time series is highly correlated with the lagged version the longer the bars in the ACF plot the more dependent the series.</a:t>
            </a:r>
            <a:endParaRPr lang="en-US" sz="1800" spc="-5" dirty="0">
              <a:effectLst/>
              <a:latin typeface="Times New Roman" panose="02020603050405020304" pitchFamily="18" charset="0"/>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spc="-5" dirty="0">
              <a:effectLst/>
              <a:latin typeface="Times New Roman" panose="02020603050405020304" pitchFamily="18" charset="0"/>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spc="-5" dirty="0">
                <a:effectLst/>
                <a:latin typeface="Times New Roman" panose="02020603050405020304" pitchFamily="18" charset="0"/>
                <a:ea typeface="SimSun" panose="02010600030101010101" pitchFamily="2" charset="-122"/>
              </a:rPr>
              <a:t>As u can see the </a:t>
            </a:r>
            <a:r>
              <a:rPr lang="en-IN" sz="1800" spc="-5" dirty="0" err="1">
                <a:effectLst/>
                <a:latin typeface="Times New Roman" panose="02020603050405020304" pitchFamily="18" charset="0"/>
                <a:ea typeface="SimSun" panose="02010600030101010101" pitchFamily="2" charset="-122"/>
              </a:rPr>
              <a:t>the</a:t>
            </a:r>
            <a:r>
              <a:rPr lang="en-IN" sz="1800" spc="-5" dirty="0">
                <a:effectLst/>
                <a:latin typeface="Times New Roman" panose="02020603050405020304" pitchFamily="18" charset="0"/>
                <a:ea typeface="SimSun" panose="02010600030101010101" pitchFamily="2" charset="-122"/>
              </a:rPr>
              <a:t> 1</a:t>
            </a:r>
            <a:r>
              <a:rPr lang="en-IN" sz="1800" spc="-5" baseline="30000" dirty="0">
                <a:effectLst/>
                <a:latin typeface="Times New Roman" panose="02020603050405020304" pitchFamily="18" charset="0"/>
                <a:ea typeface="SimSun" panose="02010600030101010101" pitchFamily="2" charset="-122"/>
              </a:rPr>
              <a:t>st</a:t>
            </a:r>
            <a:r>
              <a:rPr lang="en-IN" sz="1800" spc="-5" dirty="0">
                <a:effectLst/>
                <a:latin typeface="Times New Roman" panose="02020603050405020304" pitchFamily="18" charset="0"/>
                <a:ea typeface="SimSun" panose="02010600030101010101" pitchFamily="2" charset="-122"/>
              </a:rPr>
              <a:t> graph the lags from outside shaded region slowly </a:t>
            </a:r>
            <a:r>
              <a:rPr lang="en-IN" sz="1800" spc="-5" dirty="0" err="1">
                <a:effectLst/>
                <a:latin typeface="Times New Roman" panose="02020603050405020304" pitchFamily="18" charset="0"/>
                <a:ea typeface="SimSun" panose="02010600030101010101" pitchFamily="2" charset="-122"/>
              </a:rPr>
              <a:t>decaing</a:t>
            </a:r>
            <a:r>
              <a:rPr lang="en-IN" sz="1800" spc="-5" dirty="0">
                <a:effectLst/>
                <a:latin typeface="Times New Roman" panose="02020603050405020304" pitchFamily="18" charset="0"/>
                <a:ea typeface="SimSun" panose="02010600030101010101" pitchFamily="2" charset="-122"/>
              </a:rPr>
              <a:t> into shaded region which suggest that your data is not stationary after differencing we can see how </a:t>
            </a:r>
            <a:r>
              <a:rPr lang="en-IN" sz="1800" spc="-5" dirty="0" err="1">
                <a:effectLst/>
                <a:latin typeface="Times New Roman" panose="02020603050405020304" pitchFamily="18" charset="0"/>
                <a:ea typeface="SimSun" panose="02010600030101010101" pitchFamily="2" charset="-122"/>
              </a:rPr>
              <a:t>datra</a:t>
            </a:r>
            <a:r>
              <a:rPr lang="en-IN" sz="1800" spc="-5" dirty="0">
                <a:effectLst/>
                <a:latin typeface="Times New Roman" panose="02020603050405020304" pitchFamily="18" charset="0"/>
                <a:ea typeface="SimSun" panose="02010600030101010101" pitchFamily="2" charset="-122"/>
              </a:rPr>
              <a:t> is changed but still few lags outside the shaded region </a:t>
            </a:r>
            <a:r>
              <a:rPr lang="en-IN" sz="1800" spc="-5" dirty="0" err="1">
                <a:effectLst/>
                <a:latin typeface="Times New Roman" panose="02020603050405020304" pitchFamily="18" charset="0"/>
                <a:ea typeface="SimSun" panose="02010600030101010101" pitchFamily="2" charset="-122"/>
              </a:rPr>
              <a:t>thses</a:t>
            </a:r>
            <a:r>
              <a:rPr lang="en-IN" sz="1800" spc="-5" dirty="0">
                <a:effectLst/>
                <a:latin typeface="Times New Roman" panose="02020603050405020304" pitchFamily="18" charset="0"/>
                <a:ea typeface="SimSun" panose="02010600030101010101" pitchFamily="2" charset="-122"/>
              </a:rPr>
              <a:t> lags will be considered as parameter in the time series model</a:t>
            </a:r>
            <a:endParaRPr lang="en-US" sz="1800" spc="-5" dirty="0">
              <a:effectLst/>
              <a:latin typeface="Times New Roman" panose="02020603050405020304" pitchFamily="18" charset="0"/>
              <a:ea typeface="SimSun" panose="02010600030101010101" pitchFamily="2" charset="-122"/>
            </a:endParaRPr>
          </a:p>
          <a:p>
            <a:endParaRPr lang="en-US" dirty="0"/>
          </a:p>
        </p:txBody>
      </p:sp>
      <p:sp>
        <p:nvSpPr>
          <p:cNvPr id="4" name="Slide Number Placeholder 3"/>
          <p:cNvSpPr>
            <a:spLocks noGrp="1"/>
          </p:cNvSpPr>
          <p:nvPr>
            <p:ph type="sldNum" sz="quarter" idx="5"/>
          </p:nvPr>
        </p:nvSpPr>
        <p:spPr/>
        <p:txBody>
          <a:bodyPr/>
          <a:lstStyle/>
          <a:p>
            <a:fld id="{CC4C6175-7326-44BE-BAE0-FA5271B93FEF}" type="slidenum">
              <a:rPr lang="en-US" smtClean="0"/>
              <a:t>5</a:t>
            </a:fld>
            <a:endParaRPr lang="en-US"/>
          </a:p>
        </p:txBody>
      </p:sp>
    </p:spTree>
    <p:extLst>
      <p:ext uri="{BB962C8B-B14F-4D97-AF65-F5344CB8AC3E}">
        <p14:creationId xmlns:p14="http://schemas.microsoft.com/office/powerpoint/2010/main" val="22287043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dirty="0">
                <a:solidFill>
                  <a:srgbClr val="202122"/>
                </a:solidFill>
                <a:effectLst/>
                <a:latin typeface="Arial" panose="020B0604020202020204" pitchFamily="34" charset="0"/>
              </a:rPr>
              <a:t>In </a:t>
            </a:r>
            <a:r>
              <a:rPr lang="en-US" sz="1200" b="0" i="0" u="none" strike="noStrike" dirty="0">
                <a:solidFill>
                  <a:srgbClr val="0645AD"/>
                </a:solidFill>
                <a:effectLst/>
                <a:latin typeface="Arial" panose="020B0604020202020204" pitchFamily="34" charset="0"/>
                <a:hlinkClick r:id="rId3" tooltip="Time series analysis"/>
              </a:rPr>
              <a:t>time series analysis</a:t>
            </a:r>
            <a:r>
              <a:rPr lang="en-US" sz="1200" b="0" i="0" dirty="0">
                <a:solidFill>
                  <a:srgbClr val="202122"/>
                </a:solidFill>
                <a:effectLst/>
                <a:latin typeface="Arial" panose="020B0604020202020204" pitchFamily="34" charset="0"/>
              </a:rPr>
              <a:t>, the </a:t>
            </a:r>
            <a:r>
              <a:rPr lang="en-US" sz="1200" b="1" i="0" dirty="0">
                <a:solidFill>
                  <a:srgbClr val="202122"/>
                </a:solidFill>
                <a:effectLst/>
                <a:latin typeface="Arial" panose="020B0604020202020204" pitchFamily="34" charset="0"/>
              </a:rPr>
              <a:t>partial autocorrelation function</a:t>
            </a:r>
            <a:r>
              <a:rPr lang="en-US" sz="1200" b="0" i="0" dirty="0">
                <a:solidFill>
                  <a:srgbClr val="202122"/>
                </a:solidFill>
                <a:effectLst/>
                <a:latin typeface="Arial" panose="020B0604020202020204" pitchFamily="34" charset="0"/>
              </a:rPr>
              <a:t> (</a:t>
            </a:r>
            <a:r>
              <a:rPr lang="en-US" sz="1200" b="1" i="0" dirty="0">
                <a:solidFill>
                  <a:srgbClr val="202122"/>
                </a:solidFill>
                <a:effectLst/>
                <a:latin typeface="Arial" panose="020B0604020202020204" pitchFamily="34" charset="0"/>
              </a:rPr>
              <a:t>PACF</a:t>
            </a:r>
            <a:r>
              <a:rPr lang="en-US" sz="1200" b="0" i="0" dirty="0">
                <a:solidFill>
                  <a:srgbClr val="202122"/>
                </a:solidFill>
                <a:effectLst/>
                <a:latin typeface="Arial" panose="020B0604020202020204" pitchFamily="34" charset="0"/>
              </a:rPr>
              <a:t>) gives the </a:t>
            </a:r>
            <a:r>
              <a:rPr lang="en-US" sz="1200" b="0" i="0" u="none" strike="noStrike" dirty="0">
                <a:solidFill>
                  <a:srgbClr val="0645AD"/>
                </a:solidFill>
                <a:effectLst/>
                <a:latin typeface="Arial" panose="020B0604020202020204" pitchFamily="34" charset="0"/>
                <a:hlinkClick r:id="rId4" tooltip="Partial correlation"/>
              </a:rPr>
              <a:t>partial correlation</a:t>
            </a:r>
            <a:r>
              <a:rPr lang="en-US" sz="1200" b="0" i="0" dirty="0">
                <a:solidFill>
                  <a:srgbClr val="202122"/>
                </a:solidFill>
                <a:effectLst/>
                <a:latin typeface="Arial" panose="020B0604020202020204" pitchFamily="34" charset="0"/>
              </a:rPr>
              <a:t> of a stationary time series with its own lagged values, regressed the values of the time series at all shorter lags. It contrasts with the </a:t>
            </a:r>
            <a:r>
              <a:rPr lang="en-US" sz="1200" b="0" i="0" u="none" strike="noStrike" dirty="0">
                <a:solidFill>
                  <a:srgbClr val="0645AD"/>
                </a:solidFill>
                <a:effectLst/>
                <a:latin typeface="Arial" panose="020B0604020202020204" pitchFamily="34" charset="0"/>
                <a:hlinkClick r:id="rId5" tooltip="Autocorrelation function"/>
              </a:rPr>
              <a:t>autocorrelation function</a:t>
            </a:r>
            <a:r>
              <a:rPr lang="en-US" sz="1200" b="0" i="0" dirty="0">
                <a:solidFill>
                  <a:srgbClr val="202122"/>
                </a:solidFill>
                <a:effectLst/>
                <a:latin typeface="Arial" panose="020B0604020202020204" pitchFamily="34" charset="0"/>
              </a:rPr>
              <a:t>, which does not control for other lags.</a:t>
            </a:r>
            <a:endParaRPr lang="en-US" sz="1200" spc="-5" dirty="0">
              <a:effectLst/>
              <a:latin typeface="Times New Roman" panose="02020603050405020304" pitchFamily="18" charset="0"/>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x-none" sz="1200" spc="-5" dirty="0">
                <a:effectLst/>
                <a:latin typeface="Times New Roman" panose="02020603050405020304" pitchFamily="18" charset="0"/>
                <a:ea typeface="SimSun" panose="02010600030101010101" pitchFamily="2" charset="-122"/>
              </a:rPr>
              <a:t>ACF test is best method for Moving Average. However, this ACF test does not work well with the Auto regression model for this model we use the PACF test to determine the relationship between the current value of it time series and the lagged values controlling for other correlations.</a:t>
            </a:r>
            <a:endParaRPr lang="en-US" sz="1200" spc="-5" dirty="0">
              <a:effectLst/>
              <a:latin typeface="Times New Roman" panose="02020603050405020304" pitchFamily="18" charset="0"/>
              <a:ea typeface="SimSun" panose="02010600030101010101" pitchFamily="2" charset="-122"/>
            </a:endParaRPr>
          </a:p>
          <a:p>
            <a:endParaRPr lang="en-US" dirty="0"/>
          </a:p>
        </p:txBody>
      </p:sp>
      <p:sp>
        <p:nvSpPr>
          <p:cNvPr id="4" name="Slide Number Placeholder 3"/>
          <p:cNvSpPr>
            <a:spLocks noGrp="1"/>
          </p:cNvSpPr>
          <p:nvPr>
            <p:ph type="sldNum" sz="quarter" idx="5"/>
          </p:nvPr>
        </p:nvSpPr>
        <p:spPr/>
        <p:txBody>
          <a:bodyPr/>
          <a:lstStyle/>
          <a:p>
            <a:fld id="{CC4C6175-7326-44BE-BAE0-FA5271B93FEF}" type="slidenum">
              <a:rPr lang="en-US" smtClean="0"/>
              <a:t>6</a:t>
            </a:fld>
            <a:endParaRPr lang="en-US"/>
          </a:p>
        </p:txBody>
      </p:sp>
    </p:spTree>
    <p:extLst>
      <p:ext uri="{BB962C8B-B14F-4D97-AF65-F5344CB8AC3E}">
        <p14:creationId xmlns:p14="http://schemas.microsoft.com/office/powerpoint/2010/main" val="10202256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Bef>
                <a:spcPts val="1200"/>
              </a:spcBef>
            </a:pPr>
            <a:r>
              <a:rPr lang="en-IN" sz="12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After making data stationary now, we will use time series model to predict revenue.</a:t>
            </a:r>
            <a:endParaRPr lang="en-US" sz="12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Bef>
                <a:spcPts val="1200"/>
              </a:spcBef>
            </a:pPr>
            <a:r>
              <a:rPr lang="en-IN" sz="12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MA</a:t>
            </a:r>
            <a:endParaRPr lang="en-US" sz="12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Calibri" panose="020F0502020204030204" pitchFamily="34" charset="0"/>
              <a:buChar char="-"/>
            </a:pPr>
            <a:r>
              <a:rPr lang="en-US" sz="1200" dirty="0">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This is one of the basic statistical models that is a building block of more complex models such as the ARMA, ARIMA, SARIMA models and then we will analyze prediction and forecasting of each model and then will decide which will perform better.</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alibri" panose="020F0502020204030204" pitchFamily="34" charset="0"/>
              <a:buChar char="-"/>
            </a:pPr>
            <a:r>
              <a:rPr lang="en-US" sz="1200" dirty="0">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The moving average model (MA) is a regression model based on past forecasting errors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alibri" panose="020F0502020204030204" pitchFamily="34" charset="0"/>
              <a:buChar char="-"/>
            </a:pPr>
            <a:r>
              <a:rPr lang="en-US" sz="1200" dirty="0">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Moving Averages, we rely on the Autocorrelation Function or ACF in short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ts val="2025"/>
              </a:lnSpc>
            </a:pPr>
            <a:endParaRPr lang="en-US" sz="1200" dirty="0">
              <a:solidFill>
                <a:srgbClr val="141F31"/>
              </a:solidFill>
              <a:effectLst/>
              <a:latin typeface="Arial" panose="020B0604020202020204" pitchFamily="34" charset="0"/>
              <a:ea typeface="Times New Roman" panose="02020603050405020304" pitchFamily="18" charset="0"/>
            </a:endParaRPr>
          </a:p>
          <a:p>
            <a:pPr marL="342900" lvl="0" indent="-342900">
              <a:lnSpc>
                <a:spcPct val="107000"/>
              </a:lnSpc>
              <a:buFont typeface="Calibri" panose="020F0502020204030204" pitchFamily="34" charset="0"/>
              <a:buChar char="-"/>
            </a:pPr>
            <a:r>
              <a:rPr lang="en-US" sz="1200" dirty="0">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We have trained 75% data and tested 25%.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alibri" panose="020F0502020204030204" pitchFamily="34" charset="0"/>
              <a:buChar char="-"/>
            </a:pPr>
            <a:r>
              <a:rPr lang="en-US" sz="1200" dirty="0">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From that, we got as we can see in the above graph the prediction is flat and it doesn’t make good prediction. Coming to forecasting, it deviated from the previous data, and we cannot decide whether its true or not. So there is no point of using MA for our prediction for our data.</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ts val="2025"/>
              </a:lnSpc>
            </a:pPr>
            <a:endParaRPr lang="en-US" sz="12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CC4C6175-7326-44BE-BAE0-FA5271B93FEF}" type="slidenum">
              <a:rPr lang="en-US" smtClean="0"/>
              <a:t>7</a:t>
            </a:fld>
            <a:endParaRPr lang="en-US"/>
          </a:p>
        </p:txBody>
      </p:sp>
    </p:spTree>
    <p:extLst>
      <p:ext uri="{BB962C8B-B14F-4D97-AF65-F5344CB8AC3E}">
        <p14:creationId xmlns:p14="http://schemas.microsoft.com/office/powerpoint/2010/main" val="28956714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7000"/>
              </a:lnSpc>
              <a:buFont typeface="Calibri" panose="020F0502020204030204" pitchFamily="34" charset="0"/>
              <a:buChar char="-"/>
            </a:pPr>
            <a:r>
              <a:rPr lang="en-US" sz="1800" dirty="0">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Autoregressive model we relied on the Partial Autocorrelation Function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alibri" panose="020F0502020204030204" pitchFamily="34" charset="0"/>
              <a:buChar char="-"/>
            </a:pPr>
            <a:r>
              <a:rPr lang="en-US" sz="1800" dirty="0">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Using this model, the autocorrelation function may be used to determine whether there is a lack of randomness and is capable of forecasting recurring patterns in data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alibri" panose="020F0502020204030204" pitchFamily="34" charset="0"/>
              <a:buChar char="-"/>
            </a:pPr>
            <a:r>
              <a:rPr lang="en-US" sz="1800" dirty="0">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The order, p, of the autoregressive model can be determined by looking at the </a:t>
            </a:r>
            <a:r>
              <a:rPr lang="en-US" sz="1800" b="1" dirty="0">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partial autocorrelation function (PACF)</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800" dirty="0">
              <a:solidFill>
                <a:srgbClr val="141F31"/>
              </a:solidFill>
              <a:effectLst/>
              <a:latin typeface="Arial" panose="020B0604020202020204" pitchFamily="34" charset="0"/>
              <a:ea typeface="Calibri" panose="020F0502020204030204" pitchFamily="34" charset="0"/>
              <a:cs typeface="Times New Roman" panose="02020603050405020304" pitchFamily="18" charset="0"/>
            </a:endParaRPr>
          </a:p>
          <a:p>
            <a:pPr indent="182880" algn="just">
              <a:lnSpc>
                <a:spcPct val="95000"/>
              </a:lnSpc>
              <a:spcAft>
                <a:spcPts val="600"/>
              </a:spcAft>
              <a:tabLst>
                <a:tab pos="182880" algn="l"/>
              </a:tabLst>
            </a:pPr>
            <a:r>
              <a:rPr lang="en-US" sz="1800" spc="0" dirty="0">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Compared to the above-moving average, At starting it showed a slight match with test data but it became flat and still not accurate and also it showed slight improvement in forecasting but still we cannot trust this. </a:t>
            </a:r>
            <a:endParaRPr lang="en-US" sz="1800" spc="-5" dirty="0">
              <a:effectLst/>
              <a:latin typeface="Times New Roman" panose="02020603050405020304" pitchFamily="18" charset="0"/>
              <a:ea typeface="SimSun" panose="02010600030101010101" pitchFamily="2" charset="-122"/>
            </a:endParaRPr>
          </a:p>
          <a:p>
            <a:pPr indent="182880" algn="just">
              <a:lnSpc>
                <a:spcPct val="95000"/>
              </a:lnSpc>
              <a:spcAft>
                <a:spcPts val="600"/>
              </a:spcAft>
              <a:tabLst>
                <a:tab pos="182880" algn="l"/>
              </a:tabLst>
            </a:pPr>
            <a:r>
              <a:rPr lang="en-US" sz="1800" spc="0" dirty="0">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 </a:t>
            </a:r>
            <a:endParaRPr lang="en-US" sz="1800" spc="-5" dirty="0">
              <a:effectLst/>
              <a:latin typeface="Times New Roman" panose="02020603050405020304" pitchFamily="18" charset="0"/>
              <a:ea typeface="SimSun" panose="02010600030101010101" pitchFamily="2" charset="-122"/>
            </a:endParaRPr>
          </a:p>
          <a:p>
            <a:pPr indent="182880" algn="just">
              <a:lnSpc>
                <a:spcPct val="95000"/>
              </a:lnSpc>
              <a:spcAft>
                <a:spcPts val="600"/>
              </a:spcAft>
              <a:tabLst>
                <a:tab pos="182880" algn="l"/>
              </a:tabLst>
            </a:pPr>
            <a:r>
              <a:rPr lang="en-US" sz="1800" spc="0" dirty="0">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Now lets see ARMA model performs </a:t>
            </a:r>
            <a:endParaRPr lang="en-US" sz="1800" spc="-5" dirty="0">
              <a:effectLst/>
              <a:latin typeface="Times New Roman" panose="02020603050405020304" pitchFamily="18" charset="0"/>
              <a:ea typeface="SimSun" panose="02010600030101010101" pitchFamily="2" charset="-122"/>
            </a:endParaRPr>
          </a:p>
          <a:p>
            <a:pPr>
              <a:lnSpc>
                <a:spcPct val="107000"/>
              </a:lnSpc>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CC4C6175-7326-44BE-BAE0-FA5271B93FEF}" type="slidenum">
              <a:rPr lang="en-US" smtClean="0"/>
              <a:t>8</a:t>
            </a:fld>
            <a:endParaRPr lang="en-US"/>
          </a:p>
        </p:txBody>
      </p:sp>
    </p:spTree>
    <p:extLst>
      <p:ext uri="{BB962C8B-B14F-4D97-AF65-F5344CB8AC3E}">
        <p14:creationId xmlns:p14="http://schemas.microsoft.com/office/powerpoint/2010/main" val="9301504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Bef>
                <a:spcPts val="1200"/>
              </a:spcBef>
            </a:pPr>
            <a:r>
              <a:rPr lang="en-IN"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ARMA</a:t>
            </a:r>
            <a:endPar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Calibri" panose="020F0502020204030204" pitchFamily="34" charset="0"/>
              <a:buChar char="-"/>
            </a:pPr>
            <a:r>
              <a:rPr lang="en-US" sz="1800" dirty="0">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Autoregressive Moving Average is known by the abbreviation ARMA.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alibri" panose="020F0502020204030204" pitchFamily="34" charset="0"/>
              <a:buChar char="-"/>
            </a:pPr>
            <a:r>
              <a:rPr lang="en-US" sz="1800" dirty="0">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The Autoregressive (AR) and Moving Average (MA) models, two less complex models, were combined to create ARMA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alibri" panose="020F0502020204030204" pitchFamily="34" charset="0"/>
              <a:buChar char="-"/>
            </a:pPr>
            <a:r>
              <a:rPr lang="en-US" sz="1800" dirty="0">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The ARMA model predicts the future values based on both the previous values and errors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From this above graphs , its clear that  it is  performing better than MA but the predictions graphs is not exactly coinciding with test graph , thus we cannot trust forecasting graph too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endParaRPr lang="en-US" dirty="0"/>
          </a:p>
        </p:txBody>
      </p:sp>
      <p:sp>
        <p:nvSpPr>
          <p:cNvPr id="4" name="Slide Number Placeholder 3"/>
          <p:cNvSpPr>
            <a:spLocks noGrp="1"/>
          </p:cNvSpPr>
          <p:nvPr>
            <p:ph type="sldNum" sz="quarter" idx="5"/>
          </p:nvPr>
        </p:nvSpPr>
        <p:spPr/>
        <p:txBody>
          <a:bodyPr/>
          <a:lstStyle/>
          <a:p>
            <a:fld id="{CC4C6175-7326-44BE-BAE0-FA5271B93FEF}" type="slidenum">
              <a:rPr lang="en-US" smtClean="0"/>
              <a:t>9</a:t>
            </a:fld>
            <a:endParaRPr lang="en-US"/>
          </a:p>
        </p:txBody>
      </p:sp>
    </p:spTree>
    <p:extLst>
      <p:ext uri="{BB962C8B-B14F-4D97-AF65-F5344CB8AC3E}">
        <p14:creationId xmlns:p14="http://schemas.microsoft.com/office/powerpoint/2010/main" val="2316272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54E1D-34D3-89ED-89B9-0134DC63DF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E5E5FA-5D4E-AAC5-F01B-2EEFEBFE5E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E09B6C8-5CFD-412B-30D0-86B2D754A677}"/>
              </a:ext>
            </a:extLst>
          </p:cNvPr>
          <p:cNvSpPr>
            <a:spLocks noGrp="1"/>
          </p:cNvSpPr>
          <p:nvPr>
            <p:ph type="dt" sz="half" idx="10"/>
          </p:nvPr>
        </p:nvSpPr>
        <p:spPr/>
        <p:txBody>
          <a:bodyPr/>
          <a:lstStyle/>
          <a:p>
            <a:fld id="{921EC434-1E44-4CBD-9A67-A2D7685230C5}" type="datetimeFigureOut">
              <a:rPr lang="en-US" smtClean="0"/>
              <a:t>6/12/2023</a:t>
            </a:fld>
            <a:endParaRPr lang="en-US"/>
          </a:p>
        </p:txBody>
      </p:sp>
      <p:sp>
        <p:nvSpPr>
          <p:cNvPr id="5" name="Footer Placeholder 4">
            <a:extLst>
              <a:ext uri="{FF2B5EF4-FFF2-40B4-BE49-F238E27FC236}">
                <a16:creationId xmlns:a16="http://schemas.microsoft.com/office/drawing/2014/main" id="{A6F5C136-8F43-533A-8B8F-113C91011E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30E676-25EA-BF3D-3F08-EA3A3B44DBAC}"/>
              </a:ext>
            </a:extLst>
          </p:cNvPr>
          <p:cNvSpPr>
            <a:spLocks noGrp="1"/>
          </p:cNvSpPr>
          <p:nvPr>
            <p:ph type="sldNum" sz="quarter" idx="12"/>
          </p:nvPr>
        </p:nvSpPr>
        <p:spPr/>
        <p:txBody>
          <a:bodyPr/>
          <a:lstStyle/>
          <a:p>
            <a:fld id="{83BD0460-5EAD-4E1B-AF64-397EF31A59A7}" type="slidenum">
              <a:rPr lang="en-US" smtClean="0"/>
              <a:t>‹#›</a:t>
            </a:fld>
            <a:endParaRPr lang="en-US"/>
          </a:p>
        </p:txBody>
      </p:sp>
    </p:spTree>
    <p:extLst>
      <p:ext uri="{BB962C8B-B14F-4D97-AF65-F5344CB8AC3E}">
        <p14:creationId xmlns:p14="http://schemas.microsoft.com/office/powerpoint/2010/main" val="3629148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AF361-6D8E-66A1-225C-C59FB5C3F52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1A392A4-2F93-82C1-A943-A77BE6231D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2993D4-ADE4-7DC7-72CA-4DDD6D90A425}"/>
              </a:ext>
            </a:extLst>
          </p:cNvPr>
          <p:cNvSpPr>
            <a:spLocks noGrp="1"/>
          </p:cNvSpPr>
          <p:nvPr>
            <p:ph type="dt" sz="half" idx="10"/>
          </p:nvPr>
        </p:nvSpPr>
        <p:spPr/>
        <p:txBody>
          <a:bodyPr/>
          <a:lstStyle/>
          <a:p>
            <a:fld id="{921EC434-1E44-4CBD-9A67-A2D7685230C5}" type="datetimeFigureOut">
              <a:rPr lang="en-US" smtClean="0"/>
              <a:t>6/12/2023</a:t>
            </a:fld>
            <a:endParaRPr lang="en-US"/>
          </a:p>
        </p:txBody>
      </p:sp>
      <p:sp>
        <p:nvSpPr>
          <p:cNvPr id="5" name="Footer Placeholder 4">
            <a:extLst>
              <a:ext uri="{FF2B5EF4-FFF2-40B4-BE49-F238E27FC236}">
                <a16:creationId xmlns:a16="http://schemas.microsoft.com/office/drawing/2014/main" id="{BDD25533-DF30-457A-8DFD-7282DF9874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304D1F-6D69-C9C8-25B8-3D52DEC98F05}"/>
              </a:ext>
            </a:extLst>
          </p:cNvPr>
          <p:cNvSpPr>
            <a:spLocks noGrp="1"/>
          </p:cNvSpPr>
          <p:nvPr>
            <p:ph type="sldNum" sz="quarter" idx="12"/>
          </p:nvPr>
        </p:nvSpPr>
        <p:spPr/>
        <p:txBody>
          <a:bodyPr/>
          <a:lstStyle/>
          <a:p>
            <a:fld id="{83BD0460-5EAD-4E1B-AF64-397EF31A59A7}" type="slidenum">
              <a:rPr lang="en-US" smtClean="0"/>
              <a:t>‹#›</a:t>
            </a:fld>
            <a:endParaRPr lang="en-US"/>
          </a:p>
        </p:txBody>
      </p:sp>
    </p:spTree>
    <p:extLst>
      <p:ext uri="{BB962C8B-B14F-4D97-AF65-F5344CB8AC3E}">
        <p14:creationId xmlns:p14="http://schemas.microsoft.com/office/powerpoint/2010/main" val="2243886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5AE77D-A1A2-F573-A8A4-80721599924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C618495-9622-4C73-9CFD-AE133F6E9B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F32ADD-BBFC-9F49-668B-2795A8F02A6F}"/>
              </a:ext>
            </a:extLst>
          </p:cNvPr>
          <p:cNvSpPr>
            <a:spLocks noGrp="1"/>
          </p:cNvSpPr>
          <p:nvPr>
            <p:ph type="dt" sz="half" idx="10"/>
          </p:nvPr>
        </p:nvSpPr>
        <p:spPr/>
        <p:txBody>
          <a:bodyPr/>
          <a:lstStyle/>
          <a:p>
            <a:fld id="{921EC434-1E44-4CBD-9A67-A2D7685230C5}" type="datetimeFigureOut">
              <a:rPr lang="en-US" smtClean="0"/>
              <a:t>6/12/2023</a:t>
            </a:fld>
            <a:endParaRPr lang="en-US"/>
          </a:p>
        </p:txBody>
      </p:sp>
      <p:sp>
        <p:nvSpPr>
          <p:cNvPr id="5" name="Footer Placeholder 4">
            <a:extLst>
              <a:ext uri="{FF2B5EF4-FFF2-40B4-BE49-F238E27FC236}">
                <a16:creationId xmlns:a16="http://schemas.microsoft.com/office/drawing/2014/main" id="{7EE01330-72AB-B295-CBE9-4831FC1E3F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79A8C7-1754-9CF5-48FC-D6E4ED8085B3}"/>
              </a:ext>
            </a:extLst>
          </p:cNvPr>
          <p:cNvSpPr>
            <a:spLocks noGrp="1"/>
          </p:cNvSpPr>
          <p:nvPr>
            <p:ph type="sldNum" sz="quarter" idx="12"/>
          </p:nvPr>
        </p:nvSpPr>
        <p:spPr/>
        <p:txBody>
          <a:bodyPr/>
          <a:lstStyle/>
          <a:p>
            <a:fld id="{83BD0460-5EAD-4E1B-AF64-397EF31A59A7}" type="slidenum">
              <a:rPr lang="en-US" smtClean="0"/>
              <a:t>‹#›</a:t>
            </a:fld>
            <a:endParaRPr lang="en-US"/>
          </a:p>
        </p:txBody>
      </p:sp>
    </p:spTree>
    <p:extLst>
      <p:ext uri="{BB962C8B-B14F-4D97-AF65-F5344CB8AC3E}">
        <p14:creationId xmlns:p14="http://schemas.microsoft.com/office/powerpoint/2010/main" val="1005390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16C18-CF7C-38D4-2B1E-DD19F74EA8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CAA3FB-FFD9-EE43-14BC-8B858D4124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D21DC-B392-B987-8FB3-E6C5303D854E}"/>
              </a:ext>
            </a:extLst>
          </p:cNvPr>
          <p:cNvSpPr>
            <a:spLocks noGrp="1"/>
          </p:cNvSpPr>
          <p:nvPr>
            <p:ph type="dt" sz="half" idx="10"/>
          </p:nvPr>
        </p:nvSpPr>
        <p:spPr/>
        <p:txBody>
          <a:bodyPr/>
          <a:lstStyle/>
          <a:p>
            <a:fld id="{921EC434-1E44-4CBD-9A67-A2D7685230C5}" type="datetimeFigureOut">
              <a:rPr lang="en-US" smtClean="0"/>
              <a:t>6/12/2023</a:t>
            </a:fld>
            <a:endParaRPr lang="en-US"/>
          </a:p>
        </p:txBody>
      </p:sp>
      <p:sp>
        <p:nvSpPr>
          <p:cNvPr id="5" name="Footer Placeholder 4">
            <a:extLst>
              <a:ext uri="{FF2B5EF4-FFF2-40B4-BE49-F238E27FC236}">
                <a16:creationId xmlns:a16="http://schemas.microsoft.com/office/drawing/2014/main" id="{0918B342-E4E1-5AF8-C6CB-B6D643B51C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AD6F72-DFF6-7F8E-81E0-4C3694F7F30E}"/>
              </a:ext>
            </a:extLst>
          </p:cNvPr>
          <p:cNvSpPr>
            <a:spLocks noGrp="1"/>
          </p:cNvSpPr>
          <p:nvPr>
            <p:ph type="sldNum" sz="quarter" idx="12"/>
          </p:nvPr>
        </p:nvSpPr>
        <p:spPr/>
        <p:txBody>
          <a:bodyPr/>
          <a:lstStyle/>
          <a:p>
            <a:fld id="{83BD0460-5EAD-4E1B-AF64-397EF31A59A7}" type="slidenum">
              <a:rPr lang="en-US" smtClean="0"/>
              <a:t>‹#›</a:t>
            </a:fld>
            <a:endParaRPr lang="en-US"/>
          </a:p>
        </p:txBody>
      </p:sp>
    </p:spTree>
    <p:extLst>
      <p:ext uri="{BB962C8B-B14F-4D97-AF65-F5344CB8AC3E}">
        <p14:creationId xmlns:p14="http://schemas.microsoft.com/office/powerpoint/2010/main" val="3036992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D2D29-69D5-FA0E-2669-0E72227ECC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3BD9C46-D68A-06A9-19B4-84AC19E871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9A70D9-C37D-3174-6DCF-CFE523829457}"/>
              </a:ext>
            </a:extLst>
          </p:cNvPr>
          <p:cNvSpPr>
            <a:spLocks noGrp="1"/>
          </p:cNvSpPr>
          <p:nvPr>
            <p:ph type="dt" sz="half" idx="10"/>
          </p:nvPr>
        </p:nvSpPr>
        <p:spPr/>
        <p:txBody>
          <a:bodyPr/>
          <a:lstStyle/>
          <a:p>
            <a:fld id="{921EC434-1E44-4CBD-9A67-A2D7685230C5}" type="datetimeFigureOut">
              <a:rPr lang="en-US" smtClean="0"/>
              <a:t>6/12/2023</a:t>
            </a:fld>
            <a:endParaRPr lang="en-US"/>
          </a:p>
        </p:txBody>
      </p:sp>
      <p:sp>
        <p:nvSpPr>
          <p:cNvPr id="5" name="Footer Placeholder 4">
            <a:extLst>
              <a:ext uri="{FF2B5EF4-FFF2-40B4-BE49-F238E27FC236}">
                <a16:creationId xmlns:a16="http://schemas.microsoft.com/office/drawing/2014/main" id="{E80CA43A-956E-EEED-CC18-0E2FEAB271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29D42-2E54-D865-486E-F565AA8020A5}"/>
              </a:ext>
            </a:extLst>
          </p:cNvPr>
          <p:cNvSpPr>
            <a:spLocks noGrp="1"/>
          </p:cNvSpPr>
          <p:nvPr>
            <p:ph type="sldNum" sz="quarter" idx="12"/>
          </p:nvPr>
        </p:nvSpPr>
        <p:spPr/>
        <p:txBody>
          <a:bodyPr/>
          <a:lstStyle/>
          <a:p>
            <a:fld id="{83BD0460-5EAD-4E1B-AF64-397EF31A59A7}" type="slidenum">
              <a:rPr lang="en-US" smtClean="0"/>
              <a:t>‹#›</a:t>
            </a:fld>
            <a:endParaRPr lang="en-US"/>
          </a:p>
        </p:txBody>
      </p:sp>
    </p:spTree>
    <p:extLst>
      <p:ext uri="{BB962C8B-B14F-4D97-AF65-F5344CB8AC3E}">
        <p14:creationId xmlns:p14="http://schemas.microsoft.com/office/powerpoint/2010/main" val="4273868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BF407-22B5-59EB-224B-8CB250A8A2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332352-DA60-1ECA-A6CD-DAE04F4A41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B256F9D-1B62-B0AF-84C8-DF89C11DD9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458DF4A-99E6-E0DA-F9F1-96C632890420}"/>
              </a:ext>
            </a:extLst>
          </p:cNvPr>
          <p:cNvSpPr>
            <a:spLocks noGrp="1"/>
          </p:cNvSpPr>
          <p:nvPr>
            <p:ph type="dt" sz="half" idx="10"/>
          </p:nvPr>
        </p:nvSpPr>
        <p:spPr/>
        <p:txBody>
          <a:bodyPr/>
          <a:lstStyle/>
          <a:p>
            <a:fld id="{921EC434-1E44-4CBD-9A67-A2D7685230C5}" type="datetimeFigureOut">
              <a:rPr lang="en-US" smtClean="0"/>
              <a:t>6/12/2023</a:t>
            </a:fld>
            <a:endParaRPr lang="en-US"/>
          </a:p>
        </p:txBody>
      </p:sp>
      <p:sp>
        <p:nvSpPr>
          <p:cNvPr id="6" name="Footer Placeholder 5">
            <a:extLst>
              <a:ext uri="{FF2B5EF4-FFF2-40B4-BE49-F238E27FC236}">
                <a16:creationId xmlns:a16="http://schemas.microsoft.com/office/drawing/2014/main" id="{F33B62EB-B183-D601-AC10-E2969A97BD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429987-84AF-A686-59D0-3F521319A224}"/>
              </a:ext>
            </a:extLst>
          </p:cNvPr>
          <p:cNvSpPr>
            <a:spLocks noGrp="1"/>
          </p:cNvSpPr>
          <p:nvPr>
            <p:ph type="sldNum" sz="quarter" idx="12"/>
          </p:nvPr>
        </p:nvSpPr>
        <p:spPr/>
        <p:txBody>
          <a:bodyPr/>
          <a:lstStyle/>
          <a:p>
            <a:fld id="{83BD0460-5EAD-4E1B-AF64-397EF31A59A7}" type="slidenum">
              <a:rPr lang="en-US" smtClean="0"/>
              <a:t>‹#›</a:t>
            </a:fld>
            <a:endParaRPr lang="en-US"/>
          </a:p>
        </p:txBody>
      </p:sp>
    </p:spTree>
    <p:extLst>
      <p:ext uri="{BB962C8B-B14F-4D97-AF65-F5344CB8AC3E}">
        <p14:creationId xmlns:p14="http://schemas.microsoft.com/office/powerpoint/2010/main" val="1247887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F04A7-D54B-C8DA-3537-70ED2B58CB0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41FAB50-0185-3894-6E86-3E5FFA7876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7C2F6A-E3D3-BC41-870C-6DF5F5D79D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8941C14-5209-BC0C-E8E5-84D2284CDA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D23A3B-AB31-4D30-01A6-FFF27B89CD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ACD9B3-002C-3A05-1007-48FEA3FD035D}"/>
              </a:ext>
            </a:extLst>
          </p:cNvPr>
          <p:cNvSpPr>
            <a:spLocks noGrp="1"/>
          </p:cNvSpPr>
          <p:nvPr>
            <p:ph type="dt" sz="half" idx="10"/>
          </p:nvPr>
        </p:nvSpPr>
        <p:spPr/>
        <p:txBody>
          <a:bodyPr/>
          <a:lstStyle/>
          <a:p>
            <a:fld id="{921EC434-1E44-4CBD-9A67-A2D7685230C5}" type="datetimeFigureOut">
              <a:rPr lang="en-US" smtClean="0"/>
              <a:t>6/12/2023</a:t>
            </a:fld>
            <a:endParaRPr lang="en-US"/>
          </a:p>
        </p:txBody>
      </p:sp>
      <p:sp>
        <p:nvSpPr>
          <p:cNvPr id="8" name="Footer Placeholder 7">
            <a:extLst>
              <a:ext uri="{FF2B5EF4-FFF2-40B4-BE49-F238E27FC236}">
                <a16:creationId xmlns:a16="http://schemas.microsoft.com/office/drawing/2014/main" id="{8ABA8254-126E-80F2-6F69-1821629583B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8A8938-C790-BC40-1819-7E21FAF51589}"/>
              </a:ext>
            </a:extLst>
          </p:cNvPr>
          <p:cNvSpPr>
            <a:spLocks noGrp="1"/>
          </p:cNvSpPr>
          <p:nvPr>
            <p:ph type="sldNum" sz="quarter" idx="12"/>
          </p:nvPr>
        </p:nvSpPr>
        <p:spPr/>
        <p:txBody>
          <a:bodyPr/>
          <a:lstStyle/>
          <a:p>
            <a:fld id="{83BD0460-5EAD-4E1B-AF64-397EF31A59A7}" type="slidenum">
              <a:rPr lang="en-US" smtClean="0"/>
              <a:t>‹#›</a:t>
            </a:fld>
            <a:endParaRPr lang="en-US"/>
          </a:p>
        </p:txBody>
      </p:sp>
    </p:spTree>
    <p:extLst>
      <p:ext uri="{BB962C8B-B14F-4D97-AF65-F5344CB8AC3E}">
        <p14:creationId xmlns:p14="http://schemas.microsoft.com/office/powerpoint/2010/main" val="717573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8C39A-92AB-15EA-F00F-6806240D54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9FCDB76-072C-4FBC-0676-060C2C0840D8}"/>
              </a:ext>
            </a:extLst>
          </p:cNvPr>
          <p:cNvSpPr>
            <a:spLocks noGrp="1"/>
          </p:cNvSpPr>
          <p:nvPr>
            <p:ph type="dt" sz="half" idx="10"/>
          </p:nvPr>
        </p:nvSpPr>
        <p:spPr/>
        <p:txBody>
          <a:bodyPr/>
          <a:lstStyle/>
          <a:p>
            <a:fld id="{921EC434-1E44-4CBD-9A67-A2D7685230C5}" type="datetimeFigureOut">
              <a:rPr lang="en-US" smtClean="0"/>
              <a:t>6/12/2023</a:t>
            </a:fld>
            <a:endParaRPr lang="en-US"/>
          </a:p>
        </p:txBody>
      </p:sp>
      <p:sp>
        <p:nvSpPr>
          <p:cNvPr id="4" name="Footer Placeholder 3">
            <a:extLst>
              <a:ext uri="{FF2B5EF4-FFF2-40B4-BE49-F238E27FC236}">
                <a16:creationId xmlns:a16="http://schemas.microsoft.com/office/drawing/2014/main" id="{81745854-102B-F1D4-80BF-EC02F66216E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7E74C4-2296-EDB9-C5F4-5BF0F1CE02A3}"/>
              </a:ext>
            </a:extLst>
          </p:cNvPr>
          <p:cNvSpPr>
            <a:spLocks noGrp="1"/>
          </p:cNvSpPr>
          <p:nvPr>
            <p:ph type="sldNum" sz="quarter" idx="12"/>
          </p:nvPr>
        </p:nvSpPr>
        <p:spPr/>
        <p:txBody>
          <a:bodyPr/>
          <a:lstStyle/>
          <a:p>
            <a:fld id="{83BD0460-5EAD-4E1B-AF64-397EF31A59A7}" type="slidenum">
              <a:rPr lang="en-US" smtClean="0"/>
              <a:t>‹#›</a:t>
            </a:fld>
            <a:endParaRPr lang="en-US"/>
          </a:p>
        </p:txBody>
      </p:sp>
    </p:spTree>
    <p:extLst>
      <p:ext uri="{BB962C8B-B14F-4D97-AF65-F5344CB8AC3E}">
        <p14:creationId xmlns:p14="http://schemas.microsoft.com/office/powerpoint/2010/main" val="3945504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A3D395-0C13-B30A-591C-B453824E85DD}"/>
              </a:ext>
            </a:extLst>
          </p:cNvPr>
          <p:cNvSpPr>
            <a:spLocks noGrp="1"/>
          </p:cNvSpPr>
          <p:nvPr>
            <p:ph type="dt" sz="half" idx="10"/>
          </p:nvPr>
        </p:nvSpPr>
        <p:spPr/>
        <p:txBody>
          <a:bodyPr/>
          <a:lstStyle/>
          <a:p>
            <a:fld id="{921EC434-1E44-4CBD-9A67-A2D7685230C5}" type="datetimeFigureOut">
              <a:rPr lang="en-US" smtClean="0"/>
              <a:t>6/12/2023</a:t>
            </a:fld>
            <a:endParaRPr lang="en-US"/>
          </a:p>
        </p:txBody>
      </p:sp>
      <p:sp>
        <p:nvSpPr>
          <p:cNvPr id="3" name="Footer Placeholder 2">
            <a:extLst>
              <a:ext uri="{FF2B5EF4-FFF2-40B4-BE49-F238E27FC236}">
                <a16:creationId xmlns:a16="http://schemas.microsoft.com/office/drawing/2014/main" id="{958056FC-44A0-47EA-2B62-8E520D94B60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04C8E1-4589-5102-79A6-B5C14313C830}"/>
              </a:ext>
            </a:extLst>
          </p:cNvPr>
          <p:cNvSpPr>
            <a:spLocks noGrp="1"/>
          </p:cNvSpPr>
          <p:nvPr>
            <p:ph type="sldNum" sz="quarter" idx="12"/>
          </p:nvPr>
        </p:nvSpPr>
        <p:spPr/>
        <p:txBody>
          <a:bodyPr/>
          <a:lstStyle/>
          <a:p>
            <a:fld id="{83BD0460-5EAD-4E1B-AF64-397EF31A59A7}" type="slidenum">
              <a:rPr lang="en-US" smtClean="0"/>
              <a:t>‹#›</a:t>
            </a:fld>
            <a:endParaRPr lang="en-US"/>
          </a:p>
        </p:txBody>
      </p:sp>
    </p:spTree>
    <p:extLst>
      <p:ext uri="{BB962C8B-B14F-4D97-AF65-F5344CB8AC3E}">
        <p14:creationId xmlns:p14="http://schemas.microsoft.com/office/powerpoint/2010/main" val="2151350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2A83C-222F-152D-CB45-61E497A4CE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159C33D-AC22-4312-18FC-023E2BB329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9D813B-B315-A3CB-AE7B-B947155865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8DBC92-153D-B39B-AB96-8A4F614F2911}"/>
              </a:ext>
            </a:extLst>
          </p:cNvPr>
          <p:cNvSpPr>
            <a:spLocks noGrp="1"/>
          </p:cNvSpPr>
          <p:nvPr>
            <p:ph type="dt" sz="half" idx="10"/>
          </p:nvPr>
        </p:nvSpPr>
        <p:spPr/>
        <p:txBody>
          <a:bodyPr/>
          <a:lstStyle/>
          <a:p>
            <a:fld id="{921EC434-1E44-4CBD-9A67-A2D7685230C5}" type="datetimeFigureOut">
              <a:rPr lang="en-US" smtClean="0"/>
              <a:t>6/12/2023</a:t>
            </a:fld>
            <a:endParaRPr lang="en-US"/>
          </a:p>
        </p:txBody>
      </p:sp>
      <p:sp>
        <p:nvSpPr>
          <p:cNvPr id="6" name="Footer Placeholder 5">
            <a:extLst>
              <a:ext uri="{FF2B5EF4-FFF2-40B4-BE49-F238E27FC236}">
                <a16:creationId xmlns:a16="http://schemas.microsoft.com/office/drawing/2014/main" id="{E2117A73-1532-A3F7-5CE9-93F660515D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FD899A-3D49-1C64-19F7-1A3DB0AF3667}"/>
              </a:ext>
            </a:extLst>
          </p:cNvPr>
          <p:cNvSpPr>
            <a:spLocks noGrp="1"/>
          </p:cNvSpPr>
          <p:nvPr>
            <p:ph type="sldNum" sz="quarter" idx="12"/>
          </p:nvPr>
        </p:nvSpPr>
        <p:spPr/>
        <p:txBody>
          <a:bodyPr/>
          <a:lstStyle/>
          <a:p>
            <a:fld id="{83BD0460-5EAD-4E1B-AF64-397EF31A59A7}" type="slidenum">
              <a:rPr lang="en-US" smtClean="0"/>
              <a:t>‹#›</a:t>
            </a:fld>
            <a:endParaRPr lang="en-US"/>
          </a:p>
        </p:txBody>
      </p:sp>
    </p:spTree>
    <p:extLst>
      <p:ext uri="{BB962C8B-B14F-4D97-AF65-F5344CB8AC3E}">
        <p14:creationId xmlns:p14="http://schemas.microsoft.com/office/powerpoint/2010/main" val="3723797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FDB5F-6004-F0BC-6A22-9876CA0613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07DF2F-DAF7-22AA-43B7-5742A076EF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05B49D-A051-7DAF-AF9D-01DF4E7045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D67CE4-6827-CF2D-235C-8F6E9B9C16F4}"/>
              </a:ext>
            </a:extLst>
          </p:cNvPr>
          <p:cNvSpPr>
            <a:spLocks noGrp="1"/>
          </p:cNvSpPr>
          <p:nvPr>
            <p:ph type="dt" sz="half" idx="10"/>
          </p:nvPr>
        </p:nvSpPr>
        <p:spPr/>
        <p:txBody>
          <a:bodyPr/>
          <a:lstStyle/>
          <a:p>
            <a:fld id="{921EC434-1E44-4CBD-9A67-A2D7685230C5}" type="datetimeFigureOut">
              <a:rPr lang="en-US" smtClean="0"/>
              <a:t>6/12/2023</a:t>
            </a:fld>
            <a:endParaRPr lang="en-US"/>
          </a:p>
        </p:txBody>
      </p:sp>
      <p:sp>
        <p:nvSpPr>
          <p:cNvPr id="6" name="Footer Placeholder 5">
            <a:extLst>
              <a:ext uri="{FF2B5EF4-FFF2-40B4-BE49-F238E27FC236}">
                <a16:creationId xmlns:a16="http://schemas.microsoft.com/office/drawing/2014/main" id="{D35D5616-49BA-64A3-9A95-5E029975C6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A295CD-CA4E-321F-3FCF-F851D6BB75A3}"/>
              </a:ext>
            </a:extLst>
          </p:cNvPr>
          <p:cNvSpPr>
            <a:spLocks noGrp="1"/>
          </p:cNvSpPr>
          <p:nvPr>
            <p:ph type="sldNum" sz="quarter" idx="12"/>
          </p:nvPr>
        </p:nvSpPr>
        <p:spPr/>
        <p:txBody>
          <a:bodyPr/>
          <a:lstStyle/>
          <a:p>
            <a:fld id="{83BD0460-5EAD-4E1B-AF64-397EF31A59A7}" type="slidenum">
              <a:rPr lang="en-US" smtClean="0"/>
              <a:t>‹#›</a:t>
            </a:fld>
            <a:endParaRPr lang="en-US"/>
          </a:p>
        </p:txBody>
      </p:sp>
    </p:spTree>
    <p:extLst>
      <p:ext uri="{BB962C8B-B14F-4D97-AF65-F5344CB8AC3E}">
        <p14:creationId xmlns:p14="http://schemas.microsoft.com/office/powerpoint/2010/main" val="2889673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31623D-76CA-87A6-5719-088DBCFC74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99609FA-0993-1E8F-42EE-756B5C5B2A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C2D18D-0982-CF88-62FB-AB98954109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1EC434-1E44-4CBD-9A67-A2D7685230C5}" type="datetimeFigureOut">
              <a:rPr lang="en-US" smtClean="0"/>
              <a:t>6/12/2023</a:t>
            </a:fld>
            <a:endParaRPr lang="en-US"/>
          </a:p>
        </p:txBody>
      </p:sp>
      <p:sp>
        <p:nvSpPr>
          <p:cNvPr id="5" name="Footer Placeholder 4">
            <a:extLst>
              <a:ext uri="{FF2B5EF4-FFF2-40B4-BE49-F238E27FC236}">
                <a16:creationId xmlns:a16="http://schemas.microsoft.com/office/drawing/2014/main" id="{E963AA20-F99F-9BC2-1114-D5EE37BCE7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FB5EC1C-B18E-6E3E-FC2F-7878FAAEDB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BD0460-5EAD-4E1B-AF64-397EF31A59A7}" type="slidenum">
              <a:rPr lang="en-US" smtClean="0"/>
              <a:t>‹#›</a:t>
            </a:fld>
            <a:endParaRPr lang="en-US"/>
          </a:p>
        </p:txBody>
      </p:sp>
    </p:spTree>
    <p:extLst>
      <p:ext uri="{BB962C8B-B14F-4D97-AF65-F5344CB8AC3E}">
        <p14:creationId xmlns:p14="http://schemas.microsoft.com/office/powerpoint/2010/main" val="32695613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customXml" Target="../ink/ink4.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2.png"/><Relationship Id="rId4" Type="http://schemas.openxmlformats.org/officeDocument/2006/relationships/hyperlink" Target="https://towardsdatascience.com/efficient-time-series-using-pythons-pmdarima-library-f6825407b7f0"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customXml" Target="../ink/ink1.xml"/><Relationship Id="rId10" Type="http://schemas.openxmlformats.org/officeDocument/2006/relationships/image" Target="../media/image21.png"/><Relationship Id="rId4" Type="http://schemas.openxmlformats.org/officeDocument/2006/relationships/image" Target="../media/image12.png"/><Relationship Id="rId9" Type="http://schemas.openxmlformats.org/officeDocument/2006/relationships/customXml" Target="../ink/ink2.xml"/></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customXml" Target="../ink/ink3.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54DEE1C-7FD6-4FA0-A96A-BDF952F19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BF4C970-2919-C741-6318-DF765E4C31D0}"/>
              </a:ext>
            </a:extLst>
          </p:cNvPr>
          <p:cNvSpPr>
            <a:spLocks noGrp="1"/>
          </p:cNvSpPr>
          <p:nvPr>
            <p:ph type="ctrTitle"/>
          </p:nvPr>
        </p:nvSpPr>
        <p:spPr>
          <a:xfrm>
            <a:off x="1524000" y="3985970"/>
            <a:ext cx="9144000" cy="708693"/>
          </a:xfrm>
        </p:spPr>
        <p:txBody>
          <a:bodyPr vert="horz" lIns="91440" tIns="45720" rIns="91440" bIns="45720" rtlCol="0">
            <a:normAutofit/>
          </a:bodyPr>
          <a:lstStyle/>
          <a:p>
            <a:r>
              <a:rPr lang="en-US" sz="4400" dirty="0"/>
              <a:t>Airline Finances </a:t>
            </a:r>
          </a:p>
        </p:txBody>
      </p:sp>
      <p:sp>
        <p:nvSpPr>
          <p:cNvPr id="3" name="Subtitle 2">
            <a:extLst>
              <a:ext uri="{FF2B5EF4-FFF2-40B4-BE49-F238E27FC236}">
                <a16:creationId xmlns:a16="http://schemas.microsoft.com/office/drawing/2014/main" id="{B1346891-A7CF-EA73-73B0-E53A881B56C4}"/>
              </a:ext>
            </a:extLst>
          </p:cNvPr>
          <p:cNvSpPr>
            <a:spLocks noGrp="1"/>
          </p:cNvSpPr>
          <p:nvPr>
            <p:ph type="subTitle" idx="1"/>
          </p:nvPr>
        </p:nvSpPr>
        <p:spPr>
          <a:xfrm>
            <a:off x="1524000" y="5147926"/>
            <a:ext cx="9144000" cy="1342084"/>
          </a:xfrm>
        </p:spPr>
        <p:txBody>
          <a:bodyPr vert="horz" lIns="91440" tIns="45720" rIns="91440" bIns="45720" rtlCol="0">
            <a:noAutofit/>
          </a:bodyPr>
          <a:lstStyle/>
          <a:p>
            <a:r>
              <a:rPr lang="en-US" sz="2000" dirty="0"/>
              <a:t>Using Time series Analysis</a:t>
            </a:r>
          </a:p>
          <a:p>
            <a:r>
              <a:rPr lang="en-US" sz="2000" dirty="0"/>
              <a:t>By</a:t>
            </a:r>
          </a:p>
          <a:p>
            <a:r>
              <a:rPr lang="en-US" sz="2000" dirty="0"/>
              <a:t>Pranay Manikanta Narava</a:t>
            </a:r>
          </a:p>
        </p:txBody>
      </p:sp>
      <p:pic>
        <p:nvPicPr>
          <p:cNvPr id="12" name="Picture 11" descr="Plane in red circle">
            <a:extLst>
              <a:ext uri="{FF2B5EF4-FFF2-40B4-BE49-F238E27FC236}">
                <a16:creationId xmlns:a16="http://schemas.microsoft.com/office/drawing/2014/main" id="{AD0ED3FD-44E3-0705-5289-E3675B157E3A}"/>
              </a:ext>
            </a:extLst>
          </p:cNvPr>
          <p:cNvPicPr>
            <a:picLocks noChangeAspect="1"/>
          </p:cNvPicPr>
          <p:nvPr/>
        </p:nvPicPr>
        <p:blipFill rotWithShape="1">
          <a:blip r:embed="rId4"/>
          <a:srcRect t="19779" r="2" b="19782"/>
          <a:stretch/>
        </p:blipFill>
        <p:spPr>
          <a:xfrm>
            <a:off x="1764559" y="0"/>
            <a:ext cx="8903441" cy="3766876"/>
          </a:xfrm>
          <a:custGeom>
            <a:avLst/>
            <a:gdLst/>
            <a:ahLst/>
            <a:cxnLst/>
            <a:rect l="l" t="t" r="r" b="b"/>
            <a:pathLst>
              <a:path w="8903441" h="3766876">
                <a:moveTo>
                  <a:pt x="8890380" y="1667288"/>
                </a:moveTo>
                <a:lnTo>
                  <a:pt x="8895460" y="1677046"/>
                </a:lnTo>
                <a:cubicBezTo>
                  <a:pt x="8905866" y="1703466"/>
                  <a:pt x="8906717" y="1724063"/>
                  <a:pt x="8894323" y="1729738"/>
                </a:cubicBezTo>
                <a:lnTo>
                  <a:pt x="8891365" y="1729349"/>
                </a:lnTo>
                <a:lnTo>
                  <a:pt x="8891421" y="1712412"/>
                </a:lnTo>
                <a:cubicBezTo>
                  <a:pt x="8891337" y="1700170"/>
                  <a:pt x="8891138" y="1688653"/>
                  <a:pt x="8890856" y="1678595"/>
                </a:cubicBezTo>
                <a:close/>
                <a:moveTo>
                  <a:pt x="8888451" y="1641624"/>
                </a:moveTo>
                <a:cubicBezTo>
                  <a:pt x="8888927" y="1642911"/>
                  <a:pt x="8889388" y="1647125"/>
                  <a:pt x="8889800" y="1653531"/>
                </a:cubicBezTo>
                <a:lnTo>
                  <a:pt x="8890380" y="1667288"/>
                </a:lnTo>
                <a:lnTo>
                  <a:pt x="8884645" y="1656272"/>
                </a:lnTo>
                <a:lnTo>
                  <a:pt x="8886368" y="1643902"/>
                </a:lnTo>
                <a:cubicBezTo>
                  <a:pt x="8887058" y="1640758"/>
                  <a:pt x="8887743" y="1639762"/>
                  <a:pt x="8888451" y="1641624"/>
                </a:cubicBezTo>
                <a:close/>
                <a:moveTo>
                  <a:pt x="999724" y="1241031"/>
                </a:moveTo>
                <a:cubicBezTo>
                  <a:pt x="998379" y="1242269"/>
                  <a:pt x="996554" y="1243547"/>
                  <a:pt x="995210" y="1244785"/>
                </a:cubicBezTo>
                <a:cubicBezTo>
                  <a:pt x="1005261" y="1248940"/>
                  <a:pt x="1015746" y="1252497"/>
                  <a:pt x="1025774" y="1256374"/>
                </a:cubicBezTo>
                <a:cubicBezTo>
                  <a:pt x="1037480" y="1257305"/>
                  <a:pt x="1049668" y="1258195"/>
                  <a:pt x="1060894" y="1259168"/>
                </a:cubicBezTo>
                <a:cubicBezTo>
                  <a:pt x="1040504" y="1253123"/>
                  <a:pt x="1020115" y="1247076"/>
                  <a:pt x="999724" y="1241031"/>
                </a:cubicBezTo>
                <a:close/>
                <a:moveTo>
                  <a:pt x="1319296" y="820371"/>
                </a:moveTo>
                <a:cubicBezTo>
                  <a:pt x="1421680" y="872109"/>
                  <a:pt x="1548101" y="905226"/>
                  <a:pt x="1681342" y="933268"/>
                </a:cubicBezTo>
                <a:cubicBezTo>
                  <a:pt x="1683167" y="931988"/>
                  <a:pt x="1684512" y="930751"/>
                  <a:pt x="1686338" y="929471"/>
                </a:cubicBezTo>
                <a:cubicBezTo>
                  <a:pt x="1563998" y="893197"/>
                  <a:pt x="1441635" y="856646"/>
                  <a:pt x="1319296" y="820371"/>
                </a:cubicBezTo>
                <a:close/>
                <a:moveTo>
                  <a:pt x="7894848" y="858"/>
                </a:moveTo>
                <a:cubicBezTo>
                  <a:pt x="7906700" y="3455"/>
                  <a:pt x="7910528" y="8436"/>
                  <a:pt x="7907341" y="16271"/>
                </a:cubicBezTo>
                <a:cubicBezTo>
                  <a:pt x="7902882" y="26177"/>
                  <a:pt x="7893520" y="35394"/>
                  <a:pt x="7882642" y="43904"/>
                </a:cubicBezTo>
                <a:cubicBezTo>
                  <a:pt x="7831903" y="83897"/>
                  <a:pt x="7856047" y="94090"/>
                  <a:pt x="7927648" y="93123"/>
                </a:cubicBezTo>
                <a:cubicBezTo>
                  <a:pt x="7991511" y="92274"/>
                  <a:pt x="8055318" y="85274"/>
                  <a:pt x="8119655" y="78787"/>
                </a:cubicBezTo>
                <a:cubicBezTo>
                  <a:pt x="8151329" y="75447"/>
                  <a:pt x="8152942" y="77265"/>
                  <a:pt x="8141786" y="93635"/>
                </a:cubicBezTo>
                <a:cubicBezTo>
                  <a:pt x="8123815" y="120677"/>
                  <a:pt x="8122595" y="145410"/>
                  <a:pt x="8151055" y="166138"/>
                </a:cubicBezTo>
                <a:cubicBezTo>
                  <a:pt x="8157767" y="170866"/>
                  <a:pt x="8162605" y="176318"/>
                  <a:pt x="8160811" y="183471"/>
                </a:cubicBezTo>
                <a:cubicBezTo>
                  <a:pt x="8152723" y="212724"/>
                  <a:pt x="8169841" y="236686"/>
                  <a:pt x="8187466" y="260884"/>
                </a:cubicBezTo>
                <a:cubicBezTo>
                  <a:pt x="8217175" y="301371"/>
                  <a:pt x="8254836" y="338641"/>
                  <a:pt x="8295790" y="374783"/>
                </a:cubicBezTo>
                <a:cubicBezTo>
                  <a:pt x="8324664" y="400232"/>
                  <a:pt x="8342922" y="431650"/>
                  <a:pt x="8406170" y="440370"/>
                </a:cubicBezTo>
                <a:cubicBezTo>
                  <a:pt x="8421364" y="442394"/>
                  <a:pt x="8426373" y="449790"/>
                  <a:pt x="8420903" y="459225"/>
                </a:cubicBezTo>
                <a:cubicBezTo>
                  <a:pt x="8402820" y="490474"/>
                  <a:pt x="8417534" y="514648"/>
                  <a:pt x="8450800" y="534955"/>
                </a:cubicBezTo>
                <a:cubicBezTo>
                  <a:pt x="8462563" y="542037"/>
                  <a:pt x="8458146" y="546902"/>
                  <a:pt x="8442097" y="551669"/>
                </a:cubicBezTo>
                <a:cubicBezTo>
                  <a:pt x="8423667" y="556925"/>
                  <a:pt x="8409328" y="564619"/>
                  <a:pt x="8398067" y="574282"/>
                </a:cubicBezTo>
                <a:cubicBezTo>
                  <a:pt x="8379577" y="589897"/>
                  <a:pt x="8370872" y="606612"/>
                  <a:pt x="8363634" y="623477"/>
                </a:cubicBezTo>
                <a:cubicBezTo>
                  <a:pt x="8352394" y="649929"/>
                  <a:pt x="8339133" y="675439"/>
                  <a:pt x="8295388" y="695789"/>
                </a:cubicBezTo>
                <a:cubicBezTo>
                  <a:pt x="8282368" y="701969"/>
                  <a:pt x="8271923" y="709882"/>
                  <a:pt x="8260972" y="717559"/>
                </a:cubicBezTo>
                <a:cubicBezTo>
                  <a:pt x="8264466" y="724248"/>
                  <a:pt x="8273101" y="728807"/>
                  <a:pt x="8289132" y="729358"/>
                </a:cubicBezTo>
                <a:cubicBezTo>
                  <a:pt x="8391169" y="732995"/>
                  <a:pt x="8386647" y="769770"/>
                  <a:pt x="8387346" y="810845"/>
                </a:cubicBezTo>
                <a:cubicBezTo>
                  <a:pt x="8388418" y="861681"/>
                  <a:pt x="8330862" y="890238"/>
                  <a:pt x="8259532" y="916368"/>
                </a:cubicBezTo>
                <a:cubicBezTo>
                  <a:pt x="8235122" y="925226"/>
                  <a:pt x="8199529" y="928071"/>
                  <a:pt x="8191769" y="950020"/>
                </a:cubicBezTo>
                <a:cubicBezTo>
                  <a:pt x="8234379" y="966427"/>
                  <a:pt x="8282955" y="945934"/>
                  <a:pt x="8327664" y="947606"/>
                </a:cubicBezTo>
                <a:cubicBezTo>
                  <a:pt x="8364609" y="949119"/>
                  <a:pt x="8424473" y="941347"/>
                  <a:pt x="8378206" y="982626"/>
                </a:cubicBezTo>
                <a:cubicBezTo>
                  <a:pt x="8364736" y="994722"/>
                  <a:pt x="8382242" y="1001021"/>
                  <a:pt x="8400605" y="1000529"/>
                </a:cubicBezTo>
                <a:cubicBezTo>
                  <a:pt x="8549357" y="995586"/>
                  <a:pt x="8487684" y="1076555"/>
                  <a:pt x="8538706" y="1111533"/>
                </a:cubicBezTo>
                <a:cubicBezTo>
                  <a:pt x="8553092" y="1120905"/>
                  <a:pt x="8540810" y="1141011"/>
                  <a:pt x="8520556" y="1147547"/>
                </a:cubicBezTo>
                <a:cubicBezTo>
                  <a:pt x="8392015" y="1189611"/>
                  <a:pt x="8380569" y="1263373"/>
                  <a:pt x="8322605" y="1331423"/>
                </a:cubicBezTo>
                <a:cubicBezTo>
                  <a:pt x="8393509" y="1350105"/>
                  <a:pt x="8476647" y="1348124"/>
                  <a:pt x="8552563" y="1357692"/>
                </a:cubicBezTo>
                <a:cubicBezTo>
                  <a:pt x="8631413" y="1367560"/>
                  <a:pt x="8632510" y="1380057"/>
                  <a:pt x="8572872" y="1434543"/>
                </a:cubicBezTo>
                <a:cubicBezTo>
                  <a:pt x="8740108" y="1430496"/>
                  <a:pt x="8740108" y="1430496"/>
                  <a:pt x="8695911" y="1511890"/>
                </a:cubicBezTo>
                <a:cubicBezTo>
                  <a:pt x="8766152" y="1509223"/>
                  <a:pt x="8835070" y="1574251"/>
                  <a:pt x="8873147" y="1634187"/>
                </a:cubicBezTo>
                <a:lnTo>
                  <a:pt x="8884645" y="1656272"/>
                </a:lnTo>
                <a:lnTo>
                  <a:pt x="8884254" y="1659075"/>
                </a:lnTo>
                <a:cubicBezTo>
                  <a:pt x="8882795" y="1672543"/>
                  <a:pt x="8881198" y="1691773"/>
                  <a:pt x="8879232" y="1711097"/>
                </a:cubicBezTo>
                <a:lnTo>
                  <a:pt x="8877347" y="1727504"/>
                </a:lnTo>
                <a:lnTo>
                  <a:pt x="8865337" y="1725923"/>
                </a:lnTo>
                <a:cubicBezTo>
                  <a:pt x="8855639" y="1721668"/>
                  <a:pt x="8848716" y="1720054"/>
                  <a:pt x="8843722" y="1720152"/>
                </a:cubicBezTo>
                <a:cubicBezTo>
                  <a:pt x="8828739" y="1720444"/>
                  <a:pt x="8831115" y="1736133"/>
                  <a:pt x="8828004" y="1742073"/>
                </a:cubicBezTo>
                <a:cubicBezTo>
                  <a:pt x="8817547" y="1760900"/>
                  <a:pt x="8843589" y="1770647"/>
                  <a:pt x="8861127" y="1782820"/>
                </a:cubicBezTo>
                <a:cubicBezTo>
                  <a:pt x="8867694" y="1787281"/>
                  <a:pt x="8872382" y="1766445"/>
                  <a:pt x="8875975" y="1739445"/>
                </a:cubicBezTo>
                <a:lnTo>
                  <a:pt x="8877347" y="1727504"/>
                </a:lnTo>
                <a:lnTo>
                  <a:pt x="8891365" y="1729349"/>
                </a:lnTo>
                <a:lnTo>
                  <a:pt x="8891294" y="1750579"/>
                </a:lnTo>
                <a:cubicBezTo>
                  <a:pt x="8890576" y="1802412"/>
                  <a:pt x="8887485" y="1854103"/>
                  <a:pt x="8879895" y="1858687"/>
                </a:cubicBezTo>
                <a:cubicBezTo>
                  <a:pt x="8799411" y="1907447"/>
                  <a:pt x="8858072" y="1996322"/>
                  <a:pt x="8700018" y="2022228"/>
                </a:cubicBezTo>
                <a:cubicBezTo>
                  <a:pt x="8628887" y="2034069"/>
                  <a:pt x="8597252" y="2070985"/>
                  <a:pt x="8546517" y="2094468"/>
                </a:cubicBezTo>
                <a:cubicBezTo>
                  <a:pt x="8369592" y="2175758"/>
                  <a:pt x="8254890" y="2270617"/>
                  <a:pt x="8208310" y="2391116"/>
                </a:cubicBezTo>
                <a:cubicBezTo>
                  <a:pt x="8195251" y="2424444"/>
                  <a:pt x="8137916" y="2455501"/>
                  <a:pt x="8101924" y="2486924"/>
                </a:cubicBezTo>
                <a:cubicBezTo>
                  <a:pt x="8122498" y="2506105"/>
                  <a:pt x="8219539" y="2452814"/>
                  <a:pt x="8188722" y="2510086"/>
                </a:cubicBezTo>
                <a:cubicBezTo>
                  <a:pt x="8165388" y="2553270"/>
                  <a:pt x="8098391" y="2584616"/>
                  <a:pt x="8035596" y="2614194"/>
                </a:cubicBezTo>
                <a:cubicBezTo>
                  <a:pt x="7963481" y="2647947"/>
                  <a:pt x="7883214" y="2677100"/>
                  <a:pt x="7854509" y="2730830"/>
                </a:cubicBezTo>
                <a:cubicBezTo>
                  <a:pt x="7848249" y="2742293"/>
                  <a:pt x="6341566" y="3671513"/>
                  <a:pt x="4141410" y="3763614"/>
                </a:cubicBezTo>
                <a:cubicBezTo>
                  <a:pt x="3781875" y="3778662"/>
                  <a:pt x="2353277" y="3737838"/>
                  <a:pt x="2161737" y="3718831"/>
                </a:cubicBezTo>
                <a:cubicBezTo>
                  <a:pt x="1964811" y="3699179"/>
                  <a:pt x="1793107" y="3646810"/>
                  <a:pt x="1591600" y="3635674"/>
                </a:cubicBezTo>
                <a:cubicBezTo>
                  <a:pt x="1485018" y="3629919"/>
                  <a:pt x="1381185" y="3611329"/>
                  <a:pt x="1390654" y="3531585"/>
                </a:cubicBezTo>
                <a:cubicBezTo>
                  <a:pt x="1393510" y="3508948"/>
                  <a:pt x="1364047" y="3493344"/>
                  <a:pt x="1320867" y="3503571"/>
                </a:cubicBezTo>
                <a:cubicBezTo>
                  <a:pt x="1239265" y="3523046"/>
                  <a:pt x="1198946" y="3494124"/>
                  <a:pt x="1150681" y="3474015"/>
                </a:cubicBezTo>
                <a:cubicBezTo>
                  <a:pt x="1065213" y="3438422"/>
                  <a:pt x="982868" y="3399757"/>
                  <a:pt x="851974" y="3403971"/>
                </a:cubicBezTo>
                <a:cubicBezTo>
                  <a:pt x="873994" y="3367898"/>
                  <a:pt x="917237" y="3369420"/>
                  <a:pt x="956780" y="3372944"/>
                </a:cubicBezTo>
                <a:cubicBezTo>
                  <a:pt x="1061276" y="3382521"/>
                  <a:pt x="1164043" y="3394488"/>
                  <a:pt x="1268515" y="3403788"/>
                </a:cubicBezTo>
                <a:cubicBezTo>
                  <a:pt x="1336376" y="3409863"/>
                  <a:pt x="1404651" y="3420660"/>
                  <a:pt x="1492884" y="3399484"/>
                </a:cubicBezTo>
                <a:cubicBezTo>
                  <a:pt x="1410006" y="3338199"/>
                  <a:pt x="1277736" y="3337777"/>
                  <a:pt x="1169657" y="3325996"/>
                </a:cubicBezTo>
                <a:cubicBezTo>
                  <a:pt x="1034677" y="3311259"/>
                  <a:pt x="951965" y="3268429"/>
                  <a:pt x="853866" y="3221353"/>
                </a:cubicBezTo>
                <a:cubicBezTo>
                  <a:pt x="950752" y="3199416"/>
                  <a:pt x="1014418" y="3234964"/>
                  <a:pt x="1090648" y="3226034"/>
                </a:cubicBezTo>
                <a:cubicBezTo>
                  <a:pt x="1094340" y="3218434"/>
                  <a:pt x="1100169" y="3207568"/>
                  <a:pt x="1099183" y="3207375"/>
                </a:cubicBezTo>
                <a:cubicBezTo>
                  <a:pt x="971072" y="3188118"/>
                  <a:pt x="907890" y="3136018"/>
                  <a:pt x="882137" y="3068880"/>
                </a:cubicBezTo>
                <a:cubicBezTo>
                  <a:pt x="868924" y="3034221"/>
                  <a:pt x="822286" y="3027121"/>
                  <a:pt x="776145" y="3014660"/>
                </a:cubicBezTo>
                <a:cubicBezTo>
                  <a:pt x="613874" y="2970419"/>
                  <a:pt x="443486" y="2933046"/>
                  <a:pt x="307191" y="2864697"/>
                </a:cubicBezTo>
                <a:cubicBezTo>
                  <a:pt x="457123" y="2862170"/>
                  <a:pt x="581367" y="2903594"/>
                  <a:pt x="743379" y="2911759"/>
                </a:cubicBezTo>
                <a:cubicBezTo>
                  <a:pt x="608349" y="2835743"/>
                  <a:pt x="439124" y="2806104"/>
                  <a:pt x="284020" y="2766269"/>
                </a:cubicBezTo>
                <a:cubicBezTo>
                  <a:pt x="213164" y="2748143"/>
                  <a:pt x="147010" y="2722889"/>
                  <a:pt x="63190" y="2717094"/>
                </a:cubicBezTo>
                <a:cubicBezTo>
                  <a:pt x="33455" y="2714947"/>
                  <a:pt x="-16425" y="2709531"/>
                  <a:pt x="5340" y="2681595"/>
                </a:cubicBezTo>
                <a:cubicBezTo>
                  <a:pt x="23652" y="2658441"/>
                  <a:pt x="63627" y="2661368"/>
                  <a:pt x="100237" y="2664591"/>
                </a:cubicBezTo>
                <a:cubicBezTo>
                  <a:pt x="188123" y="2672547"/>
                  <a:pt x="277551" y="2664977"/>
                  <a:pt x="394328" y="2654447"/>
                </a:cubicBezTo>
                <a:cubicBezTo>
                  <a:pt x="290057" y="2592242"/>
                  <a:pt x="112140" y="2629127"/>
                  <a:pt x="21491" y="2562088"/>
                </a:cubicBezTo>
                <a:cubicBezTo>
                  <a:pt x="125636" y="2540073"/>
                  <a:pt x="208727" y="2559644"/>
                  <a:pt x="294268" y="2557453"/>
                </a:cubicBezTo>
                <a:cubicBezTo>
                  <a:pt x="371589" y="2555423"/>
                  <a:pt x="389695" y="2540961"/>
                  <a:pt x="367847" y="2501743"/>
                </a:cubicBezTo>
                <a:cubicBezTo>
                  <a:pt x="333905" y="2440640"/>
                  <a:pt x="373328" y="2404160"/>
                  <a:pt x="486858" y="2411824"/>
                </a:cubicBezTo>
                <a:cubicBezTo>
                  <a:pt x="592120" y="2419095"/>
                  <a:pt x="600599" y="2394285"/>
                  <a:pt x="570008" y="2360312"/>
                </a:cubicBezTo>
                <a:cubicBezTo>
                  <a:pt x="525457" y="2310774"/>
                  <a:pt x="567057" y="2265987"/>
                  <a:pt x="594400" y="2218813"/>
                </a:cubicBezTo>
                <a:cubicBezTo>
                  <a:pt x="635581" y="2147198"/>
                  <a:pt x="612469" y="2115647"/>
                  <a:pt x="505675" y="2074370"/>
                </a:cubicBezTo>
                <a:cubicBezTo>
                  <a:pt x="445534" y="2051386"/>
                  <a:pt x="381431" y="2032947"/>
                  <a:pt x="295650" y="2015851"/>
                </a:cubicBezTo>
                <a:cubicBezTo>
                  <a:pt x="487251" y="1985881"/>
                  <a:pt x="281423" y="1958614"/>
                  <a:pt x="346760" y="1924896"/>
                </a:cubicBezTo>
                <a:cubicBezTo>
                  <a:pt x="481788" y="1901571"/>
                  <a:pt x="600623" y="1980687"/>
                  <a:pt x="783461" y="1939173"/>
                </a:cubicBezTo>
                <a:cubicBezTo>
                  <a:pt x="547912" y="1882335"/>
                  <a:pt x="287006" y="1807013"/>
                  <a:pt x="112183" y="1719100"/>
                </a:cubicBezTo>
                <a:cubicBezTo>
                  <a:pt x="148588" y="1692398"/>
                  <a:pt x="188462" y="1710725"/>
                  <a:pt x="219936" y="1699568"/>
                </a:cubicBezTo>
                <a:cubicBezTo>
                  <a:pt x="218006" y="1694140"/>
                  <a:pt x="220184" y="1685834"/>
                  <a:pt x="214196" y="1683841"/>
                </a:cubicBezTo>
                <a:cubicBezTo>
                  <a:pt x="85284" y="1638910"/>
                  <a:pt x="83720" y="1637648"/>
                  <a:pt x="212296" y="1584947"/>
                </a:cubicBezTo>
                <a:cubicBezTo>
                  <a:pt x="257172" y="1566456"/>
                  <a:pt x="252206" y="1554019"/>
                  <a:pt x="226108" y="1538121"/>
                </a:cubicBezTo>
                <a:cubicBezTo>
                  <a:pt x="207682" y="1526866"/>
                  <a:pt x="185078" y="1517656"/>
                  <a:pt x="192710" y="1488723"/>
                </a:cubicBezTo>
                <a:cubicBezTo>
                  <a:pt x="268435" y="1518175"/>
                  <a:pt x="624154" y="1547955"/>
                  <a:pt x="685843" y="1538903"/>
                </a:cubicBezTo>
                <a:cubicBezTo>
                  <a:pt x="755173" y="1528619"/>
                  <a:pt x="994201" y="1520231"/>
                  <a:pt x="1067153" y="1523622"/>
                </a:cubicBezTo>
                <a:cubicBezTo>
                  <a:pt x="1063138" y="1522015"/>
                  <a:pt x="1059122" y="1520410"/>
                  <a:pt x="1055106" y="1518803"/>
                </a:cubicBezTo>
                <a:cubicBezTo>
                  <a:pt x="983007" y="1486514"/>
                  <a:pt x="909946" y="1454310"/>
                  <a:pt x="864245" y="1408231"/>
                </a:cubicBezTo>
                <a:cubicBezTo>
                  <a:pt x="862153" y="1406456"/>
                  <a:pt x="861045" y="1404874"/>
                  <a:pt x="856768" y="1405809"/>
                </a:cubicBezTo>
                <a:cubicBezTo>
                  <a:pt x="819307" y="1414974"/>
                  <a:pt x="822846" y="1400112"/>
                  <a:pt x="821342" y="1388491"/>
                </a:cubicBezTo>
                <a:cubicBezTo>
                  <a:pt x="819813" y="1376592"/>
                  <a:pt x="812736" y="1367699"/>
                  <a:pt x="784954" y="1371257"/>
                </a:cubicBezTo>
                <a:cubicBezTo>
                  <a:pt x="783512" y="1371384"/>
                  <a:pt x="781566" y="1371274"/>
                  <a:pt x="779619" y="1371165"/>
                </a:cubicBezTo>
                <a:cubicBezTo>
                  <a:pt x="766469" y="1370361"/>
                  <a:pt x="722835" y="1342290"/>
                  <a:pt x="728571" y="1335910"/>
                </a:cubicBezTo>
                <a:cubicBezTo>
                  <a:pt x="741389" y="1321912"/>
                  <a:pt x="726409" y="1316791"/>
                  <a:pt x="713734" y="1310348"/>
                </a:cubicBezTo>
                <a:cubicBezTo>
                  <a:pt x="696009" y="1301550"/>
                  <a:pt x="678333" y="1293308"/>
                  <a:pt x="659695" y="1285149"/>
                </a:cubicBezTo>
                <a:cubicBezTo>
                  <a:pt x="641562" y="1277227"/>
                  <a:pt x="622997" y="1269901"/>
                  <a:pt x="604409" y="1262299"/>
                </a:cubicBezTo>
                <a:cubicBezTo>
                  <a:pt x="561305" y="1256847"/>
                  <a:pt x="517819" y="1252549"/>
                  <a:pt x="472556" y="1250086"/>
                </a:cubicBezTo>
                <a:cubicBezTo>
                  <a:pt x="438951" y="1247999"/>
                  <a:pt x="401379" y="1244860"/>
                  <a:pt x="382690" y="1214040"/>
                </a:cubicBezTo>
                <a:cubicBezTo>
                  <a:pt x="418096" y="1214570"/>
                  <a:pt x="453575" y="1215933"/>
                  <a:pt x="489053" y="1217296"/>
                </a:cubicBezTo>
                <a:cubicBezTo>
                  <a:pt x="454954" y="1204059"/>
                  <a:pt x="421816" y="1190737"/>
                  <a:pt x="390047" y="1176456"/>
                </a:cubicBezTo>
                <a:cubicBezTo>
                  <a:pt x="363810" y="1164487"/>
                  <a:pt x="342232" y="1150431"/>
                  <a:pt x="333292" y="1131347"/>
                </a:cubicBezTo>
                <a:cubicBezTo>
                  <a:pt x="330930" y="1126518"/>
                  <a:pt x="329025" y="1121368"/>
                  <a:pt x="337841" y="1116956"/>
                </a:cubicBezTo>
                <a:cubicBezTo>
                  <a:pt x="347569" y="1111905"/>
                  <a:pt x="355552" y="1114562"/>
                  <a:pt x="363031" y="1116984"/>
                </a:cubicBezTo>
                <a:cubicBezTo>
                  <a:pt x="393929" y="1126864"/>
                  <a:pt x="425283" y="1136425"/>
                  <a:pt x="455724" y="1146625"/>
                </a:cubicBezTo>
                <a:cubicBezTo>
                  <a:pt x="496146" y="1160147"/>
                  <a:pt x="536111" y="1173989"/>
                  <a:pt x="576050" y="1187553"/>
                </a:cubicBezTo>
                <a:cubicBezTo>
                  <a:pt x="519650" y="1157524"/>
                  <a:pt x="457798" y="1131612"/>
                  <a:pt x="391358" y="1108621"/>
                </a:cubicBezTo>
                <a:cubicBezTo>
                  <a:pt x="343386" y="1091844"/>
                  <a:pt x="295414" y="1075067"/>
                  <a:pt x="258466" y="1051446"/>
                </a:cubicBezTo>
                <a:cubicBezTo>
                  <a:pt x="239512" y="1039678"/>
                  <a:pt x="230024" y="1025400"/>
                  <a:pt x="227119" y="1008864"/>
                </a:cubicBezTo>
                <a:cubicBezTo>
                  <a:pt x="226729" y="1004421"/>
                  <a:pt x="227253" y="999338"/>
                  <a:pt x="237176" y="996508"/>
                </a:cubicBezTo>
                <a:cubicBezTo>
                  <a:pt x="247123" y="993956"/>
                  <a:pt x="253208" y="997060"/>
                  <a:pt x="257395" y="1000610"/>
                </a:cubicBezTo>
                <a:cubicBezTo>
                  <a:pt x="262111" y="1004674"/>
                  <a:pt x="267716" y="1007820"/>
                  <a:pt x="275649" y="1009921"/>
                </a:cubicBezTo>
                <a:cubicBezTo>
                  <a:pt x="345186" y="1029563"/>
                  <a:pt x="406508" y="1054962"/>
                  <a:pt x="469199" y="1079402"/>
                </a:cubicBezTo>
                <a:cubicBezTo>
                  <a:pt x="558968" y="1114336"/>
                  <a:pt x="647368" y="1150231"/>
                  <a:pt x="753033" y="1173138"/>
                </a:cubicBezTo>
                <a:cubicBezTo>
                  <a:pt x="793015" y="1181661"/>
                  <a:pt x="834292" y="1188391"/>
                  <a:pt x="865682" y="1187316"/>
                </a:cubicBezTo>
                <a:cubicBezTo>
                  <a:pt x="750261" y="1147076"/>
                  <a:pt x="641375" y="1104025"/>
                  <a:pt x="543487" y="1053852"/>
                </a:cubicBezTo>
                <a:cubicBezTo>
                  <a:pt x="444589" y="1003208"/>
                  <a:pt x="357848" y="947579"/>
                  <a:pt x="295297" y="880592"/>
                </a:cubicBezTo>
                <a:cubicBezTo>
                  <a:pt x="288871" y="873601"/>
                  <a:pt x="284873" y="866676"/>
                  <a:pt x="264758" y="869281"/>
                </a:cubicBezTo>
                <a:cubicBezTo>
                  <a:pt x="255650" y="870360"/>
                  <a:pt x="252375" y="866170"/>
                  <a:pt x="254388" y="861516"/>
                </a:cubicBezTo>
                <a:cubicBezTo>
                  <a:pt x="266992" y="828509"/>
                  <a:pt x="236853" y="810726"/>
                  <a:pt x="190786" y="799099"/>
                </a:cubicBezTo>
                <a:cubicBezTo>
                  <a:pt x="176408" y="795324"/>
                  <a:pt x="175031" y="790688"/>
                  <a:pt x="184973" y="782539"/>
                </a:cubicBezTo>
                <a:cubicBezTo>
                  <a:pt x="198516" y="771277"/>
                  <a:pt x="196123" y="760574"/>
                  <a:pt x="187530" y="750974"/>
                </a:cubicBezTo>
                <a:cubicBezTo>
                  <a:pt x="182644" y="744967"/>
                  <a:pt x="176339" y="739364"/>
                  <a:pt x="170996" y="733676"/>
                </a:cubicBezTo>
                <a:cubicBezTo>
                  <a:pt x="167290" y="730083"/>
                  <a:pt x="161157" y="726424"/>
                  <a:pt x="169444" y="721499"/>
                </a:cubicBezTo>
                <a:cubicBezTo>
                  <a:pt x="177298" y="717172"/>
                  <a:pt x="185665" y="718676"/>
                  <a:pt x="193501" y="719668"/>
                </a:cubicBezTo>
                <a:cubicBezTo>
                  <a:pt x="231170" y="723917"/>
                  <a:pt x="254043" y="736181"/>
                  <a:pt x="265436" y="755609"/>
                </a:cubicBezTo>
                <a:cubicBezTo>
                  <a:pt x="273963" y="769971"/>
                  <a:pt x="281726" y="770130"/>
                  <a:pt x="302333" y="756567"/>
                </a:cubicBezTo>
                <a:cubicBezTo>
                  <a:pt x="317894" y="746247"/>
                  <a:pt x="332387" y="745814"/>
                  <a:pt x="346481" y="751853"/>
                </a:cubicBezTo>
                <a:cubicBezTo>
                  <a:pt x="354007" y="754830"/>
                  <a:pt x="358771" y="759448"/>
                  <a:pt x="364449" y="763428"/>
                </a:cubicBezTo>
                <a:cubicBezTo>
                  <a:pt x="392910" y="784156"/>
                  <a:pt x="422762" y="804202"/>
                  <a:pt x="467363" y="815678"/>
                </a:cubicBezTo>
                <a:cubicBezTo>
                  <a:pt x="487199" y="820933"/>
                  <a:pt x="508355" y="824672"/>
                  <a:pt x="537693" y="816781"/>
                </a:cubicBezTo>
                <a:cubicBezTo>
                  <a:pt x="518386" y="812039"/>
                  <a:pt x="499567" y="812852"/>
                  <a:pt x="482019" y="811593"/>
                </a:cubicBezTo>
                <a:cubicBezTo>
                  <a:pt x="464472" y="810335"/>
                  <a:pt x="454949" y="806693"/>
                  <a:pt x="467050" y="795557"/>
                </a:cubicBezTo>
                <a:cubicBezTo>
                  <a:pt x="473772" y="789371"/>
                  <a:pt x="472878" y="784693"/>
                  <a:pt x="465734" y="780562"/>
                </a:cubicBezTo>
                <a:cubicBezTo>
                  <a:pt x="442763" y="767188"/>
                  <a:pt x="430336" y="747011"/>
                  <a:pt x="384526" y="749353"/>
                </a:cubicBezTo>
                <a:cubicBezTo>
                  <a:pt x="382123" y="749564"/>
                  <a:pt x="379622" y="748664"/>
                  <a:pt x="377146" y="748041"/>
                </a:cubicBezTo>
                <a:cubicBezTo>
                  <a:pt x="367744" y="745789"/>
                  <a:pt x="357358" y="743342"/>
                  <a:pt x="360089" y="735827"/>
                </a:cubicBezTo>
                <a:cubicBezTo>
                  <a:pt x="363301" y="728269"/>
                  <a:pt x="375652" y="725506"/>
                  <a:pt x="386634" y="723703"/>
                </a:cubicBezTo>
                <a:cubicBezTo>
                  <a:pt x="414823" y="719269"/>
                  <a:pt x="437543" y="724271"/>
                  <a:pt x="459375" y="730191"/>
                </a:cubicBezTo>
                <a:cubicBezTo>
                  <a:pt x="512487" y="744837"/>
                  <a:pt x="556932" y="765561"/>
                  <a:pt x="603200" y="785006"/>
                </a:cubicBezTo>
                <a:cubicBezTo>
                  <a:pt x="672604" y="814173"/>
                  <a:pt x="734250" y="848778"/>
                  <a:pt x="810521" y="873425"/>
                </a:cubicBezTo>
                <a:cubicBezTo>
                  <a:pt x="1037317" y="946423"/>
                  <a:pt x="1260943" y="1021938"/>
                  <a:pt x="1494102" y="1090180"/>
                </a:cubicBezTo>
                <a:cubicBezTo>
                  <a:pt x="1580109" y="1115371"/>
                  <a:pt x="1667892" y="1138728"/>
                  <a:pt x="1756565" y="1161167"/>
                </a:cubicBezTo>
                <a:cubicBezTo>
                  <a:pt x="1756899" y="1159458"/>
                  <a:pt x="1757282" y="1158305"/>
                  <a:pt x="1757592" y="1156319"/>
                </a:cubicBezTo>
                <a:cubicBezTo>
                  <a:pt x="1757470" y="1154931"/>
                  <a:pt x="1757324" y="1153264"/>
                  <a:pt x="1757202" y="1151876"/>
                </a:cubicBezTo>
                <a:cubicBezTo>
                  <a:pt x="1694452" y="1137796"/>
                  <a:pt x="1632540" y="1122242"/>
                  <a:pt x="1572453" y="1105409"/>
                </a:cubicBezTo>
                <a:cubicBezTo>
                  <a:pt x="1424942" y="1063789"/>
                  <a:pt x="1288864" y="1014450"/>
                  <a:pt x="1171972" y="951953"/>
                </a:cubicBezTo>
                <a:cubicBezTo>
                  <a:pt x="1162328" y="946924"/>
                  <a:pt x="1152112" y="946421"/>
                  <a:pt x="1137334" y="949118"/>
                </a:cubicBezTo>
                <a:cubicBezTo>
                  <a:pt x="1089682" y="958058"/>
                  <a:pt x="1074050" y="951035"/>
                  <a:pt x="1081493" y="925476"/>
                </a:cubicBezTo>
                <a:cubicBezTo>
                  <a:pt x="1083360" y="919155"/>
                  <a:pt x="1083403" y="914115"/>
                  <a:pt x="1074768" y="909555"/>
                </a:cubicBezTo>
                <a:cubicBezTo>
                  <a:pt x="1036165" y="889158"/>
                  <a:pt x="995714" y="869763"/>
                  <a:pt x="952019" y="852050"/>
                </a:cubicBezTo>
                <a:cubicBezTo>
                  <a:pt x="871170" y="819410"/>
                  <a:pt x="784821" y="790332"/>
                  <a:pt x="709017" y="754450"/>
                </a:cubicBezTo>
                <a:cubicBezTo>
                  <a:pt x="686747" y="743533"/>
                  <a:pt x="669617" y="730485"/>
                  <a:pt x="659046" y="714902"/>
                </a:cubicBezTo>
                <a:cubicBezTo>
                  <a:pt x="655674" y="709602"/>
                  <a:pt x="653624" y="702786"/>
                  <a:pt x="664793" y="697608"/>
                </a:cubicBezTo>
                <a:cubicBezTo>
                  <a:pt x="675483" y="692472"/>
                  <a:pt x="684069" y="696476"/>
                  <a:pt x="692052" y="699133"/>
                </a:cubicBezTo>
                <a:cubicBezTo>
                  <a:pt x="725451" y="709913"/>
                  <a:pt x="759355" y="720929"/>
                  <a:pt x="792779" y="731987"/>
                </a:cubicBezTo>
                <a:cubicBezTo>
                  <a:pt x="826682" y="743003"/>
                  <a:pt x="860155" y="754616"/>
                  <a:pt x="895574" y="766338"/>
                </a:cubicBezTo>
                <a:cubicBezTo>
                  <a:pt x="897416" y="759741"/>
                  <a:pt x="890085" y="758985"/>
                  <a:pt x="886044" y="757101"/>
                </a:cubicBezTo>
                <a:cubicBezTo>
                  <a:pt x="828975" y="730489"/>
                  <a:pt x="766861" y="707118"/>
                  <a:pt x="702924" y="685027"/>
                </a:cubicBezTo>
                <a:cubicBezTo>
                  <a:pt x="653460" y="667821"/>
                  <a:pt x="605342" y="649378"/>
                  <a:pt x="571540" y="622962"/>
                </a:cubicBezTo>
                <a:cubicBezTo>
                  <a:pt x="558524" y="612632"/>
                  <a:pt x="551227" y="601239"/>
                  <a:pt x="552940" y="587657"/>
                </a:cubicBezTo>
                <a:cubicBezTo>
                  <a:pt x="553537" y="583407"/>
                  <a:pt x="554132" y="579157"/>
                  <a:pt x="563623" y="576925"/>
                </a:cubicBezTo>
                <a:cubicBezTo>
                  <a:pt x="571217" y="575139"/>
                  <a:pt x="576243" y="577216"/>
                  <a:pt x="580332" y="579656"/>
                </a:cubicBezTo>
                <a:cubicBezTo>
                  <a:pt x="587500" y="584063"/>
                  <a:pt x="594668" y="588471"/>
                  <a:pt x="604623" y="591516"/>
                </a:cubicBezTo>
                <a:cubicBezTo>
                  <a:pt x="664350" y="609779"/>
                  <a:pt x="720426" y="630601"/>
                  <a:pt x="775136" y="652383"/>
                </a:cubicBezTo>
                <a:cubicBezTo>
                  <a:pt x="864952" y="687874"/>
                  <a:pt x="953882" y="724283"/>
                  <a:pt x="1057795" y="749301"/>
                </a:cubicBezTo>
                <a:cubicBezTo>
                  <a:pt x="1096889" y="758742"/>
                  <a:pt x="1137304" y="766668"/>
                  <a:pt x="1183454" y="768213"/>
                </a:cubicBezTo>
                <a:cubicBezTo>
                  <a:pt x="1181768" y="765563"/>
                  <a:pt x="1178737" y="764150"/>
                  <a:pt x="1175732" y="763015"/>
                </a:cubicBezTo>
                <a:cubicBezTo>
                  <a:pt x="1075170" y="726508"/>
                  <a:pt x="977850" y="688319"/>
                  <a:pt x="888743" y="644370"/>
                </a:cubicBezTo>
                <a:cubicBezTo>
                  <a:pt x="778881" y="590211"/>
                  <a:pt x="683912" y="529148"/>
                  <a:pt x="615490" y="455960"/>
                </a:cubicBezTo>
                <a:cubicBezTo>
                  <a:pt x="612312" y="452882"/>
                  <a:pt x="610122" y="449996"/>
                  <a:pt x="602432" y="450671"/>
                </a:cubicBezTo>
                <a:cubicBezTo>
                  <a:pt x="582748" y="452678"/>
                  <a:pt x="580338" y="447293"/>
                  <a:pt x="582418" y="437876"/>
                </a:cubicBezTo>
                <a:cubicBezTo>
                  <a:pt x="588134" y="414707"/>
                  <a:pt x="573498" y="396964"/>
                  <a:pt x="539211" y="387101"/>
                </a:cubicBezTo>
                <a:cubicBezTo>
                  <a:pt x="514350" y="379769"/>
                  <a:pt x="493430" y="373210"/>
                  <a:pt x="519748" y="352990"/>
                </a:cubicBezTo>
                <a:cubicBezTo>
                  <a:pt x="526113" y="348234"/>
                  <a:pt x="523173" y="342336"/>
                  <a:pt x="520282" y="336993"/>
                </a:cubicBezTo>
                <a:cubicBezTo>
                  <a:pt x="516186" y="328957"/>
                  <a:pt x="507910" y="322968"/>
                  <a:pt x="498650" y="316785"/>
                </a:cubicBezTo>
                <a:cubicBezTo>
                  <a:pt x="493501" y="313319"/>
                  <a:pt x="487271" y="308549"/>
                  <a:pt x="493610" y="303515"/>
                </a:cubicBezTo>
                <a:cubicBezTo>
                  <a:pt x="500838" y="297564"/>
                  <a:pt x="511247" y="300288"/>
                  <a:pt x="519565" y="301237"/>
                </a:cubicBezTo>
                <a:cubicBezTo>
                  <a:pt x="557715" y="305444"/>
                  <a:pt x="581118" y="318221"/>
                  <a:pt x="592560" y="338204"/>
                </a:cubicBezTo>
                <a:cubicBezTo>
                  <a:pt x="599979" y="350985"/>
                  <a:pt x="609184" y="351016"/>
                  <a:pt x="627076" y="339652"/>
                </a:cubicBezTo>
                <a:cubicBezTo>
                  <a:pt x="647275" y="326965"/>
                  <a:pt x="664147" y="326044"/>
                  <a:pt x="679640" y="336997"/>
                </a:cubicBezTo>
                <a:cubicBezTo>
                  <a:pt x="692054" y="345981"/>
                  <a:pt x="702112" y="355732"/>
                  <a:pt x="716352" y="363437"/>
                </a:cubicBezTo>
                <a:cubicBezTo>
                  <a:pt x="754546" y="384710"/>
                  <a:pt x="790508" y="408138"/>
                  <a:pt x="869745" y="400343"/>
                </a:cubicBezTo>
                <a:cubicBezTo>
                  <a:pt x="847718" y="392203"/>
                  <a:pt x="825656" y="394699"/>
                  <a:pt x="806641" y="393290"/>
                </a:cubicBezTo>
                <a:cubicBezTo>
                  <a:pt x="792988" y="392249"/>
                  <a:pt x="779165" y="389265"/>
                  <a:pt x="791435" y="380072"/>
                </a:cubicBezTo>
                <a:cubicBezTo>
                  <a:pt x="805532" y="369601"/>
                  <a:pt x="796441" y="365362"/>
                  <a:pt x="787709" y="359692"/>
                </a:cubicBezTo>
                <a:cubicBezTo>
                  <a:pt x="767647" y="346342"/>
                  <a:pt x="751260" y="330710"/>
                  <a:pt x="711071" y="330880"/>
                </a:cubicBezTo>
                <a:cubicBezTo>
                  <a:pt x="704773" y="330873"/>
                  <a:pt x="699699" y="328240"/>
                  <a:pt x="694722" y="326718"/>
                </a:cubicBezTo>
                <a:cubicBezTo>
                  <a:pt x="687749" y="324532"/>
                  <a:pt x="681713" y="321984"/>
                  <a:pt x="684613" y="316412"/>
                </a:cubicBezTo>
                <a:cubicBezTo>
                  <a:pt x="687565" y="311396"/>
                  <a:pt x="694531" y="307986"/>
                  <a:pt x="703615" y="306629"/>
                </a:cubicBezTo>
                <a:cubicBezTo>
                  <a:pt x="711738" y="305356"/>
                  <a:pt x="720365" y="304319"/>
                  <a:pt x="728585" y="304157"/>
                </a:cubicBezTo>
                <a:cubicBezTo>
                  <a:pt x="765287" y="302895"/>
                  <a:pt x="791378" y="313197"/>
                  <a:pt x="817397" y="322666"/>
                </a:cubicBezTo>
                <a:cubicBezTo>
                  <a:pt x="908436" y="355531"/>
                  <a:pt x="989341" y="394323"/>
                  <a:pt x="1073943" y="431110"/>
                </a:cubicBezTo>
                <a:cubicBezTo>
                  <a:pt x="1158521" y="467620"/>
                  <a:pt x="1256741" y="493978"/>
                  <a:pt x="1349484" y="524175"/>
                </a:cubicBezTo>
                <a:cubicBezTo>
                  <a:pt x="1563417" y="594105"/>
                  <a:pt x="1778287" y="663672"/>
                  <a:pt x="2004921" y="723811"/>
                </a:cubicBezTo>
                <a:cubicBezTo>
                  <a:pt x="2226580" y="782429"/>
                  <a:pt x="2967159" y="809769"/>
                  <a:pt x="3111348" y="808027"/>
                </a:cubicBezTo>
                <a:cubicBezTo>
                  <a:pt x="3295676" y="805559"/>
                  <a:pt x="3730204" y="773014"/>
                  <a:pt x="4173417" y="745585"/>
                </a:cubicBezTo>
                <a:cubicBezTo>
                  <a:pt x="4223504" y="742307"/>
                  <a:pt x="4272653" y="739393"/>
                  <a:pt x="4324760" y="737057"/>
                </a:cubicBezTo>
                <a:cubicBezTo>
                  <a:pt x="5801059" y="670156"/>
                  <a:pt x="6841344" y="326433"/>
                  <a:pt x="6893789" y="305879"/>
                </a:cubicBezTo>
                <a:cubicBezTo>
                  <a:pt x="6978091" y="273014"/>
                  <a:pt x="7258655" y="208091"/>
                  <a:pt x="7259184" y="208604"/>
                </a:cubicBezTo>
                <a:cubicBezTo>
                  <a:pt x="7265440" y="213652"/>
                  <a:pt x="7297274" y="217644"/>
                  <a:pt x="7323059" y="220312"/>
                </a:cubicBezTo>
                <a:lnTo>
                  <a:pt x="7347572" y="222730"/>
                </a:lnTo>
                <a:lnTo>
                  <a:pt x="7350636" y="224083"/>
                </a:lnTo>
                <a:cubicBezTo>
                  <a:pt x="7359607" y="224205"/>
                  <a:pt x="7359159" y="223929"/>
                  <a:pt x="7353245" y="223290"/>
                </a:cubicBezTo>
                <a:lnTo>
                  <a:pt x="7347572" y="222730"/>
                </a:lnTo>
                <a:lnTo>
                  <a:pt x="7342573" y="220523"/>
                </a:lnTo>
                <a:cubicBezTo>
                  <a:pt x="7341302" y="218466"/>
                  <a:pt x="7341191" y="215818"/>
                  <a:pt x="7341465" y="213415"/>
                </a:cubicBezTo>
                <a:cubicBezTo>
                  <a:pt x="7342771" y="200707"/>
                  <a:pt x="7352468" y="189782"/>
                  <a:pt x="7375606" y="182994"/>
                </a:cubicBezTo>
                <a:cubicBezTo>
                  <a:pt x="7397808" y="176568"/>
                  <a:pt x="7420538" y="170655"/>
                  <a:pt x="7443270" y="164742"/>
                </a:cubicBezTo>
                <a:cubicBezTo>
                  <a:pt x="7462204" y="159722"/>
                  <a:pt x="7475181" y="158583"/>
                  <a:pt x="7478299" y="172021"/>
                </a:cubicBezTo>
                <a:cubicBezTo>
                  <a:pt x="7481416" y="185460"/>
                  <a:pt x="7508389" y="189249"/>
                  <a:pt x="7524024" y="179761"/>
                </a:cubicBezTo>
                <a:cubicBezTo>
                  <a:pt x="7585174" y="142492"/>
                  <a:pt x="7658615" y="112820"/>
                  <a:pt x="7727944" y="80430"/>
                </a:cubicBezTo>
                <a:cubicBezTo>
                  <a:pt x="7776349" y="57992"/>
                  <a:pt x="7827303" y="37009"/>
                  <a:pt x="7867024" y="9456"/>
                </a:cubicBezTo>
                <a:cubicBezTo>
                  <a:pt x="7874326" y="4338"/>
                  <a:pt x="7880999" y="-2404"/>
                  <a:pt x="7894848" y="858"/>
                </a:cubicBezTo>
                <a:close/>
              </a:path>
            </a:pathLst>
          </a:custGeom>
        </p:spPr>
      </p:pic>
    </p:spTree>
    <p:custDataLst>
      <p:tags r:id="rId1"/>
    </p:custDataLst>
    <p:extLst>
      <p:ext uri="{BB962C8B-B14F-4D97-AF65-F5344CB8AC3E}">
        <p14:creationId xmlns:p14="http://schemas.microsoft.com/office/powerpoint/2010/main" val="747439231"/>
      </p:ext>
    </p:extLst>
  </p:cSld>
  <p:clrMapOvr>
    <a:masterClrMapping/>
  </p:clrMapOvr>
  <mc:AlternateContent xmlns:mc="http://schemas.openxmlformats.org/markup-compatibility/2006" xmlns:p14="http://schemas.microsoft.com/office/powerpoint/2010/main">
    <mc:Choice Requires="p14">
      <p:transition spd="slow" p14:dur="2000" advTm="6877"/>
    </mc:Choice>
    <mc:Fallback xmlns="">
      <p:transition spd="slow" advTm="687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5EF17487-C386-4F99-B5EB-4FD3DF423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2" name="Title 1">
            <a:extLst>
              <a:ext uri="{FF2B5EF4-FFF2-40B4-BE49-F238E27FC236}">
                <a16:creationId xmlns:a16="http://schemas.microsoft.com/office/drawing/2014/main" id="{4AE0DCFB-C798-9F71-1B47-A45331205B60}"/>
              </a:ext>
            </a:extLst>
          </p:cNvPr>
          <p:cNvSpPr>
            <a:spLocks noGrp="1"/>
          </p:cNvSpPr>
          <p:nvPr>
            <p:ph type="title"/>
          </p:nvPr>
        </p:nvSpPr>
        <p:spPr>
          <a:xfrm>
            <a:off x="1246824" y="643467"/>
            <a:ext cx="6225556" cy="1800526"/>
          </a:xfrm>
        </p:spPr>
        <p:txBody>
          <a:bodyPr>
            <a:normAutofit/>
          </a:bodyPr>
          <a:lstStyle/>
          <a:p>
            <a:r>
              <a:rPr lang="en-US" dirty="0"/>
              <a:t>ARIMA </a:t>
            </a:r>
            <a:r>
              <a:rPr lang="en-US" sz="1800" dirty="0"/>
              <a:t>(Auto Regressive Integrative Moving Average)</a:t>
            </a:r>
            <a:br>
              <a:rPr lang="en-US" sz="1200" dirty="0"/>
            </a:br>
            <a:r>
              <a:rPr lang="en-US" sz="2400" spc="5" dirty="0">
                <a:effectLst/>
                <a:ea typeface="Times New Roman" panose="02020603050405020304" pitchFamily="18" charset="0"/>
              </a:rPr>
              <a:t>order = (p, d, q))</a:t>
            </a:r>
            <a:endParaRPr lang="en-US" sz="4100" dirty="0"/>
          </a:p>
        </p:txBody>
      </p:sp>
      <p:sp>
        <p:nvSpPr>
          <p:cNvPr id="3" name="Content Placeholder 2">
            <a:extLst>
              <a:ext uri="{FF2B5EF4-FFF2-40B4-BE49-F238E27FC236}">
                <a16:creationId xmlns:a16="http://schemas.microsoft.com/office/drawing/2014/main" id="{5F0FAF31-5D90-38CE-9555-1F63AAFA0195}"/>
              </a:ext>
            </a:extLst>
          </p:cNvPr>
          <p:cNvSpPr>
            <a:spLocks noGrp="1"/>
          </p:cNvSpPr>
          <p:nvPr>
            <p:ph idx="1"/>
          </p:nvPr>
        </p:nvSpPr>
        <p:spPr>
          <a:xfrm>
            <a:off x="1246824" y="2623381"/>
            <a:ext cx="6225556" cy="3553581"/>
          </a:xfrm>
        </p:spPr>
        <p:txBody>
          <a:bodyPr>
            <a:normAutofit/>
          </a:bodyPr>
          <a:lstStyle/>
          <a:p>
            <a:pPr algn="just">
              <a:spcBef>
                <a:spcPts val="0"/>
              </a:spcBef>
            </a:pPr>
            <a:r>
              <a:rPr lang="en-US" sz="1600" dirty="0">
                <a:effectLst/>
                <a:ea typeface="Times New Roman" panose="02020603050405020304" pitchFamily="18" charset="0"/>
                <a:cs typeface="Helvetica" panose="020B0604020202020204" pitchFamily="34" charset="0"/>
              </a:rPr>
              <a:t>An ARIMA(Autoregressive integrated moving average model) is a form of regression analysis that gauges the strength of one dependent variable relative to other changing variables. The model's goal is to predict future securities or financial market moves by examining the differences between values in the series instead of through actual values.</a:t>
            </a:r>
          </a:p>
          <a:p>
            <a:pPr marL="0" indent="0" algn="just">
              <a:spcBef>
                <a:spcPts val="0"/>
              </a:spcBef>
              <a:buNone/>
            </a:pPr>
            <a:endParaRPr lang="en-US" sz="1600" dirty="0">
              <a:effectLst/>
              <a:ea typeface="Times New Roman" panose="02020603050405020304" pitchFamily="18" charset="0"/>
              <a:cs typeface="Helvetica" panose="020B0604020202020204" pitchFamily="34" charset="0"/>
            </a:endParaRPr>
          </a:p>
          <a:p>
            <a:pPr algn="just">
              <a:spcBef>
                <a:spcPts val="0"/>
              </a:spcBef>
            </a:pPr>
            <a:r>
              <a:rPr lang="en-US" sz="1600" dirty="0">
                <a:ea typeface="Times New Roman" panose="02020603050405020304" pitchFamily="18" charset="0"/>
                <a:cs typeface="Helvetica" panose="020B0604020202020204" pitchFamily="34" charset="0"/>
              </a:rPr>
              <a:t>ARIMA(p, d, q) has three parameters. The ‘p’ and ‘q’ parameters of ARIMA come from AR and MA components, respectively the ‘d’ parameter represents the order of difference.</a:t>
            </a:r>
          </a:p>
          <a:p>
            <a:pPr algn="ctr">
              <a:spcBef>
                <a:spcPts val="0"/>
              </a:spcBef>
            </a:pPr>
            <a:endParaRPr lang="en-US" sz="1600" dirty="0">
              <a:effectLst/>
              <a:ea typeface="Times New Roman" panose="02020603050405020304" pitchFamily="18" charset="0"/>
              <a:cs typeface="Helvetica" panose="020B0604020202020204" pitchFamily="34" charset="0"/>
            </a:endParaRPr>
          </a:p>
          <a:p>
            <a:pPr marL="0" indent="0" algn="ctr">
              <a:spcBef>
                <a:spcPts val="0"/>
              </a:spcBef>
              <a:buNone/>
            </a:pPr>
            <a:r>
              <a:rPr lang="en-US" sz="2000" dirty="0">
                <a:effectLst/>
                <a:ea typeface="Times New Roman" panose="02020603050405020304" pitchFamily="18" charset="0"/>
                <a:cs typeface="Helvetica" panose="020B0604020202020204" pitchFamily="34" charset="0"/>
              </a:rPr>
              <a:t>𝑋𝑡=𝛼+𝛽1𝑋𝑡−1+𝛽2𝜖𝑡−1+𝜖𝑡</a:t>
            </a:r>
            <a:endParaRPr lang="en-US" sz="2000" dirty="0">
              <a:effectLst/>
              <a:ea typeface="Calibri" panose="020F0502020204030204" pitchFamily="34" charset="0"/>
              <a:cs typeface="Calibri" panose="020F0502020204030204" pitchFamily="34" charset="0"/>
            </a:endParaRPr>
          </a:p>
          <a:p>
            <a:pPr marL="0" marR="0" indent="0" algn="ctr">
              <a:spcBef>
                <a:spcPts val="0"/>
              </a:spcBef>
              <a:spcAft>
                <a:spcPts val="0"/>
              </a:spcAft>
              <a:buNone/>
            </a:pPr>
            <a:r>
              <a:rPr lang="en-US" sz="2000" dirty="0">
                <a:effectLst/>
                <a:ea typeface="Times New Roman" panose="02020603050405020304" pitchFamily="18" charset="0"/>
                <a:cs typeface="Helvetica" panose="020B0604020202020204" pitchFamily="34" charset="0"/>
              </a:rPr>
              <a:t>𝑍𝑡=𝑋𝑡+1−𝑋𝑡</a:t>
            </a:r>
            <a:endParaRPr lang="en-US" sz="2000" dirty="0">
              <a:effectLst/>
              <a:ea typeface="Calibri" panose="020F0502020204030204" pitchFamily="34" charset="0"/>
              <a:cs typeface="Calibri" panose="020F0502020204030204" pitchFamily="34" charset="0"/>
            </a:endParaRPr>
          </a:p>
          <a:p>
            <a:endParaRPr lang="en-US" sz="1600" dirty="0"/>
          </a:p>
          <a:p>
            <a:endParaRPr lang="en-US" sz="1600" dirty="0"/>
          </a:p>
        </p:txBody>
      </p:sp>
      <p:pic>
        <p:nvPicPr>
          <p:cNvPr id="4" name="Picture 3" descr="Text&#10;&#10;Description automatically generated with medium confidence">
            <a:extLst>
              <a:ext uri="{FF2B5EF4-FFF2-40B4-BE49-F238E27FC236}">
                <a16:creationId xmlns:a16="http://schemas.microsoft.com/office/drawing/2014/main" id="{FA45E351-5445-F981-59BB-A72C80C3B9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7900320" y="464159"/>
            <a:ext cx="3860692" cy="2964841"/>
          </a:xfrm>
          <a:prstGeom prst="rect">
            <a:avLst/>
          </a:prstGeom>
          <a:noFill/>
        </p:spPr>
      </p:pic>
      <p:pic>
        <p:nvPicPr>
          <p:cNvPr id="5" name="Picture 4" descr="Text&#10;&#10;Description automatically generated">
            <a:extLst>
              <a:ext uri="{FF2B5EF4-FFF2-40B4-BE49-F238E27FC236}">
                <a16:creationId xmlns:a16="http://schemas.microsoft.com/office/drawing/2014/main" id="{0B5A642A-56C8-15E9-3BC4-5A7122C9BD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7869598" y="3657599"/>
            <a:ext cx="3922137" cy="3012028"/>
          </a:xfrm>
          <a:prstGeom prst="rect">
            <a:avLst/>
          </a:prstGeom>
          <a:noFill/>
        </p:spPr>
      </p:pic>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CF54E5FF-44A4-6390-032E-58647F48BA72}"/>
                  </a:ext>
                </a:extLst>
              </p14:cNvPr>
              <p14:cNvContentPartPr/>
              <p14:nvPr/>
            </p14:nvContentPartPr>
            <p14:xfrm>
              <a:off x="7214040" y="4562280"/>
              <a:ext cx="360" cy="360"/>
            </p14:xfrm>
          </p:contentPart>
        </mc:Choice>
        <mc:Fallback xmlns="">
          <p:pic>
            <p:nvPicPr>
              <p:cNvPr id="6" name="Ink 5">
                <a:extLst>
                  <a:ext uri="{FF2B5EF4-FFF2-40B4-BE49-F238E27FC236}">
                    <a16:creationId xmlns:a16="http://schemas.microsoft.com/office/drawing/2014/main" id="{CF54E5FF-44A4-6390-032E-58647F48BA72}"/>
                  </a:ext>
                </a:extLst>
              </p:cNvPr>
              <p:cNvPicPr/>
              <p:nvPr/>
            </p:nvPicPr>
            <p:blipFill>
              <a:blip r:embed="rId8"/>
              <a:stretch>
                <a:fillRect/>
              </a:stretch>
            </p:blipFill>
            <p:spPr>
              <a:xfrm>
                <a:off x="7198200" y="4498920"/>
                <a:ext cx="31680" cy="127080"/>
              </a:xfrm>
              <a:prstGeom prst="rect">
                <a:avLst/>
              </a:prstGeom>
            </p:spPr>
          </p:pic>
        </mc:Fallback>
      </mc:AlternateContent>
    </p:spTree>
    <p:extLst>
      <p:ext uri="{BB962C8B-B14F-4D97-AF65-F5344CB8AC3E}">
        <p14:creationId xmlns:p14="http://schemas.microsoft.com/office/powerpoint/2010/main" val="2877174484"/>
      </p:ext>
    </p:extLst>
  </p:cSld>
  <p:clrMapOvr>
    <a:masterClrMapping/>
  </p:clrMapOvr>
  <mc:AlternateContent xmlns:mc="http://schemas.openxmlformats.org/markup-compatibility/2006" xmlns:p14="http://schemas.microsoft.com/office/powerpoint/2010/main">
    <mc:Choice Requires="p14">
      <p:transition spd="slow" p14:dur="2000" advTm="62142"/>
    </mc:Choice>
    <mc:Fallback xmlns="">
      <p:transition spd="slow" advTm="62142"/>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EF17487-C386-4F99-B5EB-4FD3DF423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2" name="Title 1">
            <a:extLst>
              <a:ext uri="{FF2B5EF4-FFF2-40B4-BE49-F238E27FC236}">
                <a16:creationId xmlns:a16="http://schemas.microsoft.com/office/drawing/2014/main" id="{AE87AA41-4714-FA6F-5143-63398E215940}"/>
              </a:ext>
            </a:extLst>
          </p:cNvPr>
          <p:cNvSpPr>
            <a:spLocks noGrp="1"/>
          </p:cNvSpPr>
          <p:nvPr>
            <p:ph type="title"/>
          </p:nvPr>
        </p:nvSpPr>
        <p:spPr>
          <a:xfrm>
            <a:off x="1246824" y="643467"/>
            <a:ext cx="6225557" cy="1800526"/>
          </a:xfrm>
        </p:spPr>
        <p:txBody>
          <a:bodyPr>
            <a:normAutofit/>
          </a:bodyPr>
          <a:lstStyle/>
          <a:p>
            <a:r>
              <a:rPr lang="en-US" b="1" dirty="0"/>
              <a:t>SARIMA </a:t>
            </a:r>
            <a:r>
              <a:rPr lang="en-US" sz="2400" b="1" dirty="0"/>
              <a:t>(</a:t>
            </a:r>
            <a:r>
              <a:rPr lang="en-US" sz="2400" dirty="0"/>
              <a:t>Seasonal-ARIMA</a:t>
            </a:r>
            <a:r>
              <a:rPr lang="en-US" sz="2400" b="1" dirty="0"/>
              <a:t>)</a:t>
            </a:r>
            <a:br>
              <a:rPr lang="en-US" sz="3100" spc="5" dirty="0">
                <a:effectLst/>
                <a:ea typeface="Times New Roman" panose="02020603050405020304" pitchFamily="18" charset="0"/>
              </a:rPr>
            </a:br>
            <a:r>
              <a:rPr lang="en-US" sz="2400" dirty="0">
                <a:effectLst/>
                <a:ea typeface="Calibri" panose="020F0502020204030204" pitchFamily="34" charset="0"/>
                <a:cs typeface="Calibri" panose="020F0502020204030204" pitchFamily="34" charset="0"/>
              </a:rPr>
              <a:t>order=(p, d, q), seasonal order = (P, D, Q)</a:t>
            </a:r>
            <a:r>
              <a:rPr lang="en-US" sz="2400" baseline="-25000" dirty="0">
                <a:effectLst/>
                <a:ea typeface="Calibri" panose="020F0502020204030204" pitchFamily="34" charset="0"/>
                <a:cs typeface="Calibri" panose="020F0502020204030204" pitchFamily="34" charset="0"/>
              </a:rPr>
              <a:t>m</a:t>
            </a:r>
            <a:r>
              <a:rPr lang="en-US" sz="2400" dirty="0">
                <a:effectLst/>
                <a:ea typeface="Calibri" panose="020F0502020204030204" pitchFamily="34" charset="0"/>
                <a:cs typeface="Calibri" panose="020F0502020204030204" pitchFamily="34" charset="0"/>
              </a:rPr>
              <a:t>)</a:t>
            </a:r>
            <a:endParaRPr lang="en-US" sz="3100" dirty="0"/>
          </a:p>
        </p:txBody>
      </p:sp>
      <p:sp>
        <p:nvSpPr>
          <p:cNvPr id="3" name="Content Placeholder 2">
            <a:extLst>
              <a:ext uri="{FF2B5EF4-FFF2-40B4-BE49-F238E27FC236}">
                <a16:creationId xmlns:a16="http://schemas.microsoft.com/office/drawing/2014/main" id="{92BB9D7F-77DB-1E89-B153-5FCFA03492FE}"/>
              </a:ext>
            </a:extLst>
          </p:cNvPr>
          <p:cNvSpPr>
            <a:spLocks noGrp="1"/>
          </p:cNvSpPr>
          <p:nvPr>
            <p:ph idx="1"/>
          </p:nvPr>
        </p:nvSpPr>
        <p:spPr>
          <a:xfrm>
            <a:off x="1246824" y="2623382"/>
            <a:ext cx="6225556" cy="2032840"/>
          </a:xfrm>
        </p:spPr>
        <p:txBody>
          <a:bodyPr>
            <a:normAutofit/>
          </a:bodyPr>
          <a:lstStyle/>
          <a:p>
            <a:pPr algn="just"/>
            <a:r>
              <a:rPr lang="en-US" sz="1600" dirty="0"/>
              <a:t>SARIMA, which stands for Seasonal-ARIMA, contains the forecast's seasonality component.</a:t>
            </a:r>
          </a:p>
          <a:p>
            <a:pPr algn="just"/>
            <a:r>
              <a:rPr lang="en-US" sz="1600" dirty="0"/>
              <a:t>The model's remaining components are still the ARIMA's moving average (MA), integrated (I), and autoregressive (AR) components. The SARIMA model is made more robust by the inclusion of seasonality</a:t>
            </a:r>
          </a:p>
          <a:p>
            <a:pPr algn="just"/>
            <a:r>
              <a:rPr lang="en-US" sz="1600" dirty="0"/>
              <a:t>Similar to ARIMA, the P,D,Q values for seasonal parts of the model can be deduced from the ACF and PACF plots of the data</a:t>
            </a:r>
          </a:p>
        </p:txBody>
      </p:sp>
      <p:pic>
        <p:nvPicPr>
          <p:cNvPr id="5" name="Picture 4" descr="Text, whiteboard&#10;&#10;Description automatically generated">
            <a:extLst>
              <a:ext uri="{FF2B5EF4-FFF2-40B4-BE49-F238E27FC236}">
                <a16:creationId xmlns:a16="http://schemas.microsoft.com/office/drawing/2014/main" id="{3ACF3BD0-A176-B97A-EF99-5B3B78E374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7872598" y="3458562"/>
            <a:ext cx="3924279" cy="2972615"/>
          </a:xfrm>
          <a:prstGeom prst="rect">
            <a:avLst/>
          </a:prstGeom>
          <a:noFill/>
        </p:spPr>
      </p:pic>
      <p:sp>
        <p:nvSpPr>
          <p:cNvPr id="7" name="Double Bracket 6">
            <a:extLst>
              <a:ext uri="{FF2B5EF4-FFF2-40B4-BE49-F238E27FC236}">
                <a16:creationId xmlns:a16="http://schemas.microsoft.com/office/drawing/2014/main" id="{AC9F8FE7-0B62-F50C-3CB6-39F27CBCB812}"/>
              </a:ext>
            </a:extLst>
          </p:cNvPr>
          <p:cNvSpPr/>
          <p:nvPr/>
        </p:nvSpPr>
        <p:spPr>
          <a:xfrm>
            <a:off x="1246824" y="5053263"/>
            <a:ext cx="1664818" cy="409074"/>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Double Bracket 7">
            <a:extLst>
              <a:ext uri="{FF2B5EF4-FFF2-40B4-BE49-F238E27FC236}">
                <a16:creationId xmlns:a16="http://schemas.microsoft.com/office/drawing/2014/main" id="{97AA1731-7360-6431-C623-9F8E137DDFE1}"/>
              </a:ext>
            </a:extLst>
          </p:cNvPr>
          <p:cNvSpPr/>
          <p:nvPr/>
        </p:nvSpPr>
        <p:spPr>
          <a:xfrm>
            <a:off x="3104147" y="5053263"/>
            <a:ext cx="1576138" cy="409074"/>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D71D7AAB-A370-84E7-D427-96E99C2CD4A7}"/>
              </a:ext>
            </a:extLst>
          </p:cNvPr>
          <p:cNvSpPr txBox="1"/>
          <p:nvPr/>
        </p:nvSpPr>
        <p:spPr>
          <a:xfrm>
            <a:off x="3104147" y="4910570"/>
            <a:ext cx="1576138" cy="646331"/>
          </a:xfrm>
          <a:prstGeom prst="rect">
            <a:avLst/>
          </a:prstGeom>
          <a:noFill/>
        </p:spPr>
        <p:txBody>
          <a:bodyPr wrap="square" rtlCol="0">
            <a:spAutoFit/>
          </a:bodyPr>
          <a:lstStyle/>
          <a:p>
            <a:r>
              <a:rPr lang="en-US" sz="3600" dirty="0"/>
              <a:t> P, D, Q</a:t>
            </a:r>
          </a:p>
        </p:txBody>
      </p:sp>
      <p:sp>
        <p:nvSpPr>
          <p:cNvPr id="13" name="TextBox 12">
            <a:extLst>
              <a:ext uri="{FF2B5EF4-FFF2-40B4-BE49-F238E27FC236}">
                <a16:creationId xmlns:a16="http://schemas.microsoft.com/office/drawing/2014/main" id="{16D65725-9F80-FB53-C4F4-60FD3D38F60A}"/>
              </a:ext>
            </a:extLst>
          </p:cNvPr>
          <p:cNvSpPr txBox="1"/>
          <p:nvPr/>
        </p:nvSpPr>
        <p:spPr>
          <a:xfrm>
            <a:off x="1246824" y="4844396"/>
            <a:ext cx="1664818" cy="646331"/>
          </a:xfrm>
          <a:prstGeom prst="rect">
            <a:avLst/>
          </a:prstGeom>
          <a:noFill/>
        </p:spPr>
        <p:txBody>
          <a:bodyPr wrap="square" rtlCol="0">
            <a:spAutoFit/>
          </a:bodyPr>
          <a:lstStyle/>
          <a:p>
            <a:r>
              <a:rPr lang="en-US" sz="3600" dirty="0"/>
              <a:t>  p, d , q</a:t>
            </a:r>
          </a:p>
        </p:txBody>
      </p:sp>
      <p:sp>
        <p:nvSpPr>
          <p:cNvPr id="14" name="TextBox 13">
            <a:extLst>
              <a:ext uri="{FF2B5EF4-FFF2-40B4-BE49-F238E27FC236}">
                <a16:creationId xmlns:a16="http://schemas.microsoft.com/office/drawing/2014/main" id="{DF67AB20-19C0-2FEA-E545-CA2A2390CC79}"/>
              </a:ext>
            </a:extLst>
          </p:cNvPr>
          <p:cNvSpPr txBox="1"/>
          <p:nvPr/>
        </p:nvSpPr>
        <p:spPr>
          <a:xfrm>
            <a:off x="4668246" y="5089356"/>
            <a:ext cx="429926" cy="461665"/>
          </a:xfrm>
          <a:prstGeom prst="rect">
            <a:avLst/>
          </a:prstGeom>
          <a:noFill/>
        </p:spPr>
        <p:txBody>
          <a:bodyPr wrap="none" rtlCol="0">
            <a:spAutoFit/>
          </a:bodyPr>
          <a:lstStyle/>
          <a:p>
            <a:r>
              <a:rPr lang="en-US" sz="2400" dirty="0"/>
              <a:t>m</a:t>
            </a:r>
          </a:p>
        </p:txBody>
      </p:sp>
      <p:sp>
        <p:nvSpPr>
          <p:cNvPr id="15" name="Right Brace 14">
            <a:extLst>
              <a:ext uri="{FF2B5EF4-FFF2-40B4-BE49-F238E27FC236}">
                <a16:creationId xmlns:a16="http://schemas.microsoft.com/office/drawing/2014/main" id="{C2655322-F272-AA2D-46FB-1A640EADCA4A}"/>
              </a:ext>
            </a:extLst>
          </p:cNvPr>
          <p:cNvSpPr/>
          <p:nvPr/>
        </p:nvSpPr>
        <p:spPr>
          <a:xfrm rot="5400000">
            <a:off x="3681663" y="5275003"/>
            <a:ext cx="421106" cy="93846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ight Brace 15">
            <a:extLst>
              <a:ext uri="{FF2B5EF4-FFF2-40B4-BE49-F238E27FC236}">
                <a16:creationId xmlns:a16="http://schemas.microsoft.com/office/drawing/2014/main" id="{64885599-BC40-72CB-E5FB-1F8F2FE55E89}"/>
              </a:ext>
            </a:extLst>
          </p:cNvPr>
          <p:cNvSpPr/>
          <p:nvPr/>
        </p:nvSpPr>
        <p:spPr>
          <a:xfrm rot="5400000">
            <a:off x="1895707" y="5310255"/>
            <a:ext cx="421106" cy="93846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3066E398-C539-6182-5ED0-B521F820A77D}"/>
              </a:ext>
            </a:extLst>
          </p:cNvPr>
          <p:cNvSpPr txBox="1"/>
          <p:nvPr/>
        </p:nvSpPr>
        <p:spPr>
          <a:xfrm>
            <a:off x="1370583" y="6083162"/>
            <a:ext cx="1513556" cy="369332"/>
          </a:xfrm>
          <a:prstGeom prst="rect">
            <a:avLst/>
          </a:prstGeom>
          <a:noFill/>
        </p:spPr>
        <p:txBody>
          <a:bodyPr wrap="none" rtlCol="0">
            <a:spAutoFit/>
          </a:bodyPr>
          <a:lstStyle/>
          <a:p>
            <a:r>
              <a:rPr lang="en-US" dirty="0"/>
              <a:t>Non-seasonal </a:t>
            </a:r>
          </a:p>
        </p:txBody>
      </p:sp>
      <p:sp>
        <p:nvSpPr>
          <p:cNvPr id="18" name="TextBox 17">
            <a:extLst>
              <a:ext uri="{FF2B5EF4-FFF2-40B4-BE49-F238E27FC236}">
                <a16:creationId xmlns:a16="http://schemas.microsoft.com/office/drawing/2014/main" id="{8031A82E-7A51-08F4-3ED5-21138087124C}"/>
              </a:ext>
            </a:extLst>
          </p:cNvPr>
          <p:cNvSpPr txBox="1"/>
          <p:nvPr/>
        </p:nvSpPr>
        <p:spPr>
          <a:xfrm>
            <a:off x="3367072" y="6083162"/>
            <a:ext cx="1050288" cy="369332"/>
          </a:xfrm>
          <a:prstGeom prst="rect">
            <a:avLst/>
          </a:prstGeom>
          <a:noFill/>
        </p:spPr>
        <p:txBody>
          <a:bodyPr wrap="none" rtlCol="0">
            <a:spAutoFit/>
          </a:bodyPr>
          <a:lstStyle/>
          <a:p>
            <a:r>
              <a:rPr lang="en-US" dirty="0"/>
              <a:t>seasonal </a:t>
            </a:r>
          </a:p>
        </p:txBody>
      </p:sp>
      <p:pic>
        <p:nvPicPr>
          <p:cNvPr id="20" name="Picture 19" descr="A picture containing text&#10;&#10;Description automatically generated">
            <a:extLst>
              <a:ext uri="{FF2B5EF4-FFF2-40B4-BE49-F238E27FC236}">
                <a16:creationId xmlns:a16="http://schemas.microsoft.com/office/drawing/2014/main" id="{2F4E9A1C-C4BF-D249-D9FA-62559AF3D7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7864456" y="371784"/>
            <a:ext cx="3932421" cy="3019926"/>
          </a:xfrm>
          <a:prstGeom prst="rect">
            <a:avLst/>
          </a:prstGeom>
          <a:noFill/>
        </p:spPr>
      </p:pic>
    </p:spTree>
    <p:extLst>
      <p:ext uri="{BB962C8B-B14F-4D97-AF65-F5344CB8AC3E}">
        <p14:creationId xmlns:p14="http://schemas.microsoft.com/office/powerpoint/2010/main" val="773108348"/>
      </p:ext>
    </p:extLst>
  </p:cSld>
  <p:clrMapOvr>
    <a:masterClrMapping/>
  </p:clrMapOvr>
  <mc:AlternateContent xmlns:mc="http://schemas.openxmlformats.org/markup-compatibility/2006" xmlns:p14="http://schemas.microsoft.com/office/powerpoint/2010/main">
    <mc:Choice Requires="p14">
      <p:transition spd="slow" p14:dur="2000" advTm="29627"/>
    </mc:Choice>
    <mc:Fallback xmlns="">
      <p:transition spd="slow" advTm="29627"/>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F541DB91-0B10-46D9-B34B-7BFF96026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9CF7FE1C-8BC5-4B0C-A2BC-93AB72C9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075A0CA-BA21-6003-DDCA-FCBAC2BB86C9}"/>
              </a:ext>
            </a:extLst>
          </p:cNvPr>
          <p:cNvSpPr>
            <a:spLocks noGrp="1"/>
          </p:cNvSpPr>
          <p:nvPr>
            <p:ph type="title"/>
          </p:nvPr>
        </p:nvSpPr>
        <p:spPr>
          <a:xfrm>
            <a:off x="5526156" y="365125"/>
            <a:ext cx="5827643" cy="1433433"/>
          </a:xfrm>
        </p:spPr>
        <p:txBody>
          <a:bodyPr anchor="b">
            <a:normAutofit/>
          </a:bodyPr>
          <a:lstStyle/>
          <a:p>
            <a:r>
              <a:rPr lang="en-US" dirty="0"/>
              <a:t>Performance Check</a:t>
            </a:r>
          </a:p>
        </p:txBody>
      </p:sp>
      <p:pic>
        <p:nvPicPr>
          <p:cNvPr id="6" name="Picture 5" descr="Table">
            <a:extLst>
              <a:ext uri="{FF2B5EF4-FFF2-40B4-BE49-F238E27FC236}">
                <a16:creationId xmlns:a16="http://schemas.microsoft.com/office/drawing/2014/main" id="{C881F303-DE41-3313-4DDC-BDC4F5B5A1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448" y="1144558"/>
            <a:ext cx="4879642" cy="3597754"/>
          </a:xfrm>
          <a:prstGeom prst="rect">
            <a:avLst/>
          </a:prstGeom>
        </p:spPr>
      </p:pic>
      <p:sp>
        <p:nvSpPr>
          <p:cNvPr id="3" name="Content Placeholder 2">
            <a:extLst>
              <a:ext uri="{FF2B5EF4-FFF2-40B4-BE49-F238E27FC236}">
                <a16:creationId xmlns:a16="http://schemas.microsoft.com/office/drawing/2014/main" id="{E4FA735B-1B72-7AE1-F549-7ECF500972EE}"/>
              </a:ext>
            </a:extLst>
          </p:cNvPr>
          <p:cNvSpPr>
            <a:spLocks noGrp="1"/>
          </p:cNvSpPr>
          <p:nvPr>
            <p:ph idx="1"/>
          </p:nvPr>
        </p:nvSpPr>
        <p:spPr>
          <a:xfrm>
            <a:off x="5526156" y="2055813"/>
            <a:ext cx="5827644" cy="4121149"/>
          </a:xfrm>
        </p:spPr>
        <p:txBody>
          <a:bodyPr anchor="t">
            <a:normAutofit/>
          </a:bodyPr>
          <a:lstStyle/>
          <a:p>
            <a:r>
              <a:rPr lang="en-US" sz="1700"/>
              <a:t>MAE : Evaluates the absolute distance of the observations (the entries of the dataset) to the predictions on a regression, taking the average over all observations. We use the absolute value of the distances so that negative errors are accounted properly.</a:t>
            </a:r>
          </a:p>
          <a:p>
            <a:r>
              <a:rPr lang="en-US" sz="1700"/>
              <a:t>MSE : Another way to do so is by squaring the distance, so that the results are positive. This is done by the MSE, and higher errors (or distances) weigh more in the metric than lower ones, due to the nature of the power function.</a:t>
            </a:r>
          </a:p>
          <a:p>
            <a:r>
              <a:rPr lang="en-US" sz="1700"/>
              <a:t>RMSE: backlash in MSE is the fact that the unit of the metric is also squared, so if the model tries to predict price in US$, the MSE will yield a number with unit (US$)² which does not make sense. RMSE is used then to return the MSE error to the original unit by taking the square root of it, while maintaining the property of penalizing higher errors.</a:t>
            </a:r>
          </a:p>
        </p:txBody>
      </p:sp>
    </p:spTree>
    <p:extLst>
      <p:ext uri="{BB962C8B-B14F-4D97-AF65-F5344CB8AC3E}">
        <p14:creationId xmlns:p14="http://schemas.microsoft.com/office/powerpoint/2010/main" val="3935425394"/>
      </p:ext>
    </p:extLst>
  </p:cSld>
  <p:clrMapOvr>
    <a:masterClrMapping/>
  </p:clrMapOvr>
  <mc:AlternateContent xmlns:mc="http://schemas.openxmlformats.org/markup-compatibility/2006" xmlns:p14="http://schemas.microsoft.com/office/powerpoint/2010/main">
    <mc:Choice Requires="p14">
      <p:transition spd="slow" p14:dur="2000" advTm="53609"/>
    </mc:Choice>
    <mc:Fallback xmlns="">
      <p:transition spd="slow" advTm="53609"/>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0339EE9-5436-4860-BBFC-7CD7C90DB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AA770EBD-5B77-46EC-BF58-EF27ACD6B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0"/>
            <a:ext cx="7537705" cy="6858000"/>
          </a:xfrm>
          <a:custGeom>
            <a:avLst/>
            <a:gdLst>
              <a:gd name="connsiteX0" fmla="*/ 1008599 w 7299977"/>
              <a:gd name="connsiteY0" fmla="*/ 0 h 6858000"/>
              <a:gd name="connsiteX1" fmla="*/ 4420653 w 7299977"/>
              <a:gd name="connsiteY1" fmla="*/ 0 h 6858000"/>
              <a:gd name="connsiteX2" fmla="*/ 5511704 w 7299977"/>
              <a:gd name="connsiteY2" fmla="*/ 0 h 6858000"/>
              <a:gd name="connsiteX3" fmla="*/ 7299977 w 7299977"/>
              <a:gd name="connsiteY3" fmla="*/ 0 h 6858000"/>
              <a:gd name="connsiteX4" fmla="*/ 7299977 w 7299977"/>
              <a:gd name="connsiteY4" fmla="*/ 6858000 h 6858000"/>
              <a:gd name="connsiteX5" fmla="*/ 5511704 w 7299977"/>
              <a:gd name="connsiteY5" fmla="*/ 6858000 h 6858000"/>
              <a:gd name="connsiteX6" fmla="*/ 4420653 w 7299977"/>
              <a:gd name="connsiteY6" fmla="*/ 6858000 h 6858000"/>
              <a:gd name="connsiteX7" fmla="*/ 1592997 w 7299977"/>
              <a:gd name="connsiteY7" fmla="*/ 6858000 h 6858000"/>
              <a:gd name="connsiteX8" fmla="*/ 1232473 w 7299977"/>
              <a:gd name="connsiteY8" fmla="*/ 6658805 h 6858000"/>
              <a:gd name="connsiteX9" fmla="*/ 1075471 w 7299977"/>
              <a:gd name="connsiteY9" fmla="*/ 6431153 h 6858000"/>
              <a:gd name="connsiteX10" fmla="*/ 1020229 w 7299977"/>
              <a:gd name="connsiteY10" fmla="*/ 6367127 h 6858000"/>
              <a:gd name="connsiteX11" fmla="*/ 883579 w 7299977"/>
              <a:gd name="connsiteY11" fmla="*/ 6281757 h 6858000"/>
              <a:gd name="connsiteX12" fmla="*/ 645167 w 7299977"/>
              <a:gd name="connsiteY12" fmla="*/ 6100347 h 6858000"/>
              <a:gd name="connsiteX13" fmla="*/ 732391 w 7299977"/>
              <a:gd name="connsiteY13" fmla="*/ 6057663 h 6858000"/>
              <a:gd name="connsiteX14" fmla="*/ 985339 w 7299977"/>
              <a:gd name="connsiteY14" fmla="*/ 6167932 h 6858000"/>
              <a:gd name="connsiteX15" fmla="*/ 1168509 w 7299977"/>
              <a:gd name="connsiteY15" fmla="*/ 6196388 h 6858000"/>
              <a:gd name="connsiteX16" fmla="*/ 909746 w 7299977"/>
              <a:gd name="connsiteY16" fmla="*/ 6004307 h 6858000"/>
              <a:gd name="connsiteX17" fmla="*/ 659704 w 7299977"/>
              <a:gd name="connsiteY17" fmla="*/ 5755314 h 6858000"/>
              <a:gd name="connsiteX18" fmla="*/ 851597 w 7299977"/>
              <a:gd name="connsiteY18" fmla="*/ 5801555 h 6858000"/>
              <a:gd name="connsiteX19" fmla="*/ 860319 w 7299977"/>
              <a:gd name="connsiteY19" fmla="*/ 5769542 h 6858000"/>
              <a:gd name="connsiteX20" fmla="*/ 691686 w 7299977"/>
              <a:gd name="connsiteY20" fmla="*/ 5474306 h 6858000"/>
              <a:gd name="connsiteX21" fmla="*/ 610278 w 7299977"/>
              <a:gd name="connsiteY21" fmla="*/ 5353367 h 6858000"/>
              <a:gd name="connsiteX22" fmla="*/ 238123 w 7299977"/>
              <a:gd name="connsiteY22" fmla="*/ 4994104 h 6858000"/>
              <a:gd name="connsiteX23" fmla="*/ 592833 w 7299977"/>
              <a:gd name="connsiteY23" fmla="*/ 5154171 h 6858000"/>
              <a:gd name="connsiteX24" fmla="*/ 226494 w 7299977"/>
              <a:gd name="connsiteY24" fmla="*/ 4805580 h 6858000"/>
              <a:gd name="connsiteX25" fmla="*/ 49139 w 7299977"/>
              <a:gd name="connsiteY25" fmla="*/ 4677526 h 6858000"/>
              <a:gd name="connsiteX26" fmla="*/ 5527 w 7299977"/>
              <a:gd name="connsiteY26" fmla="*/ 4602828 h 6858000"/>
              <a:gd name="connsiteX27" fmla="*/ 84029 w 7299977"/>
              <a:gd name="connsiteY27" fmla="*/ 4585042 h 6858000"/>
              <a:gd name="connsiteX28" fmla="*/ 325347 w 7299977"/>
              <a:gd name="connsiteY28" fmla="*/ 4613499 h 6858000"/>
              <a:gd name="connsiteX29" fmla="*/ 25879 w 7299977"/>
              <a:gd name="connsiteY29" fmla="*/ 4378734 h 6858000"/>
              <a:gd name="connsiteX30" fmla="*/ 249753 w 7299977"/>
              <a:gd name="connsiteY30" fmla="*/ 4414305 h 6858000"/>
              <a:gd name="connsiteX31" fmla="*/ 313718 w 7299977"/>
              <a:gd name="connsiteY31" fmla="*/ 4321821 h 6858000"/>
              <a:gd name="connsiteX32" fmla="*/ 418386 w 7299977"/>
              <a:gd name="connsiteY32" fmla="*/ 4172424 h 6858000"/>
              <a:gd name="connsiteX33" fmla="*/ 491072 w 7299977"/>
              <a:gd name="connsiteY33" fmla="*/ 4090612 h 6858000"/>
              <a:gd name="connsiteX34" fmla="*/ 520147 w 7299977"/>
              <a:gd name="connsiteY34" fmla="*/ 3827390 h 6858000"/>
              <a:gd name="connsiteX35" fmla="*/ 459090 w 7299977"/>
              <a:gd name="connsiteY35" fmla="*/ 3539269 h 6858000"/>
              <a:gd name="connsiteX36" fmla="*/ 290458 w 7299977"/>
              <a:gd name="connsiteY36" fmla="*/ 3393429 h 6858000"/>
              <a:gd name="connsiteX37" fmla="*/ 339884 w 7299977"/>
              <a:gd name="connsiteY37" fmla="*/ 3229805 h 6858000"/>
              <a:gd name="connsiteX38" fmla="*/ 697501 w 7299977"/>
              <a:gd name="connsiteY38" fmla="*/ 3329402 h 6858000"/>
              <a:gd name="connsiteX39" fmla="*/ 165437 w 7299977"/>
              <a:gd name="connsiteY39" fmla="*/ 2941684 h 6858000"/>
              <a:gd name="connsiteX40" fmla="*/ 255568 w 7299977"/>
              <a:gd name="connsiteY40" fmla="*/ 2923898 h 6858000"/>
              <a:gd name="connsiteX41" fmla="*/ 578296 w 7299977"/>
              <a:gd name="connsiteY41" fmla="*/ 2703362 h 6858000"/>
              <a:gd name="connsiteX42" fmla="*/ 595740 w 7299977"/>
              <a:gd name="connsiteY42" fmla="*/ 2692689 h 6858000"/>
              <a:gd name="connsiteX43" fmla="*/ 650982 w 7299977"/>
              <a:gd name="connsiteY43" fmla="*/ 2553965 h 6858000"/>
              <a:gd name="connsiteX44" fmla="*/ 825429 w 7299977"/>
              <a:gd name="connsiteY44" fmla="*/ 2532623 h 6858000"/>
              <a:gd name="connsiteX45" fmla="*/ 970802 w 7299977"/>
              <a:gd name="connsiteY45" fmla="*/ 2564636 h 6858000"/>
              <a:gd name="connsiteX46" fmla="*/ 1127805 w 7299977"/>
              <a:gd name="connsiteY46" fmla="*/ 2525509 h 6858000"/>
              <a:gd name="connsiteX47" fmla="*/ 1267362 w 7299977"/>
              <a:gd name="connsiteY47" fmla="*/ 2543294 h 6858000"/>
              <a:gd name="connsiteX48" fmla="*/ 1386568 w 7299977"/>
              <a:gd name="connsiteY48" fmla="*/ 2518395 h 6858000"/>
              <a:gd name="connsiteX49" fmla="*/ 1270270 w 7299977"/>
              <a:gd name="connsiteY49" fmla="*/ 2401012 h 6858000"/>
              <a:gd name="connsiteX50" fmla="*/ 1107453 w 7299977"/>
              <a:gd name="connsiteY50" fmla="*/ 2401012 h 6858000"/>
              <a:gd name="connsiteX51" fmla="*/ 991154 w 7299977"/>
              <a:gd name="connsiteY51" fmla="*/ 2326314 h 6858000"/>
              <a:gd name="connsiteX52" fmla="*/ 880671 w 7299977"/>
              <a:gd name="connsiteY52" fmla="*/ 2191146 h 6858000"/>
              <a:gd name="connsiteX53" fmla="*/ 491072 w 7299977"/>
              <a:gd name="connsiteY53" fmla="*/ 1974165 h 6858000"/>
              <a:gd name="connsiteX54" fmla="*/ 421293 w 7299977"/>
              <a:gd name="connsiteY54" fmla="*/ 1892353 h 6858000"/>
              <a:gd name="connsiteX55" fmla="*/ 1531941 w 7299977"/>
              <a:gd name="connsiteY55" fmla="*/ 2208931 h 6858000"/>
              <a:gd name="connsiteX56" fmla="*/ 1188861 w 7299977"/>
              <a:gd name="connsiteY56" fmla="*/ 2077320 h 6858000"/>
              <a:gd name="connsiteX57" fmla="*/ 1421458 w 7299977"/>
              <a:gd name="connsiteY57" fmla="*/ 2102219 h 6858000"/>
              <a:gd name="connsiteX58" fmla="*/ 1549386 w 7299977"/>
              <a:gd name="connsiteY58" fmla="*/ 2013292 h 6858000"/>
              <a:gd name="connsiteX59" fmla="*/ 1549386 w 7299977"/>
              <a:gd name="connsiteY59" fmla="*/ 1984836 h 6858000"/>
              <a:gd name="connsiteX60" fmla="*/ 1453440 w 7299977"/>
              <a:gd name="connsiteY60" fmla="*/ 1903025 h 6858000"/>
              <a:gd name="connsiteX61" fmla="*/ 1398198 w 7299977"/>
              <a:gd name="connsiteY61" fmla="*/ 1849668 h 6858000"/>
              <a:gd name="connsiteX62" fmla="*/ 1247011 w 7299977"/>
              <a:gd name="connsiteY62" fmla="*/ 1657587 h 6858000"/>
              <a:gd name="connsiteX63" fmla="*/ 1354586 w 7299977"/>
              <a:gd name="connsiteY63" fmla="*/ 1636245 h 6858000"/>
              <a:gd name="connsiteX64" fmla="*/ 1395290 w 7299977"/>
              <a:gd name="connsiteY64" fmla="*/ 1597117 h 6858000"/>
              <a:gd name="connsiteX65" fmla="*/ 1366216 w 7299977"/>
              <a:gd name="connsiteY65" fmla="*/ 1540204 h 6858000"/>
              <a:gd name="connsiteX66" fmla="*/ 1031858 w 7299977"/>
              <a:gd name="connsiteY66" fmla="*/ 1365909 h 6858000"/>
              <a:gd name="connsiteX67" fmla="*/ 1005692 w 7299977"/>
              <a:gd name="connsiteY67" fmla="*/ 1230741 h 6858000"/>
              <a:gd name="connsiteX68" fmla="*/ 1069655 w 7299977"/>
              <a:gd name="connsiteY68" fmla="*/ 1209399 h 6858000"/>
              <a:gd name="connsiteX69" fmla="*/ 1142342 w 7299977"/>
              <a:gd name="connsiteY69" fmla="*/ 1220069 h 6858000"/>
              <a:gd name="connsiteX70" fmla="*/ 1084193 w 7299977"/>
              <a:gd name="connsiteY70" fmla="*/ 1113358 h 6858000"/>
              <a:gd name="connsiteX71" fmla="*/ 848689 w 7299977"/>
              <a:gd name="connsiteY71" fmla="*/ 1006647 h 6858000"/>
              <a:gd name="connsiteX72" fmla="*/ 805077 w 7299977"/>
              <a:gd name="connsiteY72" fmla="*/ 949734 h 6858000"/>
              <a:gd name="connsiteX73" fmla="*/ 863226 w 7299977"/>
              <a:gd name="connsiteY73" fmla="*/ 921277 h 6858000"/>
              <a:gd name="connsiteX74" fmla="*/ 906838 w 7299977"/>
              <a:gd name="connsiteY74" fmla="*/ 910606 h 6858000"/>
              <a:gd name="connsiteX75" fmla="*/ 5527 w 7299977"/>
              <a:gd name="connsiteY75" fmla="*/ 465975 h 6858000"/>
              <a:gd name="connsiteX76" fmla="*/ 209049 w 7299977"/>
              <a:gd name="connsiteY76" fmla="*/ 462417 h 6858000"/>
              <a:gd name="connsiteX77" fmla="*/ 409664 w 7299977"/>
              <a:gd name="connsiteY77" fmla="*/ 533558 h 6858000"/>
              <a:gd name="connsiteX78" fmla="*/ 621908 w 7299977"/>
              <a:gd name="connsiteY78" fmla="*/ 522887 h 6858000"/>
              <a:gd name="connsiteX79" fmla="*/ 822522 w 7299977"/>
              <a:gd name="connsiteY79" fmla="*/ 558458 h 6858000"/>
              <a:gd name="connsiteX80" fmla="*/ 996969 w 7299977"/>
              <a:gd name="connsiteY80" fmla="*/ 558458 h 6858000"/>
              <a:gd name="connsiteX81" fmla="*/ 834151 w 7299977"/>
              <a:gd name="connsiteY81" fmla="*/ 505101 h 6858000"/>
              <a:gd name="connsiteX82" fmla="*/ 773095 w 7299977"/>
              <a:gd name="connsiteY82" fmla="*/ 416176 h 6858000"/>
              <a:gd name="connsiteX83" fmla="*/ 793447 w 7299977"/>
              <a:gd name="connsiteY83" fmla="*/ 334364 h 6858000"/>
              <a:gd name="connsiteX84" fmla="*/ 860319 w 7299977"/>
              <a:gd name="connsiteY84" fmla="*/ 359262 h 6858000"/>
              <a:gd name="connsiteX85" fmla="*/ 938820 w 7299977"/>
              <a:gd name="connsiteY85" fmla="*/ 451747 h 6858000"/>
              <a:gd name="connsiteX86" fmla="*/ 956265 w 7299977"/>
              <a:gd name="connsiteY86" fmla="*/ 394834 h 6858000"/>
              <a:gd name="connsiteX87" fmla="*/ 1002784 w 7299977"/>
              <a:gd name="connsiteY87" fmla="*/ 352148 h 6858000"/>
              <a:gd name="connsiteX88" fmla="*/ 1270270 w 7299977"/>
              <a:gd name="connsiteY88" fmla="*/ 373491 h 6858000"/>
              <a:gd name="connsiteX89" fmla="*/ 1092915 w 7299977"/>
              <a:gd name="connsiteY89" fmla="*/ 192082 h 6858000"/>
              <a:gd name="connsiteX90" fmla="*/ 979525 w 7299977"/>
              <a:gd name="connsiteY90" fmla="*/ 163625 h 6858000"/>
              <a:gd name="connsiteX91" fmla="*/ 953358 w 7299977"/>
              <a:gd name="connsiteY91" fmla="*/ 88927 h 6858000"/>
              <a:gd name="connsiteX92" fmla="*/ 1005692 w 7299977"/>
              <a:gd name="connsiteY92" fmla="*/ 71141 h 6858000"/>
              <a:gd name="connsiteX93" fmla="*/ 1267362 w 7299977"/>
              <a:gd name="connsiteY93" fmla="*/ 135168 h 6858000"/>
              <a:gd name="connsiteX94" fmla="*/ 1310975 w 7299977"/>
              <a:gd name="connsiteY94" fmla="*/ 110269 h 6858000"/>
              <a:gd name="connsiteX95" fmla="*/ 1008599 w 7299977"/>
              <a:gd name="connsiteY9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7299977" h="6858000">
                <a:moveTo>
                  <a:pt x="1008599" y="0"/>
                </a:moveTo>
                <a:lnTo>
                  <a:pt x="4420653" y="0"/>
                </a:lnTo>
                <a:lnTo>
                  <a:pt x="5511704" y="0"/>
                </a:lnTo>
                <a:lnTo>
                  <a:pt x="7299977" y="0"/>
                </a:lnTo>
                <a:lnTo>
                  <a:pt x="7299977" y="6858000"/>
                </a:lnTo>
                <a:lnTo>
                  <a:pt x="5511704" y="6858000"/>
                </a:lnTo>
                <a:lnTo>
                  <a:pt x="4420653" y="6858000"/>
                </a:lnTo>
                <a:lnTo>
                  <a:pt x="1592997" y="6858000"/>
                </a:lnTo>
                <a:cubicBezTo>
                  <a:pt x="1473792" y="6786859"/>
                  <a:pt x="1360401" y="6701489"/>
                  <a:pt x="1232473" y="6658805"/>
                </a:cubicBezTo>
                <a:cubicBezTo>
                  <a:pt x="1145250" y="6630349"/>
                  <a:pt x="1060933" y="6580550"/>
                  <a:pt x="1075471" y="6431153"/>
                </a:cubicBezTo>
                <a:cubicBezTo>
                  <a:pt x="1078378" y="6388469"/>
                  <a:pt x="1055118" y="6356456"/>
                  <a:pt x="1020229" y="6367127"/>
                </a:cubicBezTo>
                <a:cubicBezTo>
                  <a:pt x="953358" y="6388469"/>
                  <a:pt x="921375" y="6327999"/>
                  <a:pt x="883579" y="6281757"/>
                </a:cubicBezTo>
                <a:cubicBezTo>
                  <a:pt x="816707" y="6199945"/>
                  <a:pt x="752743" y="6114575"/>
                  <a:pt x="645167" y="6100347"/>
                </a:cubicBezTo>
                <a:cubicBezTo>
                  <a:pt x="665519" y="6036320"/>
                  <a:pt x="700408" y="6043434"/>
                  <a:pt x="732391" y="6057663"/>
                </a:cubicBezTo>
                <a:cubicBezTo>
                  <a:pt x="816707" y="6093234"/>
                  <a:pt x="901023" y="6132361"/>
                  <a:pt x="985339" y="6167932"/>
                </a:cubicBezTo>
                <a:cubicBezTo>
                  <a:pt x="1040581" y="6189274"/>
                  <a:pt x="1095822" y="6221287"/>
                  <a:pt x="1168509" y="6196388"/>
                </a:cubicBezTo>
                <a:cubicBezTo>
                  <a:pt x="1104545" y="6068335"/>
                  <a:pt x="996969" y="6043434"/>
                  <a:pt x="909746" y="6004307"/>
                </a:cubicBezTo>
                <a:cubicBezTo>
                  <a:pt x="802169" y="5954508"/>
                  <a:pt x="738206" y="5862025"/>
                  <a:pt x="659704" y="5755314"/>
                </a:cubicBezTo>
                <a:cubicBezTo>
                  <a:pt x="738206" y="5726858"/>
                  <a:pt x="787632" y="5805112"/>
                  <a:pt x="851597" y="5801555"/>
                </a:cubicBezTo>
                <a:cubicBezTo>
                  <a:pt x="854504" y="5790884"/>
                  <a:pt x="860319" y="5769542"/>
                  <a:pt x="860319" y="5769542"/>
                </a:cubicBezTo>
                <a:cubicBezTo>
                  <a:pt x="755650" y="5712629"/>
                  <a:pt x="709132" y="5605917"/>
                  <a:pt x="691686" y="5474306"/>
                </a:cubicBezTo>
                <a:cubicBezTo>
                  <a:pt x="685872" y="5406721"/>
                  <a:pt x="648075" y="5385379"/>
                  <a:pt x="610278" y="5353367"/>
                </a:cubicBezTo>
                <a:cubicBezTo>
                  <a:pt x="482350" y="5243097"/>
                  <a:pt x="345700" y="5143500"/>
                  <a:pt x="238123" y="4994104"/>
                </a:cubicBezTo>
                <a:cubicBezTo>
                  <a:pt x="363144" y="5011889"/>
                  <a:pt x="461997" y="5111487"/>
                  <a:pt x="592833" y="5154171"/>
                </a:cubicBezTo>
                <a:cubicBezTo>
                  <a:pt x="488165" y="4990547"/>
                  <a:pt x="351514" y="4905177"/>
                  <a:pt x="226494" y="4805580"/>
                </a:cubicBezTo>
                <a:cubicBezTo>
                  <a:pt x="168344" y="4759339"/>
                  <a:pt x="116011" y="4702425"/>
                  <a:pt x="49139" y="4677526"/>
                </a:cubicBezTo>
                <a:cubicBezTo>
                  <a:pt x="25879" y="4670412"/>
                  <a:pt x="-14826" y="4652628"/>
                  <a:pt x="5527" y="4602828"/>
                </a:cubicBezTo>
                <a:cubicBezTo>
                  <a:pt x="22972" y="4560144"/>
                  <a:pt x="54954" y="4574373"/>
                  <a:pt x="84029" y="4585042"/>
                </a:cubicBezTo>
                <a:cubicBezTo>
                  <a:pt x="153807" y="4613499"/>
                  <a:pt x="229401" y="4613499"/>
                  <a:pt x="325347" y="4613499"/>
                </a:cubicBezTo>
                <a:cubicBezTo>
                  <a:pt x="243939" y="4478331"/>
                  <a:pt x="95658" y="4521016"/>
                  <a:pt x="25879" y="4378734"/>
                </a:cubicBezTo>
                <a:cubicBezTo>
                  <a:pt x="113103" y="4353835"/>
                  <a:pt x="179975" y="4403633"/>
                  <a:pt x="249753" y="4414305"/>
                </a:cubicBezTo>
                <a:cubicBezTo>
                  <a:pt x="313718" y="4424975"/>
                  <a:pt x="328254" y="4400076"/>
                  <a:pt x="313718" y="4321821"/>
                </a:cubicBezTo>
                <a:cubicBezTo>
                  <a:pt x="290458" y="4200882"/>
                  <a:pt x="325347" y="4140411"/>
                  <a:pt x="418386" y="4172424"/>
                </a:cubicBezTo>
                <a:cubicBezTo>
                  <a:pt x="505609" y="4204438"/>
                  <a:pt x="514332" y="4158196"/>
                  <a:pt x="491072" y="4090612"/>
                </a:cubicBezTo>
                <a:cubicBezTo>
                  <a:pt x="456183" y="3991015"/>
                  <a:pt x="493979" y="3912759"/>
                  <a:pt x="520147" y="3827390"/>
                </a:cubicBezTo>
                <a:cubicBezTo>
                  <a:pt x="560851" y="3699337"/>
                  <a:pt x="543407" y="3635309"/>
                  <a:pt x="459090" y="3539269"/>
                </a:cubicBezTo>
                <a:cubicBezTo>
                  <a:pt x="409664" y="3485914"/>
                  <a:pt x="360236" y="3439672"/>
                  <a:pt x="290458" y="3393429"/>
                </a:cubicBezTo>
                <a:cubicBezTo>
                  <a:pt x="450368" y="3368530"/>
                  <a:pt x="284643" y="3283162"/>
                  <a:pt x="339884" y="3229805"/>
                </a:cubicBezTo>
                <a:cubicBezTo>
                  <a:pt x="453275" y="3208463"/>
                  <a:pt x="543407" y="3379202"/>
                  <a:pt x="697501" y="3329402"/>
                </a:cubicBezTo>
                <a:cubicBezTo>
                  <a:pt x="511425" y="3183563"/>
                  <a:pt x="302087" y="3137322"/>
                  <a:pt x="165437" y="2941684"/>
                </a:cubicBezTo>
                <a:cubicBezTo>
                  <a:pt x="197419" y="2899000"/>
                  <a:pt x="229401" y="2941684"/>
                  <a:pt x="255568" y="2923898"/>
                </a:cubicBezTo>
                <a:cubicBezTo>
                  <a:pt x="255568" y="2913227"/>
                  <a:pt x="560851" y="2980812"/>
                  <a:pt x="578296" y="2703362"/>
                </a:cubicBezTo>
                <a:cubicBezTo>
                  <a:pt x="584111" y="2703362"/>
                  <a:pt x="589926" y="2703362"/>
                  <a:pt x="595740" y="2692689"/>
                </a:cubicBezTo>
                <a:cubicBezTo>
                  <a:pt x="627722" y="2653563"/>
                  <a:pt x="598648" y="2561080"/>
                  <a:pt x="650982" y="2553965"/>
                </a:cubicBezTo>
                <a:cubicBezTo>
                  <a:pt x="709132" y="2546851"/>
                  <a:pt x="764373" y="2514837"/>
                  <a:pt x="825429" y="2532623"/>
                </a:cubicBezTo>
                <a:cubicBezTo>
                  <a:pt x="871949" y="2546851"/>
                  <a:pt x="921375" y="2564636"/>
                  <a:pt x="970802" y="2564636"/>
                </a:cubicBezTo>
                <a:cubicBezTo>
                  <a:pt x="1023136" y="2564636"/>
                  <a:pt x="1095822" y="2685576"/>
                  <a:pt x="1127805" y="2525509"/>
                </a:cubicBezTo>
                <a:cubicBezTo>
                  <a:pt x="1127805" y="2518395"/>
                  <a:pt x="1217936" y="2536181"/>
                  <a:pt x="1267362" y="2543294"/>
                </a:cubicBezTo>
                <a:cubicBezTo>
                  <a:pt x="1308067" y="2550408"/>
                  <a:pt x="1357494" y="2582422"/>
                  <a:pt x="1386568" y="2518395"/>
                </a:cubicBezTo>
                <a:cubicBezTo>
                  <a:pt x="1401105" y="2479267"/>
                  <a:pt x="1331326" y="2408126"/>
                  <a:pt x="1270270" y="2401012"/>
                </a:cubicBezTo>
                <a:cubicBezTo>
                  <a:pt x="1215029" y="2393898"/>
                  <a:pt x="1159787" y="2386784"/>
                  <a:pt x="1107453" y="2401012"/>
                </a:cubicBezTo>
                <a:cubicBezTo>
                  <a:pt x="1043489" y="2418796"/>
                  <a:pt x="1008599" y="2390340"/>
                  <a:pt x="991154" y="2326314"/>
                </a:cubicBezTo>
                <a:cubicBezTo>
                  <a:pt x="970802" y="2258731"/>
                  <a:pt x="933005" y="2223159"/>
                  <a:pt x="880671" y="2191146"/>
                </a:cubicBezTo>
                <a:cubicBezTo>
                  <a:pt x="752743" y="2112891"/>
                  <a:pt x="630630" y="2020407"/>
                  <a:pt x="491072" y="1974165"/>
                </a:cubicBezTo>
                <a:cubicBezTo>
                  <a:pt x="464905" y="1967051"/>
                  <a:pt x="432923" y="1952823"/>
                  <a:pt x="421293" y="1892353"/>
                </a:cubicBezTo>
                <a:cubicBezTo>
                  <a:pt x="799262" y="1984836"/>
                  <a:pt x="1142342" y="2223159"/>
                  <a:pt x="1531941" y="2208931"/>
                </a:cubicBezTo>
                <a:cubicBezTo>
                  <a:pt x="1427272" y="2134233"/>
                  <a:pt x="1302252" y="2130676"/>
                  <a:pt x="1188861" y="2077320"/>
                </a:cubicBezTo>
                <a:cubicBezTo>
                  <a:pt x="1270270" y="2038192"/>
                  <a:pt x="1345864" y="2080877"/>
                  <a:pt x="1421458" y="2102219"/>
                </a:cubicBezTo>
                <a:cubicBezTo>
                  <a:pt x="1485422" y="2120004"/>
                  <a:pt x="1543571" y="2123562"/>
                  <a:pt x="1549386" y="2013292"/>
                </a:cubicBezTo>
                <a:cubicBezTo>
                  <a:pt x="1549386" y="2002622"/>
                  <a:pt x="1549386" y="1995507"/>
                  <a:pt x="1549386" y="1984836"/>
                </a:cubicBezTo>
                <a:cubicBezTo>
                  <a:pt x="1526126" y="1938595"/>
                  <a:pt x="1494144" y="1917252"/>
                  <a:pt x="1453440" y="1903025"/>
                </a:cubicBezTo>
                <a:cubicBezTo>
                  <a:pt x="1430180" y="1895910"/>
                  <a:pt x="1398198" y="1881683"/>
                  <a:pt x="1398198" y="1849668"/>
                </a:cubicBezTo>
                <a:cubicBezTo>
                  <a:pt x="1401105" y="1728729"/>
                  <a:pt x="1322604" y="1693158"/>
                  <a:pt x="1247011" y="1657587"/>
                </a:cubicBezTo>
                <a:cubicBezTo>
                  <a:pt x="1287715" y="1597117"/>
                  <a:pt x="1322604" y="1639802"/>
                  <a:pt x="1354586" y="1636245"/>
                </a:cubicBezTo>
                <a:cubicBezTo>
                  <a:pt x="1374939" y="1632688"/>
                  <a:pt x="1395290" y="1629132"/>
                  <a:pt x="1395290" y="1597117"/>
                </a:cubicBezTo>
                <a:cubicBezTo>
                  <a:pt x="1395290" y="1572219"/>
                  <a:pt x="1386568" y="1540204"/>
                  <a:pt x="1366216" y="1540204"/>
                </a:cubicBezTo>
                <a:cubicBezTo>
                  <a:pt x="1238288" y="1536647"/>
                  <a:pt x="1165601" y="1365909"/>
                  <a:pt x="1031858" y="1365909"/>
                </a:cubicBezTo>
                <a:cubicBezTo>
                  <a:pt x="950450" y="1365909"/>
                  <a:pt x="1072563" y="1269868"/>
                  <a:pt x="1005692" y="1230741"/>
                </a:cubicBezTo>
                <a:cubicBezTo>
                  <a:pt x="991154" y="1220069"/>
                  <a:pt x="1046396" y="1205842"/>
                  <a:pt x="1069655" y="1209399"/>
                </a:cubicBezTo>
                <a:cubicBezTo>
                  <a:pt x="1092915" y="1212955"/>
                  <a:pt x="1113268" y="1237855"/>
                  <a:pt x="1142342" y="1220069"/>
                </a:cubicBezTo>
                <a:cubicBezTo>
                  <a:pt x="1156879" y="1156043"/>
                  <a:pt x="1119082" y="1131144"/>
                  <a:pt x="1084193" y="1113358"/>
                </a:cubicBezTo>
                <a:cubicBezTo>
                  <a:pt x="1008599" y="1070674"/>
                  <a:pt x="933005" y="1020875"/>
                  <a:pt x="848689" y="1006647"/>
                </a:cubicBezTo>
                <a:cubicBezTo>
                  <a:pt x="819615" y="1003089"/>
                  <a:pt x="802169" y="985305"/>
                  <a:pt x="805077" y="949734"/>
                </a:cubicBezTo>
                <a:cubicBezTo>
                  <a:pt x="810892" y="903491"/>
                  <a:pt x="839967" y="917720"/>
                  <a:pt x="863226" y="921277"/>
                </a:cubicBezTo>
                <a:cubicBezTo>
                  <a:pt x="877764" y="924835"/>
                  <a:pt x="892301" y="935506"/>
                  <a:pt x="906838" y="910606"/>
                </a:cubicBezTo>
                <a:cubicBezTo>
                  <a:pt x="566666" y="658055"/>
                  <a:pt x="386404" y="672284"/>
                  <a:pt x="5527" y="465975"/>
                </a:cubicBezTo>
                <a:cubicBezTo>
                  <a:pt x="89843" y="426847"/>
                  <a:pt x="150900" y="455303"/>
                  <a:pt x="209049" y="462417"/>
                </a:cubicBezTo>
                <a:cubicBezTo>
                  <a:pt x="354422" y="480203"/>
                  <a:pt x="264290" y="512216"/>
                  <a:pt x="409664" y="533558"/>
                </a:cubicBezTo>
                <a:cubicBezTo>
                  <a:pt x="479443" y="544229"/>
                  <a:pt x="543407" y="579800"/>
                  <a:pt x="621908" y="522887"/>
                </a:cubicBezTo>
                <a:cubicBezTo>
                  <a:pt x="674242" y="483759"/>
                  <a:pt x="758558" y="526444"/>
                  <a:pt x="822522" y="558458"/>
                </a:cubicBezTo>
                <a:cubicBezTo>
                  <a:pt x="874856" y="586915"/>
                  <a:pt x="927190" y="594028"/>
                  <a:pt x="996969" y="558458"/>
                </a:cubicBezTo>
                <a:cubicBezTo>
                  <a:pt x="933005" y="537116"/>
                  <a:pt x="883579" y="519330"/>
                  <a:pt x="834151" y="505101"/>
                </a:cubicBezTo>
                <a:cubicBezTo>
                  <a:pt x="793447" y="494431"/>
                  <a:pt x="770187" y="469532"/>
                  <a:pt x="773095" y="416176"/>
                </a:cubicBezTo>
                <a:cubicBezTo>
                  <a:pt x="773095" y="387720"/>
                  <a:pt x="764373" y="348592"/>
                  <a:pt x="793447" y="334364"/>
                </a:cubicBezTo>
                <a:cubicBezTo>
                  <a:pt x="816707" y="320135"/>
                  <a:pt x="848689" y="334364"/>
                  <a:pt x="860319" y="359262"/>
                </a:cubicBezTo>
                <a:cubicBezTo>
                  <a:pt x="874856" y="405504"/>
                  <a:pt x="889393" y="448189"/>
                  <a:pt x="938820" y="451747"/>
                </a:cubicBezTo>
                <a:cubicBezTo>
                  <a:pt x="1005692" y="458860"/>
                  <a:pt x="967894" y="430405"/>
                  <a:pt x="956265" y="394834"/>
                </a:cubicBezTo>
                <a:cubicBezTo>
                  <a:pt x="944635" y="355706"/>
                  <a:pt x="979525" y="345034"/>
                  <a:pt x="1002784" y="352148"/>
                </a:cubicBezTo>
                <a:cubicBezTo>
                  <a:pt x="1090008" y="384162"/>
                  <a:pt x="1180139" y="327250"/>
                  <a:pt x="1270270" y="373491"/>
                </a:cubicBezTo>
                <a:cubicBezTo>
                  <a:pt x="1247011" y="259665"/>
                  <a:pt x="1197583" y="209867"/>
                  <a:pt x="1092915" y="192082"/>
                </a:cubicBezTo>
                <a:cubicBezTo>
                  <a:pt x="1055118" y="188525"/>
                  <a:pt x="1014414" y="195638"/>
                  <a:pt x="979525" y="163625"/>
                </a:cubicBezTo>
                <a:cubicBezTo>
                  <a:pt x="959172" y="145839"/>
                  <a:pt x="938820" y="124497"/>
                  <a:pt x="953358" y="88927"/>
                </a:cubicBezTo>
                <a:cubicBezTo>
                  <a:pt x="962080" y="64027"/>
                  <a:pt x="985339" y="64027"/>
                  <a:pt x="1005692" y="71141"/>
                </a:cubicBezTo>
                <a:cubicBezTo>
                  <a:pt x="1090008" y="110269"/>
                  <a:pt x="1180139" y="120941"/>
                  <a:pt x="1267362" y="135168"/>
                </a:cubicBezTo>
                <a:cubicBezTo>
                  <a:pt x="1281900" y="138725"/>
                  <a:pt x="1296437" y="145839"/>
                  <a:pt x="1310975" y="110269"/>
                </a:cubicBezTo>
                <a:cubicBezTo>
                  <a:pt x="1209214" y="78255"/>
                  <a:pt x="1110360" y="35571"/>
                  <a:pt x="1008599" y="0"/>
                </a:cubicBezTo>
                <a:close/>
              </a:path>
            </a:pathLst>
          </a:custGeom>
          <a:solidFill>
            <a:schemeClr val="bg2">
              <a:alpha val="5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FA9AA811-B425-507A-50A2-4E6E7984C835}"/>
              </a:ext>
            </a:extLst>
          </p:cNvPr>
          <p:cNvSpPr>
            <a:spLocks noGrp="1"/>
          </p:cNvSpPr>
          <p:nvPr>
            <p:ph type="title"/>
          </p:nvPr>
        </p:nvSpPr>
        <p:spPr>
          <a:xfrm>
            <a:off x="905484" y="1065749"/>
            <a:ext cx="3748810" cy="4726502"/>
          </a:xfrm>
        </p:spPr>
        <p:txBody>
          <a:bodyPr>
            <a:normAutofit/>
          </a:bodyPr>
          <a:lstStyle/>
          <a:p>
            <a:r>
              <a:rPr lang="en-US" dirty="0"/>
              <a:t>Conclusion</a:t>
            </a:r>
          </a:p>
        </p:txBody>
      </p:sp>
      <p:sp>
        <p:nvSpPr>
          <p:cNvPr id="3" name="Content Placeholder 2">
            <a:extLst>
              <a:ext uri="{FF2B5EF4-FFF2-40B4-BE49-F238E27FC236}">
                <a16:creationId xmlns:a16="http://schemas.microsoft.com/office/drawing/2014/main" id="{9B7C2B66-8B6B-349B-F8F7-F8DDEE2EC12F}"/>
              </a:ext>
            </a:extLst>
          </p:cNvPr>
          <p:cNvSpPr>
            <a:spLocks noGrp="1"/>
          </p:cNvSpPr>
          <p:nvPr>
            <p:ph idx="1"/>
          </p:nvPr>
        </p:nvSpPr>
        <p:spPr>
          <a:xfrm>
            <a:off x="4651247" y="713313"/>
            <a:ext cx="6702553" cy="5431376"/>
          </a:xfrm>
        </p:spPr>
        <p:txBody>
          <a:bodyPr anchor="ctr">
            <a:normAutofit/>
          </a:bodyPr>
          <a:lstStyle/>
          <a:p>
            <a:pPr algn="just"/>
            <a:r>
              <a:rPr lang="en-US" sz="2000" dirty="0"/>
              <a:t>With the Help of Time series model, we able to predict and forecast the Revenue of Major US airline which operated from Major US Hubs </a:t>
            </a:r>
          </a:p>
          <a:p>
            <a:pPr algn="just"/>
            <a:r>
              <a:rPr lang="en-US" sz="2000" dirty="0"/>
              <a:t>We Applied Five Univariate Time Series Models on the Data</a:t>
            </a:r>
          </a:p>
          <a:p>
            <a:pPr algn="just"/>
            <a:r>
              <a:rPr lang="en-US" sz="2000" dirty="0"/>
              <a:t>With the Help of Statistical Test, we able to determine that SARIMA model more precise at Predicting and forecasting the trend more than the remaining models due to Seasonality.</a:t>
            </a:r>
          </a:p>
          <a:p>
            <a:pPr algn="just"/>
            <a:r>
              <a:rPr lang="en-US" sz="2000" dirty="0"/>
              <a:t>From this project, Time series models SARIMA is helping in identifying future revenue with better accuracy.</a:t>
            </a:r>
          </a:p>
          <a:p>
            <a:pPr algn="just"/>
            <a:r>
              <a:rPr lang="en-US" sz="2000" dirty="0"/>
              <a:t>So, this will be helping airline industries in taking better decisions. Thus, helps to improve overall revenue.</a:t>
            </a:r>
          </a:p>
          <a:p>
            <a:pPr algn="just"/>
            <a:endParaRPr lang="en-US" sz="2000" dirty="0"/>
          </a:p>
        </p:txBody>
      </p:sp>
    </p:spTree>
    <p:extLst>
      <p:ext uri="{BB962C8B-B14F-4D97-AF65-F5344CB8AC3E}">
        <p14:creationId xmlns:p14="http://schemas.microsoft.com/office/powerpoint/2010/main" val="2124978537"/>
      </p:ext>
    </p:extLst>
  </p:cSld>
  <p:clrMapOvr>
    <a:masterClrMapping/>
  </p:clrMapOvr>
  <mc:AlternateContent xmlns:mc="http://schemas.openxmlformats.org/markup-compatibility/2006" xmlns:p14="http://schemas.microsoft.com/office/powerpoint/2010/main">
    <mc:Choice Requires="p14">
      <p:transition spd="slow" p14:dur="2000" advTm="36418"/>
    </mc:Choice>
    <mc:Fallback xmlns="">
      <p:transition spd="slow" advTm="36418"/>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4757C-36C2-1B3B-478F-F94A8841EFA7}"/>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8ED37FB-1E95-6EA2-634C-3522C5449D27}"/>
              </a:ext>
            </a:extLst>
          </p:cNvPr>
          <p:cNvSpPr>
            <a:spLocks noGrp="1"/>
          </p:cNvSpPr>
          <p:nvPr>
            <p:ph idx="1"/>
          </p:nvPr>
        </p:nvSpPr>
        <p:spPr>
          <a:xfrm>
            <a:off x="838200" y="1825625"/>
            <a:ext cx="10515600" cy="4667250"/>
          </a:xfrm>
        </p:spPr>
        <p:txBody>
          <a:bodyPr>
            <a:normAutofit/>
          </a:bodyPr>
          <a:lstStyle/>
          <a:p>
            <a:pPr marL="342900" lvl="0" indent="-342900" algn="just">
              <a:lnSpc>
                <a:spcPts val="900"/>
              </a:lnSpc>
              <a:spcAft>
                <a:spcPts val="250"/>
              </a:spcAft>
              <a:buSzPts val="800"/>
              <a:buFont typeface="Times New Roman" panose="02020603050405020304" pitchFamily="18" charset="0"/>
              <a:buAutoNum type="arabicPeriod"/>
              <a:tabLst>
                <a:tab pos="228600" algn="l"/>
              </a:tabLst>
            </a:pPr>
            <a:r>
              <a:rPr lang="en-US" sz="1400" dirty="0" err="1">
                <a:effectLst/>
                <a:ea typeface="MS Mincho" panose="02020609040205080304" pitchFamily="49" charset="-128"/>
              </a:rPr>
              <a:t>Bondoux</a:t>
            </a:r>
            <a:r>
              <a:rPr lang="en-US" sz="1400" dirty="0">
                <a:effectLst/>
                <a:ea typeface="MS Mincho" panose="02020609040205080304" pitchFamily="49" charset="-128"/>
              </a:rPr>
              <a:t>, N., Nguyen, A.Q., </a:t>
            </a:r>
            <a:r>
              <a:rPr lang="en-US" sz="1400" dirty="0" err="1">
                <a:effectLst/>
                <a:ea typeface="MS Mincho" panose="02020609040205080304" pitchFamily="49" charset="-128"/>
              </a:rPr>
              <a:t>Fiig</a:t>
            </a:r>
            <a:r>
              <a:rPr lang="en-US" sz="1400" dirty="0">
                <a:effectLst/>
                <a:ea typeface="MS Mincho" panose="02020609040205080304" pitchFamily="49" charset="-128"/>
              </a:rPr>
              <a:t>, T. et al. Reinforcement learning applied to airline revenue management. 19, 332–348 (2020).</a:t>
            </a:r>
          </a:p>
          <a:p>
            <a:pPr marL="342900" lvl="0" indent="-342900" algn="just">
              <a:lnSpc>
                <a:spcPts val="900"/>
              </a:lnSpc>
              <a:spcAft>
                <a:spcPts val="250"/>
              </a:spcAft>
              <a:buSzPts val="800"/>
              <a:buFont typeface="Times New Roman" panose="02020603050405020304" pitchFamily="18" charset="0"/>
              <a:buAutoNum type="arabicPeriod"/>
              <a:tabLst>
                <a:tab pos="228600" algn="l"/>
              </a:tabLst>
            </a:pPr>
            <a:r>
              <a:rPr lang="en-US" sz="1400" dirty="0">
                <a:effectLst/>
                <a:ea typeface="MS Mincho" panose="02020609040205080304" pitchFamily="49" charset="-128"/>
              </a:rPr>
              <a:t>Time Series Prediction: How Is It Different From Other Machine Learning?</a:t>
            </a:r>
          </a:p>
          <a:p>
            <a:pPr marL="342900" lvl="0" indent="-342900" algn="just">
              <a:lnSpc>
                <a:spcPts val="900"/>
              </a:lnSpc>
              <a:spcAft>
                <a:spcPts val="250"/>
              </a:spcAft>
              <a:buSzPts val="800"/>
              <a:buFont typeface="Times New Roman" panose="02020603050405020304" pitchFamily="18" charset="0"/>
              <a:buAutoNum type="arabicPeriod"/>
              <a:tabLst>
                <a:tab pos="228600" algn="l"/>
              </a:tabLst>
            </a:pPr>
            <a:r>
              <a:rPr lang="en-US" sz="1400" dirty="0">
                <a:effectLst/>
                <a:ea typeface="MS Mincho" panose="02020609040205080304" pitchFamily="49" charset="-128"/>
              </a:rPr>
              <a:t>Konda Hi </a:t>
            </a:r>
            <a:r>
              <a:rPr lang="en-US" sz="1400" dirty="0" err="1">
                <a:effectLst/>
                <a:ea typeface="MS Mincho" panose="02020609040205080304" pitchFamily="49" charset="-128"/>
              </a:rPr>
              <a:t>makireeti</a:t>
            </a:r>
            <a:r>
              <a:rPr lang="en-US" sz="1400" dirty="0">
                <a:effectLst/>
                <a:ea typeface="MS Mincho" panose="02020609040205080304" pitchFamily="49" charset="-128"/>
              </a:rPr>
              <a:t> and </a:t>
            </a:r>
            <a:r>
              <a:rPr lang="en-US" sz="1400" dirty="0" err="1">
                <a:effectLst/>
                <a:ea typeface="MS Mincho" panose="02020609040205080304" pitchFamily="49" charset="-128"/>
              </a:rPr>
              <a:t>Tammishetti</a:t>
            </a:r>
            <a:r>
              <a:rPr lang="en-US" sz="1400" dirty="0">
                <a:effectLst/>
                <a:ea typeface="MS Mincho" panose="02020609040205080304" pitchFamily="49" charset="-128"/>
              </a:rPr>
              <a:t> Vishnu, Air Passengers Occupancy Prediction Using  Arima Model V14 (2019) pp. 646-650</a:t>
            </a:r>
          </a:p>
          <a:p>
            <a:pPr marL="342900" lvl="0" indent="-342900" algn="l">
              <a:lnSpc>
                <a:spcPts val="900"/>
              </a:lnSpc>
              <a:spcAft>
                <a:spcPts val="250"/>
              </a:spcAft>
              <a:buSzPts val="800"/>
              <a:buFont typeface="Times New Roman" panose="02020603050405020304" pitchFamily="18" charset="0"/>
              <a:buAutoNum type="arabicPeriod"/>
              <a:tabLst>
                <a:tab pos="228600" algn="l"/>
              </a:tabLst>
            </a:pPr>
            <a:r>
              <a:rPr lang="en-US" sz="1400" dirty="0" err="1">
                <a:effectLst/>
                <a:ea typeface="MS Mincho" panose="02020609040205080304" pitchFamily="49" charset="-128"/>
              </a:rPr>
              <a:t>Mehandzhiyski</a:t>
            </a:r>
            <a:r>
              <a:rPr lang="en-US" sz="1400" dirty="0">
                <a:effectLst/>
                <a:ea typeface="MS Mincho" panose="02020609040205080304" pitchFamily="49" charset="-128"/>
              </a:rPr>
              <a:t>, V. (2021, October 20). Retrieved from https://365datascience.com/tutorials/time-series-analysis-tutorials/arma-model/</a:t>
            </a:r>
          </a:p>
          <a:p>
            <a:pPr marL="342900" lvl="0" indent="-342900" algn="l">
              <a:lnSpc>
                <a:spcPts val="900"/>
              </a:lnSpc>
              <a:spcAft>
                <a:spcPts val="250"/>
              </a:spcAft>
              <a:buSzPts val="800"/>
              <a:buFont typeface="Times New Roman" panose="02020603050405020304" pitchFamily="18" charset="0"/>
              <a:buAutoNum type="arabicPeriod"/>
              <a:tabLst>
                <a:tab pos="228600" algn="l"/>
              </a:tabLst>
            </a:pPr>
            <a:r>
              <a:rPr lang="en-US" sz="1400" dirty="0">
                <a:effectLst/>
                <a:ea typeface="MS Mincho" panose="02020609040205080304" pitchFamily="49" charset="-128"/>
              </a:rPr>
              <a:t>HAYES,A.(2021,October12).Retrieved from https://www.investopedia.com/terms/a/autoregressive-integrated-moving-average-arima.</a:t>
            </a:r>
          </a:p>
          <a:p>
            <a:pPr marL="342900" lvl="0" indent="-342900" algn="l">
              <a:lnSpc>
                <a:spcPts val="900"/>
              </a:lnSpc>
              <a:spcAft>
                <a:spcPts val="250"/>
              </a:spcAft>
              <a:buSzPts val="800"/>
              <a:buFont typeface="Times New Roman" panose="02020603050405020304" pitchFamily="18" charset="0"/>
              <a:buAutoNum type="arabicPeriod"/>
              <a:tabLst>
                <a:tab pos="228600" algn="l"/>
              </a:tabLst>
            </a:pPr>
            <a:r>
              <a:rPr lang="en-US" sz="1400" dirty="0">
                <a:effectLst/>
                <a:ea typeface="MS Mincho" panose="02020609040205080304" pitchFamily="49" charset="-128"/>
              </a:rPr>
              <a:t>SARIMA Using Python – Forecast Seasonal Data https://www.wisdomgeek.com/development/machine-learning/sarima-forecast-seasonal-data-using-python/</a:t>
            </a:r>
          </a:p>
          <a:p>
            <a:pPr marL="342900" lvl="0" indent="-342900" algn="l">
              <a:lnSpc>
                <a:spcPts val="900"/>
              </a:lnSpc>
              <a:spcAft>
                <a:spcPts val="250"/>
              </a:spcAft>
              <a:buSzPts val="800"/>
              <a:buFont typeface="Times New Roman" panose="02020603050405020304" pitchFamily="18" charset="0"/>
              <a:buAutoNum type="arabicPeriod"/>
              <a:tabLst>
                <a:tab pos="228600" algn="l"/>
              </a:tabLst>
            </a:pPr>
            <a:r>
              <a:rPr lang="en-US" sz="1400" dirty="0">
                <a:effectLst/>
                <a:ea typeface="MS Mincho" panose="02020609040205080304" pitchFamily="49" charset="-128"/>
              </a:rPr>
              <a:t>Efficient Time-Series Analysis Using Python’s </a:t>
            </a:r>
            <a:r>
              <a:rPr lang="en-US" sz="1400" dirty="0" err="1">
                <a:effectLst/>
                <a:ea typeface="MS Mincho" panose="02020609040205080304" pitchFamily="49" charset="-128"/>
              </a:rPr>
              <a:t>Pmdarima</a:t>
            </a:r>
            <a:r>
              <a:rPr lang="en-US" sz="1400" dirty="0">
                <a:effectLst/>
                <a:ea typeface="MS Mincho" panose="02020609040205080304" pitchFamily="49" charset="-128"/>
              </a:rPr>
              <a:t> Library </a:t>
            </a:r>
            <a:r>
              <a:rPr lang="en-US" sz="1400" u="none" strike="noStrike" dirty="0">
                <a:solidFill>
                  <a:srgbClr val="0563C1"/>
                </a:solidFill>
                <a:effectLst/>
                <a:ea typeface="MS Mincho" panose="02020609040205080304" pitchFamily="49" charset="-128"/>
                <a:hlinkClick r:id="rId4"/>
              </a:rPr>
              <a:t>https://towardsdatascience.com/efficient-time-series-using-pythons-pmdarima-library-f6825407b7f0</a:t>
            </a:r>
            <a:endParaRPr lang="en-US" sz="1400" dirty="0">
              <a:effectLst/>
              <a:ea typeface="MS Mincho" panose="02020609040205080304" pitchFamily="49" charset="-128"/>
            </a:endParaRPr>
          </a:p>
          <a:p>
            <a:pPr marL="342900" lvl="0" indent="-342900" algn="just">
              <a:lnSpc>
                <a:spcPts val="900"/>
              </a:lnSpc>
              <a:spcAft>
                <a:spcPts val="250"/>
              </a:spcAft>
              <a:buSzPts val="800"/>
              <a:buFont typeface="Times New Roman" panose="02020603050405020304" pitchFamily="18" charset="0"/>
              <a:buAutoNum type="arabicPeriod"/>
              <a:tabLst>
                <a:tab pos="228600" algn="l"/>
              </a:tabLst>
            </a:pPr>
            <a:r>
              <a:rPr lang="en-US" sz="1400" dirty="0">
                <a:effectLst/>
                <a:ea typeface="MS Mincho" panose="02020609040205080304" pitchFamily="49" charset="-128"/>
              </a:rPr>
              <a:t>Time Series Forecasting with ARIMA , SARIMA and SARIMAX https://towardsdatascience.com/time-series-forecasting-with-arima-sarima-and-sarimax-ee61099e78f6</a:t>
            </a:r>
          </a:p>
          <a:p>
            <a:pPr marL="342900" lvl="0" indent="-342900" algn="just">
              <a:lnSpc>
                <a:spcPts val="900"/>
              </a:lnSpc>
              <a:spcAft>
                <a:spcPts val="250"/>
              </a:spcAft>
              <a:buSzPts val="800"/>
              <a:buFont typeface="Times New Roman" panose="02020603050405020304" pitchFamily="18" charset="0"/>
              <a:buAutoNum type="arabicPeriod"/>
              <a:tabLst>
                <a:tab pos="228600" algn="l"/>
              </a:tabLst>
            </a:pPr>
            <a:r>
              <a:rPr lang="en-US" sz="1400" dirty="0">
                <a:effectLst/>
                <a:ea typeface="MS Mincho" panose="02020609040205080304" pitchFamily="49" charset="-128"/>
              </a:rPr>
              <a:t>Dr. Saul McLeod .What a p-value tells you about statistical significance https://www.simplypsychology.org/p-value.html</a:t>
            </a:r>
          </a:p>
          <a:p>
            <a:endParaRPr lang="en-US" sz="2000" dirty="0"/>
          </a:p>
        </p:txBody>
      </p:sp>
      <p:pic>
        <p:nvPicPr>
          <p:cNvPr id="7" name="Audio 6">
            <a:hlinkClick r:id="" action="ppaction://media"/>
            <a:extLst>
              <a:ext uri="{FF2B5EF4-FFF2-40B4-BE49-F238E27FC236}">
                <a16:creationId xmlns:a16="http://schemas.microsoft.com/office/drawing/2014/main" id="{263D19BF-81D0-162F-5CD5-EBA9C7726C45}"/>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488738" y="6154738"/>
            <a:ext cx="487362" cy="487362"/>
          </a:xfrm>
          <a:prstGeom prst="rect">
            <a:avLst/>
          </a:prstGeom>
        </p:spPr>
      </p:pic>
    </p:spTree>
    <p:extLst>
      <p:ext uri="{BB962C8B-B14F-4D97-AF65-F5344CB8AC3E}">
        <p14:creationId xmlns:p14="http://schemas.microsoft.com/office/powerpoint/2010/main" val="3529218470"/>
      </p:ext>
    </p:extLst>
  </p:cSld>
  <p:clrMapOvr>
    <a:masterClrMapping/>
  </p:clrMapOvr>
  <mc:AlternateContent xmlns:mc="http://schemas.openxmlformats.org/markup-compatibility/2006" xmlns:p14="http://schemas.microsoft.com/office/powerpoint/2010/main">
    <mc:Choice Requires="p14">
      <p:transition spd="slow" p14:dur="2000" advTm="3648"/>
    </mc:Choice>
    <mc:Fallback xmlns="">
      <p:transition spd="slow" advTm="364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2">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BBDCC489-F78E-ECD3-03E4-93342C421CE6}"/>
              </a:ext>
            </a:extLst>
          </p:cNvPr>
          <p:cNvSpPr>
            <a:spLocks noGrp="1"/>
          </p:cNvSpPr>
          <p:nvPr>
            <p:ph type="title"/>
          </p:nvPr>
        </p:nvSpPr>
        <p:spPr>
          <a:xfrm>
            <a:off x="838200" y="713312"/>
            <a:ext cx="4038600" cy="1691685"/>
          </a:xfrm>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103A08B8-CF84-41AB-1921-F5677A91331A}"/>
              </a:ext>
            </a:extLst>
          </p:cNvPr>
          <p:cNvSpPr>
            <a:spLocks noGrp="1"/>
          </p:cNvSpPr>
          <p:nvPr>
            <p:ph idx="1"/>
          </p:nvPr>
        </p:nvSpPr>
        <p:spPr>
          <a:xfrm>
            <a:off x="5511705" y="713313"/>
            <a:ext cx="5842096" cy="5431376"/>
          </a:xfrm>
        </p:spPr>
        <p:txBody>
          <a:bodyPr anchor="ctr">
            <a:normAutofit/>
          </a:bodyPr>
          <a:lstStyle/>
          <a:p>
            <a:pPr algn="just"/>
            <a:r>
              <a:rPr lang="en-US" sz="2000" dirty="0"/>
              <a:t>Global commerce depends on aviation since it offers the only reliable global transportation system. It fosters job creation, economic expansion, and eases trade and tourism .Therefore, it becomes a complex task for Airline industry to handle finance. </a:t>
            </a:r>
          </a:p>
          <a:p>
            <a:pPr algn="just"/>
            <a:r>
              <a:rPr lang="en-US" sz="2000" b="0" i="0" dirty="0">
                <a:solidFill>
                  <a:srgbClr val="141E35"/>
                </a:solidFill>
                <a:effectLst/>
              </a:rPr>
              <a:t>Time series data is a sequence of data points collected over time intervals, allowing us to track how something changes over milliseconds, days, or even years. This feature-rich data does not simply include time as an aspect, but as a primary component of the data that helps developers analyze data and gather meaningful insights.</a:t>
            </a:r>
            <a:endParaRPr lang="en-US" sz="2000" dirty="0"/>
          </a:p>
        </p:txBody>
      </p:sp>
      <p:pic>
        <p:nvPicPr>
          <p:cNvPr id="4" name="Graphic 3" descr="Airplane">
            <a:extLst>
              <a:ext uri="{FF2B5EF4-FFF2-40B4-BE49-F238E27FC236}">
                <a16:creationId xmlns:a16="http://schemas.microsoft.com/office/drawing/2014/main" id="{E8851A18-4842-9669-9E61-DF80E453CD3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9598" y="2854499"/>
            <a:ext cx="2751667" cy="2751667"/>
          </a:xfrm>
          <a:prstGeom prst="rect">
            <a:avLst/>
          </a:prstGeom>
        </p:spPr>
      </p:pic>
    </p:spTree>
    <p:extLst>
      <p:ext uri="{BB962C8B-B14F-4D97-AF65-F5344CB8AC3E}">
        <p14:creationId xmlns:p14="http://schemas.microsoft.com/office/powerpoint/2010/main" val="3220097978"/>
      </p:ext>
    </p:extLst>
  </p:cSld>
  <p:clrMapOvr>
    <a:masterClrMapping/>
  </p:clrMapOvr>
  <mc:AlternateContent xmlns:mc="http://schemas.openxmlformats.org/markup-compatibility/2006" xmlns:p14="http://schemas.microsoft.com/office/powerpoint/2010/main">
    <mc:Choice Requires="p14">
      <p:transition spd="slow" p14:dur="2000" advTm="30595"/>
    </mc:Choice>
    <mc:Fallback xmlns="">
      <p:transition spd="slow" advTm="30595"/>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2B345C1-1EB8-795B-CAD9-A04CFBB613FF}"/>
              </a:ext>
            </a:extLst>
          </p:cNvPr>
          <p:cNvSpPr>
            <a:spLocks noGrp="1"/>
          </p:cNvSpPr>
          <p:nvPr>
            <p:ph type="title"/>
          </p:nvPr>
        </p:nvSpPr>
        <p:spPr>
          <a:xfrm>
            <a:off x="838201" y="643467"/>
            <a:ext cx="3888526" cy="1800526"/>
          </a:xfrm>
        </p:spPr>
        <p:txBody>
          <a:bodyPr>
            <a:normAutofit/>
          </a:bodyPr>
          <a:lstStyle/>
          <a:p>
            <a:r>
              <a:rPr lang="en-US" dirty="0"/>
              <a:t>Time Series Components</a:t>
            </a:r>
          </a:p>
        </p:txBody>
      </p:sp>
      <p:sp>
        <p:nvSpPr>
          <p:cNvPr id="3" name="Content Placeholder 2">
            <a:extLst>
              <a:ext uri="{FF2B5EF4-FFF2-40B4-BE49-F238E27FC236}">
                <a16:creationId xmlns:a16="http://schemas.microsoft.com/office/drawing/2014/main" id="{63C58D62-CA79-655B-A050-F005CD05EA95}"/>
              </a:ext>
            </a:extLst>
          </p:cNvPr>
          <p:cNvSpPr>
            <a:spLocks noGrp="1"/>
          </p:cNvSpPr>
          <p:nvPr>
            <p:ph idx="1"/>
          </p:nvPr>
        </p:nvSpPr>
        <p:spPr>
          <a:xfrm>
            <a:off x="838201" y="2623381"/>
            <a:ext cx="3888528" cy="3553581"/>
          </a:xfrm>
        </p:spPr>
        <p:txBody>
          <a:bodyPr>
            <a:normAutofit/>
          </a:bodyPr>
          <a:lstStyle/>
          <a:p>
            <a:r>
              <a:rPr lang="en-US" sz="2000" dirty="0"/>
              <a:t>Trend</a:t>
            </a:r>
          </a:p>
          <a:p>
            <a:r>
              <a:rPr lang="en-US" sz="2000" dirty="0"/>
              <a:t>Seasonal Variation</a:t>
            </a:r>
          </a:p>
          <a:p>
            <a:r>
              <a:rPr lang="en-US" sz="2000" dirty="0"/>
              <a:t>Cyclic variation</a:t>
            </a:r>
          </a:p>
          <a:p>
            <a:r>
              <a:rPr lang="en-US" sz="2000" b="0" i="0" dirty="0">
                <a:effectLst/>
                <a:cs typeface="Heebo" panose="020B0604020202020204" pitchFamily="2" charset="-79"/>
              </a:rPr>
              <a:t>Random or Irregular Movements</a:t>
            </a:r>
          </a:p>
        </p:txBody>
      </p:sp>
      <p:pic>
        <p:nvPicPr>
          <p:cNvPr id="7" name="Picture 6">
            <a:extLst>
              <a:ext uri="{FF2B5EF4-FFF2-40B4-BE49-F238E27FC236}">
                <a16:creationId xmlns:a16="http://schemas.microsoft.com/office/drawing/2014/main" id="{19E854F3-6338-903A-9AA4-6A6A1D06C1CB}"/>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2095" y="1516566"/>
            <a:ext cx="4747547" cy="3824868"/>
          </a:xfrm>
          <a:prstGeom prst="rect">
            <a:avLst/>
          </a:prstGeom>
        </p:spPr>
      </p:pic>
    </p:spTree>
    <p:extLst>
      <p:ext uri="{BB962C8B-B14F-4D97-AF65-F5344CB8AC3E}">
        <p14:creationId xmlns:p14="http://schemas.microsoft.com/office/powerpoint/2010/main" val="345621729"/>
      </p:ext>
    </p:extLst>
  </p:cSld>
  <p:clrMapOvr>
    <a:masterClrMapping/>
  </p:clrMapOvr>
  <mc:AlternateContent xmlns:mc="http://schemas.openxmlformats.org/markup-compatibility/2006" xmlns:p14="http://schemas.microsoft.com/office/powerpoint/2010/main">
    <mc:Choice Requires="p14">
      <p:transition spd="slow" p14:dur="2000" advTm="38322"/>
    </mc:Choice>
    <mc:Fallback xmlns="">
      <p:transition spd="slow" advTm="38322"/>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0339EE9-5436-4860-BBFC-7CD7C90DB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A770EBD-5B77-46EC-BF58-EF27ACD6B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0"/>
            <a:ext cx="7537705" cy="6858000"/>
          </a:xfrm>
          <a:custGeom>
            <a:avLst/>
            <a:gdLst>
              <a:gd name="connsiteX0" fmla="*/ 1008599 w 7299977"/>
              <a:gd name="connsiteY0" fmla="*/ 0 h 6858000"/>
              <a:gd name="connsiteX1" fmla="*/ 4420653 w 7299977"/>
              <a:gd name="connsiteY1" fmla="*/ 0 h 6858000"/>
              <a:gd name="connsiteX2" fmla="*/ 5511704 w 7299977"/>
              <a:gd name="connsiteY2" fmla="*/ 0 h 6858000"/>
              <a:gd name="connsiteX3" fmla="*/ 7299977 w 7299977"/>
              <a:gd name="connsiteY3" fmla="*/ 0 h 6858000"/>
              <a:gd name="connsiteX4" fmla="*/ 7299977 w 7299977"/>
              <a:gd name="connsiteY4" fmla="*/ 6858000 h 6858000"/>
              <a:gd name="connsiteX5" fmla="*/ 5511704 w 7299977"/>
              <a:gd name="connsiteY5" fmla="*/ 6858000 h 6858000"/>
              <a:gd name="connsiteX6" fmla="*/ 4420653 w 7299977"/>
              <a:gd name="connsiteY6" fmla="*/ 6858000 h 6858000"/>
              <a:gd name="connsiteX7" fmla="*/ 1592997 w 7299977"/>
              <a:gd name="connsiteY7" fmla="*/ 6858000 h 6858000"/>
              <a:gd name="connsiteX8" fmla="*/ 1232473 w 7299977"/>
              <a:gd name="connsiteY8" fmla="*/ 6658805 h 6858000"/>
              <a:gd name="connsiteX9" fmla="*/ 1075471 w 7299977"/>
              <a:gd name="connsiteY9" fmla="*/ 6431153 h 6858000"/>
              <a:gd name="connsiteX10" fmla="*/ 1020229 w 7299977"/>
              <a:gd name="connsiteY10" fmla="*/ 6367127 h 6858000"/>
              <a:gd name="connsiteX11" fmla="*/ 883579 w 7299977"/>
              <a:gd name="connsiteY11" fmla="*/ 6281757 h 6858000"/>
              <a:gd name="connsiteX12" fmla="*/ 645167 w 7299977"/>
              <a:gd name="connsiteY12" fmla="*/ 6100347 h 6858000"/>
              <a:gd name="connsiteX13" fmla="*/ 732391 w 7299977"/>
              <a:gd name="connsiteY13" fmla="*/ 6057663 h 6858000"/>
              <a:gd name="connsiteX14" fmla="*/ 985339 w 7299977"/>
              <a:gd name="connsiteY14" fmla="*/ 6167932 h 6858000"/>
              <a:gd name="connsiteX15" fmla="*/ 1168509 w 7299977"/>
              <a:gd name="connsiteY15" fmla="*/ 6196388 h 6858000"/>
              <a:gd name="connsiteX16" fmla="*/ 909746 w 7299977"/>
              <a:gd name="connsiteY16" fmla="*/ 6004307 h 6858000"/>
              <a:gd name="connsiteX17" fmla="*/ 659704 w 7299977"/>
              <a:gd name="connsiteY17" fmla="*/ 5755314 h 6858000"/>
              <a:gd name="connsiteX18" fmla="*/ 851597 w 7299977"/>
              <a:gd name="connsiteY18" fmla="*/ 5801555 h 6858000"/>
              <a:gd name="connsiteX19" fmla="*/ 860319 w 7299977"/>
              <a:gd name="connsiteY19" fmla="*/ 5769542 h 6858000"/>
              <a:gd name="connsiteX20" fmla="*/ 691686 w 7299977"/>
              <a:gd name="connsiteY20" fmla="*/ 5474306 h 6858000"/>
              <a:gd name="connsiteX21" fmla="*/ 610278 w 7299977"/>
              <a:gd name="connsiteY21" fmla="*/ 5353367 h 6858000"/>
              <a:gd name="connsiteX22" fmla="*/ 238123 w 7299977"/>
              <a:gd name="connsiteY22" fmla="*/ 4994104 h 6858000"/>
              <a:gd name="connsiteX23" fmla="*/ 592833 w 7299977"/>
              <a:gd name="connsiteY23" fmla="*/ 5154171 h 6858000"/>
              <a:gd name="connsiteX24" fmla="*/ 226494 w 7299977"/>
              <a:gd name="connsiteY24" fmla="*/ 4805580 h 6858000"/>
              <a:gd name="connsiteX25" fmla="*/ 49139 w 7299977"/>
              <a:gd name="connsiteY25" fmla="*/ 4677526 h 6858000"/>
              <a:gd name="connsiteX26" fmla="*/ 5527 w 7299977"/>
              <a:gd name="connsiteY26" fmla="*/ 4602828 h 6858000"/>
              <a:gd name="connsiteX27" fmla="*/ 84029 w 7299977"/>
              <a:gd name="connsiteY27" fmla="*/ 4585042 h 6858000"/>
              <a:gd name="connsiteX28" fmla="*/ 325347 w 7299977"/>
              <a:gd name="connsiteY28" fmla="*/ 4613499 h 6858000"/>
              <a:gd name="connsiteX29" fmla="*/ 25879 w 7299977"/>
              <a:gd name="connsiteY29" fmla="*/ 4378734 h 6858000"/>
              <a:gd name="connsiteX30" fmla="*/ 249753 w 7299977"/>
              <a:gd name="connsiteY30" fmla="*/ 4414305 h 6858000"/>
              <a:gd name="connsiteX31" fmla="*/ 313718 w 7299977"/>
              <a:gd name="connsiteY31" fmla="*/ 4321821 h 6858000"/>
              <a:gd name="connsiteX32" fmla="*/ 418386 w 7299977"/>
              <a:gd name="connsiteY32" fmla="*/ 4172424 h 6858000"/>
              <a:gd name="connsiteX33" fmla="*/ 491072 w 7299977"/>
              <a:gd name="connsiteY33" fmla="*/ 4090612 h 6858000"/>
              <a:gd name="connsiteX34" fmla="*/ 520147 w 7299977"/>
              <a:gd name="connsiteY34" fmla="*/ 3827390 h 6858000"/>
              <a:gd name="connsiteX35" fmla="*/ 459090 w 7299977"/>
              <a:gd name="connsiteY35" fmla="*/ 3539269 h 6858000"/>
              <a:gd name="connsiteX36" fmla="*/ 290458 w 7299977"/>
              <a:gd name="connsiteY36" fmla="*/ 3393429 h 6858000"/>
              <a:gd name="connsiteX37" fmla="*/ 339884 w 7299977"/>
              <a:gd name="connsiteY37" fmla="*/ 3229805 h 6858000"/>
              <a:gd name="connsiteX38" fmla="*/ 697501 w 7299977"/>
              <a:gd name="connsiteY38" fmla="*/ 3329402 h 6858000"/>
              <a:gd name="connsiteX39" fmla="*/ 165437 w 7299977"/>
              <a:gd name="connsiteY39" fmla="*/ 2941684 h 6858000"/>
              <a:gd name="connsiteX40" fmla="*/ 255568 w 7299977"/>
              <a:gd name="connsiteY40" fmla="*/ 2923898 h 6858000"/>
              <a:gd name="connsiteX41" fmla="*/ 578296 w 7299977"/>
              <a:gd name="connsiteY41" fmla="*/ 2703362 h 6858000"/>
              <a:gd name="connsiteX42" fmla="*/ 595740 w 7299977"/>
              <a:gd name="connsiteY42" fmla="*/ 2692689 h 6858000"/>
              <a:gd name="connsiteX43" fmla="*/ 650982 w 7299977"/>
              <a:gd name="connsiteY43" fmla="*/ 2553965 h 6858000"/>
              <a:gd name="connsiteX44" fmla="*/ 825429 w 7299977"/>
              <a:gd name="connsiteY44" fmla="*/ 2532623 h 6858000"/>
              <a:gd name="connsiteX45" fmla="*/ 970802 w 7299977"/>
              <a:gd name="connsiteY45" fmla="*/ 2564636 h 6858000"/>
              <a:gd name="connsiteX46" fmla="*/ 1127805 w 7299977"/>
              <a:gd name="connsiteY46" fmla="*/ 2525509 h 6858000"/>
              <a:gd name="connsiteX47" fmla="*/ 1267362 w 7299977"/>
              <a:gd name="connsiteY47" fmla="*/ 2543294 h 6858000"/>
              <a:gd name="connsiteX48" fmla="*/ 1386568 w 7299977"/>
              <a:gd name="connsiteY48" fmla="*/ 2518395 h 6858000"/>
              <a:gd name="connsiteX49" fmla="*/ 1270270 w 7299977"/>
              <a:gd name="connsiteY49" fmla="*/ 2401012 h 6858000"/>
              <a:gd name="connsiteX50" fmla="*/ 1107453 w 7299977"/>
              <a:gd name="connsiteY50" fmla="*/ 2401012 h 6858000"/>
              <a:gd name="connsiteX51" fmla="*/ 991154 w 7299977"/>
              <a:gd name="connsiteY51" fmla="*/ 2326314 h 6858000"/>
              <a:gd name="connsiteX52" fmla="*/ 880671 w 7299977"/>
              <a:gd name="connsiteY52" fmla="*/ 2191146 h 6858000"/>
              <a:gd name="connsiteX53" fmla="*/ 491072 w 7299977"/>
              <a:gd name="connsiteY53" fmla="*/ 1974165 h 6858000"/>
              <a:gd name="connsiteX54" fmla="*/ 421293 w 7299977"/>
              <a:gd name="connsiteY54" fmla="*/ 1892353 h 6858000"/>
              <a:gd name="connsiteX55" fmla="*/ 1531941 w 7299977"/>
              <a:gd name="connsiteY55" fmla="*/ 2208931 h 6858000"/>
              <a:gd name="connsiteX56" fmla="*/ 1188861 w 7299977"/>
              <a:gd name="connsiteY56" fmla="*/ 2077320 h 6858000"/>
              <a:gd name="connsiteX57" fmla="*/ 1421458 w 7299977"/>
              <a:gd name="connsiteY57" fmla="*/ 2102219 h 6858000"/>
              <a:gd name="connsiteX58" fmla="*/ 1549386 w 7299977"/>
              <a:gd name="connsiteY58" fmla="*/ 2013292 h 6858000"/>
              <a:gd name="connsiteX59" fmla="*/ 1549386 w 7299977"/>
              <a:gd name="connsiteY59" fmla="*/ 1984836 h 6858000"/>
              <a:gd name="connsiteX60" fmla="*/ 1453440 w 7299977"/>
              <a:gd name="connsiteY60" fmla="*/ 1903025 h 6858000"/>
              <a:gd name="connsiteX61" fmla="*/ 1398198 w 7299977"/>
              <a:gd name="connsiteY61" fmla="*/ 1849668 h 6858000"/>
              <a:gd name="connsiteX62" fmla="*/ 1247011 w 7299977"/>
              <a:gd name="connsiteY62" fmla="*/ 1657587 h 6858000"/>
              <a:gd name="connsiteX63" fmla="*/ 1354586 w 7299977"/>
              <a:gd name="connsiteY63" fmla="*/ 1636245 h 6858000"/>
              <a:gd name="connsiteX64" fmla="*/ 1395290 w 7299977"/>
              <a:gd name="connsiteY64" fmla="*/ 1597117 h 6858000"/>
              <a:gd name="connsiteX65" fmla="*/ 1366216 w 7299977"/>
              <a:gd name="connsiteY65" fmla="*/ 1540204 h 6858000"/>
              <a:gd name="connsiteX66" fmla="*/ 1031858 w 7299977"/>
              <a:gd name="connsiteY66" fmla="*/ 1365909 h 6858000"/>
              <a:gd name="connsiteX67" fmla="*/ 1005692 w 7299977"/>
              <a:gd name="connsiteY67" fmla="*/ 1230741 h 6858000"/>
              <a:gd name="connsiteX68" fmla="*/ 1069655 w 7299977"/>
              <a:gd name="connsiteY68" fmla="*/ 1209399 h 6858000"/>
              <a:gd name="connsiteX69" fmla="*/ 1142342 w 7299977"/>
              <a:gd name="connsiteY69" fmla="*/ 1220069 h 6858000"/>
              <a:gd name="connsiteX70" fmla="*/ 1084193 w 7299977"/>
              <a:gd name="connsiteY70" fmla="*/ 1113358 h 6858000"/>
              <a:gd name="connsiteX71" fmla="*/ 848689 w 7299977"/>
              <a:gd name="connsiteY71" fmla="*/ 1006647 h 6858000"/>
              <a:gd name="connsiteX72" fmla="*/ 805077 w 7299977"/>
              <a:gd name="connsiteY72" fmla="*/ 949734 h 6858000"/>
              <a:gd name="connsiteX73" fmla="*/ 863226 w 7299977"/>
              <a:gd name="connsiteY73" fmla="*/ 921277 h 6858000"/>
              <a:gd name="connsiteX74" fmla="*/ 906838 w 7299977"/>
              <a:gd name="connsiteY74" fmla="*/ 910606 h 6858000"/>
              <a:gd name="connsiteX75" fmla="*/ 5527 w 7299977"/>
              <a:gd name="connsiteY75" fmla="*/ 465975 h 6858000"/>
              <a:gd name="connsiteX76" fmla="*/ 209049 w 7299977"/>
              <a:gd name="connsiteY76" fmla="*/ 462417 h 6858000"/>
              <a:gd name="connsiteX77" fmla="*/ 409664 w 7299977"/>
              <a:gd name="connsiteY77" fmla="*/ 533558 h 6858000"/>
              <a:gd name="connsiteX78" fmla="*/ 621908 w 7299977"/>
              <a:gd name="connsiteY78" fmla="*/ 522887 h 6858000"/>
              <a:gd name="connsiteX79" fmla="*/ 822522 w 7299977"/>
              <a:gd name="connsiteY79" fmla="*/ 558458 h 6858000"/>
              <a:gd name="connsiteX80" fmla="*/ 996969 w 7299977"/>
              <a:gd name="connsiteY80" fmla="*/ 558458 h 6858000"/>
              <a:gd name="connsiteX81" fmla="*/ 834151 w 7299977"/>
              <a:gd name="connsiteY81" fmla="*/ 505101 h 6858000"/>
              <a:gd name="connsiteX82" fmla="*/ 773095 w 7299977"/>
              <a:gd name="connsiteY82" fmla="*/ 416176 h 6858000"/>
              <a:gd name="connsiteX83" fmla="*/ 793447 w 7299977"/>
              <a:gd name="connsiteY83" fmla="*/ 334364 h 6858000"/>
              <a:gd name="connsiteX84" fmla="*/ 860319 w 7299977"/>
              <a:gd name="connsiteY84" fmla="*/ 359262 h 6858000"/>
              <a:gd name="connsiteX85" fmla="*/ 938820 w 7299977"/>
              <a:gd name="connsiteY85" fmla="*/ 451747 h 6858000"/>
              <a:gd name="connsiteX86" fmla="*/ 956265 w 7299977"/>
              <a:gd name="connsiteY86" fmla="*/ 394834 h 6858000"/>
              <a:gd name="connsiteX87" fmla="*/ 1002784 w 7299977"/>
              <a:gd name="connsiteY87" fmla="*/ 352148 h 6858000"/>
              <a:gd name="connsiteX88" fmla="*/ 1270270 w 7299977"/>
              <a:gd name="connsiteY88" fmla="*/ 373491 h 6858000"/>
              <a:gd name="connsiteX89" fmla="*/ 1092915 w 7299977"/>
              <a:gd name="connsiteY89" fmla="*/ 192082 h 6858000"/>
              <a:gd name="connsiteX90" fmla="*/ 979525 w 7299977"/>
              <a:gd name="connsiteY90" fmla="*/ 163625 h 6858000"/>
              <a:gd name="connsiteX91" fmla="*/ 953358 w 7299977"/>
              <a:gd name="connsiteY91" fmla="*/ 88927 h 6858000"/>
              <a:gd name="connsiteX92" fmla="*/ 1005692 w 7299977"/>
              <a:gd name="connsiteY92" fmla="*/ 71141 h 6858000"/>
              <a:gd name="connsiteX93" fmla="*/ 1267362 w 7299977"/>
              <a:gd name="connsiteY93" fmla="*/ 135168 h 6858000"/>
              <a:gd name="connsiteX94" fmla="*/ 1310975 w 7299977"/>
              <a:gd name="connsiteY94" fmla="*/ 110269 h 6858000"/>
              <a:gd name="connsiteX95" fmla="*/ 1008599 w 7299977"/>
              <a:gd name="connsiteY9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7299977" h="6858000">
                <a:moveTo>
                  <a:pt x="1008599" y="0"/>
                </a:moveTo>
                <a:lnTo>
                  <a:pt x="4420653" y="0"/>
                </a:lnTo>
                <a:lnTo>
                  <a:pt x="5511704" y="0"/>
                </a:lnTo>
                <a:lnTo>
                  <a:pt x="7299977" y="0"/>
                </a:lnTo>
                <a:lnTo>
                  <a:pt x="7299977" y="6858000"/>
                </a:lnTo>
                <a:lnTo>
                  <a:pt x="5511704" y="6858000"/>
                </a:lnTo>
                <a:lnTo>
                  <a:pt x="4420653" y="6858000"/>
                </a:lnTo>
                <a:lnTo>
                  <a:pt x="1592997" y="6858000"/>
                </a:lnTo>
                <a:cubicBezTo>
                  <a:pt x="1473792" y="6786859"/>
                  <a:pt x="1360401" y="6701489"/>
                  <a:pt x="1232473" y="6658805"/>
                </a:cubicBezTo>
                <a:cubicBezTo>
                  <a:pt x="1145250" y="6630349"/>
                  <a:pt x="1060933" y="6580550"/>
                  <a:pt x="1075471" y="6431153"/>
                </a:cubicBezTo>
                <a:cubicBezTo>
                  <a:pt x="1078378" y="6388469"/>
                  <a:pt x="1055118" y="6356456"/>
                  <a:pt x="1020229" y="6367127"/>
                </a:cubicBezTo>
                <a:cubicBezTo>
                  <a:pt x="953358" y="6388469"/>
                  <a:pt x="921375" y="6327999"/>
                  <a:pt x="883579" y="6281757"/>
                </a:cubicBezTo>
                <a:cubicBezTo>
                  <a:pt x="816707" y="6199945"/>
                  <a:pt x="752743" y="6114575"/>
                  <a:pt x="645167" y="6100347"/>
                </a:cubicBezTo>
                <a:cubicBezTo>
                  <a:pt x="665519" y="6036320"/>
                  <a:pt x="700408" y="6043434"/>
                  <a:pt x="732391" y="6057663"/>
                </a:cubicBezTo>
                <a:cubicBezTo>
                  <a:pt x="816707" y="6093234"/>
                  <a:pt x="901023" y="6132361"/>
                  <a:pt x="985339" y="6167932"/>
                </a:cubicBezTo>
                <a:cubicBezTo>
                  <a:pt x="1040581" y="6189274"/>
                  <a:pt x="1095822" y="6221287"/>
                  <a:pt x="1168509" y="6196388"/>
                </a:cubicBezTo>
                <a:cubicBezTo>
                  <a:pt x="1104545" y="6068335"/>
                  <a:pt x="996969" y="6043434"/>
                  <a:pt x="909746" y="6004307"/>
                </a:cubicBezTo>
                <a:cubicBezTo>
                  <a:pt x="802169" y="5954508"/>
                  <a:pt x="738206" y="5862025"/>
                  <a:pt x="659704" y="5755314"/>
                </a:cubicBezTo>
                <a:cubicBezTo>
                  <a:pt x="738206" y="5726858"/>
                  <a:pt x="787632" y="5805112"/>
                  <a:pt x="851597" y="5801555"/>
                </a:cubicBezTo>
                <a:cubicBezTo>
                  <a:pt x="854504" y="5790884"/>
                  <a:pt x="860319" y="5769542"/>
                  <a:pt x="860319" y="5769542"/>
                </a:cubicBezTo>
                <a:cubicBezTo>
                  <a:pt x="755650" y="5712629"/>
                  <a:pt x="709132" y="5605917"/>
                  <a:pt x="691686" y="5474306"/>
                </a:cubicBezTo>
                <a:cubicBezTo>
                  <a:pt x="685872" y="5406721"/>
                  <a:pt x="648075" y="5385379"/>
                  <a:pt x="610278" y="5353367"/>
                </a:cubicBezTo>
                <a:cubicBezTo>
                  <a:pt x="482350" y="5243097"/>
                  <a:pt x="345700" y="5143500"/>
                  <a:pt x="238123" y="4994104"/>
                </a:cubicBezTo>
                <a:cubicBezTo>
                  <a:pt x="363144" y="5011889"/>
                  <a:pt x="461997" y="5111487"/>
                  <a:pt x="592833" y="5154171"/>
                </a:cubicBezTo>
                <a:cubicBezTo>
                  <a:pt x="488165" y="4990547"/>
                  <a:pt x="351514" y="4905177"/>
                  <a:pt x="226494" y="4805580"/>
                </a:cubicBezTo>
                <a:cubicBezTo>
                  <a:pt x="168344" y="4759339"/>
                  <a:pt x="116011" y="4702425"/>
                  <a:pt x="49139" y="4677526"/>
                </a:cubicBezTo>
                <a:cubicBezTo>
                  <a:pt x="25879" y="4670412"/>
                  <a:pt x="-14826" y="4652628"/>
                  <a:pt x="5527" y="4602828"/>
                </a:cubicBezTo>
                <a:cubicBezTo>
                  <a:pt x="22972" y="4560144"/>
                  <a:pt x="54954" y="4574373"/>
                  <a:pt x="84029" y="4585042"/>
                </a:cubicBezTo>
                <a:cubicBezTo>
                  <a:pt x="153807" y="4613499"/>
                  <a:pt x="229401" y="4613499"/>
                  <a:pt x="325347" y="4613499"/>
                </a:cubicBezTo>
                <a:cubicBezTo>
                  <a:pt x="243939" y="4478331"/>
                  <a:pt x="95658" y="4521016"/>
                  <a:pt x="25879" y="4378734"/>
                </a:cubicBezTo>
                <a:cubicBezTo>
                  <a:pt x="113103" y="4353835"/>
                  <a:pt x="179975" y="4403633"/>
                  <a:pt x="249753" y="4414305"/>
                </a:cubicBezTo>
                <a:cubicBezTo>
                  <a:pt x="313718" y="4424975"/>
                  <a:pt x="328254" y="4400076"/>
                  <a:pt x="313718" y="4321821"/>
                </a:cubicBezTo>
                <a:cubicBezTo>
                  <a:pt x="290458" y="4200882"/>
                  <a:pt x="325347" y="4140411"/>
                  <a:pt x="418386" y="4172424"/>
                </a:cubicBezTo>
                <a:cubicBezTo>
                  <a:pt x="505609" y="4204438"/>
                  <a:pt x="514332" y="4158196"/>
                  <a:pt x="491072" y="4090612"/>
                </a:cubicBezTo>
                <a:cubicBezTo>
                  <a:pt x="456183" y="3991015"/>
                  <a:pt x="493979" y="3912759"/>
                  <a:pt x="520147" y="3827390"/>
                </a:cubicBezTo>
                <a:cubicBezTo>
                  <a:pt x="560851" y="3699337"/>
                  <a:pt x="543407" y="3635309"/>
                  <a:pt x="459090" y="3539269"/>
                </a:cubicBezTo>
                <a:cubicBezTo>
                  <a:pt x="409664" y="3485914"/>
                  <a:pt x="360236" y="3439672"/>
                  <a:pt x="290458" y="3393429"/>
                </a:cubicBezTo>
                <a:cubicBezTo>
                  <a:pt x="450368" y="3368530"/>
                  <a:pt x="284643" y="3283162"/>
                  <a:pt x="339884" y="3229805"/>
                </a:cubicBezTo>
                <a:cubicBezTo>
                  <a:pt x="453275" y="3208463"/>
                  <a:pt x="543407" y="3379202"/>
                  <a:pt x="697501" y="3329402"/>
                </a:cubicBezTo>
                <a:cubicBezTo>
                  <a:pt x="511425" y="3183563"/>
                  <a:pt x="302087" y="3137322"/>
                  <a:pt x="165437" y="2941684"/>
                </a:cubicBezTo>
                <a:cubicBezTo>
                  <a:pt x="197419" y="2899000"/>
                  <a:pt x="229401" y="2941684"/>
                  <a:pt x="255568" y="2923898"/>
                </a:cubicBezTo>
                <a:cubicBezTo>
                  <a:pt x="255568" y="2913227"/>
                  <a:pt x="560851" y="2980812"/>
                  <a:pt x="578296" y="2703362"/>
                </a:cubicBezTo>
                <a:cubicBezTo>
                  <a:pt x="584111" y="2703362"/>
                  <a:pt x="589926" y="2703362"/>
                  <a:pt x="595740" y="2692689"/>
                </a:cubicBezTo>
                <a:cubicBezTo>
                  <a:pt x="627722" y="2653563"/>
                  <a:pt x="598648" y="2561080"/>
                  <a:pt x="650982" y="2553965"/>
                </a:cubicBezTo>
                <a:cubicBezTo>
                  <a:pt x="709132" y="2546851"/>
                  <a:pt x="764373" y="2514837"/>
                  <a:pt x="825429" y="2532623"/>
                </a:cubicBezTo>
                <a:cubicBezTo>
                  <a:pt x="871949" y="2546851"/>
                  <a:pt x="921375" y="2564636"/>
                  <a:pt x="970802" y="2564636"/>
                </a:cubicBezTo>
                <a:cubicBezTo>
                  <a:pt x="1023136" y="2564636"/>
                  <a:pt x="1095822" y="2685576"/>
                  <a:pt x="1127805" y="2525509"/>
                </a:cubicBezTo>
                <a:cubicBezTo>
                  <a:pt x="1127805" y="2518395"/>
                  <a:pt x="1217936" y="2536181"/>
                  <a:pt x="1267362" y="2543294"/>
                </a:cubicBezTo>
                <a:cubicBezTo>
                  <a:pt x="1308067" y="2550408"/>
                  <a:pt x="1357494" y="2582422"/>
                  <a:pt x="1386568" y="2518395"/>
                </a:cubicBezTo>
                <a:cubicBezTo>
                  <a:pt x="1401105" y="2479267"/>
                  <a:pt x="1331326" y="2408126"/>
                  <a:pt x="1270270" y="2401012"/>
                </a:cubicBezTo>
                <a:cubicBezTo>
                  <a:pt x="1215029" y="2393898"/>
                  <a:pt x="1159787" y="2386784"/>
                  <a:pt x="1107453" y="2401012"/>
                </a:cubicBezTo>
                <a:cubicBezTo>
                  <a:pt x="1043489" y="2418796"/>
                  <a:pt x="1008599" y="2390340"/>
                  <a:pt x="991154" y="2326314"/>
                </a:cubicBezTo>
                <a:cubicBezTo>
                  <a:pt x="970802" y="2258731"/>
                  <a:pt x="933005" y="2223159"/>
                  <a:pt x="880671" y="2191146"/>
                </a:cubicBezTo>
                <a:cubicBezTo>
                  <a:pt x="752743" y="2112891"/>
                  <a:pt x="630630" y="2020407"/>
                  <a:pt x="491072" y="1974165"/>
                </a:cubicBezTo>
                <a:cubicBezTo>
                  <a:pt x="464905" y="1967051"/>
                  <a:pt x="432923" y="1952823"/>
                  <a:pt x="421293" y="1892353"/>
                </a:cubicBezTo>
                <a:cubicBezTo>
                  <a:pt x="799262" y="1984836"/>
                  <a:pt x="1142342" y="2223159"/>
                  <a:pt x="1531941" y="2208931"/>
                </a:cubicBezTo>
                <a:cubicBezTo>
                  <a:pt x="1427272" y="2134233"/>
                  <a:pt x="1302252" y="2130676"/>
                  <a:pt x="1188861" y="2077320"/>
                </a:cubicBezTo>
                <a:cubicBezTo>
                  <a:pt x="1270270" y="2038192"/>
                  <a:pt x="1345864" y="2080877"/>
                  <a:pt x="1421458" y="2102219"/>
                </a:cubicBezTo>
                <a:cubicBezTo>
                  <a:pt x="1485422" y="2120004"/>
                  <a:pt x="1543571" y="2123562"/>
                  <a:pt x="1549386" y="2013292"/>
                </a:cubicBezTo>
                <a:cubicBezTo>
                  <a:pt x="1549386" y="2002622"/>
                  <a:pt x="1549386" y="1995507"/>
                  <a:pt x="1549386" y="1984836"/>
                </a:cubicBezTo>
                <a:cubicBezTo>
                  <a:pt x="1526126" y="1938595"/>
                  <a:pt x="1494144" y="1917252"/>
                  <a:pt x="1453440" y="1903025"/>
                </a:cubicBezTo>
                <a:cubicBezTo>
                  <a:pt x="1430180" y="1895910"/>
                  <a:pt x="1398198" y="1881683"/>
                  <a:pt x="1398198" y="1849668"/>
                </a:cubicBezTo>
                <a:cubicBezTo>
                  <a:pt x="1401105" y="1728729"/>
                  <a:pt x="1322604" y="1693158"/>
                  <a:pt x="1247011" y="1657587"/>
                </a:cubicBezTo>
                <a:cubicBezTo>
                  <a:pt x="1287715" y="1597117"/>
                  <a:pt x="1322604" y="1639802"/>
                  <a:pt x="1354586" y="1636245"/>
                </a:cubicBezTo>
                <a:cubicBezTo>
                  <a:pt x="1374939" y="1632688"/>
                  <a:pt x="1395290" y="1629132"/>
                  <a:pt x="1395290" y="1597117"/>
                </a:cubicBezTo>
                <a:cubicBezTo>
                  <a:pt x="1395290" y="1572219"/>
                  <a:pt x="1386568" y="1540204"/>
                  <a:pt x="1366216" y="1540204"/>
                </a:cubicBezTo>
                <a:cubicBezTo>
                  <a:pt x="1238288" y="1536647"/>
                  <a:pt x="1165601" y="1365909"/>
                  <a:pt x="1031858" y="1365909"/>
                </a:cubicBezTo>
                <a:cubicBezTo>
                  <a:pt x="950450" y="1365909"/>
                  <a:pt x="1072563" y="1269868"/>
                  <a:pt x="1005692" y="1230741"/>
                </a:cubicBezTo>
                <a:cubicBezTo>
                  <a:pt x="991154" y="1220069"/>
                  <a:pt x="1046396" y="1205842"/>
                  <a:pt x="1069655" y="1209399"/>
                </a:cubicBezTo>
                <a:cubicBezTo>
                  <a:pt x="1092915" y="1212955"/>
                  <a:pt x="1113268" y="1237855"/>
                  <a:pt x="1142342" y="1220069"/>
                </a:cubicBezTo>
                <a:cubicBezTo>
                  <a:pt x="1156879" y="1156043"/>
                  <a:pt x="1119082" y="1131144"/>
                  <a:pt x="1084193" y="1113358"/>
                </a:cubicBezTo>
                <a:cubicBezTo>
                  <a:pt x="1008599" y="1070674"/>
                  <a:pt x="933005" y="1020875"/>
                  <a:pt x="848689" y="1006647"/>
                </a:cubicBezTo>
                <a:cubicBezTo>
                  <a:pt x="819615" y="1003089"/>
                  <a:pt x="802169" y="985305"/>
                  <a:pt x="805077" y="949734"/>
                </a:cubicBezTo>
                <a:cubicBezTo>
                  <a:pt x="810892" y="903491"/>
                  <a:pt x="839967" y="917720"/>
                  <a:pt x="863226" y="921277"/>
                </a:cubicBezTo>
                <a:cubicBezTo>
                  <a:pt x="877764" y="924835"/>
                  <a:pt x="892301" y="935506"/>
                  <a:pt x="906838" y="910606"/>
                </a:cubicBezTo>
                <a:cubicBezTo>
                  <a:pt x="566666" y="658055"/>
                  <a:pt x="386404" y="672284"/>
                  <a:pt x="5527" y="465975"/>
                </a:cubicBezTo>
                <a:cubicBezTo>
                  <a:pt x="89843" y="426847"/>
                  <a:pt x="150900" y="455303"/>
                  <a:pt x="209049" y="462417"/>
                </a:cubicBezTo>
                <a:cubicBezTo>
                  <a:pt x="354422" y="480203"/>
                  <a:pt x="264290" y="512216"/>
                  <a:pt x="409664" y="533558"/>
                </a:cubicBezTo>
                <a:cubicBezTo>
                  <a:pt x="479443" y="544229"/>
                  <a:pt x="543407" y="579800"/>
                  <a:pt x="621908" y="522887"/>
                </a:cubicBezTo>
                <a:cubicBezTo>
                  <a:pt x="674242" y="483759"/>
                  <a:pt x="758558" y="526444"/>
                  <a:pt x="822522" y="558458"/>
                </a:cubicBezTo>
                <a:cubicBezTo>
                  <a:pt x="874856" y="586915"/>
                  <a:pt x="927190" y="594028"/>
                  <a:pt x="996969" y="558458"/>
                </a:cubicBezTo>
                <a:cubicBezTo>
                  <a:pt x="933005" y="537116"/>
                  <a:pt x="883579" y="519330"/>
                  <a:pt x="834151" y="505101"/>
                </a:cubicBezTo>
                <a:cubicBezTo>
                  <a:pt x="793447" y="494431"/>
                  <a:pt x="770187" y="469532"/>
                  <a:pt x="773095" y="416176"/>
                </a:cubicBezTo>
                <a:cubicBezTo>
                  <a:pt x="773095" y="387720"/>
                  <a:pt x="764373" y="348592"/>
                  <a:pt x="793447" y="334364"/>
                </a:cubicBezTo>
                <a:cubicBezTo>
                  <a:pt x="816707" y="320135"/>
                  <a:pt x="848689" y="334364"/>
                  <a:pt x="860319" y="359262"/>
                </a:cubicBezTo>
                <a:cubicBezTo>
                  <a:pt x="874856" y="405504"/>
                  <a:pt x="889393" y="448189"/>
                  <a:pt x="938820" y="451747"/>
                </a:cubicBezTo>
                <a:cubicBezTo>
                  <a:pt x="1005692" y="458860"/>
                  <a:pt x="967894" y="430405"/>
                  <a:pt x="956265" y="394834"/>
                </a:cubicBezTo>
                <a:cubicBezTo>
                  <a:pt x="944635" y="355706"/>
                  <a:pt x="979525" y="345034"/>
                  <a:pt x="1002784" y="352148"/>
                </a:cubicBezTo>
                <a:cubicBezTo>
                  <a:pt x="1090008" y="384162"/>
                  <a:pt x="1180139" y="327250"/>
                  <a:pt x="1270270" y="373491"/>
                </a:cubicBezTo>
                <a:cubicBezTo>
                  <a:pt x="1247011" y="259665"/>
                  <a:pt x="1197583" y="209867"/>
                  <a:pt x="1092915" y="192082"/>
                </a:cubicBezTo>
                <a:cubicBezTo>
                  <a:pt x="1055118" y="188525"/>
                  <a:pt x="1014414" y="195638"/>
                  <a:pt x="979525" y="163625"/>
                </a:cubicBezTo>
                <a:cubicBezTo>
                  <a:pt x="959172" y="145839"/>
                  <a:pt x="938820" y="124497"/>
                  <a:pt x="953358" y="88927"/>
                </a:cubicBezTo>
                <a:cubicBezTo>
                  <a:pt x="962080" y="64027"/>
                  <a:pt x="985339" y="64027"/>
                  <a:pt x="1005692" y="71141"/>
                </a:cubicBezTo>
                <a:cubicBezTo>
                  <a:pt x="1090008" y="110269"/>
                  <a:pt x="1180139" y="120941"/>
                  <a:pt x="1267362" y="135168"/>
                </a:cubicBezTo>
                <a:cubicBezTo>
                  <a:pt x="1281900" y="138725"/>
                  <a:pt x="1296437" y="145839"/>
                  <a:pt x="1310975" y="110269"/>
                </a:cubicBezTo>
                <a:cubicBezTo>
                  <a:pt x="1209214" y="78255"/>
                  <a:pt x="1110360" y="35571"/>
                  <a:pt x="1008599" y="0"/>
                </a:cubicBezTo>
                <a:close/>
              </a:path>
            </a:pathLst>
          </a:custGeom>
          <a:solidFill>
            <a:schemeClr val="bg2">
              <a:alpha val="5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DBA47B30-BC48-E2CD-3372-A2B0A5DCCA0E}"/>
              </a:ext>
            </a:extLst>
          </p:cNvPr>
          <p:cNvSpPr>
            <a:spLocks noGrp="1"/>
          </p:cNvSpPr>
          <p:nvPr>
            <p:ph type="title"/>
          </p:nvPr>
        </p:nvSpPr>
        <p:spPr>
          <a:xfrm>
            <a:off x="905484" y="1065749"/>
            <a:ext cx="3748810" cy="4726502"/>
          </a:xfrm>
        </p:spPr>
        <p:txBody>
          <a:bodyPr>
            <a:normAutofit/>
          </a:bodyPr>
          <a:lstStyle/>
          <a:p>
            <a:r>
              <a:rPr lang="en-US" dirty="0"/>
              <a:t>Stationarity</a:t>
            </a:r>
          </a:p>
        </p:txBody>
      </p:sp>
      <p:sp>
        <p:nvSpPr>
          <p:cNvPr id="3" name="Content Placeholder 2">
            <a:extLst>
              <a:ext uri="{FF2B5EF4-FFF2-40B4-BE49-F238E27FC236}">
                <a16:creationId xmlns:a16="http://schemas.microsoft.com/office/drawing/2014/main" id="{18846280-F5E7-A8DC-B57E-80B71C75DA52}"/>
              </a:ext>
            </a:extLst>
          </p:cNvPr>
          <p:cNvSpPr>
            <a:spLocks noGrp="1"/>
          </p:cNvSpPr>
          <p:nvPr>
            <p:ph idx="1"/>
          </p:nvPr>
        </p:nvSpPr>
        <p:spPr>
          <a:xfrm>
            <a:off x="4651247" y="713313"/>
            <a:ext cx="6702553" cy="5431376"/>
          </a:xfrm>
        </p:spPr>
        <p:txBody>
          <a:bodyPr anchor="ctr">
            <a:normAutofit/>
          </a:bodyPr>
          <a:lstStyle/>
          <a:p>
            <a:pPr marL="342900" indent="-342900">
              <a:buFont typeface="+mj-lt"/>
              <a:buAutoNum type="arabicPeriod"/>
            </a:pPr>
            <a:r>
              <a:rPr lang="en-US" sz="1600" b="1" dirty="0">
                <a:effectLst/>
                <a:ea typeface="SimSun" panose="02010600030101010101" pitchFamily="2" charset="-122"/>
              </a:rPr>
              <a:t>What Is Stationarity ?</a:t>
            </a:r>
          </a:p>
          <a:p>
            <a:pPr lvl="1"/>
            <a:r>
              <a:rPr lang="en-US" sz="1600" dirty="0">
                <a:effectLst/>
                <a:ea typeface="SimSun" panose="02010600030101010101" pitchFamily="2" charset="-122"/>
              </a:rPr>
              <a:t>Stationarity is a way to model the dependent Variables that we have in time-dependent data</a:t>
            </a:r>
          </a:p>
          <a:p>
            <a:pPr marL="342900" indent="-342900">
              <a:buFont typeface="+mj-lt"/>
              <a:buAutoNum type="arabicPeriod"/>
            </a:pPr>
            <a:r>
              <a:rPr lang="en-US" sz="1600" b="1" dirty="0">
                <a:ea typeface="SimSun" panose="02010600030101010101" pitchFamily="2" charset="-122"/>
              </a:rPr>
              <a:t>Why Stationarity of Data is Important?</a:t>
            </a:r>
            <a:endParaRPr lang="en-US" sz="1600" b="1" dirty="0">
              <a:effectLst/>
              <a:ea typeface="SimSun" panose="02010600030101010101" pitchFamily="2" charset="-122"/>
            </a:endParaRPr>
          </a:p>
          <a:p>
            <a:pPr lvl="1"/>
            <a:r>
              <a:rPr lang="x-none" sz="1600" spc="-5" dirty="0">
                <a:effectLst/>
                <a:ea typeface="SimSun" panose="02010600030101010101" pitchFamily="2" charset="-122"/>
              </a:rPr>
              <a:t>This stationarity is having a huge influence on how data is perceived or predicted.</a:t>
            </a:r>
            <a:endParaRPr lang="en-US" sz="1600" spc="-5" dirty="0">
              <a:effectLst/>
              <a:ea typeface="SimSun" panose="02010600030101010101" pitchFamily="2" charset="-122"/>
            </a:endParaRPr>
          </a:p>
          <a:p>
            <a:pPr marL="342900" indent="-342900">
              <a:buFont typeface="+mj-lt"/>
              <a:buAutoNum type="arabicPeriod"/>
            </a:pPr>
            <a:r>
              <a:rPr lang="en-US" sz="1600" b="1" dirty="0"/>
              <a:t>How to check weather the data is Stationary or not ?</a:t>
            </a:r>
          </a:p>
          <a:p>
            <a:pPr marL="457200" lvl="1" indent="0">
              <a:buNone/>
            </a:pPr>
            <a:r>
              <a:rPr lang="en-US" sz="1600" dirty="0"/>
              <a:t>By Statistical Tests:</a:t>
            </a:r>
          </a:p>
          <a:p>
            <a:pPr lvl="2"/>
            <a:r>
              <a:rPr lang="en-US" sz="1600" dirty="0"/>
              <a:t>ADF</a:t>
            </a:r>
          </a:p>
          <a:p>
            <a:pPr lvl="2"/>
            <a:r>
              <a:rPr lang="en-US" sz="1600" dirty="0"/>
              <a:t>ACF</a:t>
            </a:r>
          </a:p>
          <a:p>
            <a:pPr lvl="2"/>
            <a:r>
              <a:rPr lang="en-US" sz="1600" dirty="0"/>
              <a:t>PACF</a:t>
            </a:r>
          </a:p>
          <a:p>
            <a:pPr marL="342900" indent="-342900">
              <a:buFont typeface="+mj-lt"/>
              <a:buAutoNum type="arabicPeriod"/>
            </a:pPr>
            <a:r>
              <a:rPr lang="en-US" sz="1600" b="1" dirty="0"/>
              <a:t>If Data is not stationary, then how to make data Stationary?</a:t>
            </a:r>
          </a:p>
          <a:p>
            <a:pPr lvl="1"/>
            <a:r>
              <a:rPr lang="en-US" sz="1600" dirty="0"/>
              <a:t>Differencing</a:t>
            </a:r>
          </a:p>
        </p:txBody>
      </p:sp>
    </p:spTree>
    <p:extLst>
      <p:ext uri="{BB962C8B-B14F-4D97-AF65-F5344CB8AC3E}">
        <p14:creationId xmlns:p14="http://schemas.microsoft.com/office/powerpoint/2010/main" val="3186585779"/>
      </p:ext>
    </p:extLst>
  </p:cSld>
  <p:clrMapOvr>
    <a:masterClrMapping/>
  </p:clrMapOvr>
  <mc:AlternateContent xmlns:mc="http://schemas.openxmlformats.org/markup-compatibility/2006" xmlns:p14="http://schemas.microsoft.com/office/powerpoint/2010/main">
    <mc:Choice Requires="p14">
      <p:transition spd="slow" p14:dur="2000" advTm="35646"/>
    </mc:Choice>
    <mc:Fallback xmlns="">
      <p:transition spd="slow" advTm="3564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F0F4E97-E194-4493-885A-6C7C34A446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9CF7FE1C-8BC5-4B0C-A2BC-93AB72C9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bg2">
              <a:alpha val="5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8BD535C7-3443-3831-C2D4-690B5D51EF6E}"/>
              </a:ext>
            </a:extLst>
          </p:cNvPr>
          <p:cNvSpPr>
            <a:spLocks noGrp="1"/>
          </p:cNvSpPr>
          <p:nvPr>
            <p:ph type="title"/>
          </p:nvPr>
        </p:nvSpPr>
        <p:spPr>
          <a:xfrm>
            <a:off x="5526156" y="1530043"/>
            <a:ext cx="5827643" cy="1112946"/>
          </a:xfrm>
        </p:spPr>
        <p:txBody>
          <a:bodyPr anchor="b">
            <a:normAutofit/>
          </a:bodyPr>
          <a:lstStyle/>
          <a:p>
            <a:r>
              <a:rPr lang="en-US" dirty="0"/>
              <a:t>ACF </a:t>
            </a:r>
            <a:r>
              <a:rPr lang="en-US" sz="2400" dirty="0"/>
              <a:t>(Auto Correlation Function)</a:t>
            </a:r>
            <a:endParaRPr lang="en-US" dirty="0"/>
          </a:p>
        </p:txBody>
      </p:sp>
      <p:pic>
        <p:nvPicPr>
          <p:cNvPr id="9" name="Picture 8" descr="ACF Graph before Differencing">
            <a:extLst>
              <a:ext uri="{FF2B5EF4-FFF2-40B4-BE49-F238E27FC236}">
                <a16:creationId xmlns:a16="http://schemas.microsoft.com/office/drawing/2014/main" id="{E04DB99C-EE21-2329-D3AA-BCF6962680A6}"/>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432" y="520997"/>
            <a:ext cx="3657303" cy="2587542"/>
          </a:xfrm>
          <a:prstGeom prst="rect">
            <a:avLst/>
          </a:prstGeom>
        </p:spPr>
      </p:pic>
      <p:sp>
        <p:nvSpPr>
          <p:cNvPr id="3" name="Content Placeholder 2">
            <a:extLst>
              <a:ext uri="{FF2B5EF4-FFF2-40B4-BE49-F238E27FC236}">
                <a16:creationId xmlns:a16="http://schemas.microsoft.com/office/drawing/2014/main" id="{931FE1BC-D256-CE60-94A4-DC7121299D0F}"/>
              </a:ext>
            </a:extLst>
          </p:cNvPr>
          <p:cNvSpPr>
            <a:spLocks noGrp="1"/>
          </p:cNvSpPr>
          <p:nvPr>
            <p:ph idx="1"/>
          </p:nvPr>
        </p:nvSpPr>
        <p:spPr>
          <a:xfrm>
            <a:off x="5526156" y="3208205"/>
            <a:ext cx="5827644" cy="1739573"/>
          </a:xfrm>
        </p:spPr>
        <p:txBody>
          <a:bodyPr anchor="t">
            <a:normAutofit/>
          </a:bodyPr>
          <a:lstStyle/>
          <a:p>
            <a:pPr lvl="1"/>
            <a:r>
              <a:rPr lang="x-none" sz="2000" spc="-5" dirty="0">
                <a:effectLst/>
                <a:ea typeface="SimSun" panose="02010600030101010101" pitchFamily="2" charset="-122"/>
              </a:rPr>
              <a:t>Autocorrelation implies that the series is dependent this occurs when a time series is highly correlated with the lagged version the longer the bars in the ACF plot the more dependent the series.</a:t>
            </a:r>
            <a:endParaRPr lang="en-US" sz="2000" spc="-5" dirty="0">
              <a:effectLst/>
              <a:ea typeface="SimSun" panose="02010600030101010101" pitchFamily="2" charset="-122"/>
            </a:endParaRPr>
          </a:p>
          <a:p>
            <a:pPr lvl="1"/>
            <a:endParaRPr lang="en-US" sz="2000" spc="-5" dirty="0">
              <a:effectLst/>
              <a:ea typeface="SimSun" panose="02010600030101010101" pitchFamily="2" charset="-122"/>
            </a:endParaRPr>
          </a:p>
        </p:txBody>
      </p:sp>
      <p:sp>
        <p:nvSpPr>
          <p:cNvPr id="17" name="TextBox 16">
            <a:extLst>
              <a:ext uri="{FF2B5EF4-FFF2-40B4-BE49-F238E27FC236}">
                <a16:creationId xmlns:a16="http://schemas.microsoft.com/office/drawing/2014/main" id="{1F0352C0-D5A2-9F06-18F0-3BDF7B2F6615}"/>
              </a:ext>
            </a:extLst>
          </p:cNvPr>
          <p:cNvSpPr txBox="1"/>
          <p:nvPr/>
        </p:nvSpPr>
        <p:spPr>
          <a:xfrm>
            <a:off x="736432" y="3175461"/>
            <a:ext cx="3657303" cy="258754"/>
          </a:xfrm>
          <a:prstGeom prst="rect">
            <a:avLst/>
          </a:prstGeom>
          <a:solidFill>
            <a:srgbClr val="000000">
              <a:alpha val="50000"/>
            </a:srgbClr>
          </a:solidFill>
          <a:ln>
            <a:noFill/>
          </a:ln>
        </p:spPr>
        <p:txBody>
          <a:bodyPr wrap="square" rtlCol="0">
            <a:noAutofit/>
          </a:bodyPr>
          <a:lstStyle/>
          <a:p>
            <a:pPr algn="ctr">
              <a:spcAft>
                <a:spcPts val="600"/>
              </a:spcAft>
            </a:pPr>
            <a:r>
              <a:rPr lang="en-US" sz="1300">
                <a:solidFill>
                  <a:srgbClr val="FFFFFF"/>
                </a:solidFill>
              </a:rPr>
              <a:t>ACF plot Before Differencing</a:t>
            </a:r>
          </a:p>
        </p:txBody>
      </p:sp>
      <p:pic>
        <p:nvPicPr>
          <p:cNvPr id="4" name="Picture 3" descr="Chart, histogram&#10;&#10;Description automatically generated">
            <a:extLst>
              <a:ext uri="{FF2B5EF4-FFF2-40B4-BE49-F238E27FC236}">
                <a16:creationId xmlns:a16="http://schemas.microsoft.com/office/drawing/2014/main" id="{E3C950AE-58FC-78D2-0DE7-2B1C1AA8A2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6283" y="3649043"/>
            <a:ext cx="3657600" cy="2587752"/>
          </a:xfrm>
          <a:prstGeom prst="rect">
            <a:avLst/>
          </a:prstGeom>
        </p:spPr>
      </p:pic>
      <p:sp>
        <p:nvSpPr>
          <p:cNvPr id="5" name="TextBox 4">
            <a:extLst>
              <a:ext uri="{FF2B5EF4-FFF2-40B4-BE49-F238E27FC236}">
                <a16:creationId xmlns:a16="http://schemas.microsoft.com/office/drawing/2014/main" id="{E326817E-61CA-9E8F-7649-332367AF30E4}"/>
              </a:ext>
            </a:extLst>
          </p:cNvPr>
          <p:cNvSpPr txBox="1"/>
          <p:nvPr/>
        </p:nvSpPr>
        <p:spPr>
          <a:xfrm>
            <a:off x="736283" y="6341274"/>
            <a:ext cx="3657600" cy="258775"/>
          </a:xfrm>
          <a:prstGeom prst="rect">
            <a:avLst/>
          </a:prstGeom>
          <a:solidFill>
            <a:srgbClr val="000000">
              <a:alpha val="50000"/>
            </a:srgbClr>
          </a:solidFill>
          <a:ln>
            <a:noFill/>
          </a:ln>
        </p:spPr>
        <p:txBody>
          <a:bodyPr wrap="square" rtlCol="0">
            <a:noAutofit/>
          </a:bodyPr>
          <a:lstStyle/>
          <a:p>
            <a:pPr algn="ctr">
              <a:spcAft>
                <a:spcPts val="600"/>
              </a:spcAft>
            </a:pPr>
            <a:r>
              <a:rPr lang="en-US" sz="1300">
                <a:solidFill>
                  <a:srgbClr val="FFFFFF"/>
                </a:solidFill>
              </a:rPr>
              <a:t>ACF plot After Differencing</a:t>
            </a:r>
          </a:p>
        </p:txBody>
      </p:sp>
    </p:spTree>
    <p:extLst>
      <p:ext uri="{BB962C8B-B14F-4D97-AF65-F5344CB8AC3E}">
        <p14:creationId xmlns:p14="http://schemas.microsoft.com/office/powerpoint/2010/main" val="1291292307"/>
      </p:ext>
    </p:extLst>
  </p:cSld>
  <p:clrMapOvr>
    <a:masterClrMapping/>
  </p:clrMapOvr>
  <mc:AlternateContent xmlns:mc="http://schemas.openxmlformats.org/markup-compatibility/2006" xmlns:p14="http://schemas.microsoft.com/office/powerpoint/2010/main">
    <mc:Choice Requires="p14">
      <p:transition spd="slow" p14:dur="2000" advTm="32363"/>
    </mc:Choice>
    <mc:Fallback xmlns="">
      <p:transition spd="slow" advTm="32363"/>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F0F4E97-E194-4493-885A-6C7C34A446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CF7FE1C-8BC5-4B0C-A2BC-93AB72C9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bg2">
              <a:alpha val="5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8E257F36-419F-8B70-F93B-91AE90FA823A}"/>
              </a:ext>
            </a:extLst>
          </p:cNvPr>
          <p:cNvSpPr>
            <a:spLocks noGrp="1"/>
          </p:cNvSpPr>
          <p:nvPr>
            <p:ph type="title"/>
          </p:nvPr>
        </p:nvSpPr>
        <p:spPr>
          <a:xfrm>
            <a:off x="5526156" y="1517517"/>
            <a:ext cx="5827643" cy="962634"/>
          </a:xfrm>
        </p:spPr>
        <p:txBody>
          <a:bodyPr vert="horz" lIns="91440" tIns="45720" rIns="91440" bIns="45720" rtlCol="0" anchor="b">
            <a:normAutofit/>
          </a:bodyPr>
          <a:lstStyle/>
          <a:p>
            <a:pPr lvl="0">
              <a:spcAft>
                <a:spcPts val="300"/>
              </a:spcAft>
              <a:tabLst>
                <a:tab pos="228600" algn="l"/>
                <a:tab pos="457200" algn="l"/>
              </a:tabLst>
            </a:pPr>
            <a:r>
              <a:rPr lang="en-US" b="1" dirty="0">
                <a:effectLst/>
              </a:rPr>
              <a:t>PACF </a:t>
            </a:r>
            <a:r>
              <a:rPr lang="en-US" sz="2400" dirty="0">
                <a:effectLst/>
              </a:rPr>
              <a:t>(Partial Auto correlation Function)</a:t>
            </a:r>
            <a:endParaRPr lang="en-US" dirty="0">
              <a:effectLst/>
            </a:endParaRPr>
          </a:p>
        </p:txBody>
      </p:sp>
      <p:pic>
        <p:nvPicPr>
          <p:cNvPr id="8" name="Picture 7" descr="Chart, box and whisker chart&#10;&#10;Description automatically generated">
            <a:extLst>
              <a:ext uri="{FF2B5EF4-FFF2-40B4-BE49-F238E27FC236}">
                <a16:creationId xmlns:a16="http://schemas.microsoft.com/office/drawing/2014/main" id="{10A5310B-0996-DCB2-2A7C-7A24E4352B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283" y="3511257"/>
            <a:ext cx="3657600" cy="2587752"/>
          </a:xfrm>
          <a:prstGeom prst="rect">
            <a:avLst/>
          </a:prstGeom>
        </p:spPr>
      </p:pic>
      <p:pic>
        <p:nvPicPr>
          <p:cNvPr id="6" name="Picture 5" descr="Chart&#10;&#10;Description automatically generated with medium confidence">
            <a:extLst>
              <a:ext uri="{FF2B5EF4-FFF2-40B4-BE49-F238E27FC236}">
                <a16:creationId xmlns:a16="http://schemas.microsoft.com/office/drawing/2014/main" id="{FA84BDFE-0112-318E-A077-AAB47AC1C6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6432" y="470893"/>
            <a:ext cx="3657303" cy="2587542"/>
          </a:xfrm>
          <a:prstGeom prst="rect">
            <a:avLst/>
          </a:prstGeom>
        </p:spPr>
      </p:pic>
      <p:sp>
        <p:nvSpPr>
          <p:cNvPr id="4" name="Content Placeholder 3">
            <a:extLst>
              <a:ext uri="{FF2B5EF4-FFF2-40B4-BE49-F238E27FC236}">
                <a16:creationId xmlns:a16="http://schemas.microsoft.com/office/drawing/2014/main" id="{98C5666F-F7B7-7436-B43A-CFE60A05A308}"/>
              </a:ext>
            </a:extLst>
          </p:cNvPr>
          <p:cNvSpPr>
            <a:spLocks noGrp="1"/>
          </p:cNvSpPr>
          <p:nvPr>
            <p:ph idx="1"/>
          </p:nvPr>
        </p:nvSpPr>
        <p:spPr>
          <a:xfrm>
            <a:off x="5526156" y="2694639"/>
            <a:ext cx="5827644" cy="1789677"/>
          </a:xfrm>
        </p:spPr>
        <p:txBody>
          <a:bodyPr anchor="t">
            <a:normAutofit/>
          </a:bodyPr>
          <a:lstStyle/>
          <a:p>
            <a:r>
              <a:rPr lang="en-US" sz="2000" b="0" i="0" dirty="0">
                <a:solidFill>
                  <a:srgbClr val="202122"/>
                </a:solidFill>
                <a:effectLst/>
              </a:rPr>
              <a:t>In Time series Analysis, the </a:t>
            </a:r>
            <a:r>
              <a:rPr lang="en-US" sz="2000" b="1" i="0" dirty="0">
                <a:solidFill>
                  <a:srgbClr val="202122"/>
                </a:solidFill>
                <a:effectLst/>
              </a:rPr>
              <a:t>partial autocorrelation function</a:t>
            </a:r>
            <a:r>
              <a:rPr lang="en-US" sz="2000" b="0" i="0" dirty="0">
                <a:solidFill>
                  <a:srgbClr val="202122"/>
                </a:solidFill>
                <a:effectLst/>
              </a:rPr>
              <a:t> (</a:t>
            </a:r>
            <a:r>
              <a:rPr lang="en-US" sz="2000" b="1" i="0" dirty="0">
                <a:solidFill>
                  <a:srgbClr val="202122"/>
                </a:solidFill>
                <a:effectLst/>
              </a:rPr>
              <a:t>PACF</a:t>
            </a:r>
            <a:r>
              <a:rPr lang="en-US" sz="2000" b="0" i="0" dirty="0">
                <a:solidFill>
                  <a:srgbClr val="202122"/>
                </a:solidFill>
                <a:effectLst/>
              </a:rPr>
              <a:t>) gives the Partial correlation of a stationary time series with its own lagged values, regressed the values of the time series at all shorter lags. It contrasts with the ACF, which does not control for other lags.</a:t>
            </a:r>
            <a:endParaRPr lang="en-US" sz="2000" b="0" i="0" dirty="0">
              <a:solidFill>
                <a:srgbClr val="3B444F"/>
              </a:solidFill>
              <a:effectLst/>
            </a:endParaRPr>
          </a:p>
        </p:txBody>
      </p:sp>
      <p:sp>
        <p:nvSpPr>
          <p:cNvPr id="5" name="TextBox 4">
            <a:extLst>
              <a:ext uri="{FF2B5EF4-FFF2-40B4-BE49-F238E27FC236}">
                <a16:creationId xmlns:a16="http://schemas.microsoft.com/office/drawing/2014/main" id="{A1E86D2A-4447-175A-2057-25903F09D725}"/>
              </a:ext>
            </a:extLst>
          </p:cNvPr>
          <p:cNvSpPr txBox="1"/>
          <p:nvPr/>
        </p:nvSpPr>
        <p:spPr>
          <a:xfrm>
            <a:off x="736432" y="6215008"/>
            <a:ext cx="3657303" cy="258754"/>
          </a:xfrm>
          <a:prstGeom prst="rect">
            <a:avLst/>
          </a:prstGeom>
          <a:solidFill>
            <a:srgbClr val="000000">
              <a:alpha val="50000"/>
            </a:srgbClr>
          </a:solidFill>
          <a:ln>
            <a:noFill/>
          </a:ln>
        </p:spPr>
        <p:txBody>
          <a:bodyPr wrap="square" rtlCol="0">
            <a:noAutofit/>
          </a:bodyPr>
          <a:lstStyle/>
          <a:p>
            <a:pPr algn="ctr">
              <a:spcAft>
                <a:spcPts val="600"/>
              </a:spcAft>
            </a:pPr>
            <a:r>
              <a:rPr lang="en-US" sz="1300" dirty="0">
                <a:solidFill>
                  <a:srgbClr val="FFFFFF"/>
                </a:solidFill>
              </a:rPr>
              <a:t>PACF plot Before Differencing</a:t>
            </a:r>
          </a:p>
        </p:txBody>
      </p:sp>
      <p:sp>
        <p:nvSpPr>
          <p:cNvPr id="7" name="TextBox 6">
            <a:extLst>
              <a:ext uri="{FF2B5EF4-FFF2-40B4-BE49-F238E27FC236}">
                <a16:creationId xmlns:a16="http://schemas.microsoft.com/office/drawing/2014/main" id="{9C91FDB2-B05C-44E1-549C-C4FEBE5BA6AC}"/>
              </a:ext>
            </a:extLst>
          </p:cNvPr>
          <p:cNvSpPr txBox="1"/>
          <p:nvPr/>
        </p:nvSpPr>
        <p:spPr>
          <a:xfrm>
            <a:off x="736283" y="3155399"/>
            <a:ext cx="3657600" cy="258775"/>
          </a:xfrm>
          <a:prstGeom prst="rect">
            <a:avLst/>
          </a:prstGeom>
          <a:solidFill>
            <a:srgbClr val="000000">
              <a:alpha val="50000"/>
            </a:srgbClr>
          </a:solidFill>
          <a:ln>
            <a:noFill/>
          </a:ln>
        </p:spPr>
        <p:txBody>
          <a:bodyPr wrap="square" rtlCol="0">
            <a:noAutofit/>
          </a:bodyPr>
          <a:lstStyle/>
          <a:p>
            <a:pPr algn="ctr">
              <a:spcAft>
                <a:spcPts val="600"/>
              </a:spcAft>
            </a:pPr>
            <a:r>
              <a:rPr lang="en-US" sz="1300" dirty="0">
                <a:solidFill>
                  <a:srgbClr val="FFFFFF"/>
                </a:solidFill>
              </a:rPr>
              <a:t>PACF plot After Differencing</a:t>
            </a:r>
          </a:p>
        </p:txBody>
      </p:sp>
    </p:spTree>
    <p:extLst>
      <p:ext uri="{BB962C8B-B14F-4D97-AF65-F5344CB8AC3E}">
        <p14:creationId xmlns:p14="http://schemas.microsoft.com/office/powerpoint/2010/main" val="3446624877"/>
      </p:ext>
    </p:extLst>
  </p:cSld>
  <p:clrMapOvr>
    <a:masterClrMapping/>
  </p:clrMapOvr>
  <mc:AlternateContent xmlns:mc="http://schemas.openxmlformats.org/markup-compatibility/2006" xmlns:p14="http://schemas.microsoft.com/office/powerpoint/2010/main">
    <mc:Choice Requires="p14">
      <p:transition spd="slow" p14:dur="2000" advTm="14197"/>
    </mc:Choice>
    <mc:Fallback xmlns="">
      <p:transition spd="slow" advTm="14197"/>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EF17487-C386-4F99-B5EB-4FD3DF423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2" name="Title 1">
            <a:extLst>
              <a:ext uri="{FF2B5EF4-FFF2-40B4-BE49-F238E27FC236}">
                <a16:creationId xmlns:a16="http://schemas.microsoft.com/office/drawing/2014/main" id="{EC3B4FDA-415F-0992-6CA6-DDF258A53FB8}"/>
              </a:ext>
            </a:extLst>
          </p:cNvPr>
          <p:cNvSpPr>
            <a:spLocks noGrp="1"/>
          </p:cNvSpPr>
          <p:nvPr>
            <p:ph type="title"/>
          </p:nvPr>
        </p:nvSpPr>
        <p:spPr>
          <a:xfrm>
            <a:off x="1246824" y="643467"/>
            <a:ext cx="4772975" cy="1298876"/>
          </a:xfrm>
        </p:spPr>
        <p:txBody>
          <a:bodyPr>
            <a:normAutofit/>
          </a:bodyPr>
          <a:lstStyle/>
          <a:p>
            <a:r>
              <a:rPr lang="en-US" b="0" i="0" u="none" strike="noStrike" dirty="0">
                <a:effectLst/>
              </a:rPr>
              <a:t>Moving Average</a:t>
            </a:r>
            <a:r>
              <a:rPr lang="en-US" sz="2400" b="0" i="0" u="none" strike="noStrike" dirty="0">
                <a:effectLst/>
              </a:rPr>
              <a:t>(MA)</a:t>
            </a:r>
            <a:endParaRPr lang="en-US" dirty="0"/>
          </a:p>
        </p:txBody>
      </p:sp>
      <p:sp>
        <p:nvSpPr>
          <p:cNvPr id="3" name="Content Placeholder 2">
            <a:extLst>
              <a:ext uri="{FF2B5EF4-FFF2-40B4-BE49-F238E27FC236}">
                <a16:creationId xmlns:a16="http://schemas.microsoft.com/office/drawing/2014/main" id="{62358AE0-E3DF-9745-45B5-D32659514127}"/>
              </a:ext>
            </a:extLst>
          </p:cNvPr>
          <p:cNvSpPr>
            <a:spLocks noGrp="1"/>
          </p:cNvSpPr>
          <p:nvPr>
            <p:ph idx="1"/>
          </p:nvPr>
        </p:nvSpPr>
        <p:spPr>
          <a:xfrm>
            <a:off x="1246823" y="1942343"/>
            <a:ext cx="6225557" cy="4234619"/>
          </a:xfrm>
        </p:spPr>
        <p:txBody>
          <a:bodyPr>
            <a:noAutofit/>
          </a:bodyPr>
          <a:lstStyle/>
          <a:p>
            <a:pPr fontAlgn="base">
              <a:spcBef>
                <a:spcPts val="0"/>
              </a:spcBef>
              <a:spcAft>
                <a:spcPts val="800"/>
              </a:spcAft>
            </a:pPr>
            <a:r>
              <a:rPr lang="en-US" sz="2000" dirty="0"/>
              <a:t>It is a time series model that accounts for very short-run autocorrelation.</a:t>
            </a:r>
          </a:p>
          <a:p>
            <a:pPr fontAlgn="base">
              <a:spcBef>
                <a:spcPts val="0"/>
              </a:spcBef>
              <a:spcAft>
                <a:spcPts val="800"/>
              </a:spcAft>
            </a:pPr>
            <a:r>
              <a:rPr lang="en-US" sz="2000" dirty="0"/>
              <a:t>Moving Averages, we rely on the Autocorrelation Function or ACF in short</a:t>
            </a:r>
          </a:p>
          <a:p>
            <a:pPr marL="0" indent="0" fontAlgn="base">
              <a:spcBef>
                <a:spcPts val="0"/>
              </a:spcBef>
              <a:spcAft>
                <a:spcPts val="800"/>
              </a:spcAft>
              <a:buNone/>
            </a:pPr>
            <a:endParaRPr lang="en-US" sz="2000" b="0" i="0" u="none" strike="noStrike" dirty="0">
              <a:effectLst/>
            </a:endParaRPr>
          </a:p>
          <a:p>
            <a:pPr indent="0" algn="ctr" rtl="0">
              <a:spcBef>
                <a:spcPts val="1200"/>
              </a:spcBef>
              <a:spcAft>
                <a:spcPts val="1200"/>
              </a:spcAft>
              <a:buNone/>
            </a:pPr>
            <a:r>
              <a:rPr lang="en-US" sz="2000" b="0" i="0" u="none" strike="noStrike" dirty="0">
                <a:effectLst/>
              </a:rPr>
              <a:t>Moving Average (MA) model</a:t>
            </a:r>
            <a:endParaRPr lang="en-US" sz="2000" dirty="0"/>
          </a:p>
          <a:p>
            <a:pPr indent="0" algn="ctr" rtl="0">
              <a:spcBef>
                <a:spcPts val="1200"/>
              </a:spcBef>
              <a:spcAft>
                <a:spcPts val="1200"/>
              </a:spcAft>
              <a:buNone/>
            </a:pPr>
            <a:r>
              <a:rPr lang="en-US" sz="2000" b="0" i="1" u="none" strike="noStrike" dirty="0">
                <a:effectLst/>
              </a:rPr>
              <a:t> X</a:t>
            </a:r>
            <a:r>
              <a:rPr lang="en-US" sz="2000" b="0" i="1" u="none" strike="noStrike" baseline="-25000" dirty="0">
                <a:effectLst/>
              </a:rPr>
              <a:t>t</a:t>
            </a:r>
            <a:r>
              <a:rPr lang="en-US" sz="2000" b="0" i="1" u="none" strike="noStrike" dirty="0">
                <a:effectLst/>
              </a:rPr>
              <a:t> = c + θ</a:t>
            </a:r>
            <a:r>
              <a:rPr lang="en-US" sz="2000" b="0" i="1" u="none" strike="noStrike" baseline="-25000" dirty="0">
                <a:effectLst/>
              </a:rPr>
              <a:t>1</a:t>
            </a:r>
            <a:r>
              <a:rPr lang="en-US" sz="2000" b="0" i="1" u="none" strike="noStrike" dirty="0">
                <a:effectLst/>
              </a:rPr>
              <a:t> ϵ</a:t>
            </a:r>
            <a:r>
              <a:rPr lang="en-US" sz="2000" b="0" i="1" u="none" strike="noStrike" baseline="-25000" dirty="0">
                <a:effectLst/>
              </a:rPr>
              <a:t>t-1</a:t>
            </a:r>
            <a:r>
              <a:rPr lang="en-US" sz="2000" b="0" i="1" u="none" strike="noStrike" dirty="0">
                <a:effectLst/>
              </a:rPr>
              <a:t> + ϵ</a:t>
            </a:r>
            <a:r>
              <a:rPr lang="en-US" sz="2000" b="0" i="1" u="none" strike="noStrike" baseline="-25000" dirty="0">
                <a:effectLst/>
              </a:rPr>
              <a:t>t</a:t>
            </a:r>
            <a:endParaRPr lang="en-US" sz="2000" b="0" dirty="0">
              <a:effectLst/>
            </a:endParaRPr>
          </a:p>
        </p:txBody>
      </p:sp>
      <p:pic>
        <p:nvPicPr>
          <p:cNvPr id="4" name="Picture 2">
            <a:extLst>
              <a:ext uri="{FF2B5EF4-FFF2-40B4-BE49-F238E27FC236}">
                <a16:creationId xmlns:a16="http://schemas.microsoft.com/office/drawing/2014/main" id="{323C577F-18FF-ED41-4369-1D5A162B793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844648" y="643468"/>
            <a:ext cx="3559448" cy="254500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7167695-E6CA-1C1B-2AE3-7502FD6A5312}"/>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859519" y="3657600"/>
            <a:ext cx="3529706" cy="258551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FD857CC-FD05-DE75-A2F7-01B1952391D6}"/>
              </a:ext>
            </a:extLst>
          </p:cNvPr>
          <p:cNvSpPr txBox="1"/>
          <p:nvPr/>
        </p:nvSpPr>
        <p:spPr>
          <a:xfrm>
            <a:off x="8922321" y="3188457"/>
            <a:ext cx="1404102" cy="276999"/>
          </a:xfrm>
          <a:prstGeom prst="rect">
            <a:avLst/>
          </a:prstGeom>
          <a:noFill/>
        </p:spPr>
        <p:txBody>
          <a:bodyPr wrap="none" rtlCol="0">
            <a:spAutoFit/>
          </a:bodyPr>
          <a:lstStyle/>
          <a:p>
            <a:r>
              <a:rPr lang="en-US" sz="1200" dirty="0"/>
              <a:t>MA Prediction Plot</a:t>
            </a:r>
          </a:p>
        </p:txBody>
      </p:sp>
      <p:sp>
        <p:nvSpPr>
          <p:cNvPr id="7" name="TextBox 6">
            <a:extLst>
              <a:ext uri="{FF2B5EF4-FFF2-40B4-BE49-F238E27FC236}">
                <a16:creationId xmlns:a16="http://schemas.microsoft.com/office/drawing/2014/main" id="{04D53DE6-EB3C-348B-EE16-ED4DA1800026}"/>
              </a:ext>
            </a:extLst>
          </p:cNvPr>
          <p:cNvSpPr txBox="1"/>
          <p:nvPr/>
        </p:nvSpPr>
        <p:spPr>
          <a:xfrm>
            <a:off x="8922321" y="6243110"/>
            <a:ext cx="1439048" cy="276999"/>
          </a:xfrm>
          <a:prstGeom prst="rect">
            <a:avLst/>
          </a:prstGeom>
          <a:noFill/>
        </p:spPr>
        <p:txBody>
          <a:bodyPr wrap="none" rtlCol="0">
            <a:spAutoFit/>
          </a:bodyPr>
          <a:lstStyle/>
          <a:p>
            <a:r>
              <a:rPr lang="en-US" sz="1200" dirty="0"/>
              <a:t>MA Forecasting Plot</a:t>
            </a:r>
          </a:p>
        </p:txBody>
      </p:sp>
    </p:spTree>
    <p:extLst>
      <p:ext uri="{BB962C8B-B14F-4D97-AF65-F5344CB8AC3E}">
        <p14:creationId xmlns:p14="http://schemas.microsoft.com/office/powerpoint/2010/main" val="628967223"/>
      </p:ext>
    </p:extLst>
  </p:cSld>
  <p:clrMapOvr>
    <a:masterClrMapping/>
  </p:clrMapOvr>
  <mc:AlternateContent xmlns:mc="http://schemas.openxmlformats.org/markup-compatibility/2006" xmlns:p14="http://schemas.microsoft.com/office/powerpoint/2010/main">
    <mc:Choice Requires="p14">
      <p:transition spd="slow" p14:dur="2000" advTm="48386"/>
    </mc:Choice>
    <mc:Fallback xmlns="">
      <p:transition spd="slow" advTm="48386"/>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EF17487-C386-4F99-B5EB-4FD3DF423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2" name="Title 1">
            <a:extLst>
              <a:ext uri="{FF2B5EF4-FFF2-40B4-BE49-F238E27FC236}">
                <a16:creationId xmlns:a16="http://schemas.microsoft.com/office/drawing/2014/main" id="{3B0088FA-C63C-0601-9392-34144D0C1F5B}"/>
              </a:ext>
            </a:extLst>
          </p:cNvPr>
          <p:cNvSpPr>
            <a:spLocks noGrp="1"/>
          </p:cNvSpPr>
          <p:nvPr>
            <p:ph type="title"/>
          </p:nvPr>
        </p:nvSpPr>
        <p:spPr>
          <a:xfrm>
            <a:off x="1246824" y="643467"/>
            <a:ext cx="6225556" cy="1298876"/>
          </a:xfrm>
        </p:spPr>
        <p:txBody>
          <a:bodyPr>
            <a:normAutofit/>
          </a:bodyPr>
          <a:lstStyle/>
          <a:p>
            <a:r>
              <a:rPr lang="en-US" i="0" u="none" strike="noStrike" dirty="0">
                <a:effectLst/>
              </a:rPr>
              <a:t>Autoregressive Model</a:t>
            </a:r>
            <a:r>
              <a:rPr lang="en-US" sz="2400" b="0" i="0" u="none" strike="noStrike" dirty="0">
                <a:effectLst/>
              </a:rPr>
              <a:t>(AR)</a:t>
            </a:r>
            <a:endParaRPr lang="en-US" sz="2400" dirty="0"/>
          </a:p>
        </p:txBody>
      </p:sp>
      <p:sp>
        <p:nvSpPr>
          <p:cNvPr id="3" name="Content Placeholder 2">
            <a:extLst>
              <a:ext uri="{FF2B5EF4-FFF2-40B4-BE49-F238E27FC236}">
                <a16:creationId xmlns:a16="http://schemas.microsoft.com/office/drawing/2014/main" id="{D1009868-013F-1E76-CD31-4F360054C742}"/>
              </a:ext>
            </a:extLst>
          </p:cNvPr>
          <p:cNvSpPr>
            <a:spLocks noGrp="1"/>
          </p:cNvSpPr>
          <p:nvPr>
            <p:ph idx="1"/>
          </p:nvPr>
        </p:nvSpPr>
        <p:spPr>
          <a:xfrm>
            <a:off x="1246823" y="1904765"/>
            <a:ext cx="6225557" cy="4234619"/>
          </a:xfrm>
        </p:spPr>
        <p:txBody>
          <a:bodyPr>
            <a:noAutofit/>
          </a:bodyPr>
          <a:lstStyle/>
          <a:p>
            <a:pPr lvl="0" fontAlgn="base">
              <a:spcBef>
                <a:spcPts val="0"/>
              </a:spcBef>
              <a:spcAft>
                <a:spcPts val="800"/>
              </a:spcAft>
            </a:pPr>
            <a:r>
              <a:rPr lang="en-US" sz="2000" dirty="0"/>
              <a:t>Autoregressive model we relied on the Partial Autocorrelation Function</a:t>
            </a:r>
          </a:p>
          <a:p>
            <a:pPr fontAlgn="base">
              <a:spcBef>
                <a:spcPts val="0"/>
              </a:spcBef>
              <a:spcAft>
                <a:spcPts val="800"/>
              </a:spcAft>
            </a:pPr>
            <a:r>
              <a:rPr lang="en-US" sz="2000" dirty="0"/>
              <a:t>Using this model, the autocorrelation function may be used to determine whether there is a lack of randomness and is capable of forecasting recurring patterns in data</a:t>
            </a:r>
            <a:endParaRPr lang="en-US" sz="2000" b="0" i="0" u="none" strike="noStrike" dirty="0">
              <a:effectLst/>
            </a:endParaRPr>
          </a:p>
          <a:p>
            <a:pPr marL="0" lvl="0" indent="0" fontAlgn="base">
              <a:spcBef>
                <a:spcPts val="0"/>
              </a:spcBef>
              <a:spcAft>
                <a:spcPts val="800"/>
              </a:spcAft>
              <a:buNone/>
            </a:pPr>
            <a:endParaRPr lang="en-US" sz="2000" b="0" i="0" u="none" strike="noStrike" dirty="0">
              <a:effectLst/>
            </a:endParaRPr>
          </a:p>
          <a:p>
            <a:pPr marL="0" lvl="0" indent="0" algn="ctr" fontAlgn="base">
              <a:spcBef>
                <a:spcPts val="0"/>
              </a:spcBef>
              <a:spcAft>
                <a:spcPts val="800"/>
              </a:spcAft>
              <a:buNone/>
            </a:pPr>
            <a:r>
              <a:rPr lang="en-US" sz="2000" b="0" i="0" u="none" strike="noStrike" dirty="0">
                <a:effectLst/>
              </a:rPr>
              <a:t>Autoregressive Model (MA) model </a:t>
            </a:r>
          </a:p>
          <a:p>
            <a:pPr marL="0" lvl="0" indent="0" algn="ctr" fontAlgn="base">
              <a:spcBef>
                <a:spcPts val="0"/>
              </a:spcBef>
              <a:spcAft>
                <a:spcPts val="800"/>
              </a:spcAft>
              <a:buNone/>
            </a:pPr>
            <a:r>
              <a:rPr lang="en-US" sz="2000" dirty="0">
                <a:effectLst/>
                <a:ea typeface="Calibri" panose="020F0502020204030204" pitchFamily="34" charset="0"/>
                <a:cs typeface="Times New Roman" panose="02020603050405020304" pitchFamily="18" charset="0"/>
              </a:rPr>
              <a:t>X</a:t>
            </a:r>
            <a:r>
              <a:rPr lang="en-US" sz="2000" baseline="-25000" dirty="0">
                <a:effectLst/>
                <a:ea typeface="Calibri" panose="020F0502020204030204" pitchFamily="34" charset="0"/>
                <a:cs typeface="Times New Roman" panose="02020603050405020304" pitchFamily="18" charset="0"/>
              </a:rPr>
              <a:t>t</a:t>
            </a:r>
            <a:r>
              <a:rPr lang="en-US" sz="2000" dirty="0">
                <a:effectLst/>
                <a:ea typeface="Calibri" panose="020F0502020204030204" pitchFamily="34" charset="0"/>
                <a:cs typeface="Times New Roman" panose="02020603050405020304" pitchFamily="18" charset="0"/>
              </a:rPr>
              <a:t> = C + ϕ</a:t>
            </a:r>
            <a:r>
              <a:rPr lang="en-US" sz="2000" baseline="-25000" dirty="0">
                <a:effectLst/>
                <a:ea typeface="Calibri" panose="020F0502020204030204" pitchFamily="34" charset="0"/>
                <a:cs typeface="Times New Roman" panose="02020603050405020304" pitchFamily="18" charset="0"/>
              </a:rPr>
              <a:t>1</a:t>
            </a:r>
            <a:r>
              <a:rPr lang="en-US" sz="2000" dirty="0">
                <a:effectLst/>
                <a:ea typeface="Calibri" panose="020F0502020204030204" pitchFamily="34" charset="0"/>
                <a:cs typeface="Times New Roman" panose="02020603050405020304" pitchFamily="18" charset="0"/>
              </a:rPr>
              <a:t>X</a:t>
            </a:r>
            <a:r>
              <a:rPr lang="en-US" sz="2000" baseline="-25000" dirty="0">
                <a:effectLst/>
                <a:ea typeface="Calibri" panose="020F0502020204030204" pitchFamily="34" charset="0"/>
                <a:cs typeface="Times New Roman" panose="02020603050405020304" pitchFamily="18" charset="0"/>
              </a:rPr>
              <a:t>t-1</a:t>
            </a:r>
            <a:r>
              <a:rPr lang="en-US" sz="2000" dirty="0">
                <a:effectLst/>
                <a:ea typeface="Calibri" panose="020F0502020204030204" pitchFamily="34" charset="0"/>
                <a:cs typeface="Times New Roman" panose="02020603050405020304" pitchFamily="18" charset="0"/>
              </a:rPr>
              <a:t> + ϵ</a:t>
            </a:r>
            <a:r>
              <a:rPr lang="en-US" sz="2000" baseline="-25000" dirty="0">
                <a:effectLst/>
                <a:ea typeface="Calibri" panose="020F0502020204030204" pitchFamily="34" charset="0"/>
                <a:cs typeface="Times New Roman" panose="02020603050405020304" pitchFamily="18" charset="0"/>
              </a:rPr>
              <a:t>t</a:t>
            </a:r>
            <a:endParaRPr lang="en-US" sz="2000" dirty="0">
              <a:effectLst/>
              <a:ea typeface="Calibri" panose="020F0502020204030204" pitchFamily="34" charset="0"/>
              <a:cs typeface="Times New Roman" panose="02020603050405020304" pitchFamily="18" charset="0"/>
            </a:endParaRPr>
          </a:p>
        </p:txBody>
      </p:sp>
      <p:pic>
        <p:nvPicPr>
          <p:cNvPr id="4" name="Picture 3" descr="Text&#10;&#10;Description automatically generated">
            <a:extLst>
              <a:ext uri="{FF2B5EF4-FFF2-40B4-BE49-F238E27FC236}">
                <a16:creationId xmlns:a16="http://schemas.microsoft.com/office/drawing/2014/main" id="{06814A78-E7D1-8F79-0659-E677ADEB34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7844648" y="643468"/>
            <a:ext cx="3559447" cy="2545005"/>
          </a:xfrm>
          <a:prstGeom prst="rect">
            <a:avLst/>
          </a:prstGeom>
          <a:noFill/>
        </p:spPr>
      </p:pic>
      <p:pic>
        <p:nvPicPr>
          <p:cNvPr id="5" name="Picture 4" descr="Text&#10;&#10;Description automatically generated with medium confidence">
            <a:extLst>
              <a:ext uri="{FF2B5EF4-FFF2-40B4-BE49-F238E27FC236}">
                <a16:creationId xmlns:a16="http://schemas.microsoft.com/office/drawing/2014/main" id="{F722C1B5-FA07-04C9-750C-61F5EA95DE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7859519" y="3657600"/>
            <a:ext cx="3529706" cy="2585510"/>
          </a:xfrm>
          <a:prstGeom prst="rect">
            <a:avLst/>
          </a:prstGeom>
          <a:noFill/>
        </p:spPr>
      </p:pic>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E3FAD089-4081-F992-F078-9FD6F18DF819}"/>
                  </a:ext>
                </a:extLst>
              </p14:cNvPr>
              <p14:cNvContentPartPr/>
              <p14:nvPr/>
            </p14:nvContentPartPr>
            <p14:xfrm>
              <a:off x="3398400" y="4681440"/>
              <a:ext cx="1848600" cy="15120"/>
            </p14:xfrm>
          </p:contentPart>
        </mc:Choice>
        <mc:Fallback xmlns="">
          <p:pic>
            <p:nvPicPr>
              <p:cNvPr id="7" name="Ink 6">
                <a:extLst>
                  <a:ext uri="{FF2B5EF4-FFF2-40B4-BE49-F238E27FC236}">
                    <a16:creationId xmlns:a16="http://schemas.microsoft.com/office/drawing/2014/main" id="{E3FAD089-4081-F992-F078-9FD6F18DF819}"/>
                  </a:ext>
                </a:extLst>
              </p:cNvPr>
              <p:cNvPicPr/>
              <p:nvPr/>
            </p:nvPicPr>
            <p:blipFill>
              <a:blip r:embed="rId8"/>
              <a:stretch>
                <a:fillRect/>
              </a:stretch>
            </p:blipFill>
            <p:spPr>
              <a:xfrm>
                <a:off x="3382560" y="4618080"/>
                <a:ext cx="1879920" cy="1418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CA198BD0-E28A-C491-79D1-E22FBDDACA6E}"/>
                  </a:ext>
                </a:extLst>
              </p14:cNvPr>
              <p14:cNvContentPartPr/>
              <p14:nvPr/>
            </p14:nvContentPartPr>
            <p14:xfrm>
              <a:off x="3458160" y="4934880"/>
              <a:ext cx="1729080" cy="179280"/>
            </p14:xfrm>
          </p:contentPart>
        </mc:Choice>
        <mc:Fallback xmlns="">
          <p:pic>
            <p:nvPicPr>
              <p:cNvPr id="8" name="Ink 7">
                <a:extLst>
                  <a:ext uri="{FF2B5EF4-FFF2-40B4-BE49-F238E27FC236}">
                    <a16:creationId xmlns:a16="http://schemas.microsoft.com/office/drawing/2014/main" id="{CA198BD0-E28A-C491-79D1-E22FBDDACA6E}"/>
                  </a:ext>
                </a:extLst>
              </p:cNvPr>
              <p:cNvPicPr/>
              <p:nvPr/>
            </p:nvPicPr>
            <p:blipFill>
              <a:blip r:embed="rId10"/>
              <a:stretch>
                <a:fillRect/>
              </a:stretch>
            </p:blipFill>
            <p:spPr>
              <a:xfrm>
                <a:off x="3448800" y="4925520"/>
                <a:ext cx="1747800" cy="198000"/>
              </a:xfrm>
              <a:prstGeom prst="rect">
                <a:avLst/>
              </a:prstGeom>
            </p:spPr>
          </p:pic>
        </mc:Fallback>
      </mc:AlternateContent>
    </p:spTree>
    <p:extLst>
      <p:ext uri="{BB962C8B-B14F-4D97-AF65-F5344CB8AC3E}">
        <p14:creationId xmlns:p14="http://schemas.microsoft.com/office/powerpoint/2010/main" val="3738187361"/>
      </p:ext>
    </p:extLst>
  </p:cSld>
  <p:clrMapOvr>
    <a:masterClrMapping/>
  </p:clrMapOvr>
  <mc:AlternateContent xmlns:mc="http://schemas.openxmlformats.org/markup-compatibility/2006" xmlns:p14="http://schemas.microsoft.com/office/powerpoint/2010/main">
    <mc:Choice Requires="p14">
      <p:transition spd="slow" p14:dur="2000" advTm="38141"/>
    </mc:Choice>
    <mc:Fallback xmlns="">
      <p:transition spd="slow" advTm="38141"/>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5EF17487-C386-4F99-B5EB-4FD3DF423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1">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2" name="Title 1">
            <a:extLst>
              <a:ext uri="{FF2B5EF4-FFF2-40B4-BE49-F238E27FC236}">
                <a16:creationId xmlns:a16="http://schemas.microsoft.com/office/drawing/2014/main" id="{FCDE6CF1-05D6-0FE0-517E-E914096BCBF0}"/>
              </a:ext>
            </a:extLst>
          </p:cNvPr>
          <p:cNvSpPr>
            <a:spLocks noGrp="1"/>
          </p:cNvSpPr>
          <p:nvPr>
            <p:ph type="title"/>
          </p:nvPr>
        </p:nvSpPr>
        <p:spPr>
          <a:xfrm>
            <a:off x="1246824" y="643467"/>
            <a:ext cx="6225557" cy="1800526"/>
          </a:xfrm>
        </p:spPr>
        <p:txBody>
          <a:bodyPr>
            <a:normAutofit/>
          </a:bodyPr>
          <a:lstStyle/>
          <a:p>
            <a:r>
              <a:rPr lang="en-US" sz="4100" i="0" u="none" strike="noStrike" dirty="0">
                <a:effectLst/>
              </a:rPr>
              <a:t>ARMA </a:t>
            </a:r>
            <a:r>
              <a:rPr lang="en-US" sz="2400" i="0" u="none" strike="noStrike" dirty="0">
                <a:effectLst/>
              </a:rPr>
              <a:t>(Auto Regressive Moving Average)</a:t>
            </a:r>
            <a:endParaRPr lang="en-US" sz="2400" dirty="0"/>
          </a:p>
        </p:txBody>
      </p:sp>
      <p:sp>
        <p:nvSpPr>
          <p:cNvPr id="3" name="Content Placeholder 2">
            <a:extLst>
              <a:ext uri="{FF2B5EF4-FFF2-40B4-BE49-F238E27FC236}">
                <a16:creationId xmlns:a16="http://schemas.microsoft.com/office/drawing/2014/main" id="{57F1C87B-797C-BC12-09D6-B167EB9FEE60}"/>
              </a:ext>
            </a:extLst>
          </p:cNvPr>
          <p:cNvSpPr>
            <a:spLocks noGrp="1"/>
          </p:cNvSpPr>
          <p:nvPr>
            <p:ph idx="1"/>
          </p:nvPr>
        </p:nvSpPr>
        <p:spPr>
          <a:xfrm>
            <a:off x="1246824" y="2623381"/>
            <a:ext cx="6225556" cy="3116819"/>
          </a:xfrm>
        </p:spPr>
        <p:txBody>
          <a:bodyPr>
            <a:normAutofit lnSpcReduction="10000"/>
          </a:bodyPr>
          <a:lstStyle/>
          <a:p>
            <a:pPr fontAlgn="base">
              <a:spcBef>
                <a:spcPts val="0"/>
              </a:spcBef>
              <a:spcAft>
                <a:spcPts val="800"/>
              </a:spcAft>
            </a:pPr>
            <a:r>
              <a:rPr lang="en-US" sz="2000" dirty="0"/>
              <a:t>It is the combination of  Autoregressive (AR) and Moving Average (MA) models</a:t>
            </a:r>
          </a:p>
          <a:p>
            <a:pPr marL="0" indent="0" fontAlgn="base">
              <a:spcBef>
                <a:spcPts val="0"/>
              </a:spcBef>
              <a:spcAft>
                <a:spcPts val="800"/>
              </a:spcAft>
              <a:buNone/>
            </a:pPr>
            <a:endParaRPr lang="en-US" sz="2000" dirty="0"/>
          </a:p>
          <a:p>
            <a:pPr fontAlgn="base">
              <a:spcBef>
                <a:spcPts val="0"/>
              </a:spcBef>
              <a:spcAft>
                <a:spcPts val="800"/>
              </a:spcAft>
            </a:pPr>
            <a:r>
              <a:rPr lang="en-US" sz="2000" dirty="0"/>
              <a:t>The ARMA model predicts the future values based on both the previous values and errors</a:t>
            </a:r>
          </a:p>
          <a:p>
            <a:pPr rtl="0" fontAlgn="base">
              <a:spcBef>
                <a:spcPts val="0"/>
              </a:spcBef>
              <a:spcAft>
                <a:spcPts val="0"/>
              </a:spcAft>
              <a:buFont typeface="Arial" panose="020B0604020202020204" pitchFamily="34" charset="0"/>
              <a:buChar char="•"/>
            </a:pPr>
            <a:endParaRPr lang="en-US" sz="2000" dirty="0"/>
          </a:p>
          <a:p>
            <a:pPr marL="0" indent="0" rtl="0" fontAlgn="base">
              <a:spcBef>
                <a:spcPts val="0"/>
              </a:spcBef>
              <a:spcAft>
                <a:spcPts val="0"/>
              </a:spcAft>
              <a:buNone/>
            </a:pPr>
            <a:endParaRPr lang="en-US" sz="2000" b="0" i="0" u="none" strike="noStrike" dirty="0">
              <a:effectLst/>
            </a:endParaRPr>
          </a:p>
          <a:p>
            <a:pPr marL="0" indent="0" rtl="0" fontAlgn="base">
              <a:spcBef>
                <a:spcPts val="0"/>
              </a:spcBef>
              <a:spcAft>
                <a:spcPts val="0"/>
              </a:spcAft>
              <a:buNone/>
            </a:pPr>
            <a:endParaRPr lang="en-US" sz="2000" dirty="0"/>
          </a:p>
          <a:p>
            <a:pPr marL="0" indent="0" algn="ctr" rtl="0" fontAlgn="base">
              <a:spcBef>
                <a:spcPts val="0"/>
              </a:spcBef>
              <a:spcAft>
                <a:spcPts val="0"/>
              </a:spcAft>
              <a:buNone/>
            </a:pPr>
            <a:r>
              <a:rPr lang="en-US" sz="2000" dirty="0">
                <a:effectLst/>
                <a:ea typeface="Calibri" panose="020F0502020204030204" pitchFamily="34" charset="0"/>
                <a:cs typeface="Times New Roman" panose="02020603050405020304" pitchFamily="18" charset="0"/>
              </a:rPr>
              <a:t>Autoregressive Moving Average </a:t>
            </a:r>
            <a:r>
              <a:rPr lang="en-US" sz="2000" b="0" i="0" u="none" strike="noStrike" dirty="0">
                <a:effectLst/>
              </a:rPr>
              <a:t>(ARMA) model</a:t>
            </a:r>
            <a:r>
              <a:rPr lang="en-US" sz="2000" b="0" i="1" u="none" strike="noStrike" dirty="0">
                <a:effectLst/>
              </a:rPr>
              <a:t>          </a:t>
            </a:r>
            <a:r>
              <a:rPr lang="en-US" sz="2000" dirty="0">
                <a:effectLst/>
                <a:ea typeface="Calibri" panose="020F0502020204030204" pitchFamily="34" charset="0"/>
                <a:cs typeface="Cambria Math" panose="02040503050406030204" pitchFamily="18" charset="0"/>
              </a:rPr>
              <a:t>𝑋𝑡</a:t>
            </a:r>
            <a:r>
              <a:rPr lang="en-US" sz="2000" dirty="0">
                <a:effectLst/>
                <a:ea typeface="Calibri" panose="020F0502020204030204" pitchFamily="34" charset="0"/>
                <a:cs typeface="Times New Roman" panose="02020603050405020304" pitchFamily="18" charset="0"/>
              </a:rPr>
              <a:t>=</a:t>
            </a:r>
            <a:r>
              <a:rPr lang="en-US" sz="2000" dirty="0">
                <a:effectLst/>
                <a:ea typeface="Calibri" panose="020F0502020204030204" pitchFamily="34" charset="0"/>
                <a:cs typeface="Cambria Math" panose="02040503050406030204" pitchFamily="18" charset="0"/>
              </a:rPr>
              <a:t>𝛼</a:t>
            </a:r>
            <a:r>
              <a:rPr lang="en-US" sz="2000" dirty="0">
                <a:effectLst/>
                <a:ea typeface="Calibri" panose="020F0502020204030204" pitchFamily="34" charset="0"/>
                <a:cs typeface="Times New Roman" panose="02020603050405020304" pitchFamily="18" charset="0"/>
              </a:rPr>
              <a:t>+</a:t>
            </a:r>
            <a:r>
              <a:rPr lang="en-US" sz="2000" dirty="0">
                <a:effectLst/>
                <a:ea typeface="Calibri" panose="020F0502020204030204" pitchFamily="34" charset="0"/>
                <a:cs typeface="Cambria Math" panose="02040503050406030204" pitchFamily="18" charset="0"/>
              </a:rPr>
              <a:t>𝛽</a:t>
            </a:r>
            <a:r>
              <a:rPr lang="en-US" sz="2000" dirty="0">
                <a:effectLst/>
                <a:ea typeface="Calibri" panose="020F0502020204030204" pitchFamily="34" charset="0"/>
                <a:cs typeface="Times New Roman" panose="02020603050405020304" pitchFamily="18" charset="0"/>
              </a:rPr>
              <a:t>1</a:t>
            </a:r>
            <a:r>
              <a:rPr lang="en-US" sz="2000" dirty="0">
                <a:effectLst/>
                <a:ea typeface="Calibri" panose="020F0502020204030204" pitchFamily="34" charset="0"/>
                <a:cs typeface="Cambria Math" panose="02040503050406030204" pitchFamily="18" charset="0"/>
              </a:rPr>
              <a:t>𝑋𝑡</a:t>
            </a:r>
            <a:r>
              <a:rPr lang="en-US" sz="2000" dirty="0">
                <a:effectLst/>
                <a:ea typeface="Calibri" panose="020F0502020204030204" pitchFamily="34" charset="0"/>
                <a:cs typeface="Times New Roman" panose="02020603050405020304" pitchFamily="18" charset="0"/>
              </a:rPr>
              <a:t>−1+</a:t>
            </a:r>
            <a:r>
              <a:rPr lang="en-US" sz="2000" dirty="0">
                <a:effectLst/>
                <a:ea typeface="Calibri" panose="020F0502020204030204" pitchFamily="34" charset="0"/>
                <a:cs typeface="Cambria Math" panose="02040503050406030204" pitchFamily="18" charset="0"/>
              </a:rPr>
              <a:t>𝛽</a:t>
            </a:r>
            <a:r>
              <a:rPr lang="en-US" sz="2000" dirty="0">
                <a:effectLst/>
                <a:ea typeface="Calibri" panose="020F0502020204030204" pitchFamily="34" charset="0"/>
                <a:cs typeface="Times New Roman" panose="02020603050405020304" pitchFamily="18" charset="0"/>
              </a:rPr>
              <a:t>2</a:t>
            </a:r>
            <a:r>
              <a:rPr lang="en-US" sz="2000" dirty="0">
                <a:effectLst/>
                <a:ea typeface="Calibri" panose="020F0502020204030204" pitchFamily="34" charset="0"/>
                <a:cs typeface="Cambria Math" panose="02040503050406030204" pitchFamily="18" charset="0"/>
              </a:rPr>
              <a:t>𝜖𝑡</a:t>
            </a:r>
            <a:r>
              <a:rPr lang="en-US" sz="2000" dirty="0">
                <a:effectLst/>
                <a:ea typeface="Calibri" panose="020F0502020204030204" pitchFamily="34" charset="0"/>
                <a:cs typeface="Times New Roman" panose="02020603050405020304" pitchFamily="18" charset="0"/>
              </a:rPr>
              <a:t>−1+</a:t>
            </a:r>
            <a:r>
              <a:rPr lang="en-US" sz="2000" dirty="0">
                <a:effectLst/>
                <a:ea typeface="Calibri" panose="020F0502020204030204" pitchFamily="34" charset="0"/>
                <a:cs typeface="Cambria Math" panose="02040503050406030204" pitchFamily="18" charset="0"/>
              </a:rPr>
              <a:t>𝜖𝑡</a:t>
            </a:r>
            <a:endParaRPr lang="en-US" sz="2000" dirty="0">
              <a:effectLst/>
              <a:ea typeface="Calibri" panose="020F0502020204030204" pitchFamily="34" charset="0"/>
              <a:cs typeface="Times New Roman" panose="02020603050405020304" pitchFamily="18" charset="0"/>
            </a:endParaRPr>
          </a:p>
        </p:txBody>
      </p:sp>
      <p:pic>
        <p:nvPicPr>
          <p:cNvPr id="4" name="Picture 3" descr="A picture containing text&#10;&#10;Description automatically generated">
            <a:extLst>
              <a:ext uri="{FF2B5EF4-FFF2-40B4-BE49-F238E27FC236}">
                <a16:creationId xmlns:a16="http://schemas.microsoft.com/office/drawing/2014/main" id="{8B4A7626-8CB0-CC7A-8F91-BF7FC66E87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7884980" y="643468"/>
            <a:ext cx="3478783" cy="2545005"/>
          </a:xfrm>
          <a:prstGeom prst="rect">
            <a:avLst/>
          </a:prstGeom>
          <a:noFill/>
        </p:spPr>
      </p:pic>
      <p:pic>
        <p:nvPicPr>
          <p:cNvPr id="5" name="Picture 4" descr="A picture containing text&#10;&#10;Description automatically generated">
            <a:extLst>
              <a:ext uri="{FF2B5EF4-FFF2-40B4-BE49-F238E27FC236}">
                <a16:creationId xmlns:a16="http://schemas.microsoft.com/office/drawing/2014/main" id="{BE9B9129-4DCE-8C60-1BBD-9A131AE218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7857297" y="3657600"/>
            <a:ext cx="3534150" cy="2585510"/>
          </a:xfrm>
          <a:prstGeom prst="rect">
            <a:avLst/>
          </a:prstGeom>
          <a:noFill/>
        </p:spPr>
      </p:pic>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714E3C59-901B-16E7-D977-8241D0FBC544}"/>
                  </a:ext>
                </a:extLst>
              </p14:cNvPr>
              <p14:cNvContentPartPr/>
              <p14:nvPr/>
            </p14:nvContentPartPr>
            <p14:xfrm>
              <a:off x="2966400" y="5456520"/>
              <a:ext cx="2876760" cy="283680"/>
            </p14:xfrm>
          </p:contentPart>
        </mc:Choice>
        <mc:Fallback xmlns="">
          <p:pic>
            <p:nvPicPr>
              <p:cNvPr id="8" name="Ink 7">
                <a:extLst>
                  <a:ext uri="{FF2B5EF4-FFF2-40B4-BE49-F238E27FC236}">
                    <a16:creationId xmlns:a16="http://schemas.microsoft.com/office/drawing/2014/main" id="{714E3C59-901B-16E7-D977-8241D0FBC544}"/>
                  </a:ext>
                </a:extLst>
              </p:cNvPr>
              <p:cNvPicPr/>
              <p:nvPr/>
            </p:nvPicPr>
            <p:blipFill>
              <a:blip r:embed="rId8"/>
              <a:stretch>
                <a:fillRect/>
              </a:stretch>
            </p:blipFill>
            <p:spPr>
              <a:xfrm>
                <a:off x="2950560" y="5393160"/>
                <a:ext cx="2908080" cy="410400"/>
              </a:xfrm>
              <a:prstGeom prst="rect">
                <a:avLst/>
              </a:prstGeom>
            </p:spPr>
          </p:pic>
        </mc:Fallback>
      </mc:AlternateContent>
    </p:spTree>
    <p:extLst>
      <p:ext uri="{BB962C8B-B14F-4D97-AF65-F5344CB8AC3E}">
        <p14:creationId xmlns:p14="http://schemas.microsoft.com/office/powerpoint/2010/main" val="2542968793"/>
      </p:ext>
    </p:extLst>
  </p:cSld>
  <p:clrMapOvr>
    <a:masterClrMapping/>
  </p:clrMapOvr>
  <mc:AlternateContent xmlns:mc="http://schemas.openxmlformats.org/markup-compatibility/2006" xmlns:p14="http://schemas.microsoft.com/office/powerpoint/2010/main">
    <mc:Choice Requires="p14">
      <p:transition spd="slow" p14:dur="2000" advTm="37813"/>
    </mc:Choice>
    <mc:Fallback xmlns="">
      <p:transition spd="slow" advTm="37813"/>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1|0.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1073</TotalTime>
  <Words>3014</Words>
  <Application>Microsoft Office PowerPoint</Application>
  <PresentationFormat>Widescreen</PresentationFormat>
  <Paragraphs>193</Paragraphs>
  <Slides>14</Slides>
  <Notes>13</Notes>
  <HiddenSlides>0</HiddenSlides>
  <MMClips>1</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-apple-system</vt:lpstr>
      <vt:lpstr>Arial</vt:lpstr>
      <vt:lpstr>Calibri</vt:lpstr>
      <vt:lpstr>Calibri Light</vt:lpstr>
      <vt:lpstr>Georgia</vt:lpstr>
      <vt:lpstr>source-serif-pro</vt:lpstr>
      <vt:lpstr>Times New Roman</vt:lpstr>
      <vt:lpstr>var(--jp-content-font-family)</vt:lpstr>
      <vt:lpstr>Office Theme</vt:lpstr>
      <vt:lpstr>Airline Finances </vt:lpstr>
      <vt:lpstr>Introduction</vt:lpstr>
      <vt:lpstr>Time Series Components</vt:lpstr>
      <vt:lpstr>Stationarity</vt:lpstr>
      <vt:lpstr>ACF (Auto Correlation Function)</vt:lpstr>
      <vt:lpstr>PACF (Partial Auto correlation Function)</vt:lpstr>
      <vt:lpstr>Moving Average(MA)</vt:lpstr>
      <vt:lpstr>Autoregressive Model(AR)</vt:lpstr>
      <vt:lpstr>ARMA (Auto Regressive Moving Average)</vt:lpstr>
      <vt:lpstr>ARIMA (Auto Regressive Integrative Moving Average) order = (p, d, q))</vt:lpstr>
      <vt:lpstr>SARIMA (Seasonal-ARIMA) order=(p, d, q), seasonal order = (P, D, Q)m)</vt:lpstr>
      <vt:lpstr>Performance Check</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Revenue</dc:title>
  <dc:creator>Pranay Manikanta Narava</dc:creator>
  <cp:lastModifiedBy>Pranay Manikanta Narava</cp:lastModifiedBy>
  <cp:revision>10</cp:revision>
  <dcterms:created xsi:type="dcterms:W3CDTF">2022-12-11T16:09:21Z</dcterms:created>
  <dcterms:modified xsi:type="dcterms:W3CDTF">2023-06-12T14:46:10Z</dcterms:modified>
</cp:coreProperties>
</file>