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57" r:id="rId3"/>
    <p:sldId id="258" r:id="rId4"/>
    <p:sldId id="265" r:id="rId5"/>
    <p:sldId id="259" r:id="rId6"/>
    <p:sldId id="261" r:id="rId7"/>
    <p:sldId id="262" r:id="rId8"/>
    <p:sldId id="260" r:id="rId9"/>
    <p:sldId id="267" r:id="rId10"/>
    <p:sldId id="263" r:id="rId11"/>
    <p:sldId id="264" r:id="rId12"/>
    <p:sldId id="269" r:id="rId13"/>
    <p:sldId id="270" r:id="rId14"/>
    <p:sldId id="268"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9DEFAFC-9AF5-2520-2C36-C0111079D102}" name="Kratika Aggarwal" initials="KA" userId="S::kratika1@umbc.edu::bfc1aea5-6779-4126-b491-38abcc92777f"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CC7F8D-1D6F-0304-33D5-CA5621251067}" v="1321" dt="2022-10-30T21:23:57.476"/>
    <p1510:client id="{2FD14488-A50A-F22B-A681-5DA37362A16D}" v="534" dt="2022-10-31T18:56:10.6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8/10/relationships/authors" Targe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10/31/2022</a:t>
            </a:fld>
            <a:endParaRPr lang="en-US" dirty="0"/>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03256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10/31/2022</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452981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10/31/2022</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392079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10/31/2022</a:t>
            </a:fld>
            <a:endParaRPr lang="en-US" dirty="0"/>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15104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10/31/2022</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552523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10/31/2022</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138985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10/31/2022</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825906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10/31/2022</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718862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10/31/2022</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531759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10/31/2022</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140565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10/31/2022</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159962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10/31/2022</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1404172214"/>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1" r:id="rId6"/>
    <p:sldLayoutId id="2147483687" r:id="rId7"/>
    <p:sldLayoutId id="2147483688" r:id="rId8"/>
    <p:sldLayoutId id="2147483689" r:id="rId9"/>
    <p:sldLayoutId id="2147483690" r:id="rId10"/>
    <p:sldLayoutId id="2147483692"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medium.com/mlearning-ai/the-capital-asset-pricing-model-capm-financial-analysis-in-python-1a7a4f2c7650" TargetMode="External"/><Relationship Id="rId2" Type="http://schemas.openxmlformats.org/officeDocument/2006/relationships/hyperlink" Target="https://faculty.iima.ac.in/~iffm/Indian-Fama-French-Momentum/" TargetMode="External"/><Relationship Id="rId1" Type="http://schemas.openxmlformats.org/officeDocument/2006/relationships/slideLayout" Target="../slideLayouts/slideLayout2.xml"/><Relationship Id="rId4" Type="http://schemas.openxmlformats.org/officeDocument/2006/relationships/hyperlink" Target="https://www.investopedia.com/ask/answers/022515/how-do-i-use-capm-capital-asset-pricing-model-determine-cost-equity.asp#:~:text=The%20capital%20asset%20pricing%20model%20(CAPM)%20is%20used%20to%20calculate,and%20the%20risk%2Dfree%20rat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9" name="Rectangle 8">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80" name="Picture 3" descr="An abstract genetic concept">
            <a:extLst>
              <a:ext uri="{FF2B5EF4-FFF2-40B4-BE49-F238E27FC236}">
                <a16:creationId xmlns:a16="http://schemas.microsoft.com/office/drawing/2014/main" id="{A01876C0-2BF5-355F-E493-89A3B33763D0}"/>
              </a:ext>
            </a:extLst>
          </p:cNvPr>
          <p:cNvPicPr>
            <a:picLocks noChangeAspect="1"/>
          </p:cNvPicPr>
          <p:nvPr/>
        </p:nvPicPr>
        <p:blipFill rotWithShape="1">
          <a:blip r:embed="rId2">
            <a:alphaModFix amt="40000"/>
          </a:blip>
          <a:srcRect t="25487" r="6" b="18253"/>
          <a:stretch/>
        </p:blipFill>
        <p:spPr>
          <a:xfrm>
            <a:off x="20" y="10"/>
            <a:ext cx="12188932" cy="6857990"/>
          </a:xfrm>
          <a:prstGeom prst="rect">
            <a:avLst/>
          </a:prstGeom>
        </p:spPr>
      </p:pic>
      <p:sp>
        <p:nvSpPr>
          <p:cNvPr id="2" name="Title 1"/>
          <p:cNvSpPr>
            <a:spLocks noGrp="1"/>
          </p:cNvSpPr>
          <p:nvPr>
            <p:ph type="ctrTitle"/>
          </p:nvPr>
        </p:nvSpPr>
        <p:spPr>
          <a:xfrm>
            <a:off x="1549238" y="1145080"/>
            <a:ext cx="9090476" cy="2179601"/>
          </a:xfrm>
        </p:spPr>
        <p:txBody>
          <a:bodyPr anchor="b">
            <a:normAutofit/>
          </a:bodyPr>
          <a:lstStyle/>
          <a:p>
            <a:pPr algn="ctr"/>
            <a:r>
              <a:rPr lang="en-US" i="0" dirty="0">
                <a:solidFill>
                  <a:schemeClr val="bg1"/>
                </a:solidFill>
                <a:ea typeface="+mj-lt"/>
                <a:cs typeface="+mj-lt"/>
              </a:rPr>
              <a:t>Risk Analysis of Indian Markets</a:t>
            </a:r>
            <a:endParaRPr lang="en-US" dirty="0">
              <a:solidFill>
                <a:schemeClr val="bg1"/>
              </a:solidFill>
            </a:endParaRPr>
          </a:p>
        </p:txBody>
      </p:sp>
      <p:sp>
        <p:nvSpPr>
          <p:cNvPr id="3" name="Subtitle 2"/>
          <p:cNvSpPr>
            <a:spLocks noGrp="1"/>
          </p:cNvSpPr>
          <p:nvPr>
            <p:ph type="subTitle" idx="1"/>
          </p:nvPr>
        </p:nvSpPr>
        <p:spPr>
          <a:xfrm>
            <a:off x="2999029" y="3774105"/>
            <a:ext cx="6190895" cy="1633040"/>
          </a:xfrm>
        </p:spPr>
        <p:txBody>
          <a:bodyPr anchor="t">
            <a:normAutofit/>
          </a:bodyPr>
          <a:lstStyle/>
          <a:p>
            <a:pPr algn="ctr"/>
            <a:r>
              <a:rPr lang="en-US" dirty="0">
                <a:solidFill>
                  <a:srgbClr val="FFFFFF"/>
                </a:solidFill>
              </a:rPr>
              <a:t>By : </a:t>
            </a:r>
            <a:endParaRPr lang="en-US" dirty="0"/>
          </a:p>
          <a:p>
            <a:pPr algn="ctr"/>
            <a:r>
              <a:rPr lang="en-US" dirty="0">
                <a:solidFill>
                  <a:srgbClr val="FFFFFF"/>
                </a:solidFill>
              </a:rPr>
              <a:t>Kratika Aggarwal</a:t>
            </a:r>
          </a:p>
          <a:p>
            <a:pPr algn="ctr"/>
            <a:r>
              <a:rPr lang="en-US" dirty="0">
                <a:solidFill>
                  <a:srgbClr val="FFFFFF"/>
                </a:solidFill>
              </a:rPr>
              <a:t>Pranay Manikanta </a:t>
            </a:r>
            <a:r>
              <a:rPr lang="en-US" dirty="0" err="1">
                <a:solidFill>
                  <a:srgbClr val="FFFFFF"/>
                </a:solidFill>
              </a:rPr>
              <a:t>Narava</a:t>
            </a:r>
            <a:endParaRPr lang="en-US">
              <a:solidFill>
                <a:srgbClr val="FFFFFF"/>
              </a:solidFill>
            </a:endParaRPr>
          </a:p>
        </p:txBody>
      </p:sp>
      <p:sp>
        <p:nvSpPr>
          <p:cNvPr id="81" name="Freeform: Shape 10">
            <a:extLst>
              <a:ext uri="{FF2B5EF4-FFF2-40B4-BE49-F238E27FC236}">
                <a16:creationId xmlns:a16="http://schemas.microsoft.com/office/drawing/2014/main" id="{25A2CBEC-4F23-437D-9D03-9968C9B79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94120" y="-1094120"/>
            <a:ext cx="1085312" cy="327355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82"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08356" y="3533292"/>
            <a:ext cx="972241" cy="45718"/>
            <a:chOff x="4886325" y="3371754"/>
            <a:chExt cx="2418492" cy="113728"/>
          </a:xfrm>
          <a:solidFill>
            <a:schemeClr val="accent1"/>
          </a:solidFill>
        </p:grpSpPr>
        <p:sp>
          <p:nvSpPr>
            <p:cNvPr id="14"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3"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84"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85"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
        <p:nvSpPr>
          <p:cNvPr id="86" name="Freeform: Shape 20">
            <a:extLst>
              <a:ext uri="{FF2B5EF4-FFF2-40B4-BE49-F238E27FC236}">
                <a16:creationId xmlns:a16="http://schemas.microsoft.com/office/drawing/2014/main" id="{6264A856-A4F6-4068-9AC3-7B38A00DA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7" name="Group 22">
            <a:extLst>
              <a:ext uri="{FF2B5EF4-FFF2-40B4-BE49-F238E27FC236}">
                <a16:creationId xmlns:a16="http://schemas.microsoft.com/office/drawing/2014/main" id="{C2983E8C-44FB-463B-B6B0-B53E96ACCD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4" name="Freeform: Shape 23">
              <a:extLst>
                <a:ext uri="{FF2B5EF4-FFF2-40B4-BE49-F238E27FC236}">
                  <a16:creationId xmlns:a16="http://schemas.microsoft.com/office/drawing/2014/main" id="{16AD7FCC-3422-42C3-A2AD-69ADFEA6E3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5" name="Freeform: Shape 24">
              <a:extLst>
                <a:ext uri="{FF2B5EF4-FFF2-40B4-BE49-F238E27FC236}">
                  <a16:creationId xmlns:a16="http://schemas.microsoft.com/office/drawing/2014/main" id="{C4ECA670-C540-4DCE-8F03-EC843D518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88" name="Freeform: Shape 25">
              <a:extLst>
                <a:ext uri="{FF2B5EF4-FFF2-40B4-BE49-F238E27FC236}">
                  <a16:creationId xmlns:a16="http://schemas.microsoft.com/office/drawing/2014/main" id="{7ECB6083-DDE0-460C-987E-E645876302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89" name="Graphic 12">
              <a:extLst>
                <a:ext uri="{FF2B5EF4-FFF2-40B4-BE49-F238E27FC236}">
                  <a16:creationId xmlns:a16="http://schemas.microsoft.com/office/drawing/2014/main" id="{378004C4-6786-473C-BB2A-AAA6EF1151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90" name="Graphic 15">
              <a:extLst>
                <a:ext uri="{FF2B5EF4-FFF2-40B4-BE49-F238E27FC236}">
                  <a16:creationId xmlns:a16="http://schemas.microsoft.com/office/drawing/2014/main" id="{455376B6-DAB5-4A34-A8BE-15DE02CAF5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91" name="Graphic 15">
              <a:extLst>
                <a:ext uri="{FF2B5EF4-FFF2-40B4-BE49-F238E27FC236}">
                  <a16:creationId xmlns:a16="http://schemas.microsoft.com/office/drawing/2014/main" id="{EC2A85A1-668E-48DF-A484-FADE64BE6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92" name="Freeform: Shape 29">
              <a:extLst>
                <a:ext uri="{FF2B5EF4-FFF2-40B4-BE49-F238E27FC236}">
                  <a16:creationId xmlns:a16="http://schemas.microsoft.com/office/drawing/2014/main" id="{6D16C5EE-54EB-4800-8860-E622EEDE84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98"/>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57" name="Freeform: Shape 56">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8AEC14B-2215-489D-F8A0-4144E3FFEDFB}"/>
              </a:ext>
            </a:extLst>
          </p:cNvPr>
          <p:cNvSpPr>
            <a:spLocks noGrp="1"/>
          </p:cNvSpPr>
          <p:nvPr>
            <p:ph type="title"/>
          </p:nvPr>
        </p:nvSpPr>
        <p:spPr>
          <a:xfrm>
            <a:off x="525717" y="787068"/>
            <a:ext cx="10077557" cy="1325563"/>
          </a:xfrm>
        </p:spPr>
        <p:txBody>
          <a:bodyPr vert="horz" lIns="91440" tIns="45720" rIns="91440" bIns="45720" rtlCol="0">
            <a:normAutofit/>
          </a:bodyPr>
          <a:lstStyle/>
          <a:p>
            <a:r>
              <a:rPr lang="en-US" dirty="0">
                <a:ea typeface="+mj-lt"/>
                <a:cs typeface="+mj-lt"/>
              </a:rPr>
              <a:t>Fama French 3 Factor Model</a:t>
            </a:r>
            <a:endParaRPr lang="en-US" dirty="0"/>
          </a:p>
        </p:txBody>
      </p:sp>
      <p:grpSp>
        <p:nvGrpSpPr>
          <p:cNvPr id="59" name="Graphic 78">
            <a:extLst>
              <a:ext uri="{FF2B5EF4-FFF2-40B4-BE49-F238E27FC236}">
                <a16:creationId xmlns:a16="http://schemas.microsoft.com/office/drawing/2014/main" id="{C13D619A-1417-41F6-AB84-3DA81D94BD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45718"/>
            <a:ext cx="972241" cy="45718"/>
            <a:chOff x="4886325" y="3371754"/>
            <a:chExt cx="2418492" cy="113728"/>
          </a:xfrm>
          <a:solidFill>
            <a:schemeClr val="accent1"/>
          </a:solidFill>
        </p:grpSpPr>
        <p:sp>
          <p:nvSpPr>
            <p:cNvPr id="60" name="Graphic 78">
              <a:extLst>
                <a:ext uri="{FF2B5EF4-FFF2-40B4-BE49-F238E27FC236}">
                  <a16:creationId xmlns:a16="http://schemas.microsoft.com/office/drawing/2014/main" id="{ABA075C2-6990-484C-907A-08DB4DF5A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61" name="Graphic 78">
              <a:extLst>
                <a:ext uri="{FF2B5EF4-FFF2-40B4-BE49-F238E27FC236}">
                  <a16:creationId xmlns:a16="http://schemas.microsoft.com/office/drawing/2014/main" id="{EC9D29F2-21D6-461F-8BD7-533101D86CE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62" name="Graphic 78">
                <a:extLst>
                  <a:ext uri="{FF2B5EF4-FFF2-40B4-BE49-F238E27FC236}">
                    <a16:creationId xmlns:a16="http://schemas.microsoft.com/office/drawing/2014/main" id="{F1CB2E23-919F-4FDA-9880-7AEF61BF3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63" name="Graphic 78">
                <a:extLst>
                  <a:ext uri="{FF2B5EF4-FFF2-40B4-BE49-F238E27FC236}">
                    <a16:creationId xmlns:a16="http://schemas.microsoft.com/office/drawing/2014/main" id="{2BBC6B41-7E8B-40C0-8289-6918BCA68F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64" name="Graphic 78">
                <a:extLst>
                  <a:ext uri="{FF2B5EF4-FFF2-40B4-BE49-F238E27FC236}">
                    <a16:creationId xmlns:a16="http://schemas.microsoft.com/office/drawing/2014/main" id="{67E04027-1EC8-4CBE-A4D2-F09F6AF0E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65" name="Graphic 78">
                <a:extLst>
                  <a:ext uri="{FF2B5EF4-FFF2-40B4-BE49-F238E27FC236}">
                    <a16:creationId xmlns:a16="http://schemas.microsoft.com/office/drawing/2014/main" id="{5EC8762A-B2EC-4710-9F10-B93BE2075E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67" name="Freeform: Shape 66">
            <a:extLst>
              <a:ext uri="{FF2B5EF4-FFF2-40B4-BE49-F238E27FC236}">
                <a16:creationId xmlns:a16="http://schemas.microsoft.com/office/drawing/2014/main" id="{D5B4F0F5-BE58-4EC0-B650-A71A07437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9" name="Group 68">
            <a:extLst>
              <a:ext uri="{FF2B5EF4-FFF2-40B4-BE49-F238E27FC236}">
                <a16:creationId xmlns:a16="http://schemas.microsoft.com/office/drawing/2014/main" id="{E700C1F5-B637-45FE-96CC-270D263A59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70" name="Freeform: Shape 69">
              <a:extLst>
                <a:ext uri="{FF2B5EF4-FFF2-40B4-BE49-F238E27FC236}">
                  <a16:creationId xmlns:a16="http://schemas.microsoft.com/office/drawing/2014/main" id="{83DA22C9-3830-4323-9087-6D7C1E6AA3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71" name="Freeform: Shape 70">
              <a:extLst>
                <a:ext uri="{FF2B5EF4-FFF2-40B4-BE49-F238E27FC236}">
                  <a16:creationId xmlns:a16="http://schemas.microsoft.com/office/drawing/2014/main" id="{A5AC4DA9-FD16-4055-8D2D-95D615C03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72" name="Freeform: Shape 71">
              <a:extLst>
                <a:ext uri="{FF2B5EF4-FFF2-40B4-BE49-F238E27FC236}">
                  <a16:creationId xmlns:a16="http://schemas.microsoft.com/office/drawing/2014/main" id="{8BA7D58E-9AB5-4B54-A635-2E86BEC7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73" name="Graphic 12">
              <a:extLst>
                <a:ext uri="{FF2B5EF4-FFF2-40B4-BE49-F238E27FC236}">
                  <a16:creationId xmlns:a16="http://schemas.microsoft.com/office/drawing/2014/main" id="{B7D72779-BBD2-4D64-B6B1-E052E227E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74" name="Graphic 15">
              <a:extLst>
                <a:ext uri="{FF2B5EF4-FFF2-40B4-BE49-F238E27FC236}">
                  <a16:creationId xmlns:a16="http://schemas.microsoft.com/office/drawing/2014/main" id="{569BD34C-BFEF-4FB1-A094-2D9E687CD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75" name="Graphic 15">
              <a:extLst>
                <a:ext uri="{FF2B5EF4-FFF2-40B4-BE49-F238E27FC236}">
                  <a16:creationId xmlns:a16="http://schemas.microsoft.com/office/drawing/2014/main" id="{DC258A66-ED52-4FA3-96CE-7932E91F5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BEC6A48C-21EF-4485-9836-0445500033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5" name="Content Placeholder 4">
            <a:extLst>
              <a:ext uri="{FF2B5EF4-FFF2-40B4-BE49-F238E27FC236}">
                <a16:creationId xmlns:a16="http://schemas.microsoft.com/office/drawing/2014/main" id="{892E9F67-9E86-1614-038C-84A0CB4C1998}"/>
              </a:ext>
            </a:extLst>
          </p:cNvPr>
          <p:cNvGraphicFramePr>
            <a:graphicFrameLocks noGrp="1"/>
          </p:cNvGraphicFramePr>
          <p:nvPr>
            <p:ph idx="1"/>
            <p:extLst>
              <p:ext uri="{D42A27DB-BD31-4B8C-83A1-F6EECF244321}">
                <p14:modId xmlns:p14="http://schemas.microsoft.com/office/powerpoint/2010/main" val="3175817043"/>
              </p:ext>
            </p:extLst>
          </p:nvPr>
        </p:nvGraphicFramePr>
        <p:xfrm>
          <a:off x="525463" y="2039751"/>
          <a:ext cx="10077454" cy="3462603"/>
        </p:xfrm>
        <a:graphic>
          <a:graphicData uri="http://schemas.openxmlformats.org/drawingml/2006/table">
            <a:tbl>
              <a:tblPr firstRow="1" bandRow="1">
                <a:noFill/>
                <a:tableStyleId>{5C22544A-7EE6-4342-B048-85BDC9FD1C3A}</a:tableStyleId>
              </a:tblPr>
              <a:tblGrid>
                <a:gridCol w="2053897">
                  <a:extLst>
                    <a:ext uri="{9D8B030D-6E8A-4147-A177-3AD203B41FA5}">
                      <a16:colId xmlns:a16="http://schemas.microsoft.com/office/drawing/2014/main" val="2471137379"/>
                    </a:ext>
                  </a:extLst>
                </a:gridCol>
                <a:gridCol w="988371">
                  <a:extLst>
                    <a:ext uri="{9D8B030D-6E8A-4147-A177-3AD203B41FA5}">
                      <a16:colId xmlns:a16="http://schemas.microsoft.com/office/drawing/2014/main" val="978828928"/>
                    </a:ext>
                  </a:extLst>
                </a:gridCol>
                <a:gridCol w="706083">
                  <a:extLst>
                    <a:ext uri="{9D8B030D-6E8A-4147-A177-3AD203B41FA5}">
                      <a16:colId xmlns:a16="http://schemas.microsoft.com/office/drawing/2014/main" val="3816523301"/>
                    </a:ext>
                  </a:extLst>
                </a:gridCol>
                <a:gridCol w="1450787">
                  <a:extLst>
                    <a:ext uri="{9D8B030D-6E8A-4147-A177-3AD203B41FA5}">
                      <a16:colId xmlns:a16="http://schemas.microsoft.com/office/drawing/2014/main" val="2249575108"/>
                    </a:ext>
                  </a:extLst>
                </a:gridCol>
                <a:gridCol w="988371">
                  <a:extLst>
                    <a:ext uri="{9D8B030D-6E8A-4147-A177-3AD203B41FA5}">
                      <a16:colId xmlns:a16="http://schemas.microsoft.com/office/drawing/2014/main" val="3787779950"/>
                    </a:ext>
                  </a:extLst>
                </a:gridCol>
                <a:gridCol w="1450787">
                  <a:extLst>
                    <a:ext uri="{9D8B030D-6E8A-4147-A177-3AD203B41FA5}">
                      <a16:colId xmlns:a16="http://schemas.microsoft.com/office/drawing/2014/main" val="1970837939"/>
                    </a:ext>
                  </a:extLst>
                </a:gridCol>
                <a:gridCol w="988371">
                  <a:extLst>
                    <a:ext uri="{9D8B030D-6E8A-4147-A177-3AD203B41FA5}">
                      <a16:colId xmlns:a16="http://schemas.microsoft.com/office/drawing/2014/main" val="928459344"/>
                    </a:ext>
                  </a:extLst>
                </a:gridCol>
                <a:gridCol w="1450787">
                  <a:extLst>
                    <a:ext uri="{9D8B030D-6E8A-4147-A177-3AD203B41FA5}">
                      <a16:colId xmlns:a16="http://schemas.microsoft.com/office/drawing/2014/main" val="2846822691"/>
                    </a:ext>
                  </a:extLst>
                </a:gridCol>
              </a:tblGrid>
              <a:tr h="508563">
                <a:tc>
                  <a:txBody>
                    <a:bodyPr/>
                    <a:lstStyle/>
                    <a:p>
                      <a:pPr rtl="0" fontAlgn="b"/>
                      <a:endParaRPr lang="en-US" sz="1500" b="1" cap="all" spc="60">
                        <a:solidFill>
                          <a:schemeClr val="tx1"/>
                        </a:solidFill>
                        <a:effectLst/>
                      </a:endParaRPr>
                    </a:p>
                  </a:txBody>
                  <a:tcPr marL="0" marR="10706" marT="115582" marB="115582" anchor="b">
                    <a:lnL w="12700" cap="flat" cmpd="sng" algn="ctr">
                      <a:solidFill>
                        <a:schemeClr val="tx1"/>
                      </a:solidFill>
                      <a:prstDash val="solid"/>
                    </a:lnL>
                    <a:lnR w="12700" cmpd="sng">
                      <a:noFill/>
                      <a:prstDash val="solid"/>
                    </a:lnR>
                    <a:lnT w="12700" cmpd="sng">
                      <a:noFill/>
                    </a:lnT>
                    <a:lnB w="12700" cmpd="sng">
                      <a:noFill/>
                      <a:prstDash val="solid"/>
                    </a:lnB>
                    <a:noFill/>
                  </a:tcPr>
                </a:tc>
                <a:tc>
                  <a:txBody>
                    <a:bodyPr/>
                    <a:lstStyle/>
                    <a:p>
                      <a:pPr rtl="0" fontAlgn="b"/>
                      <a:endParaRPr lang="en-US" sz="1500" b="1" cap="all" spc="60">
                        <a:solidFill>
                          <a:schemeClr val="tx1"/>
                        </a:solidFill>
                        <a:effectLst/>
                      </a:endParaRPr>
                    </a:p>
                  </a:txBody>
                  <a:tcPr marL="0" marR="10706" marT="115582" marB="115582" anchor="b">
                    <a:lnL w="12700" cmpd="sng">
                      <a:noFill/>
                      <a:prstDash val="solid"/>
                    </a:lnL>
                    <a:lnR w="12700" cmpd="sng">
                      <a:noFill/>
                      <a:prstDash val="solid"/>
                    </a:lnR>
                    <a:lnT w="12700" cmpd="sng">
                      <a:noFill/>
                    </a:lnT>
                    <a:lnB w="12700" cmpd="sng">
                      <a:noFill/>
                      <a:prstDash val="solid"/>
                    </a:lnB>
                    <a:noFill/>
                  </a:tcPr>
                </a:tc>
                <a:tc gridSpan="2">
                  <a:txBody>
                    <a:bodyPr/>
                    <a:lstStyle/>
                    <a:p>
                      <a:pPr algn="ctr" rtl="0" fontAlgn="b"/>
                      <a:r>
                        <a:rPr lang="en-US" sz="1500" b="1" cap="all" spc="60" dirty="0">
                          <a:solidFill>
                            <a:schemeClr val="tx1"/>
                          </a:solidFill>
                          <a:effectLst/>
                        </a:rPr>
                        <a:t>Beta1</a:t>
                      </a:r>
                    </a:p>
                  </a:txBody>
                  <a:tcPr marL="0" marR="10706" marT="115582" marB="115582" anchor="b">
                    <a:lnL w="12700" cmpd="sng">
                      <a:noFill/>
                      <a:prstDash val="solid"/>
                    </a:lnL>
                    <a:lnR w="12700" cmpd="sng">
                      <a:noFill/>
                      <a:prstDash val="solid"/>
                    </a:lnR>
                    <a:lnT w="12700" cmpd="sng">
                      <a:noFill/>
                    </a:lnT>
                    <a:lnB w="12700" cmpd="sng">
                      <a:noFill/>
                      <a:prstDash val="solid"/>
                    </a:lnB>
                    <a:noFill/>
                  </a:tcPr>
                </a:tc>
                <a:tc hMerge="1">
                  <a:txBody>
                    <a:bodyPr/>
                    <a:lstStyle/>
                    <a:p>
                      <a:endParaRPr lang="en-US"/>
                    </a:p>
                  </a:txBody>
                  <a:tcPr/>
                </a:tc>
                <a:tc gridSpan="2">
                  <a:txBody>
                    <a:bodyPr/>
                    <a:lstStyle/>
                    <a:p>
                      <a:pPr algn="ctr" rtl="0" fontAlgn="b"/>
                      <a:r>
                        <a:rPr lang="en-US" sz="1500" b="1" cap="all" spc="60" dirty="0">
                          <a:solidFill>
                            <a:schemeClr val="tx1"/>
                          </a:solidFill>
                          <a:effectLst/>
                        </a:rPr>
                        <a:t>BETA 2(SMB)</a:t>
                      </a:r>
                    </a:p>
                  </a:txBody>
                  <a:tcPr marL="0" marR="10706" marT="115582" marB="115582" anchor="b">
                    <a:lnL w="12700" cmpd="sng">
                      <a:noFill/>
                      <a:prstDash val="solid"/>
                    </a:lnL>
                    <a:lnR w="12700" cmpd="sng">
                      <a:noFill/>
                      <a:prstDash val="solid"/>
                    </a:lnR>
                    <a:lnT w="12700" cmpd="sng">
                      <a:noFill/>
                    </a:lnT>
                    <a:lnB w="12700" cmpd="sng">
                      <a:noFill/>
                      <a:prstDash val="solid"/>
                    </a:lnB>
                    <a:noFill/>
                  </a:tcPr>
                </a:tc>
                <a:tc hMerge="1">
                  <a:txBody>
                    <a:bodyPr/>
                    <a:lstStyle/>
                    <a:p>
                      <a:endParaRPr lang="en-US"/>
                    </a:p>
                  </a:txBody>
                  <a:tcPr/>
                </a:tc>
                <a:tc gridSpan="2">
                  <a:txBody>
                    <a:bodyPr/>
                    <a:lstStyle/>
                    <a:p>
                      <a:pPr algn="ctr" rtl="0" fontAlgn="b"/>
                      <a:r>
                        <a:rPr lang="en-US" sz="1500" b="1" cap="all" spc="60" dirty="0">
                          <a:solidFill>
                            <a:schemeClr val="tx1"/>
                          </a:solidFill>
                          <a:effectLst/>
                        </a:rPr>
                        <a:t>BETA 3 (HML)</a:t>
                      </a:r>
                    </a:p>
                  </a:txBody>
                  <a:tcPr marL="0" marR="10706" marT="115582" marB="115582" anchor="b">
                    <a:lnL w="12700" cmpd="sng">
                      <a:noFill/>
                      <a:prstDash val="solid"/>
                    </a:lnL>
                    <a:lnR w="12700" cmpd="sng">
                      <a:noFill/>
                      <a:prstDash val="solid"/>
                    </a:lnR>
                    <a:lnT w="12700" cmpd="sng">
                      <a:noFill/>
                    </a:lnT>
                    <a:lnB w="12700" cmpd="sng">
                      <a:noFill/>
                      <a:prstDash val="solid"/>
                    </a:lnB>
                    <a:noFill/>
                  </a:tcPr>
                </a:tc>
                <a:tc hMerge="1">
                  <a:txBody>
                    <a:bodyPr/>
                    <a:lstStyle/>
                    <a:p>
                      <a:endParaRPr lang="en-US"/>
                    </a:p>
                  </a:txBody>
                  <a:tcPr/>
                </a:tc>
                <a:extLst>
                  <a:ext uri="{0D108BD9-81ED-4DB2-BD59-A6C34878D82A}">
                    <a16:rowId xmlns:a16="http://schemas.microsoft.com/office/drawing/2014/main" val="4059639407"/>
                  </a:ext>
                </a:extLst>
              </a:tr>
              <a:tr h="492340">
                <a:tc>
                  <a:txBody>
                    <a:bodyPr/>
                    <a:lstStyle/>
                    <a:p>
                      <a:pPr rtl="0" fontAlgn="b"/>
                      <a:r>
                        <a:rPr lang="en-US" sz="2000" cap="none" spc="0" dirty="0">
                          <a:solidFill>
                            <a:schemeClr val="tx1"/>
                          </a:solidFill>
                          <a:effectLst/>
                        </a:rPr>
                        <a:t>Stock </a:t>
                      </a:r>
                      <a:endParaRPr lang="en-US" sz="2000" cap="none" spc="0">
                        <a:solidFill>
                          <a:schemeClr val="tx1"/>
                        </a:solidFill>
                        <a:effectLst/>
                      </a:endParaRPr>
                    </a:p>
                  </a:txBody>
                  <a:tcPr marL="0" marR="33457" marT="22305" marB="115582" anchor="b">
                    <a:lnL w="12700"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rtl="0" fontAlgn="b"/>
                      <a:r>
                        <a:rPr lang="en-US" sz="2000" cap="none" spc="0" dirty="0">
                          <a:solidFill>
                            <a:schemeClr val="tx1"/>
                          </a:solidFill>
                          <a:effectLst/>
                        </a:rPr>
                        <a:t>R2</a:t>
                      </a:r>
                    </a:p>
                  </a:txBody>
                  <a:tcPr marL="0" marR="33457" marT="22305" marB="115582" anchor="b">
                    <a:lnL w="12700" cmpd="sng">
                      <a:noFill/>
                      <a:prstDash val="solid"/>
                    </a:lnL>
                    <a:lnR w="12700" cmpd="sng">
                      <a:noFill/>
                      <a:prstDash val="solid"/>
                    </a:lnR>
                    <a:lnT w="12700" cmpd="sng">
                      <a:noFill/>
                      <a:prstDash val="solid"/>
                    </a:lnT>
                    <a:lnB w="12700" cmpd="sng">
                      <a:noFill/>
                      <a:prstDash val="solid"/>
                    </a:lnB>
                    <a:noFill/>
                  </a:tcPr>
                </a:tc>
                <a:tc>
                  <a:txBody>
                    <a:bodyPr/>
                    <a:lstStyle/>
                    <a:p>
                      <a:pPr algn="r" rtl="0" fontAlgn="b"/>
                      <a:r>
                        <a:rPr lang="en-US" sz="2000" cap="none" spc="0" dirty="0">
                          <a:solidFill>
                            <a:schemeClr val="tx1"/>
                          </a:solidFill>
                          <a:effectLst/>
                        </a:rPr>
                        <a:t>P&gt;|t|</a:t>
                      </a:r>
                      <a:endParaRPr lang="en-US" sz="2000" b="1" cap="none" spc="0" dirty="0">
                        <a:solidFill>
                          <a:schemeClr val="tx1"/>
                        </a:solidFill>
                        <a:effectLst/>
                        <a:latin typeface="Helvetica Neue"/>
                      </a:endParaRPr>
                    </a:p>
                  </a:txBody>
                  <a:tcPr marL="0" marR="33457" marT="22305" marB="115582" anchor="b">
                    <a:lnL w="12700" cmpd="sng">
                      <a:noFill/>
                      <a:prstDash val="solid"/>
                    </a:lnL>
                    <a:lnR w="12700" cmpd="sng">
                      <a:noFill/>
                      <a:prstDash val="solid"/>
                    </a:lnR>
                    <a:lnT w="12700" cmpd="sng">
                      <a:noFill/>
                      <a:prstDash val="solid"/>
                    </a:lnT>
                    <a:lnB w="12700" cmpd="sng">
                      <a:noFill/>
                      <a:prstDash val="solid"/>
                    </a:lnB>
                    <a:noFill/>
                  </a:tcPr>
                </a:tc>
                <a:tc>
                  <a:txBody>
                    <a:bodyPr/>
                    <a:lstStyle/>
                    <a:p>
                      <a:pPr rtl="0" fontAlgn="b"/>
                      <a:r>
                        <a:rPr lang="en-US" sz="2000" cap="none" spc="0" dirty="0">
                          <a:solidFill>
                            <a:schemeClr val="tx1"/>
                          </a:solidFill>
                          <a:effectLst/>
                        </a:rPr>
                        <a:t>Coefficient</a:t>
                      </a:r>
                      <a:endParaRPr lang="en-US" sz="2000" b="1" cap="none" spc="0" dirty="0">
                        <a:solidFill>
                          <a:schemeClr val="tx1"/>
                        </a:solidFill>
                        <a:effectLst/>
                      </a:endParaRPr>
                    </a:p>
                  </a:txBody>
                  <a:tcPr marL="0" marR="33457" marT="22305" marB="115582" anchor="b">
                    <a:lnL w="12700" cmpd="sng">
                      <a:noFill/>
                      <a:prstDash val="solid"/>
                    </a:lnL>
                    <a:lnR w="12700" cmpd="sng">
                      <a:noFill/>
                      <a:prstDash val="solid"/>
                    </a:lnR>
                    <a:lnT w="12700" cmpd="sng">
                      <a:noFill/>
                      <a:prstDash val="solid"/>
                    </a:lnT>
                    <a:lnB w="12700" cmpd="sng">
                      <a:noFill/>
                      <a:prstDash val="solid"/>
                    </a:lnB>
                    <a:noFill/>
                  </a:tcPr>
                </a:tc>
                <a:tc>
                  <a:txBody>
                    <a:bodyPr/>
                    <a:lstStyle/>
                    <a:p>
                      <a:pPr algn="r" rtl="0" fontAlgn="b"/>
                      <a:r>
                        <a:rPr lang="en-US" sz="2000" cap="none" spc="0" dirty="0">
                          <a:solidFill>
                            <a:schemeClr val="tx1"/>
                          </a:solidFill>
                          <a:effectLst/>
                        </a:rPr>
                        <a:t>P&gt;|t|</a:t>
                      </a:r>
                      <a:endParaRPr lang="en-US" sz="2000" b="1" cap="none" spc="0" dirty="0">
                        <a:solidFill>
                          <a:schemeClr val="tx1"/>
                        </a:solidFill>
                        <a:effectLst/>
                        <a:latin typeface="Helvetica Neue"/>
                      </a:endParaRPr>
                    </a:p>
                  </a:txBody>
                  <a:tcPr marL="0" marR="33457" marT="22305" marB="115582" anchor="b">
                    <a:lnL w="12700" cmpd="sng">
                      <a:noFill/>
                      <a:prstDash val="solid"/>
                    </a:lnL>
                    <a:lnR w="12700" cmpd="sng">
                      <a:noFill/>
                      <a:prstDash val="solid"/>
                    </a:lnR>
                    <a:lnT w="12700" cmpd="sng">
                      <a:noFill/>
                      <a:prstDash val="solid"/>
                    </a:lnT>
                    <a:lnB w="12700" cmpd="sng">
                      <a:noFill/>
                      <a:prstDash val="solid"/>
                    </a:lnB>
                    <a:noFill/>
                  </a:tcPr>
                </a:tc>
                <a:tc>
                  <a:txBody>
                    <a:bodyPr/>
                    <a:lstStyle/>
                    <a:p>
                      <a:pPr rtl="0" fontAlgn="b"/>
                      <a:r>
                        <a:rPr lang="en-US" sz="2000" cap="none" spc="0" dirty="0">
                          <a:solidFill>
                            <a:schemeClr val="tx1"/>
                          </a:solidFill>
                          <a:effectLst/>
                        </a:rPr>
                        <a:t>Coefficient</a:t>
                      </a:r>
                      <a:endParaRPr lang="en-US" sz="2000" b="1" cap="none" spc="0" dirty="0">
                        <a:solidFill>
                          <a:schemeClr val="tx1"/>
                        </a:solidFill>
                        <a:effectLst/>
                      </a:endParaRPr>
                    </a:p>
                  </a:txBody>
                  <a:tcPr marL="0" marR="33457" marT="22305" marB="115582" anchor="b">
                    <a:lnL w="12700" cmpd="sng">
                      <a:noFill/>
                      <a:prstDash val="solid"/>
                    </a:lnL>
                    <a:lnR w="12700" cmpd="sng">
                      <a:noFill/>
                      <a:prstDash val="solid"/>
                    </a:lnR>
                    <a:lnT w="12700" cmpd="sng">
                      <a:noFill/>
                      <a:prstDash val="solid"/>
                    </a:lnT>
                    <a:lnB w="12700" cmpd="sng">
                      <a:noFill/>
                      <a:prstDash val="solid"/>
                    </a:lnB>
                    <a:noFill/>
                  </a:tcPr>
                </a:tc>
                <a:tc>
                  <a:txBody>
                    <a:bodyPr/>
                    <a:lstStyle/>
                    <a:p>
                      <a:pPr algn="r" rtl="0" fontAlgn="b"/>
                      <a:r>
                        <a:rPr lang="en-US" sz="2000" cap="none" spc="0" dirty="0">
                          <a:solidFill>
                            <a:schemeClr val="tx1"/>
                          </a:solidFill>
                          <a:effectLst/>
                        </a:rPr>
                        <a:t>P&gt;|t|</a:t>
                      </a:r>
                      <a:endParaRPr lang="en-US" sz="2000" b="1" cap="none" spc="0" dirty="0">
                        <a:solidFill>
                          <a:schemeClr val="tx1"/>
                        </a:solidFill>
                        <a:effectLst/>
                        <a:latin typeface="Helvetica Neue"/>
                      </a:endParaRPr>
                    </a:p>
                  </a:txBody>
                  <a:tcPr marL="0" marR="33457" marT="22305" marB="115582" anchor="b">
                    <a:lnL w="12700" cmpd="sng">
                      <a:noFill/>
                      <a:prstDash val="solid"/>
                    </a:lnL>
                    <a:lnR w="12700" cmpd="sng">
                      <a:noFill/>
                      <a:prstDash val="solid"/>
                    </a:lnR>
                    <a:lnT w="12700" cmpd="sng">
                      <a:noFill/>
                      <a:prstDash val="solid"/>
                    </a:lnT>
                    <a:lnB w="12700" cmpd="sng">
                      <a:noFill/>
                      <a:prstDash val="solid"/>
                    </a:lnB>
                    <a:noFill/>
                  </a:tcPr>
                </a:tc>
                <a:tc>
                  <a:txBody>
                    <a:bodyPr/>
                    <a:lstStyle/>
                    <a:p>
                      <a:pPr rtl="0" fontAlgn="b"/>
                      <a:r>
                        <a:rPr lang="en-US" sz="2000" cap="none" spc="0" dirty="0">
                          <a:solidFill>
                            <a:schemeClr val="tx1"/>
                          </a:solidFill>
                          <a:effectLst/>
                        </a:rPr>
                        <a:t>Coefficient</a:t>
                      </a:r>
                      <a:endParaRPr lang="en-US" sz="2000" b="1" cap="none" spc="0" dirty="0">
                        <a:solidFill>
                          <a:schemeClr val="tx1"/>
                        </a:solidFill>
                        <a:effectLst/>
                      </a:endParaRPr>
                    </a:p>
                  </a:txBody>
                  <a:tcPr marL="0" marR="33457" marT="22305" marB="115582"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684847412"/>
                  </a:ext>
                </a:extLst>
              </a:tr>
              <a:tr h="492340">
                <a:tc>
                  <a:txBody>
                    <a:bodyPr/>
                    <a:lstStyle/>
                    <a:p>
                      <a:pPr rtl="0" fontAlgn="b"/>
                      <a:r>
                        <a:rPr lang="en-US" sz="2000" cap="none" spc="0" dirty="0">
                          <a:solidFill>
                            <a:schemeClr val="tx1"/>
                          </a:solidFill>
                          <a:effectLst/>
                        </a:rPr>
                        <a:t>RELIANCE.NS</a:t>
                      </a:r>
                    </a:p>
                  </a:txBody>
                  <a:tcPr marL="53531" marR="33457" marT="22305" marB="115582" anchor="b">
                    <a:lnL w="12700" cap="flat" cmpd="sng" algn="ctr">
                      <a:solidFill>
                        <a:schemeClr val="tx1"/>
                      </a:solid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rtl="0" fontAlgn="b"/>
                      <a:r>
                        <a:rPr lang="en-US" sz="2000" cap="none" spc="0" dirty="0">
                          <a:solidFill>
                            <a:schemeClr val="tx1"/>
                          </a:solidFill>
                          <a:effectLst/>
                        </a:rPr>
                        <a:t>0.719</a:t>
                      </a:r>
                      <a:endParaRPr lang="en-US" sz="2000" b="0" cap="none" spc="0" dirty="0">
                        <a:solidFill>
                          <a:schemeClr val="tx1"/>
                        </a:solidFill>
                        <a:effectLst/>
                        <a:latin typeface="Courier New" panose="02070309020205020404" pitchFamily="49" charset="0"/>
                      </a:endParaRPr>
                    </a:p>
                  </a:txBody>
                  <a:tcPr marL="53531" marR="33457" marT="22305" marB="115582"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rtl="0" fontAlgn="b"/>
                      <a:r>
                        <a:rPr lang="en-US" sz="2000" cap="none" spc="0" dirty="0">
                          <a:solidFill>
                            <a:schemeClr val="tx1"/>
                          </a:solidFill>
                          <a:effectLst/>
                        </a:rPr>
                        <a:t>0</a:t>
                      </a:r>
                      <a:endParaRPr lang="en-US" sz="2000" b="0" cap="none" spc="0" dirty="0">
                        <a:solidFill>
                          <a:schemeClr val="tx1"/>
                        </a:solidFill>
                        <a:effectLst/>
                        <a:latin typeface="Courier New" panose="02070309020205020404" pitchFamily="49" charset="0"/>
                      </a:endParaRPr>
                    </a:p>
                  </a:txBody>
                  <a:tcPr marL="53531" marR="33457" marT="22305" marB="115582"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rtl="0" fontAlgn="b"/>
                      <a:r>
                        <a:rPr lang="en-US" sz="2000" cap="none" spc="0" dirty="0">
                          <a:solidFill>
                            <a:schemeClr val="tx1"/>
                          </a:solidFill>
                          <a:effectLst/>
                        </a:rPr>
                        <a:t>1.0166</a:t>
                      </a:r>
                      <a:endParaRPr lang="en-US" sz="2000" b="0" cap="none" spc="0" dirty="0">
                        <a:solidFill>
                          <a:schemeClr val="tx1"/>
                        </a:solidFill>
                        <a:effectLst/>
                        <a:latin typeface="Courier New" panose="02070309020205020404" pitchFamily="49" charset="0"/>
                      </a:endParaRPr>
                    </a:p>
                  </a:txBody>
                  <a:tcPr marL="53531" marR="33457" marT="22305" marB="115582"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rtl="0" fontAlgn="b"/>
                      <a:r>
                        <a:rPr lang="en-US" sz="2000" cap="none" spc="0" dirty="0">
                          <a:solidFill>
                            <a:schemeClr val="tx1"/>
                          </a:solidFill>
                          <a:effectLst/>
                        </a:rPr>
                        <a:t>0</a:t>
                      </a:r>
                      <a:endParaRPr lang="en-US" sz="2000" b="0" cap="none" spc="0" dirty="0">
                        <a:solidFill>
                          <a:schemeClr val="tx1"/>
                        </a:solidFill>
                        <a:effectLst/>
                        <a:latin typeface="Courier New" panose="02070309020205020404" pitchFamily="49" charset="0"/>
                      </a:endParaRPr>
                    </a:p>
                  </a:txBody>
                  <a:tcPr marL="53531" marR="33457" marT="22305" marB="115582"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rtl="0" fontAlgn="b"/>
                      <a:r>
                        <a:rPr lang="en-US" sz="2000" cap="none" spc="0" dirty="0">
                          <a:solidFill>
                            <a:schemeClr val="tx1"/>
                          </a:solidFill>
                          <a:effectLst/>
                        </a:rPr>
                        <a:t>-0.0031</a:t>
                      </a:r>
                      <a:endParaRPr lang="en-US" sz="2000" b="0" cap="none" spc="0" dirty="0">
                        <a:solidFill>
                          <a:schemeClr val="tx1"/>
                        </a:solidFill>
                        <a:effectLst/>
                        <a:latin typeface="Courier New" panose="02070309020205020404" pitchFamily="49" charset="0"/>
                      </a:endParaRPr>
                    </a:p>
                  </a:txBody>
                  <a:tcPr marL="53531" marR="33457" marT="22305" marB="115582"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rtl="0" fontAlgn="b"/>
                      <a:r>
                        <a:rPr lang="en-US" sz="2000" cap="none" spc="0" dirty="0">
                          <a:solidFill>
                            <a:schemeClr val="tx1"/>
                          </a:solidFill>
                          <a:effectLst/>
                        </a:rPr>
                        <a:t>0.638</a:t>
                      </a:r>
                      <a:endParaRPr lang="en-US" sz="2000" b="0" cap="none" spc="0" dirty="0">
                        <a:solidFill>
                          <a:schemeClr val="tx1"/>
                        </a:solidFill>
                        <a:effectLst/>
                        <a:latin typeface="Courier New" panose="02070309020205020404" pitchFamily="49" charset="0"/>
                      </a:endParaRPr>
                    </a:p>
                  </a:txBody>
                  <a:tcPr marL="53531" marR="33457" marT="22305" marB="115582"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rtl="0" fontAlgn="b"/>
                      <a:r>
                        <a:rPr lang="en-US" sz="2000" cap="none" spc="0" dirty="0">
                          <a:solidFill>
                            <a:schemeClr val="tx1"/>
                          </a:solidFill>
                          <a:effectLst/>
                        </a:rPr>
                        <a:t>0.0001</a:t>
                      </a:r>
                      <a:endParaRPr lang="en-US" sz="2000" b="0" cap="none" spc="0" dirty="0">
                        <a:solidFill>
                          <a:schemeClr val="tx1"/>
                        </a:solidFill>
                        <a:effectLst/>
                        <a:latin typeface="Courier New" panose="02070309020205020404" pitchFamily="49" charset="0"/>
                      </a:endParaRPr>
                    </a:p>
                  </a:txBody>
                  <a:tcPr marL="53531" marR="33457" marT="22305" marB="115582"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3071151805"/>
                  </a:ext>
                </a:extLst>
              </a:tr>
              <a:tr h="492340">
                <a:tc>
                  <a:txBody>
                    <a:bodyPr/>
                    <a:lstStyle/>
                    <a:p>
                      <a:pPr rtl="0" fontAlgn="b"/>
                      <a:r>
                        <a:rPr lang="en-US" sz="2000" cap="none" spc="0" dirty="0">
                          <a:solidFill>
                            <a:schemeClr val="tx1"/>
                          </a:solidFill>
                          <a:effectLst/>
                        </a:rPr>
                        <a:t>TCS.NS</a:t>
                      </a:r>
                    </a:p>
                  </a:txBody>
                  <a:tcPr marL="0" marR="33457" marT="22305" marB="115582" anchor="b">
                    <a:lnL w="12700"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rtl="0" fontAlgn="b"/>
                      <a:r>
                        <a:rPr lang="en-US" sz="2000" cap="none" spc="0" dirty="0">
                          <a:solidFill>
                            <a:schemeClr val="tx1"/>
                          </a:solidFill>
                          <a:effectLst/>
                        </a:rPr>
                        <a:t>0.644</a:t>
                      </a:r>
                      <a:endParaRPr lang="en-US" sz="2000" b="0" cap="none" spc="0" dirty="0">
                        <a:solidFill>
                          <a:schemeClr val="tx1"/>
                        </a:solidFill>
                        <a:effectLst/>
                        <a:latin typeface="Courier New" panose="02070309020205020404" pitchFamily="49" charset="0"/>
                      </a:endParaRPr>
                    </a:p>
                  </a:txBody>
                  <a:tcPr marL="0" marR="33457" marT="22305" marB="115582" anchor="b">
                    <a:lnL w="12700" cmpd="sng">
                      <a:noFill/>
                      <a:prstDash val="solid"/>
                    </a:lnL>
                    <a:lnR w="12700" cmpd="sng">
                      <a:noFill/>
                      <a:prstDash val="solid"/>
                    </a:lnR>
                    <a:lnT w="12700" cmpd="sng">
                      <a:noFill/>
                      <a:prstDash val="solid"/>
                    </a:lnT>
                    <a:lnB w="12700" cmpd="sng">
                      <a:noFill/>
                      <a:prstDash val="solid"/>
                    </a:lnB>
                    <a:noFill/>
                  </a:tcPr>
                </a:tc>
                <a:tc>
                  <a:txBody>
                    <a:bodyPr/>
                    <a:lstStyle/>
                    <a:p>
                      <a:pPr rtl="0" fontAlgn="b"/>
                      <a:r>
                        <a:rPr lang="en-US" sz="2000" cap="none" spc="0" dirty="0">
                          <a:solidFill>
                            <a:schemeClr val="tx1"/>
                          </a:solidFill>
                          <a:effectLst/>
                        </a:rPr>
                        <a:t>0</a:t>
                      </a:r>
                      <a:endParaRPr lang="en-US" sz="2000" b="0" cap="none" spc="0" dirty="0">
                        <a:solidFill>
                          <a:schemeClr val="tx1"/>
                        </a:solidFill>
                        <a:effectLst/>
                        <a:latin typeface="Courier New" panose="02070309020205020404" pitchFamily="49" charset="0"/>
                      </a:endParaRPr>
                    </a:p>
                  </a:txBody>
                  <a:tcPr marL="0" marR="33457" marT="22305" marB="115582" anchor="b">
                    <a:lnL w="12700" cmpd="sng">
                      <a:noFill/>
                      <a:prstDash val="solid"/>
                    </a:lnL>
                    <a:lnR w="12700" cmpd="sng">
                      <a:noFill/>
                      <a:prstDash val="solid"/>
                    </a:lnR>
                    <a:lnT w="12700" cmpd="sng">
                      <a:noFill/>
                      <a:prstDash val="solid"/>
                    </a:lnT>
                    <a:lnB w="12700" cmpd="sng">
                      <a:noFill/>
                      <a:prstDash val="solid"/>
                    </a:lnB>
                    <a:noFill/>
                  </a:tcPr>
                </a:tc>
                <a:tc>
                  <a:txBody>
                    <a:bodyPr/>
                    <a:lstStyle/>
                    <a:p>
                      <a:pPr rtl="0" fontAlgn="b"/>
                      <a:r>
                        <a:rPr lang="en-US" sz="2000" cap="none" spc="0" dirty="0">
                          <a:solidFill>
                            <a:schemeClr val="tx1"/>
                          </a:solidFill>
                          <a:effectLst/>
                        </a:rPr>
                        <a:t>0.9125</a:t>
                      </a:r>
                      <a:endParaRPr lang="en-US" sz="2000" b="0" cap="none" spc="0" dirty="0">
                        <a:solidFill>
                          <a:schemeClr val="tx1"/>
                        </a:solidFill>
                        <a:effectLst/>
                        <a:latin typeface="Courier New" panose="02070309020205020404" pitchFamily="49" charset="0"/>
                      </a:endParaRPr>
                    </a:p>
                  </a:txBody>
                  <a:tcPr marL="0" marR="33457" marT="22305" marB="115582" anchor="b">
                    <a:lnL w="12700" cmpd="sng">
                      <a:noFill/>
                      <a:prstDash val="solid"/>
                    </a:lnL>
                    <a:lnR w="12700" cmpd="sng">
                      <a:noFill/>
                      <a:prstDash val="solid"/>
                    </a:lnR>
                    <a:lnT w="12700" cmpd="sng">
                      <a:noFill/>
                      <a:prstDash val="solid"/>
                    </a:lnT>
                    <a:lnB w="12700" cmpd="sng">
                      <a:noFill/>
                      <a:prstDash val="solid"/>
                    </a:lnB>
                    <a:noFill/>
                  </a:tcPr>
                </a:tc>
                <a:tc>
                  <a:txBody>
                    <a:bodyPr/>
                    <a:lstStyle/>
                    <a:p>
                      <a:pPr rtl="0" fontAlgn="b"/>
                      <a:r>
                        <a:rPr lang="en-US" sz="2000" cap="none" spc="0" dirty="0">
                          <a:solidFill>
                            <a:schemeClr val="tx1"/>
                          </a:solidFill>
                          <a:effectLst/>
                        </a:rPr>
                        <a:t>0</a:t>
                      </a:r>
                      <a:endParaRPr lang="en-US" sz="2000" b="0" cap="none" spc="0" dirty="0">
                        <a:solidFill>
                          <a:schemeClr val="tx1"/>
                        </a:solidFill>
                        <a:effectLst/>
                        <a:latin typeface="Courier New" panose="02070309020205020404" pitchFamily="49" charset="0"/>
                      </a:endParaRPr>
                    </a:p>
                  </a:txBody>
                  <a:tcPr marL="0" marR="33457" marT="22305" marB="115582" anchor="b">
                    <a:lnL w="12700" cmpd="sng">
                      <a:noFill/>
                      <a:prstDash val="solid"/>
                    </a:lnL>
                    <a:lnR w="12700" cmpd="sng">
                      <a:noFill/>
                      <a:prstDash val="solid"/>
                    </a:lnR>
                    <a:lnT w="12700" cmpd="sng">
                      <a:noFill/>
                      <a:prstDash val="solid"/>
                    </a:lnT>
                    <a:lnB w="12700" cmpd="sng">
                      <a:noFill/>
                      <a:prstDash val="solid"/>
                    </a:lnB>
                    <a:noFill/>
                  </a:tcPr>
                </a:tc>
                <a:tc>
                  <a:txBody>
                    <a:bodyPr/>
                    <a:lstStyle/>
                    <a:p>
                      <a:pPr rtl="0" fontAlgn="b"/>
                      <a:r>
                        <a:rPr lang="en-US" sz="2000" cap="none" spc="0" dirty="0">
                          <a:solidFill>
                            <a:schemeClr val="tx1"/>
                          </a:solidFill>
                          <a:effectLst/>
                        </a:rPr>
                        <a:t>-0.0019</a:t>
                      </a:r>
                      <a:endParaRPr lang="en-US" sz="2000" b="0" cap="none" spc="0" dirty="0">
                        <a:solidFill>
                          <a:schemeClr val="tx1"/>
                        </a:solidFill>
                        <a:effectLst/>
                        <a:latin typeface="Courier New" panose="02070309020205020404" pitchFamily="49" charset="0"/>
                      </a:endParaRPr>
                    </a:p>
                  </a:txBody>
                  <a:tcPr marL="0" marR="33457" marT="22305" marB="115582" anchor="b">
                    <a:lnL w="12700" cmpd="sng">
                      <a:noFill/>
                      <a:prstDash val="solid"/>
                    </a:lnL>
                    <a:lnR w="12700" cmpd="sng">
                      <a:noFill/>
                      <a:prstDash val="solid"/>
                    </a:lnR>
                    <a:lnT w="12700" cmpd="sng">
                      <a:noFill/>
                      <a:prstDash val="solid"/>
                    </a:lnT>
                    <a:lnB w="12700" cmpd="sng">
                      <a:noFill/>
                      <a:prstDash val="solid"/>
                    </a:lnB>
                    <a:noFill/>
                  </a:tcPr>
                </a:tc>
                <a:tc>
                  <a:txBody>
                    <a:bodyPr/>
                    <a:lstStyle/>
                    <a:p>
                      <a:pPr rtl="0" fontAlgn="b"/>
                      <a:r>
                        <a:rPr lang="en-US" sz="2000" cap="none" spc="0" dirty="0">
                          <a:solidFill>
                            <a:schemeClr val="tx1"/>
                          </a:solidFill>
                          <a:effectLst/>
                        </a:rPr>
                        <a:t>0</a:t>
                      </a:r>
                      <a:endParaRPr lang="en-US" sz="2000" b="0" cap="none" spc="0" dirty="0">
                        <a:solidFill>
                          <a:schemeClr val="tx1"/>
                        </a:solidFill>
                        <a:effectLst/>
                        <a:latin typeface="Courier New" panose="02070309020205020404" pitchFamily="49" charset="0"/>
                      </a:endParaRPr>
                    </a:p>
                  </a:txBody>
                  <a:tcPr marL="0" marR="33457" marT="22305" marB="115582" anchor="b">
                    <a:lnL w="12700" cmpd="sng">
                      <a:noFill/>
                      <a:prstDash val="solid"/>
                    </a:lnL>
                    <a:lnR w="12700" cmpd="sng">
                      <a:noFill/>
                      <a:prstDash val="solid"/>
                    </a:lnR>
                    <a:lnT w="12700" cmpd="sng">
                      <a:noFill/>
                      <a:prstDash val="solid"/>
                    </a:lnT>
                    <a:lnB w="12700" cmpd="sng">
                      <a:noFill/>
                      <a:prstDash val="solid"/>
                    </a:lnB>
                    <a:noFill/>
                  </a:tcPr>
                </a:tc>
                <a:tc>
                  <a:txBody>
                    <a:bodyPr/>
                    <a:lstStyle/>
                    <a:p>
                      <a:pPr rtl="0" fontAlgn="b"/>
                      <a:r>
                        <a:rPr lang="en-US" sz="2000" cap="none" spc="0" dirty="0">
                          <a:solidFill>
                            <a:schemeClr val="tx1"/>
                          </a:solidFill>
                          <a:effectLst/>
                        </a:rPr>
                        <a:t>-0.0052</a:t>
                      </a:r>
                      <a:endParaRPr lang="en-US" sz="2000" b="0" cap="none" spc="0" dirty="0">
                        <a:solidFill>
                          <a:schemeClr val="tx1"/>
                        </a:solidFill>
                        <a:effectLst/>
                        <a:latin typeface="Courier New" panose="02070309020205020404" pitchFamily="49" charset="0"/>
                      </a:endParaRPr>
                    </a:p>
                  </a:txBody>
                  <a:tcPr marL="0" marR="33457" marT="22305" marB="115582"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943367449"/>
                  </a:ext>
                </a:extLst>
              </a:tr>
              <a:tr h="492340">
                <a:tc>
                  <a:txBody>
                    <a:bodyPr/>
                    <a:lstStyle/>
                    <a:p>
                      <a:pPr rtl="0" fontAlgn="b"/>
                      <a:r>
                        <a:rPr lang="en-US" sz="2000" cap="none" spc="0" dirty="0">
                          <a:solidFill>
                            <a:schemeClr val="tx1"/>
                          </a:solidFill>
                          <a:effectLst/>
                        </a:rPr>
                        <a:t>HDFCBANK.NS</a:t>
                      </a:r>
                    </a:p>
                  </a:txBody>
                  <a:tcPr marL="53531" marR="33457" marT="22305" marB="115582" anchor="b">
                    <a:lnL w="12700" cap="flat" cmpd="sng" algn="ctr">
                      <a:solidFill>
                        <a:schemeClr val="tx1"/>
                      </a:solid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rtl="0" fontAlgn="b"/>
                      <a:r>
                        <a:rPr lang="en-US" sz="2000" cap="none" spc="0" dirty="0">
                          <a:solidFill>
                            <a:schemeClr val="tx1"/>
                          </a:solidFill>
                          <a:effectLst/>
                        </a:rPr>
                        <a:t>0.82</a:t>
                      </a:r>
                      <a:endParaRPr lang="en-US" sz="2000" b="0" cap="none" spc="0" dirty="0">
                        <a:solidFill>
                          <a:schemeClr val="tx1"/>
                        </a:solidFill>
                        <a:effectLst/>
                        <a:latin typeface="Courier New" panose="02070309020205020404" pitchFamily="49" charset="0"/>
                      </a:endParaRPr>
                    </a:p>
                  </a:txBody>
                  <a:tcPr marL="53531" marR="33457" marT="22305" marB="115582"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rtl="0" fontAlgn="b"/>
                      <a:r>
                        <a:rPr lang="en-US" sz="2000" cap="none" spc="0" dirty="0">
                          <a:solidFill>
                            <a:schemeClr val="tx1"/>
                          </a:solidFill>
                          <a:effectLst/>
                        </a:rPr>
                        <a:t>0</a:t>
                      </a:r>
                      <a:endParaRPr lang="en-US" sz="2000" b="0" cap="none" spc="0" dirty="0">
                        <a:solidFill>
                          <a:schemeClr val="tx1"/>
                        </a:solidFill>
                        <a:effectLst/>
                        <a:latin typeface="Courier New" panose="02070309020205020404" pitchFamily="49" charset="0"/>
                      </a:endParaRPr>
                    </a:p>
                  </a:txBody>
                  <a:tcPr marL="53531" marR="33457" marT="22305" marB="115582"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rtl="0" fontAlgn="b"/>
                      <a:r>
                        <a:rPr lang="en-US" sz="2000" cap="none" spc="0" dirty="0">
                          <a:solidFill>
                            <a:schemeClr val="tx1"/>
                          </a:solidFill>
                          <a:effectLst/>
                        </a:rPr>
                        <a:t>1.0147</a:t>
                      </a:r>
                      <a:endParaRPr lang="en-US" sz="2000" b="0" cap="none" spc="0" dirty="0">
                        <a:solidFill>
                          <a:schemeClr val="tx1"/>
                        </a:solidFill>
                        <a:effectLst/>
                        <a:latin typeface="Courier New" panose="02070309020205020404" pitchFamily="49" charset="0"/>
                      </a:endParaRPr>
                    </a:p>
                  </a:txBody>
                  <a:tcPr marL="53531" marR="33457" marT="22305" marB="115582"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rtl="0" fontAlgn="b"/>
                      <a:r>
                        <a:rPr lang="en-US" sz="2000" cap="none" spc="0" dirty="0">
                          <a:solidFill>
                            <a:schemeClr val="tx1"/>
                          </a:solidFill>
                          <a:effectLst/>
                        </a:rPr>
                        <a:t>0.434</a:t>
                      </a:r>
                      <a:endParaRPr lang="en-US" sz="2000" b="0" cap="none" spc="0" dirty="0">
                        <a:solidFill>
                          <a:schemeClr val="tx1"/>
                        </a:solidFill>
                        <a:effectLst/>
                        <a:latin typeface="Courier New" panose="02070309020205020404" pitchFamily="49" charset="0"/>
                      </a:endParaRPr>
                    </a:p>
                  </a:txBody>
                  <a:tcPr marL="53531" marR="33457" marT="22305" marB="115582"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rtl="0" fontAlgn="b"/>
                      <a:r>
                        <a:rPr lang="en-US" sz="2000" cap="none" spc="0" dirty="0">
                          <a:solidFill>
                            <a:schemeClr val="tx1"/>
                          </a:solidFill>
                          <a:effectLst/>
                        </a:rPr>
                        <a:t>0.0002</a:t>
                      </a:r>
                      <a:endParaRPr lang="en-US" sz="2000" b="0" cap="none" spc="0" dirty="0">
                        <a:solidFill>
                          <a:schemeClr val="tx1"/>
                        </a:solidFill>
                        <a:effectLst/>
                        <a:latin typeface="Courier New" panose="02070309020205020404" pitchFamily="49" charset="0"/>
                      </a:endParaRPr>
                    </a:p>
                  </a:txBody>
                  <a:tcPr marL="53531" marR="33457" marT="22305" marB="115582"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rtl="0" fontAlgn="b"/>
                      <a:r>
                        <a:rPr lang="en-US" sz="2000" cap="none" spc="0" dirty="0">
                          <a:solidFill>
                            <a:schemeClr val="tx1"/>
                          </a:solidFill>
                          <a:effectLst/>
                        </a:rPr>
                        <a:t>0</a:t>
                      </a:r>
                      <a:endParaRPr lang="en-US" sz="2000" b="0" cap="none" spc="0" dirty="0">
                        <a:solidFill>
                          <a:schemeClr val="tx1"/>
                        </a:solidFill>
                        <a:effectLst/>
                        <a:latin typeface="Courier New" panose="02070309020205020404" pitchFamily="49" charset="0"/>
                      </a:endParaRPr>
                    </a:p>
                  </a:txBody>
                  <a:tcPr marL="53531" marR="33457" marT="22305" marB="115582"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rtl="0" fontAlgn="b"/>
                      <a:r>
                        <a:rPr lang="en-US" sz="2000" cap="none" spc="0" dirty="0">
                          <a:solidFill>
                            <a:schemeClr val="tx1"/>
                          </a:solidFill>
                          <a:effectLst/>
                        </a:rPr>
                        <a:t>-0.0011</a:t>
                      </a:r>
                      <a:endParaRPr lang="en-US" sz="2000" b="0" cap="none" spc="0" dirty="0">
                        <a:solidFill>
                          <a:schemeClr val="tx1"/>
                        </a:solidFill>
                        <a:effectLst/>
                        <a:latin typeface="Courier New" panose="02070309020205020404" pitchFamily="49" charset="0"/>
                      </a:endParaRPr>
                    </a:p>
                  </a:txBody>
                  <a:tcPr marL="53531" marR="33457" marT="22305" marB="115582"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3375568346"/>
                  </a:ext>
                </a:extLst>
              </a:tr>
              <a:tr h="492340">
                <a:tc>
                  <a:txBody>
                    <a:bodyPr/>
                    <a:lstStyle/>
                    <a:p>
                      <a:pPr rtl="0" fontAlgn="b"/>
                      <a:r>
                        <a:rPr lang="en-US" sz="2000" cap="none" spc="0" dirty="0">
                          <a:solidFill>
                            <a:schemeClr val="tx1"/>
                          </a:solidFill>
                          <a:effectLst/>
                        </a:rPr>
                        <a:t>ICICIBANK.NS</a:t>
                      </a:r>
                    </a:p>
                  </a:txBody>
                  <a:tcPr marL="0" marR="33457" marT="22305" marB="115582" anchor="b">
                    <a:lnL w="12700"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rtl="0" fontAlgn="b"/>
                      <a:r>
                        <a:rPr lang="en-US" sz="2000" cap="none" spc="0" dirty="0">
                          <a:solidFill>
                            <a:schemeClr val="tx1"/>
                          </a:solidFill>
                          <a:effectLst/>
                        </a:rPr>
                        <a:t>0.713</a:t>
                      </a:r>
                      <a:endParaRPr lang="en-US" sz="2000" b="0" cap="none" spc="0" dirty="0">
                        <a:solidFill>
                          <a:schemeClr val="tx1"/>
                        </a:solidFill>
                        <a:effectLst/>
                        <a:latin typeface="Courier New" panose="02070309020205020404" pitchFamily="49" charset="0"/>
                      </a:endParaRPr>
                    </a:p>
                  </a:txBody>
                  <a:tcPr marL="0" marR="33457" marT="22305" marB="115582" anchor="b">
                    <a:lnL w="12700" cmpd="sng">
                      <a:noFill/>
                      <a:prstDash val="solid"/>
                    </a:lnL>
                    <a:lnR w="12700" cmpd="sng">
                      <a:noFill/>
                      <a:prstDash val="solid"/>
                    </a:lnR>
                    <a:lnT w="12700" cmpd="sng">
                      <a:noFill/>
                      <a:prstDash val="solid"/>
                    </a:lnT>
                    <a:lnB w="12700" cmpd="sng">
                      <a:noFill/>
                      <a:prstDash val="solid"/>
                    </a:lnB>
                    <a:noFill/>
                  </a:tcPr>
                </a:tc>
                <a:tc>
                  <a:txBody>
                    <a:bodyPr/>
                    <a:lstStyle/>
                    <a:p>
                      <a:pPr rtl="0" fontAlgn="b"/>
                      <a:r>
                        <a:rPr lang="en-US" sz="2000" cap="none" spc="0" dirty="0">
                          <a:solidFill>
                            <a:schemeClr val="tx1"/>
                          </a:solidFill>
                          <a:effectLst/>
                        </a:rPr>
                        <a:t>0</a:t>
                      </a:r>
                      <a:endParaRPr lang="en-US" sz="2000" b="0" cap="none" spc="0" dirty="0">
                        <a:solidFill>
                          <a:schemeClr val="tx1"/>
                        </a:solidFill>
                        <a:effectLst/>
                        <a:latin typeface="Courier New" panose="02070309020205020404" pitchFamily="49" charset="0"/>
                      </a:endParaRPr>
                    </a:p>
                  </a:txBody>
                  <a:tcPr marL="0" marR="33457" marT="22305" marB="115582" anchor="b">
                    <a:lnL w="12700" cmpd="sng">
                      <a:noFill/>
                      <a:prstDash val="solid"/>
                    </a:lnL>
                    <a:lnR w="12700" cmpd="sng">
                      <a:noFill/>
                      <a:prstDash val="solid"/>
                    </a:lnR>
                    <a:lnT w="12700" cmpd="sng">
                      <a:noFill/>
                      <a:prstDash val="solid"/>
                    </a:lnT>
                    <a:lnB w="12700" cmpd="sng">
                      <a:noFill/>
                      <a:prstDash val="solid"/>
                    </a:lnB>
                    <a:noFill/>
                  </a:tcPr>
                </a:tc>
                <a:tc>
                  <a:txBody>
                    <a:bodyPr/>
                    <a:lstStyle/>
                    <a:p>
                      <a:pPr rtl="0" fontAlgn="b"/>
                      <a:r>
                        <a:rPr lang="en-US" sz="2000" cap="none" spc="0" dirty="0">
                          <a:solidFill>
                            <a:schemeClr val="tx1"/>
                          </a:solidFill>
                          <a:effectLst/>
                        </a:rPr>
                        <a:t>1.1195</a:t>
                      </a:r>
                      <a:endParaRPr lang="en-US" sz="2000" b="0" cap="none" spc="0" dirty="0">
                        <a:solidFill>
                          <a:schemeClr val="tx1"/>
                        </a:solidFill>
                        <a:effectLst/>
                        <a:latin typeface="Courier New" panose="02070309020205020404" pitchFamily="49" charset="0"/>
                      </a:endParaRPr>
                    </a:p>
                  </a:txBody>
                  <a:tcPr marL="0" marR="33457" marT="22305" marB="115582" anchor="b">
                    <a:lnL w="12700" cmpd="sng">
                      <a:noFill/>
                      <a:prstDash val="solid"/>
                    </a:lnL>
                    <a:lnR w="12700" cmpd="sng">
                      <a:noFill/>
                      <a:prstDash val="solid"/>
                    </a:lnR>
                    <a:lnT w="12700" cmpd="sng">
                      <a:noFill/>
                      <a:prstDash val="solid"/>
                    </a:lnT>
                    <a:lnB w="12700" cmpd="sng">
                      <a:noFill/>
                      <a:prstDash val="solid"/>
                    </a:lnB>
                    <a:noFill/>
                  </a:tcPr>
                </a:tc>
                <a:tc>
                  <a:txBody>
                    <a:bodyPr/>
                    <a:lstStyle/>
                    <a:p>
                      <a:pPr rtl="0" fontAlgn="b"/>
                      <a:r>
                        <a:rPr lang="en-US" sz="2000" cap="none" spc="0" dirty="0">
                          <a:solidFill>
                            <a:schemeClr val="tx1"/>
                          </a:solidFill>
                          <a:effectLst/>
                        </a:rPr>
                        <a:t>0.028</a:t>
                      </a:r>
                      <a:endParaRPr lang="en-US" sz="2000" b="0" cap="none" spc="0" dirty="0">
                        <a:solidFill>
                          <a:schemeClr val="tx1"/>
                        </a:solidFill>
                        <a:effectLst/>
                        <a:latin typeface="Courier New" panose="02070309020205020404" pitchFamily="49" charset="0"/>
                      </a:endParaRPr>
                    </a:p>
                  </a:txBody>
                  <a:tcPr marL="0" marR="33457" marT="22305" marB="115582" anchor="b">
                    <a:lnL w="12700" cmpd="sng">
                      <a:noFill/>
                      <a:prstDash val="solid"/>
                    </a:lnL>
                    <a:lnR w="12700" cmpd="sng">
                      <a:noFill/>
                      <a:prstDash val="solid"/>
                    </a:lnR>
                    <a:lnT w="12700" cmpd="sng">
                      <a:noFill/>
                      <a:prstDash val="solid"/>
                    </a:lnT>
                    <a:lnB w="12700" cmpd="sng">
                      <a:noFill/>
                      <a:prstDash val="solid"/>
                    </a:lnB>
                    <a:noFill/>
                  </a:tcPr>
                </a:tc>
                <a:tc>
                  <a:txBody>
                    <a:bodyPr/>
                    <a:lstStyle/>
                    <a:p>
                      <a:pPr rtl="0" fontAlgn="b"/>
                      <a:r>
                        <a:rPr lang="en-US" sz="2000" cap="none" spc="0" dirty="0">
                          <a:solidFill>
                            <a:schemeClr val="tx1"/>
                          </a:solidFill>
                          <a:effectLst/>
                        </a:rPr>
                        <a:t>0.0009</a:t>
                      </a:r>
                      <a:endParaRPr lang="en-US" sz="2000" b="0" cap="none" spc="0" dirty="0">
                        <a:solidFill>
                          <a:schemeClr val="tx1"/>
                        </a:solidFill>
                        <a:effectLst/>
                        <a:latin typeface="Courier New" panose="02070309020205020404" pitchFamily="49" charset="0"/>
                      </a:endParaRPr>
                    </a:p>
                  </a:txBody>
                  <a:tcPr marL="0" marR="33457" marT="22305" marB="115582" anchor="b">
                    <a:lnL w="12700" cmpd="sng">
                      <a:noFill/>
                      <a:prstDash val="solid"/>
                    </a:lnL>
                    <a:lnR w="12700" cmpd="sng">
                      <a:noFill/>
                      <a:prstDash val="solid"/>
                    </a:lnR>
                    <a:lnT w="12700" cmpd="sng">
                      <a:noFill/>
                      <a:prstDash val="solid"/>
                    </a:lnT>
                    <a:lnB w="12700" cmpd="sng">
                      <a:noFill/>
                      <a:prstDash val="solid"/>
                    </a:lnB>
                    <a:noFill/>
                  </a:tcPr>
                </a:tc>
                <a:tc>
                  <a:txBody>
                    <a:bodyPr/>
                    <a:lstStyle/>
                    <a:p>
                      <a:pPr rtl="0" fontAlgn="b"/>
                      <a:r>
                        <a:rPr lang="en-US" sz="2000" cap="none" spc="0" dirty="0">
                          <a:solidFill>
                            <a:schemeClr val="tx1"/>
                          </a:solidFill>
                          <a:effectLst/>
                        </a:rPr>
                        <a:t>0</a:t>
                      </a:r>
                      <a:endParaRPr lang="en-US" sz="2000" b="0" cap="none" spc="0" dirty="0">
                        <a:solidFill>
                          <a:schemeClr val="tx1"/>
                        </a:solidFill>
                        <a:effectLst/>
                        <a:latin typeface="Courier New" panose="02070309020205020404" pitchFamily="49" charset="0"/>
                      </a:endParaRPr>
                    </a:p>
                  </a:txBody>
                  <a:tcPr marL="0" marR="33457" marT="22305" marB="115582" anchor="b">
                    <a:lnL w="12700" cmpd="sng">
                      <a:noFill/>
                      <a:prstDash val="solid"/>
                    </a:lnL>
                    <a:lnR w="12700" cmpd="sng">
                      <a:noFill/>
                      <a:prstDash val="solid"/>
                    </a:lnR>
                    <a:lnT w="12700" cmpd="sng">
                      <a:noFill/>
                      <a:prstDash val="solid"/>
                    </a:lnT>
                    <a:lnB w="12700" cmpd="sng">
                      <a:noFill/>
                      <a:prstDash val="solid"/>
                    </a:lnB>
                    <a:noFill/>
                  </a:tcPr>
                </a:tc>
                <a:tc>
                  <a:txBody>
                    <a:bodyPr/>
                    <a:lstStyle/>
                    <a:p>
                      <a:pPr rtl="0" fontAlgn="b"/>
                      <a:r>
                        <a:rPr lang="en-US" sz="2000" cap="none" spc="0" dirty="0">
                          <a:solidFill>
                            <a:schemeClr val="tx1"/>
                          </a:solidFill>
                          <a:effectLst/>
                        </a:rPr>
                        <a:t>0.0026</a:t>
                      </a:r>
                      <a:endParaRPr lang="en-US" sz="2000" b="0" cap="none" spc="0" dirty="0">
                        <a:solidFill>
                          <a:schemeClr val="tx1"/>
                        </a:solidFill>
                        <a:effectLst/>
                        <a:latin typeface="Courier New" panose="02070309020205020404" pitchFamily="49" charset="0"/>
                      </a:endParaRPr>
                    </a:p>
                  </a:txBody>
                  <a:tcPr marL="0" marR="33457" marT="22305" marB="115582"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294022098"/>
                  </a:ext>
                </a:extLst>
              </a:tr>
              <a:tr h="492340">
                <a:tc>
                  <a:txBody>
                    <a:bodyPr/>
                    <a:lstStyle/>
                    <a:p>
                      <a:pPr rtl="0" fontAlgn="b"/>
                      <a:r>
                        <a:rPr lang="en-US" sz="2000" cap="none" spc="0" dirty="0">
                          <a:solidFill>
                            <a:schemeClr val="tx1"/>
                          </a:solidFill>
                          <a:effectLst/>
                        </a:rPr>
                        <a:t>INFY.NS</a:t>
                      </a:r>
                    </a:p>
                  </a:txBody>
                  <a:tcPr marL="53531" marR="33457" marT="22305" marB="115582" anchor="b">
                    <a:lnL w="12700" cap="flat" cmpd="sng" algn="ctr">
                      <a:solidFill>
                        <a:schemeClr val="tx1"/>
                      </a:solidFill>
                      <a:prstDash val="solid"/>
                    </a:lnL>
                    <a:lnR w="12700" cmpd="sng">
                      <a:noFill/>
                      <a:prstDash val="solid"/>
                    </a:lnR>
                    <a:lnT w="12700" cmpd="sng">
                      <a:noFill/>
                      <a:prstDash val="solid"/>
                    </a:lnT>
                    <a:lnB w="12700" cap="flat" cmpd="sng" algn="ctr">
                      <a:noFill/>
                      <a:prstDash val="solid"/>
                    </a:lnB>
                    <a:solidFill>
                      <a:schemeClr val="bg1">
                        <a:lumMod val="95000"/>
                      </a:schemeClr>
                    </a:solidFill>
                  </a:tcPr>
                </a:tc>
                <a:tc>
                  <a:txBody>
                    <a:bodyPr/>
                    <a:lstStyle/>
                    <a:p>
                      <a:pPr rtl="0" fontAlgn="b"/>
                      <a:r>
                        <a:rPr lang="en-US" sz="2000" cap="none" spc="0" dirty="0">
                          <a:solidFill>
                            <a:schemeClr val="tx1"/>
                          </a:solidFill>
                          <a:effectLst/>
                        </a:rPr>
                        <a:t>0.606</a:t>
                      </a:r>
                      <a:endParaRPr lang="en-US" sz="2000" b="0" cap="none" spc="0" dirty="0">
                        <a:solidFill>
                          <a:schemeClr val="tx1"/>
                        </a:solidFill>
                        <a:effectLst/>
                        <a:latin typeface="Courier New" panose="02070309020205020404" pitchFamily="49" charset="0"/>
                      </a:endParaRPr>
                    </a:p>
                  </a:txBody>
                  <a:tcPr marL="53531" marR="33457" marT="22305" marB="115582" anchor="b">
                    <a:lnL w="12700" cmpd="sng">
                      <a:noFill/>
                      <a:prstDash val="solid"/>
                    </a:lnL>
                    <a:lnR w="12700" cmpd="sng">
                      <a:noFill/>
                      <a:prstDash val="solid"/>
                    </a:lnR>
                    <a:lnT w="12700" cmpd="sng">
                      <a:noFill/>
                      <a:prstDash val="solid"/>
                    </a:lnT>
                    <a:lnB w="12700" cap="flat" cmpd="sng" algn="ctr">
                      <a:noFill/>
                      <a:prstDash val="solid"/>
                    </a:lnB>
                    <a:solidFill>
                      <a:schemeClr val="bg1">
                        <a:lumMod val="95000"/>
                      </a:schemeClr>
                    </a:solidFill>
                  </a:tcPr>
                </a:tc>
                <a:tc>
                  <a:txBody>
                    <a:bodyPr/>
                    <a:lstStyle/>
                    <a:p>
                      <a:pPr rtl="0" fontAlgn="b"/>
                      <a:r>
                        <a:rPr lang="en-US" sz="2000" cap="none" spc="0" dirty="0">
                          <a:solidFill>
                            <a:schemeClr val="tx1"/>
                          </a:solidFill>
                          <a:effectLst/>
                        </a:rPr>
                        <a:t>0</a:t>
                      </a:r>
                      <a:endParaRPr lang="en-US" sz="2000" b="0" cap="none" spc="0" dirty="0">
                        <a:solidFill>
                          <a:schemeClr val="tx1"/>
                        </a:solidFill>
                        <a:effectLst/>
                        <a:latin typeface="Courier New" panose="02070309020205020404" pitchFamily="49" charset="0"/>
                      </a:endParaRPr>
                    </a:p>
                  </a:txBody>
                  <a:tcPr marL="53531" marR="33457" marT="22305" marB="115582" anchor="b">
                    <a:lnL w="12700" cmpd="sng">
                      <a:noFill/>
                      <a:prstDash val="solid"/>
                    </a:lnL>
                    <a:lnR w="12700" cmpd="sng">
                      <a:noFill/>
                      <a:prstDash val="solid"/>
                    </a:lnR>
                    <a:lnT w="12700" cmpd="sng">
                      <a:noFill/>
                      <a:prstDash val="solid"/>
                    </a:lnT>
                    <a:lnB w="12700" cap="flat" cmpd="sng" algn="ctr">
                      <a:noFill/>
                      <a:prstDash val="solid"/>
                    </a:lnB>
                    <a:solidFill>
                      <a:schemeClr val="bg1">
                        <a:lumMod val="95000"/>
                      </a:schemeClr>
                    </a:solidFill>
                  </a:tcPr>
                </a:tc>
                <a:tc>
                  <a:txBody>
                    <a:bodyPr/>
                    <a:lstStyle/>
                    <a:p>
                      <a:pPr rtl="0" fontAlgn="b"/>
                      <a:r>
                        <a:rPr lang="en-US" sz="2000" cap="none" spc="0" dirty="0">
                          <a:solidFill>
                            <a:schemeClr val="tx1"/>
                          </a:solidFill>
                          <a:effectLst/>
                        </a:rPr>
                        <a:t>0.9521</a:t>
                      </a:r>
                      <a:endParaRPr lang="en-US" sz="2000" b="0" cap="none" spc="0" dirty="0">
                        <a:solidFill>
                          <a:schemeClr val="tx1"/>
                        </a:solidFill>
                        <a:effectLst/>
                        <a:latin typeface="Courier New" panose="02070309020205020404" pitchFamily="49" charset="0"/>
                      </a:endParaRPr>
                    </a:p>
                  </a:txBody>
                  <a:tcPr marL="53531" marR="33457" marT="22305" marB="115582" anchor="b">
                    <a:lnL w="12700" cmpd="sng">
                      <a:noFill/>
                      <a:prstDash val="solid"/>
                    </a:lnL>
                    <a:lnR w="12700" cmpd="sng">
                      <a:noFill/>
                      <a:prstDash val="solid"/>
                    </a:lnR>
                    <a:lnT w="12700" cmpd="sng">
                      <a:noFill/>
                      <a:prstDash val="solid"/>
                    </a:lnT>
                    <a:lnB w="12700" cap="flat" cmpd="sng" algn="ctr">
                      <a:noFill/>
                      <a:prstDash val="solid"/>
                    </a:lnB>
                    <a:solidFill>
                      <a:schemeClr val="bg1">
                        <a:lumMod val="95000"/>
                      </a:schemeClr>
                    </a:solidFill>
                  </a:tcPr>
                </a:tc>
                <a:tc>
                  <a:txBody>
                    <a:bodyPr/>
                    <a:lstStyle/>
                    <a:p>
                      <a:pPr rtl="0" fontAlgn="b"/>
                      <a:r>
                        <a:rPr lang="en-US" sz="2000" cap="none" spc="0" dirty="0">
                          <a:solidFill>
                            <a:schemeClr val="tx1"/>
                          </a:solidFill>
                          <a:effectLst/>
                        </a:rPr>
                        <a:t>0.008</a:t>
                      </a:r>
                      <a:endParaRPr lang="en-US" sz="2000" b="0" cap="none" spc="0" dirty="0">
                        <a:solidFill>
                          <a:schemeClr val="tx1"/>
                        </a:solidFill>
                        <a:effectLst/>
                        <a:latin typeface="Courier New" panose="02070309020205020404" pitchFamily="49" charset="0"/>
                      </a:endParaRPr>
                    </a:p>
                  </a:txBody>
                  <a:tcPr marL="53531" marR="33457" marT="22305" marB="115582" anchor="b">
                    <a:lnL w="12700" cmpd="sng">
                      <a:noFill/>
                      <a:prstDash val="solid"/>
                    </a:lnL>
                    <a:lnR w="12700" cmpd="sng">
                      <a:noFill/>
                      <a:prstDash val="solid"/>
                    </a:lnR>
                    <a:lnT w="12700" cmpd="sng">
                      <a:noFill/>
                      <a:prstDash val="solid"/>
                    </a:lnT>
                    <a:lnB w="12700" cap="flat" cmpd="sng" algn="ctr">
                      <a:noFill/>
                      <a:prstDash val="solid"/>
                    </a:lnB>
                    <a:solidFill>
                      <a:schemeClr val="bg1">
                        <a:lumMod val="95000"/>
                      </a:schemeClr>
                    </a:solidFill>
                  </a:tcPr>
                </a:tc>
                <a:tc>
                  <a:txBody>
                    <a:bodyPr/>
                    <a:lstStyle/>
                    <a:p>
                      <a:pPr rtl="0" fontAlgn="b"/>
                      <a:r>
                        <a:rPr lang="en-US" sz="2000" cap="none" spc="0" dirty="0">
                          <a:solidFill>
                            <a:schemeClr val="tx1"/>
                          </a:solidFill>
                          <a:effectLst/>
                        </a:rPr>
                        <a:t>-0.0011</a:t>
                      </a:r>
                      <a:endParaRPr lang="en-US" sz="2000" b="0" cap="none" spc="0" dirty="0">
                        <a:solidFill>
                          <a:schemeClr val="tx1"/>
                        </a:solidFill>
                        <a:effectLst/>
                        <a:latin typeface="Courier New" panose="02070309020205020404" pitchFamily="49" charset="0"/>
                      </a:endParaRPr>
                    </a:p>
                  </a:txBody>
                  <a:tcPr marL="53531" marR="33457" marT="22305" marB="115582" anchor="b">
                    <a:lnL w="12700" cmpd="sng">
                      <a:noFill/>
                      <a:prstDash val="solid"/>
                    </a:lnL>
                    <a:lnR w="12700" cmpd="sng">
                      <a:noFill/>
                      <a:prstDash val="solid"/>
                    </a:lnR>
                    <a:lnT w="12700" cmpd="sng">
                      <a:noFill/>
                      <a:prstDash val="solid"/>
                    </a:lnT>
                    <a:lnB w="12700" cap="flat" cmpd="sng" algn="ctr">
                      <a:noFill/>
                      <a:prstDash val="solid"/>
                    </a:lnB>
                    <a:solidFill>
                      <a:schemeClr val="bg1">
                        <a:lumMod val="95000"/>
                      </a:schemeClr>
                    </a:solidFill>
                  </a:tcPr>
                </a:tc>
                <a:tc>
                  <a:txBody>
                    <a:bodyPr/>
                    <a:lstStyle/>
                    <a:p>
                      <a:pPr rtl="0" fontAlgn="b"/>
                      <a:r>
                        <a:rPr lang="en-US" sz="2000" cap="none" spc="0" dirty="0">
                          <a:solidFill>
                            <a:schemeClr val="tx1"/>
                          </a:solidFill>
                          <a:effectLst/>
                        </a:rPr>
                        <a:t>0</a:t>
                      </a:r>
                      <a:endParaRPr lang="en-US" sz="2000" b="0" cap="none" spc="0" dirty="0">
                        <a:solidFill>
                          <a:schemeClr val="tx1"/>
                        </a:solidFill>
                        <a:effectLst/>
                        <a:latin typeface="Courier New" panose="02070309020205020404" pitchFamily="49" charset="0"/>
                      </a:endParaRPr>
                    </a:p>
                  </a:txBody>
                  <a:tcPr marL="53531" marR="33457" marT="22305" marB="115582" anchor="b">
                    <a:lnL w="12700" cmpd="sng">
                      <a:noFill/>
                      <a:prstDash val="solid"/>
                    </a:lnL>
                    <a:lnR w="12700" cmpd="sng">
                      <a:noFill/>
                      <a:prstDash val="solid"/>
                    </a:lnR>
                    <a:lnT w="12700" cmpd="sng">
                      <a:noFill/>
                      <a:prstDash val="solid"/>
                    </a:lnT>
                    <a:lnB w="12700" cap="flat" cmpd="sng" algn="ctr">
                      <a:noFill/>
                      <a:prstDash val="solid"/>
                    </a:lnB>
                    <a:solidFill>
                      <a:schemeClr val="bg1">
                        <a:lumMod val="95000"/>
                      </a:schemeClr>
                    </a:solidFill>
                  </a:tcPr>
                </a:tc>
                <a:tc>
                  <a:txBody>
                    <a:bodyPr/>
                    <a:lstStyle/>
                    <a:p>
                      <a:pPr rtl="0" fontAlgn="b"/>
                      <a:r>
                        <a:rPr lang="en-US" sz="2000" cap="none" spc="0" dirty="0">
                          <a:solidFill>
                            <a:schemeClr val="tx1"/>
                          </a:solidFill>
                          <a:effectLst/>
                        </a:rPr>
                        <a:t>-0.0044</a:t>
                      </a:r>
                      <a:endParaRPr lang="en-US" sz="2000" b="0" cap="none" spc="0" dirty="0">
                        <a:solidFill>
                          <a:schemeClr val="tx1"/>
                        </a:solidFill>
                        <a:effectLst/>
                        <a:latin typeface="Courier New" panose="02070309020205020404" pitchFamily="49" charset="0"/>
                      </a:endParaRPr>
                    </a:p>
                  </a:txBody>
                  <a:tcPr marL="53531" marR="33457" marT="22305" marB="115582" anchor="b">
                    <a:lnL w="12700" cmpd="sng">
                      <a:noFill/>
                      <a:prstDash val="solid"/>
                    </a:lnL>
                    <a:lnR w="12700" cmpd="sng">
                      <a:noFill/>
                      <a:prstDash val="solid"/>
                    </a:lnR>
                    <a:lnT w="12700" cmpd="sng">
                      <a:noFill/>
                      <a:prstDash val="solid"/>
                    </a:lnT>
                    <a:lnB w="12700" cap="flat" cmpd="sng" algn="ctr">
                      <a:noFill/>
                      <a:prstDash val="solid"/>
                    </a:lnB>
                    <a:solidFill>
                      <a:schemeClr val="bg1">
                        <a:lumMod val="95000"/>
                      </a:schemeClr>
                    </a:solidFill>
                  </a:tcPr>
                </a:tc>
                <a:extLst>
                  <a:ext uri="{0D108BD9-81ED-4DB2-BD59-A6C34878D82A}">
                    <a16:rowId xmlns:a16="http://schemas.microsoft.com/office/drawing/2014/main" val="1142948196"/>
                  </a:ext>
                </a:extLst>
              </a:tr>
            </a:tbl>
          </a:graphicData>
        </a:graphic>
      </p:graphicFrame>
      <p:sp>
        <p:nvSpPr>
          <p:cNvPr id="3" name="TextBox 2">
            <a:extLst>
              <a:ext uri="{FF2B5EF4-FFF2-40B4-BE49-F238E27FC236}">
                <a16:creationId xmlns:a16="http://schemas.microsoft.com/office/drawing/2014/main" id="{90A39882-09C3-6503-8A91-4CB95813395B}"/>
              </a:ext>
            </a:extLst>
          </p:cNvPr>
          <p:cNvSpPr txBox="1"/>
          <p:nvPr/>
        </p:nvSpPr>
        <p:spPr>
          <a:xfrm>
            <a:off x="526831" y="5729452"/>
            <a:ext cx="968002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Tree>
    <p:extLst>
      <p:ext uri="{BB962C8B-B14F-4D97-AF65-F5344CB8AC3E}">
        <p14:creationId xmlns:p14="http://schemas.microsoft.com/office/powerpoint/2010/main" val="3505608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90675-B460-00FB-E4E9-5A8945392A97}"/>
              </a:ext>
            </a:extLst>
          </p:cNvPr>
          <p:cNvSpPr>
            <a:spLocks noGrp="1"/>
          </p:cNvSpPr>
          <p:nvPr>
            <p:ph type="title"/>
          </p:nvPr>
        </p:nvSpPr>
        <p:spPr/>
        <p:txBody>
          <a:bodyPr/>
          <a:lstStyle/>
          <a:p>
            <a:r>
              <a:rPr lang="en-US" dirty="0"/>
              <a:t>FF3F VS CAPM</a:t>
            </a:r>
          </a:p>
        </p:txBody>
      </p:sp>
      <p:pic>
        <p:nvPicPr>
          <p:cNvPr id="6" name="Picture 6" descr="Table&#10;&#10;Description automatically generated">
            <a:extLst>
              <a:ext uri="{FF2B5EF4-FFF2-40B4-BE49-F238E27FC236}">
                <a16:creationId xmlns:a16="http://schemas.microsoft.com/office/drawing/2014/main" id="{D34CA15D-5DF4-8BCA-8966-BFACCD471EFC}"/>
              </a:ext>
            </a:extLst>
          </p:cNvPr>
          <p:cNvPicPr>
            <a:picLocks noGrp="1" noChangeAspect="1"/>
          </p:cNvPicPr>
          <p:nvPr>
            <p:ph idx="1"/>
          </p:nvPr>
        </p:nvPicPr>
        <p:blipFill>
          <a:blip r:embed="rId2"/>
          <a:stretch>
            <a:fillRect/>
          </a:stretch>
        </p:blipFill>
        <p:spPr>
          <a:xfrm>
            <a:off x="730558" y="2909421"/>
            <a:ext cx="6070356" cy="2568819"/>
          </a:xfrm>
        </p:spPr>
      </p:pic>
      <p:pic>
        <p:nvPicPr>
          <p:cNvPr id="9" name="Picture 9" descr="Table&#10;&#10;Description automatically generated">
            <a:extLst>
              <a:ext uri="{FF2B5EF4-FFF2-40B4-BE49-F238E27FC236}">
                <a16:creationId xmlns:a16="http://schemas.microsoft.com/office/drawing/2014/main" id="{0F9F9B16-BA45-DAC4-B213-C96A628A95EE}"/>
              </a:ext>
            </a:extLst>
          </p:cNvPr>
          <p:cNvPicPr>
            <a:picLocks noChangeAspect="1"/>
          </p:cNvPicPr>
          <p:nvPr/>
        </p:nvPicPr>
        <p:blipFill>
          <a:blip r:embed="rId3"/>
          <a:stretch>
            <a:fillRect/>
          </a:stretch>
        </p:blipFill>
        <p:spPr>
          <a:xfrm>
            <a:off x="6900497" y="2911237"/>
            <a:ext cx="4428390" cy="2566851"/>
          </a:xfrm>
          <a:prstGeom prst="rect">
            <a:avLst/>
          </a:prstGeom>
        </p:spPr>
      </p:pic>
    </p:spTree>
    <p:extLst>
      <p:ext uri="{BB962C8B-B14F-4D97-AF65-F5344CB8AC3E}">
        <p14:creationId xmlns:p14="http://schemas.microsoft.com/office/powerpoint/2010/main" val="3053815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50105-EDEA-2953-2299-A6E1C3E47148}"/>
              </a:ext>
            </a:extLst>
          </p:cNvPr>
          <p:cNvSpPr>
            <a:spLocks noGrp="1"/>
          </p:cNvSpPr>
          <p:nvPr>
            <p:ph type="title"/>
          </p:nvPr>
        </p:nvSpPr>
        <p:spPr/>
        <p:txBody>
          <a:bodyPr/>
          <a:lstStyle/>
          <a:p>
            <a:r>
              <a:rPr lang="en-US" dirty="0"/>
              <a:t>Limitations of CAPM</a:t>
            </a:r>
          </a:p>
        </p:txBody>
      </p:sp>
      <p:sp>
        <p:nvSpPr>
          <p:cNvPr id="3" name="Content Placeholder 2">
            <a:extLst>
              <a:ext uri="{FF2B5EF4-FFF2-40B4-BE49-F238E27FC236}">
                <a16:creationId xmlns:a16="http://schemas.microsoft.com/office/drawing/2014/main" id="{055A9052-2309-83FA-A7D1-0F1949BE4FA1}"/>
              </a:ext>
            </a:extLst>
          </p:cNvPr>
          <p:cNvSpPr>
            <a:spLocks noGrp="1"/>
          </p:cNvSpPr>
          <p:nvPr>
            <p:ph idx="1"/>
          </p:nvPr>
        </p:nvSpPr>
        <p:spPr/>
        <p:txBody>
          <a:bodyPr vert="horz" lIns="91440" tIns="45720" rIns="91440" bIns="45720" rtlCol="0" anchor="t">
            <a:normAutofit fontScale="85000" lnSpcReduction="20000"/>
          </a:bodyPr>
          <a:lstStyle/>
          <a:p>
            <a:r>
              <a:rPr lang="en-US" dirty="0">
                <a:ea typeface="+mn-lt"/>
                <a:cs typeface="+mn-lt"/>
              </a:rPr>
              <a:t>The Main Drawbacks of CAPM is on INPUTS and ASSUMPTIONS: </a:t>
            </a:r>
            <a:endParaRPr lang="en-US" dirty="0"/>
          </a:p>
          <a:p>
            <a:r>
              <a:rPr lang="en-US" dirty="0">
                <a:ea typeface="+mn-lt"/>
                <a:cs typeface="+mn-lt"/>
              </a:rPr>
              <a:t>Risk free Rate(Rf) : The commonly accepted rate used as the Rf is the yield on government securities. The issue with using this input is that the yield changes daily, creating Volatility.</a:t>
            </a:r>
            <a:endParaRPr lang="en-US" dirty="0"/>
          </a:p>
          <a:p>
            <a:r>
              <a:rPr lang="en-US" dirty="0">
                <a:ea typeface="+mn-lt"/>
                <a:cs typeface="+mn-lt"/>
              </a:rPr>
              <a:t>Return on the Market (Rm):The return on the market can be described as the sum of the Capital gains and dividends for the market. A problem arises when, at any given time, the market return can be negative. As a result, a long-term market return is utilized to smooth the return. Another issue is that these returns are backward-looking and may not be representative of future market returns.</a:t>
            </a:r>
            <a:endParaRPr lang="en-US"/>
          </a:p>
          <a:p>
            <a:r>
              <a:rPr lang="en-US" dirty="0">
                <a:ea typeface="+mn-lt"/>
                <a:cs typeface="+mn-lt"/>
              </a:rPr>
              <a:t>Ability to Borrow at a Risk-Free Rate: CAPM is built on four major assumptions, including one that reflects an unrealistic real-world picture. This assumption—that investors can borrow and lend at a risk-free rate—is unattainable. Individual investors are unable to borrow (or lend) at the same rate as the U.S. government. Therefore, the minimum required return line might be less steep (provide a lower return) than the model calculates.</a:t>
            </a:r>
            <a:endParaRPr lang="en-US" dirty="0"/>
          </a:p>
          <a:p>
            <a:endParaRPr lang="en-US" dirty="0"/>
          </a:p>
        </p:txBody>
      </p:sp>
    </p:spTree>
    <p:extLst>
      <p:ext uri="{BB962C8B-B14F-4D97-AF65-F5344CB8AC3E}">
        <p14:creationId xmlns:p14="http://schemas.microsoft.com/office/powerpoint/2010/main" val="3571443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B4A5D-A489-A459-27DB-8866C6FEC59E}"/>
              </a:ext>
            </a:extLst>
          </p:cNvPr>
          <p:cNvSpPr>
            <a:spLocks noGrp="1"/>
          </p:cNvSpPr>
          <p:nvPr>
            <p:ph type="title"/>
          </p:nvPr>
        </p:nvSpPr>
        <p:spPr/>
        <p:txBody>
          <a:bodyPr/>
          <a:lstStyle/>
          <a:p>
            <a:r>
              <a:rPr lang="en-US" i="0" dirty="0">
                <a:ea typeface="+mj-lt"/>
                <a:cs typeface="+mj-lt"/>
              </a:rPr>
              <a:t>So why doesn’t CAPM work in India? </a:t>
            </a:r>
            <a:endParaRPr lang="en-US" dirty="0"/>
          </a:p>
        </p:txBody>
      </p:sp>
      <p:sp>
        <p:nvSpPr>
          <p:cNvPr id="3" name="Content Placeholder 2">
            <a:extLst>
              <a:ext uri="{FF2B5EF4-FFF2-40B4-BE49-F238E27FC236}">
                <a16:creationId xmlns:a16="http://schemas.microsoft.com/office/drawing/2014/main" id="{12E45787-19C7-18C8-63AF-6670657C9CA6}"/>
              </a:ext>
            </a:extLst>
          </p:cNvPr>
          <p:cNvSpPr>
            <a:spLocks noGrp="1"/>
          </p:cNvSpPr>
          <p:nvPr>
            <p:ph idx="1"/>
          </p:nvPr>
        </p:nvSpPr>
        <p:spPr/>
        <p:txBody>
          <a:bodyPr vert="horz" lIns="91440" tIns="45720" rIns="91440" bIns="45720" rtlCol="0" anchor="t">
            <a:normAutofit/>
          </a:bodyPr>
          <a:lstStyle/>
          <a:p>
            <a:r>
              <a:rPr lang="en-US" sz="1600" dirty="0">
                <a:ea typeface="+mn-lt"/>
                <a:cs typeface="+mn-lt"/>
              </a:rPr>
              <a:t>Because the assumptions underlying CAPM are unrealistic even in a developed market like the US. In an Emerging Market like India, these assumptions verge on the delusional. For example, CAPM assumes that all investors have free access to all information at no cost. This obviously makes no sense in a market like India where even institutional investors have little or no idea of the extent of accounting fraud that most companies engage in (see the next section below as well as Chapter 10 of our book ‘The Unusual Billionaires’ for more details). Another example of a nonsensical assumption embedded in CAPM is that there are no taxes and there are no transaction costs. In reality, short-term capital gains tax is 15% and even for Nifty50 stocks, brokerage costs plus price impact costs are around 0.5% for institutional investors.</a:t>
            </a:r>
            <a:endParaRPr lang="en-US" sz="1600" dirty="0"/>
          </a:p>
        </p:txBody>
      </p:sp>
    </p:spTree>
    <p:extLst>
      <p:ext uri="{BB962C8B-B14F-4D97-AF65-F5344CB8AC3E}">
        <p14:creationId xmlns:p14="http://schemas.microsoft.com/office/powerpoint/2010/main" val="1423582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8DD23-CF69-B4FD-978D-DC5F3863F9BB}"/>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4C845E5-04A3-B767-B8D1-AA149D9CE8E6}"/>
              </a:ext>
            </a:extLst>
          </p:cNvPr>
          <p:cNvSpPr>
            <a:spLocks noGrp="1"/>
          </p:cNvSpPr>
          <p:nvPr>
            <p:ph idx="1"/>
          </p:nvPr>
        </p:nvSpPr>
        <p:spPr>
          <a:xfrm>
            <a:off x="525717" y="2521885"/>
            <a:ext cx="10077557" cy="4061424"/>
          </a:xfrm>
        </p:spPr>
        <p:txBody>
          <a:bodyPr vert="horz" lIns="91440" tIns="45720" rIns="91440" bIns="45720" rtlCol="0" anchor="t">
            <a:normAutofit/>
          </a:bodyPr>
          <a:lstStyle/>
          <a:p>
            <a:pPr algn="just"/>
            <a:r>
              <a:rPr lang="en-US" dirty="0">
                <a:ea typeface="+mn-lt"/>
                <a:cs typeface="+mn-lt"/>
              </a:rPr>
              <a:t>CAPM is unfeasible because the composition of the market portfolio is not observable. While various attempts have been undertaken to alleviate this criticism, the CAPM relation has yet to be found in the data, largely shaping the view that it does not hold. However, recent empirical findings challenge this view. Savor and Wilson (2014) document a strong CAPM relation that holds on days during which macroeconomic news is released and vanishes immediately right after. This result is puzzling as it suggests that the CAPM behaves like a hidden “Atlantis” that unveils on occasions. </a:t>
            </a:r>
            <a:endParaRPr lang="en-US" dirty="0"/>
          </a:p>
        </p:txBody>
      </p:sp>
    </p:spTree>
    <p:extLst>
      <p:ext uri="{BB962C8B-B14F-4D97-AF65-F5344CB8AC3E}">
        <p14:creationId xmlns:p14="http://schemas.microsoft.com/office/powerpoint/2010/main" val="1724196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C1A3E-E6B2-904B-DF91-4FFC938CEEA6}"/>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17ED6509-3B4E-C7D6-7CED-643C2CD57F05}"/>
              </a:ext>
            </a:extLst>
          </p:cNvPr>
          <p:cNvSpPr>
            <a:spLocks noGrp="1"/>
          </p:cNvSpPr>
          <p:nvPr>
            <p:ph idx="1"/>
          </p:nvPr>
        </p:nvSpPr>
        <p:spPr/>
        <p:txBody>
          <a:bodyPr vert="horz" lIns="91440" tIns="45720" rIns="91440" bIns="45720" rtlCol="0" anchor="t">
            <a:normAutofit/>
          </a:bodyPr>
          <a:lstStyle/>
          <a:p>
            <a:r>
              <a:rPr lang="en-US" dirty="0"/>
              <a:t>1. </a:t>
            </a:r>
            <a:r>
              <a:rPr lang="en-US" dirty="0">
                <a:ea typeface="+mn-lt"/>
                <a:cs typeface="+mn-lt"/>
                <a:hlinkClick r:id="rId2"/>
              </a:rPr>
              <a:t>https://faculty.iima.ac.in/~iffm/Indian-Fama-French-Momentum/</a:t>
            </a:r>
            <a:endParaRPr lang="en-US">
              <a:ea typeface="+mn-lt"/>
              <a:cs typeface="+mn-lt"/>
            </a:endParaRPr>
          </a:p>
          <a:p>
            <a:r>
              <a:rPr lang="en-US" dirty="0"/>
              <a:t>2. </a:t>
            </a:r>
            <a:r>
              <a:rPr lang="en-US" dirty="0">
                <a:ea typeface="+mn-lt"/>
                <a:cs typeface="+mn-lt"/>
                <a:hlinkClick r:id="rId3"/>
              </a:rPr>
              <a:t>https://medium.com/mlearning-ai/the-capital-asset-pricing-model-capm-financial-analysis-in-python-1a7a4f2c7650</a:t>
            </a:r>
            <a:endParaRPr lang="en-US" dirty="0">
              <a:ea typeface="+mn-lt"/>
              <a:cs typeface="+mn-lt"/>
            </a:endParaRPr>
          </a:p>
          <a:p>
            <a:r>
              <a:rPr lang="en-US" dirty="0"/>
              <a:t>3. </a:t>
            </a:r>
            <a:r>
              <a:rPr lang="en-US" dirty="0">
                <a:ea typeface="+mn-lt"/>
                <a:cs typeface="+mn-lt"/>
                <a:hlinkClick r:id="rId4"/>
              </a:rPr>
              <a:t>https://www.investopedia.com/ask/answers/022515/how-do-i-use-capm-capital-asset-pricing-model-determine-cost-equity.asp#:~:text=The%20capital%20asset%20pricing%20model%20(CAPM)%20is%20used%20to%20calculate,and%20the%20risk%2Dfree%20rate</a:t>
            </a:r>
            <a:endParaRPr lang="en-US" dirty="0">
              <a:ea typeface="+mn-lt"/>
              <a:cs typeface="+mn-lt"/>
            </a:endParaRPr>
          </a:p>
          <a:p>
            <a:r>
              <a:rPr lang="en-US" dirty="0">
                <a:ea typeface="+mn-lt"/>
                <a:cs typeface="+mn-lt"/>
              </a:rPr>
              <a:t>4. https://www.investopedia.com/terms/f/famaandfrenchthreefactormodel.asp#:~:text=What%20Are%20the%20Three%20Factors,risk%2Dfree%20rate%20of%20return</a:t>
            </a:r>
          </a:p>
        </p:txBody>
      </p:sp>
    </p:spTree>
    <p:extLst>
      <p:ext uri="{BB962C8B-B14F-4D97-AF65-F5344CB8AC3E}">
        <p14:creationId xmlns:p14="http://schemas.microsoft.com/office/powerpoint/2010/main" val="2247444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34B72-2309-5CB0-A6FD-147E5E105428}"/>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8A9899D9-A73E-59CC-18BF-B27580AA7F55}"/>
              </a:ext>
            </a:extLst>
          </p:cNvPr>
          <p:cNvSpPr>
            <a:spLocks noGrp="1"/>
          </p:cNvSpPr>
          <p:nvPr>
            <p:ph idx="1"/>
          </p:nvPr>
        </p:nvSpPr>
        <p:spPr/>
        <p:txBody>
          <a:bodyPr vert="horz" lIns="91440" tIns="45720" rIns="91440" bIns="45720" rtlCol="0" anchor="t">
            <a:normAutofit/>
          </a:bodyPr>
          <a:lstStyle/>
          <a:p>
            <a:pPr marL="342900" indent="-342900">
              <a:buChar char="•"/>
            </a:pPr>
            <a:r>
              <a:rPr lang="en-US" dirty="0"/>
              <a:t>Introduction</a:t>
            </a:r>
          </a:p>
          <a:p>
            <a:pPr marL="342900" indent="-342900">
              <a:buChar char="•"/>
            </a:pPr>
            <a:r>
              <a:rPr lang="en-US" dirty="0"/>
              <a:t>Data</a:t>
            </a:r>
          </a:p>
          <a:p>
            <a:pPr marL="342900" indent="-342900">
              <a:buChar char="•"/>
            </a:pPr>
            <a:r>
              <a:rPr lang="en-US" dirty="0"/>
              <a:t>CAPM</a:t>
            </a:r>
          </a:p>
          <a:p>
            <a:pPr marL="342900" indent="-342900">
              <a:buChar char="•"/>
            </a:pPr>
            <a:r>
              <a:rPr lang="en-US" dirty="0"/>
              <a:t>FAMA French 3 Factor Model(FF3F)</a:t>
            </a:r>
          </a:p>
          <a:p>
            <a:pPr marL="342900" indent="-342900">
              <a:buChar char="•"/>
            </a:pPr>
            <a:r>
              <a:rPr lang="en-US" dirty="0"/>
              <a:t>Comparison of Expected Returns of CAPM vs FF3F</a:t>
            </a:r>
          </a:p>
          <a:p>
            <a:pPr marL="342900" indent="-342900">
              <a:buChar char="•"/>
            </a:pPr>
            <a:r>
              <a:rPr lang="en-US" dirty="0"/>
              <a:t>Limitations of CAPM</a:t>
            </a:r>
          </a:p>
          <a:p>
            <a:pPr marL="342900" indent="-342900">
              <a:buChar char="•"/>
            </a:pPr>
            <a:r>
              <a:rPr lang="en-US" dirty="0"/>
              <a:t>Conclusion</a:t>
            </a:r>
          </a:p>
        </p:txBody>
      </p:sp>
    </p:spTree>
    <p:extLst>
      <p:ext uri="{BB962C8B-B14F-4D97-AF65-F5344CB8AC3E}">
        <p14:creationId xmlns:p14="http://schemas.microsoft.com/office/powerpoint/2010/main" val="987214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DD6DD50A-FA56-A5A4-6D0E-521B3429FB56}"/>
              </a:ext>
            </a:extLst>
          </p:cNvPr>
          <p:cNvSpPr>
            <a:spLocks noGrp="1"/>
          </p:cNvSpPr>
          <p:nvPr>
            <p:ph type="title"/>
          </p:nvPr>
        </p:nvSpPr>
        <p:spPr>
          <a:xfrm>
            <a:off x="453146" y="787068"/>
            <a:ext cx="5566263" cy="1455091"/>
          </a:xfrm>
        </p:spPr>
        <p:txBody>
          <a:bodyPr>
            <a:normAutofit/>
          </a:bodyPr>
          <a:lstStyle/>
          <a:p>
            <a:r>
              <a:rPr lang="en-US" dirty="0"/>
              <a:t>Introduction</a:t>
            </a:r>
          </a:p>
        </p:txBody>
      </p:sp>
      <p:sp>
        <p:nvSpPr>
          <p:cNvPr id="11" name="Freeform: Shape 10">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14"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5"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9"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55C9AE4E-9AD3-0C16-1B28-97E5142C2593}"/>
              </a:ext>
            </a:extLst>
          </p:cNvPr>
          <p:cNvSpPr>
            <a:spLocks noGrp="1"/>
          </p:cNvSpPr>
          <p:nvPr>
            <p:ph idx="1"/>
          </p:nvPr>
        </p:nvSpPr>
        <p:spPr>
          <a:xfrm>
            <a:off x="337032" y="2614999"/>
            <a:ext cx="6219405" cy="3513988"/>
          </a:xfrm>
        </p:spPr>
        <p:txBody>
          <a:bodyPr vert="horz" lIns="91440" tIns="45720" rIns="91440" bIns="45720" rtlCol="0" anchor="t">
            <a:noAutofit/>
          </a:bodyPr>
          <a:lstStyle/>
          <a:p>
            <a:pPr algn="just">
              <a:lnSpc>
                <a:spcPct val="100000"/>
              </a:lnSpc>
            </a:pPr>
            <a:r>
              <a:rPr lang="en-US" sz="1400" dirty="0"/>
              <a:t>A prevalent question in today's world is "How an investor should value risky securities". The general overview is that an investor demands higher expected rate of return for investment in riskier projects or securities. </a:t>
            </a:r>
            <a:r>
              <a:rPr lang="en-US" sz="1400" dirty="0">
                <a:ea typeface="+mn-lt"/>
                <a:cs typeface="+mn-lt"/>
              </a:rPr>
              <a:t>Estimation of expected return and risk associated with investment in risky securities is in dispensable to many financial decisions such as those relating to portfolio management, capital budgeting, and performance evaluation.</a:t>
            </a:r>
            <a:endParaRPr lang="en-US"/>
          </a:p>
          <a:p>
            <a:pPr algn="just">
              <a:lnSpc>
                <a:spcPct val="100000"/>
              </a:lnSpc>
            </a:pPr>
            <a:r>
              <a:rPr lang="en-US" sz="1400" dirty="0">
                <a:ea typeface="+mn-lt"/>
                <a:cs typeface="+mn-lt"/>
              </a:rPr>
              <a:t>Prevailing modern investment theories are embedded largely on two initial concepts. The first, due to the work of Harry Markowitz, is that in an efficient financial market, higher risk exposure leads to higher return expectations. The second concept established by William F. Sharpe, is that since the risks(unsystematic risk) associated with individual securities tend to offset each other in diversified portfolios, the relevant factor is systematic risk. Hence investor is a paid off for exposure to greater "systematic" risk(risk that cannot be diversified away). This concept is known as the Capital Asset Pricing Model (CAPM) presented by William F. Sharpe. In recognition of their formative work both economists, Harry Markowitz and William F. Sharpe, received Nobel Prizes.</a:t>
            </a:r>
            <a:endParaRPr lang="en-US" sz="1400" dirty="0"/>
          </a:p>
        </p:txBody>
      </p:sp>
      <p:pic>
        <p:nvPicPr>
          <p:cNvPr id="5" name="Picture 4" descr="Graph on document with pen">
            <a:extLst>
              <a:ext uri="{FF2B5EF4-FFF2-40B4-BE49-F238E27FC236}">
                <a16:creationId xmlns:a16="http://schemas.microsoft.com/office/drawing/2014/main" id="{B3899136-2F78-F7D5-2D6B-4BA6DBE6B0FE}"/>
              </a:ext>
            </a:extLst>
          </p:cNvPr>
          <p:cNvPicPr>
            <a:picLocks noChangeAspect="1"/>
          </p:cNvPicPr>
          <p:nvPr/>
        </p:nvPicPr>
        <p:blipFill rotWithShape="1">
          <a:blip r:embed="rId2"/>
          <a:srcRect l="29520" r="15468" b="-3"/>
          <a:stretch/>
        </p:blipFill>
        <p:spPr>
          <a:xfrm>
            <a:off x="6604361" y="11"/>
            <a:ext cx="5660211" cy="6857990"/>
          </a:xfrm>
          <a:prstGeom prst="rect">
            <a:avLst/>
          </a:prstGeom>
          <a:ln>
            <a:noFill/>
          </a:ln>
          <a:effectLst>
            <a:softEdge rad="112500"/>
          </a:effectLst>
        </p:spPr>
      </p:pic>
      <p:sp>
        <p:nvSpPr>
          <p:cNvPr id="21" name="Freeform: Shape 20">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3" name="Group 22">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4" name="Freeform: Shape 23">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5" name="Freeform: Shape 24">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Freeform: Shape 25">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7"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8"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9"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737671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420BC5C-C418-4843-B04B-6918968D0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04CBB9-1FEE-5E9F-F187-7A911CA13136}"/>
              </a:ext>
            </a:extLst>
          </p:cNvPr>
          <p:cNvSpPr>
            <a:spLocks noGrp="1"/>
          </p:cNvSpPr>
          <p:nvPr>
            <p:ph type="title"/>
          </p:nvPr>
        </p:nvSpPr>
        <p:spPr>
          <a:xfrm>
            <a:off x="517871" y="976160"/>
            <a:ext cx="4767930" cy="1848734"/>
          </a:xfrm>
        </p:spPr>
        <p:txBody>
          <a:bodyPr vert="horz" lIns="91440" tIns="45720" rIns="91440" bIns="45720" rtlCol="0" anchor="b">
            <a:normAutofit/>
          </a:bodyPr>
          <a:lstStyle/>
          <a:p>
            <a:r>
              <a:rPr lang="en-US" dirty="0"/>
              <a:t>DATA</a:t>
            </a:r>
          </a:p>
        </p:txBody>
      </p:sp>
      <p:sp>
        <p:nvSpPr>
          <p:cNvPr id="13" name="Freeform: Shape 12">
            <a:extLst>
              <a:ext uri="{FF2B5EF4-FFF2-40B4-BE49-F238E27FC236}">
                <a16:creationId xmlns:a16="http://schemas.microsoft.com/office/drawing/2014/main" id="{13E5F285-BD95-4989-B20B-778990159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21648"/>
            <a:ext cx="1839951" cy="1423657"/>
          </a:xfrm>
          <a:custGeom>
            <a:avLst/>
            <a:gdLst>
              <a:gd name="connsiteX0" fmla="*/ 0 w 2331138"/>
              <a:gd name="connsiteY0" fmla="*/ 0 h 3352676"/>
              <a:gd name="connsiteX1" fmla="*/ 2331138 w 2331138"/>
              <a:gd name="connsiteY1" fmla="*/ 0 h 3352676"/>
              <a:gd name="connsiteX2" fmla="*/ 2331138 w 2331138"/>
              <a:gd name="connsiteY2" fmla="*/ 3352676 h 3352676"/>
              <a:gd name="connsiteX3" fmla="*/ 2097210 w 2331138"/>
              <a:gd name="connsiteY3" fmla="*/ 3226228 h 3352676"/>
              <a:gd name="connsiteX4" fmla="*/ 214881 w 2331138"/>
              <a:gd name="connsiteY4" fmla="*/ 1176738 h 3352676"/>
              <a:gd name="connsiteX5" fmla="*/ 1129 w 2331138"/>
              <a:gd name="connsiteY5" fmla="*/ 67475 h 335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1138" h="3352676">
                <a:moveTo>
                  <a:pt x="0" y="0"/>
                </a:moveTo>
                <a:lnTo>
                  <a:pt x="2331138" y="0"/>
                </a:lnTo>
                <a:lnTo>
                  <a:pt x="2331138" y="3352676"/>
                </a:lnTo>
                <a:lnTo>
                  <a:pt x="2097210" y="3226228"/>
                </a:lnTo>
                <a:cubicBezTo>
                  <a:pt x="1273150" y="2744079"/>
                  <a:pt x="560886" y="2027200"/>
                  <a:pt x="214881" y="1176738"/>
                </a:cubicBezTo>
                <a:cubicBezTo>
                  <a:pt x="72781" y="827511"/>
                  <a:pt x="14297" y="430630"/>
                  <a:pt x="1129" y="67475"/>
                </a:cubicBez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5" name="Graphic 78">
            <a:extLst>
              <a:ext uri="{FF2B5EF4-FFF2-40B4-BE49-F238E27FC236}">
                <a16:creationId xmlns:a16="http://schemas.microsoft.com/office/drawing/2014/main" id="{6C02F4BE-6538-4CAD-B506-5FEB41D37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4415" y="3039261"/>
            <a:ext cx="1020166" cy="45718"/>
            <a:chOff x="4886325" y="3371754"/>
            <a:chExt cx="2418492" cy="113728"/>
          </a:xfrm>
          <a:solidFill>
            <a:schemeClr val="accent1"/>
          </a:solidFill>
        </p:grpSpPr>
        <p:sp>
          <p:nvSpPr>
            <p:cNvPr id="16" name="Graphic 78">
              <a:extLst>
                <a:ext uri="{FF2B5EF4-FFF2-40B4-BE49-F238E27FC236}">
                  <a16:creationId xmlns:a16="http://schemas.microsoft.com/office/drawing/2014/main" id="{3937246C-D7B5-4CC9-B979-0999DFD5B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7" name="Graphic 78">
              <a:extLst>
                <a:ext uri="{FF2B5EF4-FFF2-40B4-BE49-F238E27FC236}">
                  <a16:creationId xmlns:a16="http://schemas.microsoft.com/office/drawing/2014/main" id="{559392DF-C926-44F7-920D-C232D60C05F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8" name="Graphic 78">
                <a:extLst>
                  <a:ext uri="{FF2B5EF4-FFF2-40B4-BE49-F238E27FC236}">
                    <a16:creationId xmlns:a16="http://schemas.microsoft.com/office/drawing/2014/main" id="{437FE2E3-579D-4AA7-8775-C78D1D5631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9" name="Graphic 78">
                <a:extLst>
                  <a:ext uri="{FF2B5EF4-FFF2-40B4-BE49-F238E27FC236}">
                    <a16:creationId xmlns:a16="http://schemas.microsoft.com/office/drawing/2014/main" id="{A6A05323-CAFA-4D34-83D6-3B23B02085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0" name="Graphic 78">
                <a:extLst>
                  <a:ext uri="{FF2B5EF4-FFF2-40B4-BE49-F238E27FC236}">
                    <a16:creationId xmlns:a16="http://schemas.microsoft.com/office/drawing/2014/main" id="{D49C45E0-CA07-4FD4-9097-BF313F498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1" name="Graphic 78">
                <a:extLst>
                  <a:ext uri="{FF2B5EF4-FFF2-40B4-BE49-F238E27FC236}">
                    <a16:creationId xmlns:a16="http://schemas.microsoft.com/office/drawing/2014/main" id="{1EC741B7-EEE8-43D3-9F8E-C2B4DD1965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4" name="Picture 4" descr="Chart&#10;&#10;Description automatically generated">
            <a:extLst>
              <a:ext uri="{FF2B5EF4-FFF2-40B4-BE49-F238E27FC236}">
                <a16:creationId xmlns:a16="http://schemas.microsoft.com/office/drawing/2014/main" id="{B1DA4768-0234-0D8F-8152-F148CA838A81}"/>
              </a:ext>
            </a:extLst>
          </p:cNvPr>
          <p:cNvPicPr>
            <a:picLocks noGrp="1" noChangeAspect="1"/>
          </p:cNvPicPr>
          <p:nvPr>
            <p:ph idx="1"/>
          </p:nvPr>
        </p:nvPicPr>
        <p:blipFill>
          <a:blip r:embed="rId2"/>
          <a:stretch>
            <a:fillRect/>
          </a:stretch>
        </p:blipFill>
        <p:spPr>
          <a:xfrm>
            <a:off x="5859386" y="381236"/>
            <a:ext cx="5693813" cy="3629482"/>
          </a:xfrm>
          <a:prstGeom prst="rect">
            <a:avLst/>
          </a:prstGeom>
        </p:spPr>
      </p:pic>
      <p:sp>
        <p:nvSpPr>
          <p:cNvPr id="6" name="TextBox 5">
            <a:extLst>
              <a:ext uri="{FF2B5EF4-FFF2-40B4-BE49-F238E27FC236}">
                <a16:creationId xmlns:a16="http://schemas.microsoft.com/office/drawing/2014/main" id="{9DF1C6AC-2A7D-0175-E8EE-E9F6B9023C93}"/>
              </a:ext>
            </a:extLst>
          </p:cNvPr>
          <p:cNvSpPr txBox="1"/>
          <p:nvPr/>
        </p:nvSpPr>
        <p:spPr>
          <a:xfrm>
            <a:off x="517871" y="3299404"/>
            <a:ext cx="4767930" cy="274575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110000"/>
              </a:lnSpc>
              <a:spcAft>
                <a:spcPts val="600"/>
              </a:spcAft>
              <a:buFont typeface="Arial" panose="020B0604020202020204" pitchFamily="34" charset="0"/>
            </a:pPr>
            <a:r>
              <a:rPr lang="en-US" sz="2000" dirty="0"/>
              <a:t>The stock market prices have been sourced from Yahoo Finance from 2012 to 2021 on a daily-basis. </a:t>
            </a:r>
          </a:p>
          <a:p>
            <a:pPr>
              <a:lnSpc>
                <a:spcPct val="110000"/>
              </a:lnSpc>
              <a:spcAft>
                <a:spcPts val="600"/>
              </a:spcAft>
              <a:buFont typeface="Arial" panose="020B0604020202020204" pitchFamily="34" charset="0"/>
            </a:pPr>
            <a:r>
              <a:rPr lang="en-US" sz="2000" dirty="0"/>
              <a:t>Market Index – NIFTY50</a:t>
            </a:r>
          </a:p>
          <a:p>
            <a:pPr>
              <a:lnSpc>
                <a:spcPct val="110000"/>
              </a:lnSpc>
              <a:spcAft>
                <a:spcPts val="600"/>
              </a:spcAft>
              <a:buFont typeface="Arial" panose="020B0604020202020204" pitchFamily="34" charset="0"/>
            </a:pPr>
            <a:endParaRPr lang="en-US" sz="2000" dirty="0"/>
          </a:p>
          <a:p>
            <a:pPr>
              <a:lnSpc>
                <a:spcPct val="110000"/>
              </a:lnSpc>
              <a:spcAft>
                <a:spcPts val="600"/>
              </a:spcAft>
              <a:buFont typeface="Arial" panose="020B0604020202020204" pitchFamily="34" charset="0"/>
            </a:pPr>
            <a:endParaRPr lang="en-US" sz="2000"/>
          </a:p>
        </p:txBody>
      </p:sp>
      <p:sp>
        <p:nvSpPr>
          <p:cNvPr id="23" name="Freeform: Shape 22">
            <a:extLst>
              <a:ext uri="{FF2B5EF4-FFF2-40B4-BE49-F238E27FC236}">
                <a16:creationId xmlns:a16="http://schemas.microsoft.com/office/drawing/2014/main" id="{6B6061A8-D267-4967-AF47-C3CC451385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899042" y="5602884"/>
            <a:ext cx="4292956" cy="1255116"/>
          </a:xfrm>
          <a:custGeom>
            <a:avLst/>
            <a:gdLst>
              <a:gd name="connsiteX0" fmla="*/ 0 w 4238069"/>
              <a:gd name="connsiteY0" fmla="*/ 0 h 1903025"/>
              <a:gd name="connsiteX1" fmla="*/ 113310 w 4238069"/>
              <a:gd name="connsiteY1" fmla="*/ 8960 h 1903025"/>
              <a:gd name="connsiteX2" fmla="*/ 291503 w 4238069"/>
              <a:gd name="connsiteY2" fmla="*/ 37000 h 1903025"/>
              <a:gd name="connsiteX3" fmla="*/ 3082930 w 4238069"/>
              <a:gd name="connsiteY3" fmla="*/ 1104916 h 1903025"/>
              <a:gd name="connsiteX4" fmla="*/ 3881548 w 4238069"/>
              <a:gd name="connsiteY4" fmla="*/ 1668276 h 1903025"/>
              <a:gd name="connsiteX5" fmla="*/ 4238069 w 4238069"/>
              <a:gd name="connsiteY5" fmla="*/ 1903025 h 1903025"/>
              <a:gd name="connsiteX6" fmla="*/ 0 w 4238069"/>
              <a:gd name="connsiteY6" fmla="*/ 1903025 h 190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8069" h="1903025">
                <a:moveTo>
                  <a:pt x="0" y="0"/>
                </a:moveTo>
                <a:lnTo>
                  <a:pt x="113310" y="8960"/>
                </a:lnTo>
                <a:cubicBezTo>
                  <a:pt x="173365" y="16155"/>
                  <a:pt x="232870" y="25632"/>
                  <a:pt x="291503" y="37000"/>
                </a:cubicBezTo>
                <a:cubicBezTo>
                  <a:pt x="1250780" y="222537"/>
                  <a:pt x="2264787" y="499636"/>
                  <a:pt x="3082930" y="1104916"/>
                </a:cubicBezTo>
                <a:cubicBezTo>
                  <a:pt x="3348371" y="1301283"/>
                  <a:pt x="3614239" y="1488349"/>
                  <a:pt x="3881548" y="1668276"/>
                </a:cubicBezTo>
                <a:lnTo>
                  <a:pt x="4238069" y="1903025"/>
                </a:lnTo>
                <a:lnTo>
                  <a:pt x="0" y="1903025"/>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5" name="Group 24">
            <a:extLst>
              <a:ext uri="{FF2B5EF4-FFF2-40B4-BE49-F238E27FC236}">
                <a16:creationId xmlns:a16="http://schemas.microsoft.com/office/drawing/2014/main" id="{12DB770A-658D-4212-9BF2-236070D5D7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891063" y="5736410"/>
            <a:ext cx="886141" cy="802496"/>
            <a:chOff x="10948005" y="3272152"/>
            <a:chExt cx="868640" cy="786648"/>
          </a:xfrm>
          <a:solidFill>
            <a:schemeClr val="accent6"/>
          </a:solidFill>
        </p:grpSpPr>
        <p:sp>
          <p:nvSpPr>
            <p:cNvPr id="26" name="Freeform: Shape 25">
              <a:extLst>
                <a:ext uri="{FF2B5EF4-FFF2-40B4-BE49-F238E27FC236}">
                  <a16:creationId xmlns:a16="http://schemas.microsoft.com/office/drawing/2014/main" id="{A9B99195-76A3-4B90-8F45-BAEF05699C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7" name="Freeform: Shape 26">
              <a:extLst>
                <a:ext uri="{FF2B5EF4-FFF2-40B4-BE49-F238E27FC236}">
                  <a16:creationId xmlns:a16="http://schemas.microsoft.com/office/drawing/2014/main" id="{F1029419-581A-4B40-B3E3-BD5931F99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8" name="Freeform: Shape 27">
              <a:extLst>
                <a:ext uri="{FF2B5EF4-FFF2-40B4-BE49-F238E27FC236}">
                  <a16:creationId xmlns:a16="http://schemas.microsoft.com/office/drawing/2014/main" id="{38F181C6-C3A7-463D-B837-E6FB1B0801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9" name="Graphic 12">
              <a:extLst>
                <a:ext uri="{FF2B5EF4-FFF2-40B4-BE49-F238E27FC236}">
                  <a16:creationId xmlns:a16="http://schemas.microsoft.com/office/drawing/2014/main" id="{FB6F6AFA-67F5-4D3A-839B-6B3980B6FC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30" name="Graphic 15">
              <a:extLst>
                <a:ext uri="{FF2B5EF4-FFF2-40B4-BE49-F238E27FC236}">
                  <a16:creationId xmlns:a16="http://schemas.microsoft.com/office/drawing/2014/main" id="{E9F49015-3756-46EC-AF1A-2F33219CB1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1" name="Graphic 15">
              <a:extLst>
                <a:ext uri="{FF2B5EF4-FFF2-40B4-BE49-F238E27FC236}">
                  <a16:creationId xmlns:a16="http://schemas.microsoft.com/office/drawing/2014/main" id="{44C1E606-364B-4793-83A8-61AC96EDBE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4D62BB33-881E-4E43-A746-75C1E7C322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5" descr="Table&#10;&#10;Description automatically generated">
            <a:extLst>
              <a:ext uri="{FF2B5EF4-FFF2-40B4-BE49-F238E27FC236}">
                <a16:creationId xmlns:a16="http://schemas.microsoft.com/office/drawing/2014/main" id="{FBE91135-968C-5EA9-556E-34445A928BD6}"/>
              </a:ext>
            </a:extLst>
          </p:cNvPr>
          <p:cNvPicPr>
            <a:picLocks noChangeAspect="1"/>
          </p:cNvPicPr>
          <p:nvPr/>
        </p:nvPicPr>
        <p:blipFill>
          <a:blip r:embed="rId3"/>
          <a:stretch>
            <a:fillRect/>
          </a:stretch>
        </p:blipFill>
        <p:spPr>
          <a:xfrm>
            <a:off x="5810699" y="4437865"/>
            <a:ext cx="5654663" cy="1894312"/>
          </a:xfrm>
          <a:prstGeom prst="rect">
            <a:avLst/>
          </a:prstGeom>
        </p:spPr>
      </p:pic>
      <p:sp>
        <p:nvSpPr>
          <p:cNvPr id="3" name="TextBox 2">
            <a:extLst>
              <a:ext uri="{FF2B5EF4-FFF2-40B4-BE49-F238E27FC236}">
                <a16:creationId xmlns:a16="http://schemas.microsoft.com/office/drawing/2014/main" id="{07B9AC8D-F9E1-B3BF-1E7D-CD96C758F4DF}"/>
              </a:ext>
            </a:extLst>
          </p:cNvPr>
          <p:cNvSpPr txBox="1"/>
          <p:nvPr/>
        </p:nvSpPr>
        <p:spPr>
          <a:xfrm>
            <a:off x="5728138" y="6371896"/>
            <a:ext cx="3573517"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Fig : Correlation Plot</a:t>
            </a:r>
          </a:p>
        </p:txBody>
      </p:sp>
    </p:spTree>
    <p:extLst>
      <p:ext uri="{BB962C8B-B14F-4D97-AF65-F5344CB8AC3E}">
        <p14:creationId xmlns:p14="http://schemas.microsoft.com/office/powerpoint/2010/main" val="688505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6A1B1-34E9-0BBA-56E6-E91D9327E184}"/>
              </a:ext>
            </a:extLst>
          </p:cNvPr>
          <p:cNvSpPr>
            <a:spLocks noGrp="1"/>
          </p:cNvSpPr>
          <p:nvPr>
            <p:ph type="title"/>
          </p:nvPr>
        </p:nvSpPr>
        <p:spPr/>
        <p:txBody>
          <a:bodyPr/>
          <a:lstStyle/>
          <a:p>
            <a:r>
              <a:rPr lang="en-US" dirty="0"/>
              <a:t>Capital Asset Pricing Model</a:t>
            </a:r>
          </a:p>
        </p:txBody>
      </p:sp>
      <p:sp>
        <p:nvSpPr>
          <p:cNvPr id="3" name="Content Placeholder 2">
            <a:extLst>
              <a:ext uri="{FF2B5EF4-FFF2-40B4-BE49-F238E27FC236}">
                <a16:creationId xmlns:a16="http://schemas.microsoft.com/office/drawing/2014/main" id="{D4AC06BD-4F1F-BB9F-FEA6-E3095D97BE7E}"/>
              </a:ext>
            </a:extLst>
          </p:cNvPr>
          <p:cNvSpPr>
            <a:spLocks noGrp="1"/>
          </p:cNvSpPr>
          <p:nvPr>
            <p:ph idx="1"/>
          </p:nvPr>
        </p:nvSpPr>
        <p:spPr/>
        <p:txBody>
          <a:bodyPr vert="horz" lIns="91440" tIns="45720" rIns="91440" bIns="45720" rtlCol="0" anchor="t">
            <a:normAutofit/>
          </a:bodyPr>
          <a:lstStyle/>
          <a:p>
            <a:pPr marL="285750" indent="-285750">
              <a:lnSpc>
                <a:spcPct val="100000"/>
              </a:lnSpc>
              <a:spcBef>
                <a:spcPts val="0"/>
              </a:spcBef>
              <a:buChar char="•"/>
            </a:pPr>
            <a:r>
              <a:rPr lang="en-US" dirty="0">
                <a:ea typeface="+mn-lt"/>
                <a:cs typeface="+mn-lt"/>
              </a:rPr>
              <a:t>It examines the systematic risk (β) and expected return in a competitive market.</a:t>
            </a:r>
          </a:p>
          <a:p>
            <a:pPr marL="285750" indent="-285750">
              <a:lnSpc>
                <a:spcPct val="100000"/>
              </a:lnSpc>
              <a:spcBef>
                <a:spcPts val="0"/>
              </a:spcBef>
              <a:buChar char="•"/>
            </a:pPr>
            <a:r>
              <a:rPr lang="en-US" dirty="0">
                <a:ea typeface="+mn-lt"/>
                <a:cs typeface="+mn-lt"/>
              </a:rPr>
              <a:t>It is a parametric and univariate approach.</a:t>
            </a:r>
          </a:p>
          <a:p>
            <a:pPr marL="285750" indent="-285750">
              <a:lnSpc>
                <a:spcPct val="100000"/>
              </a:lnSpc>
              <a:spcBef>
                <a:spcPts val="0"/>
              </a:spcBef>
              <a:buChar char="•"/>
            </a:pPr>
            <a:r>
              <a:rPr lang="en-US" dirty="0">
                <a:ea typeface="+mn-lt"/>
                <a:cs typeface="+mn-lt"/>
              </a:rPr>
              <a:t>The aim of this method is to price an individual security or a portfolio.</a:t>
            </a:r>
          </a:p>
          <a:p>
            <a:pPr>
              <a:lnSpc>
                <a:spcPct val="100000"/>
              </a:lnSpc>
              <a:spcBef>
                <a:spcPts val="0"/>
              </a:spcBef>
            </a:pPr>
            <a:endParaRPr lang="en-US" dirty="0">
              <a:ea typeface="+mn-lt"/>
              <a:cs typeface="+mn-lt"/>
            </a:endParaRPr>
          </a:p>
          <a:p>
            <a:pPr>
              <a:lnSpc>
                <a:spcPct val="100000"/>
              </a:lnSpc>
              <a:spcBef>
                <a:spcPts val="0"/>
              </a:spcBef>
            </a:pPr>
            <a:r>
              <a:rPr lang="en-US" dirty="0">
                <a:ea typeface="+mn-lt"/>
                <a:cs typeface="+mn-lt"/>
              </a:rPr>
              <a:t>                                                    </a:t>
            </a:r>
            <a:r>
              <a:rPr lang="en-US" dirty="0" err="1">
                <a:ea typeface="+mn-lt"/>
                <a:cs typeface="+mn-lt"/>
              </a:rPr>
              <a:t>ER</a:t>
            </a:r>
            <a:r>
              <a:rPr lang="en-US" baseline="-25000" dirty="0" err="1">
                <a:ea typeface="+mn-lt"/>
                <a:cs typeface="+mn-lt"/>
              </a:rPr>
              <a:t>i</a:t>
            </a:r>
            <a:r>
              <a:rPr lang="en-US" baseline="-25000" dirty="0">
                <a:ea typeface="+mn-lt"/>
                <a:cs typeface="+mn-lt"/>
              </a:rPr>
              <a:t> </a:t>
            </a:r>
            <a:r>
              <a:rPr lang="en-US" dirty="0">
                <a:ea typeface="+mn-lt"/>
                <a:cs typeface="+mn-lt"/>
              </a:rPr>
              <a:t>=R</a:t>
            </a:r>
            <a:r>
              <a:rPr lang="en-US" baseline="-25000" dirty="0">
                <a:ea typeface="+mn-lt"/>
                <a:cs typeface="+mn-lt"/>
              </a:rPr>
              <a:t>f </a:t>
            </a:r>
            <a:r>
              <a:rPr lang="en-US" dirty="0">
                <a:ea typeface="+mn-lt"/>
                <a:cs typeface="+mn-lt"/>
              </a:rPr>
              <a:t>+β</a:t>
            </a:r>
            <a:r>
              <a:rPr lang="en-US" baseline="-25000" dirty="0" err="1">
                <a:ea typeface="+mn-lt"/>
                <a:cs typeface="+mn-lt"/>
              </a:rPr>
              <a:t>i</a:t>
            </a:r>
            <a:r>
              <a:rPr lang="en-US" dirty="0">
                <a:ea typeface="+mn-lt"/>
                <a:cs typeface="+mn-lt"/>
              </a:rPr>
              <a:t> (</a:t>
            </a:r>
            <a:r>
              <a:rPr lang="en-US" dirty="0" err="1">
                <a:ea typeface="+mn-lt"/>
                <a:cs typeface="+mn-lt"/>
              </a:rPr>
              <a:t>ER</a:t>
            </a:r>
            <a:r>
              <a:rPr lang="en-US" baseline="-25000" dirty="0" err="1">
                <a:ea typeface="+mn-lt"/>
                <a:cs typeface="+mn-lt"/>
              </a:rPr>
              <a:t>m</a:t>
            </a:r>
            <a:r>
              <a:rPr lang="en-US" dirty="0">
                <a:ea typeface="+mn-lt"/>
                <a:cs typeface="+mn-lt"/>
              </a:rPr>
              <a:t> −R</a:t>
            </a:r>
            <a:r>
              <a:rPr lang="en-US" baseline="-25000" dirty="0">
                <a:ea typeface="+mn-lt"/>
                <a:cs typeface="+mn-lt"/>
              </a:rPr>
              <a:t>f</a:t>
            </a:r>
            <a:r>
              <a:rPr lang="en-US" dirty="0">
                <a:ea typeface="+mn-lt"/>
                <a:cs typeface="+mn-lt"/>
              </a:rPr>
              <a:t> )</a:t>
            </a:r>
          </a:p>
          <a:p>
            <a:pPr>
              <a:lnSpc>
                <a:spcPct val="100000"/>
              </a:lnSpc>
              <a:spcBef>
                <a:spcPts val="0"/>
              </a:spcBef>
            </a:pPr>
            <a:endParaRPr lang="en-US" dirty="0"/>
          </a:p>
          <a:p>
            <a:pPr>
              <a:lnSpc>
                <a:spcPct val="100000"/>
              </a:lnSpc>
              <a:spcBef>
                <a:spcPts val="0"/>
              </a:spcBef>
            </a:pPr>
            <a:r>
              <a:rPr lang="en-US" dirty="0"/>
              <a:t>                                      </a:t>
            </a:r>
            <a:r>
              <a:rPr lang="en-US" dirty="0" err="1">
                <a:ea typeface="+mn-lt"/>
                <a:cs typeface="+mn-lt"/>
              </a:rPr>
              <a:t>ER</a:t>
            </a:r>
            <a:r>
              <a:rPr lang="en-US" baseline="-25000" dirty="0" err="1">
                <a:ea typeface="+mn-lt"/>
                <a:cs typeface="+mn-lt"/>
              </a:rPr>
              <a:t>i</a:t>
            </a:r>
            <a:r>
              <a:rPr lang="en-US" dirty="0">
                <a:ea typeface="+mn-lt"/>
                <a:cs typeface="+mn-lt"/>
              </a:rPr>
              <a:t> = Expected return of investment</a:t>
            </a:r>
          </a:p>
          <a:p>
            <a:pPr>
              <a:lnSpc>
                <a:spcPct val="100000"/>
              </a:lnSpc>
              <a:spcBef>
                <a:spcPts val="0"/>
              </a:spcBef>
            </a:pPr>
            <a:r>
              <a:rPr lang="en-US" dirty="0"/>
              <a:t>                                      </a:t>
            </a:r>
            <a:r>
              <a:rPr lang="en-US" dirty="0">
                <a:ea typeface="+mn-lt"/>
                <a:cs typeface="+mn-lt"/>
              </a:rPr>
              <a:t>R</a:t>
            </a:r>
            <a:r>
              <a:rPr lang="en-US" baseline="-25000" dirty="0">
                <a:ea typeface="+mn-lt"/>
                <a:cs typeface="+mn-lt"/>
              </a:rPr>
              <a:t>f</a:t>
            </a:r>
            <a:r>
              <a:rPr lang="en-US" dirty="0">
                <a:ea typeface="+mn-lt"/>
                <a:cs typeface="+mn-lt"/>
              </a:rPr>
              <a:t> = Risk-free rate</a:t>
            </a:r>
          </a:p>
          <a:p>
            <a:pPr>
              <a:lnSpc>
                <a:spcPct val="100000"/>
              </a:lnSpc>
              <a:spcBef>
                <a:spcPts val="0"/>
              </a:spcBef>
            </a:pPr>
            <a:r>
              <a:rPr lang="en-US" dirty="0"/>
              <a:t>                                      </a:t>
            </a:r>
            <a:r>
              <a:rPr lang="en-US" dirty="0">
                <a:ea typeface="+mn-lt"/>
                <a:cs typeface="+mn-lt"/>
              </a:rPr>
              <a:t>β</a:t>
            </a:r>
            <a:r>
              <a:rPr lang="en-US" baseline="-25000" dirty="0" err="1">
                <a:ea typeface="+mn-lt"/>
                <a:cs typeface="+mn-lt"/>
              </a:rPr>
              <a:t>i</a:t>
            </a:r>
            <a:r>
              <a:rPr lang="en-US" dirty="0">
                <a:ea typeface="+mn-lt"/>
                <a:cs typeface="+mn-lt"/>
              </a:rPr>
              <a:t> = Beta of the investment</a:t>
            </a:r>
          </a:p>
          <a:p>
            <a:pPr>
              <a:lnSpc>
                <a:spcPct val="100000"/>
              </a:lnSpc>
              <a:spcBef>
                <a:spcPts val="0"/>
              </a:spcBef>
            </a:pPr>
            <a:r>
              <a:rPr lang="en-US" dirty="0">
                <a:ea typeface="+mn-lt"/>
                <a:cs typeface="+mn-lt"/>
              </a:rPr>
              <a:t>                                      (</a:t>
            </a:r>
            <a:r>
              <a:rPr lang="en-US" dirty="0" err="1">
                <a:ea typeface="+mn-lt"/>
                <a:cs typeface="+mn-lt"/>
              </a:rPr>
              <a:t>ER</a:t>
            </a:r>
            <a:r>
              <a:rPr lang="en-US" baseline="-25000" dirty="0" err="1">
                <a:ea typeface="+mn-lt"/>
                <a:cs typeface="+mn-lt"/>
              </a:rPr>
              <a:t>m</a:t>
            </a:r>
            <a:r>
              <a:rPr lang="en-US" dirty="0">
                <a:ea typeface="+mn-lt"/>
                <a:cs typeface="+mn-lt"/>
              </a:rPr>
              <a:t> −R</a:t>
            </a:r>
            <a:r>
              <a:rPr lang="en-US" baseline="-25000" dirty="0">
                <a:ea typeface="+mn-lt"/>
                <a:cs typeface="+mn-lt"/>
              </a:rPr>
              <a:t>f</a:t>
            </a:r>
            <a:r>
              <a:rPr lang="en-US" dirty="0">
                <a:ea typeface="+mn-lt"/>
                <a:cs typeface="+mn-lt"/>
              </a:rPr>
              <a:t> ) = Market Risk Premium </a:t>
            </a:r>
            <a:br>
              <a:rPr lang="en-US" dirty="0">
                <a:ea typeface="+mn-lt"/>
                <a:cs typeface="+mn-lt"/>
              </a:rPr>
            </a:br>
            <a:endParaRPr lang="en-US">
              <a:ea typeface="+mn-lt"/>
              <a:cs typeface="+mn-lt"/>
            </a:endParaRPr>
          </a:p>
          <a:p>
            <a:pPr marL="285750" indent="-285750">
              <a:lnSpc>
                <a:spcPct val="100000"/>
              </a:lnSpc>
              <a:spcBef>
                <a:spcPts val="0"/>
              </a:spcBef>
              <a:buChar char="•"/>
            </a:pPr>
            <a:endParaRPr lang="en-US" dirty="0"/>
          </a:p>
          <a:p>
            <a:pPr>
              <a:lnSpc>
                <a:spcPct val="100000"/>
              </a:lnSpc>
              <a:spcBef>
                <a:spcPts val="0"/>
              </a:spcBef>
            </a:pPr>
            <a:endParaRPr lang="en-US" dirty="0"/>
          </a:p>
          <a:p>
            <a:pPr>
              <a:lnSpc>
                <a:spcPct val="100000"/>
              </a:lnSpc>
              <a:spcBef>
                <a:spcPts val="0"/>
              </a:spcBef>
            </a:pPr>
            <a:endParaRPr lang="en-US" dirty="0"/>
          </a:p>
          <a:p>
            <a:pPr>
              <a:lnSpc>
                <a:spcPct val="100000"/>
              </a:lnSpc>
              <a:spcBef>
                <a:spcPts val="0"/>
              </a:spcBef>
            </a:pPr>
            <a:endParaRPr lang="en-US" dirty="0"/>
          </a:p>
          <a:p>
            <a:pPr>
              <a:lnSpc>
                <a:spcPct val="100000"/>
              </a:lnSpc>
              <a:spcBef>
                <a:spcPts val="0"/>
              </a:spcBef>
            </a:pPr>
            <a:endParaRPr lang="en-US" dirty="0"/>
          </a:p>
        </p:txBody>
      </p:sp>
    </p:spTree>
    <p:extLst>
      <p:ext uri="{BB962C8B-B14F-4D97-AF65-F5344CB8AC3E}">
        <p14:creationId xmlns:p14="http://schemas.microsoft.com/office/powerpoint/2010/main" val="2088120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7" name="Rectangle 172">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98"/>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18" name="Freeform: Shape 174">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146FF40-507A-0654-94DF-6F54278C8D4B}"/>
              </a:ext>
            </a:extLst>
          </p:cNvPr>
          <p:cNvSpPr>
            <a:spLocks noGrp="1"/>
          </p:cNvSpPr>
          <p:nvPr>
            <p:ph type="title"/>
          </p:nvPr>
        </p:nvSpPr>
        <p:spPr>
          <a:xfrm>
            <a:off x="525717" y="787068"/>
            <a:ext cx="10077557" cy="1325563"/>
          </a:xfrm>
        </p:spPr>
        <p:txBody>
          <a:bodyPr vert="horz" lIns="91440" tIns="45720" rIns="91440" bIns="45720" rtlCol="0">
            <a:normAutofit/>
          </a:bodyPr>
          <a:lstStyle/>
          <a:p>
            <a:r>
              <a:rPr lang="en-US"/>
              <a:t>Capital Asset Pricing Model</a:t>
            </a:r>
          </a:p>
        </p:txBody>
      </p:sp>
      <p:grpSp>
        <p:nvGrpSpPr>
          <p:cNvPr id="177" name="Graphic 78">
            <a:extLst>
              <a:ext uri="{FF2B5EF4-FFF2-40B4-BE49-F238E27FC236}">
                <a16:creationId xmlns:a16="http://schemas.microsoft.com/office/drawing/2014/main" id="{C13D619A-1417-41F6-AB84-3DA81D94BD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45718"/>
            <a:ext cx="972241" cy="45718"/>
            <a:chOff x="4886325" y="3371754"/>
            <a:chExt cx="2418492" cy="113728"/>
          </a:xfrm>
          <a:solidFill>
            <a:schemeClr val="accent1"/>
          </a:solidFill>
        </p:grpSpPr>
        <p:sp>
          <p:nvSpPr>
            <p:cNvPr id="178" name="Graphic 78">
              <a:extLst>
                <a:ext uri="{FF2B5EF4-FFF2-40B4-BE49-F238E27FC236}">
                  <a16:creationId xmlns:a16="http://schemas.microsoft.com/office/drawing/2014/main" id="{ABA075C2-6990-484C-907A-08DB4DF5A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79" name="Graphic 78">
              <a:extLst>
                <a:ext uri="{FF2B5EF4-FFF2-40B4-BE49-F238E27FC236}">
                  <a16:creationId xmlns:a16="http://schemas.microsoft.com/office/drawing/2014/main" id="{EC9D29F2-21D6-461F-8BD7-533101D86CE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80" name="Graphic 78">
                <a:extLst>
                  <a:ext uri="{FF2B5EF4-FFF2-40B4-BE49-F238E27FC236}">
                    <a16:creationId xmlns:a16="http://schemas.microsoft.com/office/drawing/2014/main" id="{F1CB2E23-919F-4FDA-9880-7AEF61BF3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81" name="Graphic 78">
                <a:extLst>
                  <a:ext uri="{FF2B5EF4-FFF2-40B4-BE49-F238E27FC236}">
                    <a16:creationId xmlns:a16="http://schemas.microsoft.com/office/drawing/2014/main" id="{2BBC6B41-7E8B-40C0-8289-6918BCA68F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82" name="Graphic 78">
                <a:extLst>
                  <a:ext uri="{FF2B5EF4-FFF2-40B4-BE49-F238E27FC236}">
                    <a16:creationId xmlns:a16="http://schemas.microsoft.com/office/drawing/2014/main" id="{67E04027-1EC8-4CBE-A4D2-F09F6AF0E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83" name="Graphic 78">
                <a:extLst>
                  <a:ext uri="{FF2B5EF4-FFF2-40B4-BE49-F238E27FC236}">
                    <a16:creationId xmlns:a16="http://schemas.microsoft.com/office/drawing/2014/main" id="{5EC8762A-B2EC-4710-9F10-B93BE2075E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185" name="Freeform: Shape 184">
            <a:extLst>
              <a:ext uri="{FF2B5EF4-FFF2-40B4-BE49-F238E27FC236}">
                <a16:creationId xmlns:a16="http://schemas.microsoft.com/office/drawing/2014/main" id="{D5B4F0F5-BE58-4EC0-B650-A71A07437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87" name="Group 186">
            <a:extLst>
              <a:ext uri="{FF2B5EF4-FFF2-40B4-BE49-F238E27FC236}">
                <a16:creationId xmlns:a16="http://schemas.microsoft.com/office/drawing/2014/main" id="{E700C1F5-B637-45FE-96CC-270D263A59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88" name="Freeform: Shape 187">
              <a:extLst>
                <a:ext uri="{FF2B5EF4-FFF2-40B4-BE49-F238E27FC236}">
                  <a16:creationId xmlns:a16="http://schemas.microsoft.com/office/drawing/2014/main" id="{83DA22C9-3830-4323-9087-6D7C1E6AA3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89" name="Freeform: Shape 188">
              <a:extLst>
                <a:ext uri="{FF2B5EF4-FFF2-40B4-BE49-F238E27FC236}">
                  <a16:creationId xmlns:a16="http://schemas.microsoft.com/office/drawing/2014/main" id="{A5AC4DA9-FD16-4055-8D2D-95D615C03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90" name="Freeform: Shape 189">
              <a:extLst>
                <a:ext uri="{FF2B5EF4-FFF2-40B4-BE49-F238E27FC236}">
                  <a16:creationId xmlns:a16="http://schemas.microsoft.com/office/drawing/2014/main" id="{8BA7D58E-9AB5-4B54-A635-2E86BEC7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91" name="Graphic 12">
              <a:extLst>
                <a:ext uri="{FF2B5EF4-FFF2-40B4-BE49-F238E27FC236}">
                  <a16:creationId xmlns:a16="http://schemas.microsoft.com/office/drawing/2014/main" id="{B7D72779-BBD2-4D64-B6B1-E052E227E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92" name="Graphic 15">
              <a:extLst>
                <a:ext uri="{FF2B5EF4-FFF2-40B4-BE49-F238E27FC236}">
                  <a16:creationId xmlns:a16="http://schemas.microsoft.com/office/drawing/2014/main" id="{569BD34C-BFEF-4FB1-A094-2D9E687CD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93" name="Graphic 15">
              <a:extLst>
                <a:ext uri="{FF2B5EF4-FFF2-40B4-BE49-F238E27FC236}">
                  <a16:creationId xmlns:a16="http://schemas.microsoft.com/office/drawing/2014/main" id="{DC258A66-ED52-4FA3-96CE-7932E91F5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19" name="Freeform: Shape 193">
              <a:extLst>
                <a:ext uri="{FF2B5EF4-FFF2-40B4-BE49-F238E27FC236}">
                  <a16:creationId xmlns:a16="http://schemas.microsoft.com/office/drawing/2014/main" id="{BEC6A48C-21EF-4485-9836-0445500033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5" name="Content Placeholder 4">
            <a:extLst>
              <a:ext uri="{FF2B5EF4-FFF2-40B4-BE49-F238E27FC236}">
                <a16:creationId xmlns:a16="http://schemas.microsoft.com/office/drawing/2014/main" id="{3241C1D5-D2C1-C7B3-05AF-67BC18AF9801}"/>
              </a:ext>
            </a:extLst>
          </p:cNvPr>
          <p:cNvGraphicFramePr>
            <a:graphicFrameLocks noGrp="1"/>
          </p:cNvGraphicFramePr>
          <p:nvPr>
            <p:ph idx="1"/>
            <p:extLst>
              <p:ext uri="{D42A27DB-BD31-4B8C-83A1-F6EECF244321}">
                <p14:modId xmlns:p14="http://schemas.microsoft.com/office/powerpoint/2010/main" val="750480791"/>
              </p:ext>
            </p:extLst>
          </p:nvPr>
        </p:nvGraphicFramePr>
        <p:xfrm>
          <a:off x="1453632" y="2522538"/>
          <a:ext cx="8221115" cy="3548067"/>
        </p:xfrm>
        <a:graphic>
          <a:graphicData uri="http://schemas.openxmlformats.org/drawingml/2006/table">
            <a:tbl>
              <a:tblPr firstRow="1" bandRow="1">
                <a:noFill/>
                <a:tableStyleId>{5C22544A-7EE6-4342-B048-85BDC9FD1C3A}</a:tableStyleId>
              </a:tblPr>
              <a:tblGrid>
                <a:gridCol w="3262424">
                  <a:extLst>
                    <a:ext uri="{9D8B030D-6E8A-4147-A177-3AD203B41FA5}">
                      <a16:colId xmlns:a16="http://schemas.microsoft.com/office/drawing/2014/main" val="1418286397"/>
                    </a:ext>
                  </a:extLst>
                </a:gridCol>
                <a:gridCol w="1423595">
                  <a:extLst>
                    <a:ext uri="{9D8B030D-6E8A-4147-A177-3AD203B41FA5}">
                      <a16:colId xmlns:a16="http://schemas.microsoft.com/office/drawing/2014/main" val="2288158221"/>
                    </a:ext>
                  </a:extLst>
                </a:gridCol>
                <a:gridCol w="1217312">
                  <a:extLst>
                    <a:ext uri="{9D8B030D-6E8A-4147-A177-3AD203B41FA5}">
                      <a16:colId xmlns:a16="http://schemas.microsoft.com/office/drawing/2014/main" val="2302626387"/>
                    </a:ext>
                  </a:extLst>
                </a:gridCol>
                <a:gridCol w="2317784">
                  <a:extLst>
                    <a:ext uri="{9D8B030D-6E8A-4147-A177-3AD203B41FA5}">
                      <a16:colId xmlns:a16="http://schemas.microsoft.com/office/drawing/2014/main" val="2281650428"/>
                    </a:ext>
                  </a:extLst>
                </a:gridCol>
              </a:tblGrid>
              <a:tr h="524511">
                <a:tc>
                  <a:txBody>
                    <a:bodyPr/>
                    <a:lstStyle/>
                    <a:p>
                      <a:pPr rtl="0" fontAlgn="b"/>
                      <a:endParaRPr lang="en-US" sz="1600" b="1" cap="all" spc="60">
                        <a:solidFill>
                          <a:schemeClr val="tx1"/>
                        </a:solidFill>
                        <a:effectLst/>
                      </a:endParaRPr>
                    </a:p>
                  </a:txBody>
                  <a:tcPr marL="38178" marR="38178" marT="122170" marB="122170" anchor="b">
                    <a:lnL w="12700" cmpd="sng">
                      <a:noFill/>
                    </a:lnL>
                    <a:lnR w="12700" cmpd="sng">
                      <a:noFill/>
                    </a:lnR>
                    <a:lnT w="12700" cmpd="sng">
                      <a:noFill/>
                    </a:lnT>
                    <a:lnB w="38100" cmpd="sng">
                      <a:noFill/>
                    </a:lnB>
                    <a:noFill/>
                  </a:tcPr>
                </a:tc>
                <a:tc>
                  <a:txBody>
                    <a:bodyPr/>
                    <a:lstStyle/>
                    <a:p>
                      <a:pPr rtl="0" fontAlgn="b"/>
                      <a:endParaRPr lang="en-US" sz="1600" b="1" cap="all" spc="60">
                        <a:solidFill>
                          <a:schemeClr val="tx1"/>
                        </a:solidFill>
                        <a:effectLst/>
                      </a:endParaRPr>
                    </a:p>
                  </a:txBody>
                  <a:tcPr marL="38178" marR="38178" marT="122170" marB="122170" anchor="b">
                    <a:lnL w="12700" cmpd="sng">
                      <a:noFill/>
                    </a:lnL>
                    <a:lnR w="12700" cmpd="sng">
                      <a:noFill/>
                    </a:lnR>
                    <a:lnT w="12700" cmpd="sng">
                      <a:noFill/>
                    </a:lnT>
                    <a:lnB w="38100" cmpd="sng">
                      <a:noFill/>
                    </a:lnB>
                    <a:noFill/>
                  </a:tcPr>
                </a:tc>
                <a:tc gridSpan="2">
                  <a:txBody>
                    <a:bodyPr/>
                    <a:lstStyle/>
                    <a:p>
                      <a:pPr algn="ctr" rtl="0" fontAlgn="b"/>
                      <a:r>
                        <a:rPr lang="en-US" sz="1600" b="1" cap="all" spc="60">
                          <a:solidFill>
                            <a:schemeClr val="tx1"/>
                          </a:solidFill>
                          <a:effectLst/>
                        </a:rPr>
                        <a:t>Beta</a:t>
                      </a:r>
                      <a:endParaRPr lang="en-US" sz="1600" b="1" cap="all" spc="60">
                        <a:solidFill>
                          <a:schemeClr val="tx1"/>
                        </a:solidFill>
                        <a:effectLst/>
                        <a:latin typeface="Helvetica Neue"/>
                      </a:endParaRPr>
                    </a:p>
                  </a:txBody>
                  <a:tcPr marL="38178" marR="38178" marT="122170" marB="122170" anchor="b">
                    <a:lnL w="12700" cmpd="sng">
                      <a:noFill/>
                    </a:lnL>
                    <a:lnR w="12700" cmpd="sng">
                      <a:noFill/>
                    </a:lnR>
                    <a:lnT w="12700" cmpd="sng">
                      <a:noFill/>
                    </a:lnT>
                    <a:lnB w="38100" cmpd="sng">
                      <a:noFill/>
                    </a:lnB>
                    <a:noFill/>
                  </a:tcPr>
                </a:tc>
                <a:tc hMerge="1">
                  <a:txBody>
                    <a:bodyPr/>
                    <a:lstStyle/>
                    <a:p>
                      <a:endParaRPr lang="en-US"/>
                    </a:p>
                  </a:txBody>
                  <a:tcPr/>
                </a:tc>
                <a:extLst>
                  <a:ext uri="{0D108BD9-81ED-4DB2-BD59-A6C34878D82A}">
                    <a16:rowId xmlns:a16="http://schemas.microsoft.com/office/drawing/2014/main" val="2811597118"/>
                  </a:ext>
                </a:extLst>
              </a:tr>
              <a:tr h="503926">
                <a:tc>
                  <a:txBody>
                    <a:bodyPr/>
                    <a:lstStyle/>
                    <a:p>
                      <a:pPr rtl="0" fontAlgn="b"/>
                      <a:r>
                        <a:rPr lang="en-US" sz="2100" cap="none" spc="0">
                          <a:solidFill>
                            <a:schemeClr val="tx1"/>
                          </a:solidFill>
                          <a:effectLst/>
                        </a:rPr>
                        <a:t>Stock </a:t>
                      </a:r>
                    </a:p>
                  </a:txBody>
                  <a:tcPr marL="38178" marR="38178" marT="25452" marB="122170" anchor="b">
                    <a:lnL w="12700" cap="flat" cmpd="sng" algn="ctr">
                      <a:solidFill>
                        <a:schemeClr val="tx1"/>
                      </a:solidFill>
                      <a:prstDash val="solid"/>
                    </a:lnL>
                    <a:lnR w="12700" cmpd="sng">
                      <a:noFill/>
                      <a:prstDash val="solid"/>
                    </a:lnR>
                    <a:lnT w="38100" cmpd="sng">
                      <a:noFill/>
                    </a:lnT>
                    <a:lnB w="12700" cmpd="sng">
                      <a:noFill/>
                      <a:prstDash val="solid"/>
                    </a:lnB>
                    <a:noFill/>
                  </a:tcPr>
                </a:tc>
                <a:tc>
                  <a:txBody>
                    <a:bodyPr/>
                    <a:lstStyle/>
                    <a:p>
                      <a:pPr rtl="0" fontAlgn="b"/>
                      <a:r>
                        <a:rPr lang="en-US" sz="2100" cap="none" spc="0">
                          <a:solidFill>
                            <a:schemeClr val="tx1"/>
                          </a:solidFill>
                          <a:effectLst/>
                        </a:rPr>
                        <a:t>R2</a:t>
                      </a:r>
                      <a:endParaRPr lang="en-US" sz="2100" b="1" cap="none" spc="0">
                        <a:solidFill>
                          <a:schemeClr val="tx1"/>
                        </a:solidFill>
                        <a:effectLst/>
                      </a:endParaRPr>
                    </a:p>
                  </a:txBody>
                  <a:tcPr marL="38178" marR="38178" marT="25452" marB="122170" anchor="b">
                    <a:lnL w="12700" cmpd="sng">
                      <a:noFill/>
                      <a:prstDash val="solid"/>
                    </a:lnL>
                    <a:lnR w="12700" cmpd="sng">
                      <a:noFill/>
                      <a:prstDash val="solid"/>
                    </a:lnR>
                    <a:lnT w="38100" cmpd="sng">
                      <a:noFill/>
                    </a:lnT>
                    <a:lnB w="12700" cmpd="sng">
                      <a:noFill/>
                      <a:prstDash val="solid"/>
                    </a:lnB>
                    <a:noFill/>
                  </a:tcPr>
                </a:tc>
                <a:tc>
                  <a:txBody>
                    <a:bodyPr/>
                    <a:lstStyle/>
                    <a:p>
                      <a:pPr algn="r" rtl="0" fontAlgn="b"/>
                      <a:r>
                        <a:rPr lang="en-US" sz="2100" cap="none" spc="0">
                          <a:solidFill>
                            <a:schemeClr val="tx1"/>
                          </a:solidFill>
                          <a:effectLst/>
                        </a:rPr>
                        <a:t>P&gt;|t|</a:t>
                      </a:r>
                      <a:endParaRPr lang="en-US" sz="2100" b="1" cap="none" spc="0">
                        <a:solidFill>
                          <a:schemeClr val="tx1"/>
                        </a:solidFill>
                        <a:effectLst/>
                        <a:latin typeface="Helvetica Neue"/>
                      </a:endParaRPr>
                    </a:p>
                  </a:txBody>
                  <a:tcPr marL="38178" marR="38178" marT="25452" marB="122170" anchor="b">
                    <a:lnL w="12700" cmpd="sng">
                      <a:noFill/>
                      <a:prstDash val="solid"/>
                    </a:lnL>
                    <a:lnR w="12700" cmpd="sng">
                      <a:noFill/>
                      <a:prstDash val="solid"/>
                    </a:lnR>
                    <a:lnT w="38100" cmpd="sng">
                      <a:noFill/>
                    </a:lnT>
                    <a:lnB w="12700" cmpd="sng">
                      <a:noFill/>
                      <a:prstDash val="solid"/>
                    </a:lnB>
                    <a:noFill/>
                  </a:tcPr>
                </a:tc>
                <a:tc>
                  <a:txBody>
                    <a:bodyPr/>
                    <a:lstStyle/>
                    <a:p>
                      <a:pPr algn="r" rtl="0" fontAlgn="b"/>
                      <a:r>
                        <a:rPr lang="en-US" sz="2100" cap="none" spc="0">
                          <a:solidFill>
                            <a:schemeClr val="tx1"/>
                          </a:solidFill>
                          <a:effectLst/>
                        </a:rPr>
                        <a:t>Coefficient</a:t>
                      </a:r>
                      <a:endParaRPr lang="en-US" sz="2100" b="1" cap="none" spc="0">
                        <a:solidFill>
                          <a:schemeClr val="tx1"/>
                        </a:solidFill>
                        <a:effectLst/>
                        <a:latin typeface="Helvetica Neue"/>
                      </a:endParaRPr>
                    </a:p>
                  </a:txBody>
                  <a:tcPr marL="38178" marR="38178" marT="25452" marB="122170" anchor="b">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494402261"/>
                  </a:ext>
                </a:extLst>
              </a:tr>
              <a:tr h="503926">
                <a:tc>
                  <a:txBody>
                    <a:bodyPr/>
                    <a:lstStyle/>
                    <a:p>
                      <a:pPr rtl="0" fontAlgn="b"/>
                      <a:r>
                        <a:rPr lang="en-US" sz="2100" cap="none" spc="0">
                          <a:solidFill>
                            <a:schemeClr val="tx1"/>
                          </a:solidFill>
                          <a:effectLst/>
                        </a:rPr>
                        <a:t>RELIANCE.NS</a:t>
                      </a:r>
                    </a:p>
                  </a:txBody>
                  <a:tcPr marL="38178" marR="38178" marT="25452" marB="122170"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rtl="0" fontAlgn="b"/>
                      <a:r>
                        <a:rPr lang="en-US" sz="2100" cap="none" spc="0">
                          <a:solidFill>
                            <a:schemeClr val="tx1"/>
                          </a:solidFill>
                          <a:effectLst/>
                        </a:rPr>
                        <a:t>0.71</a:t>
                      </a:r>
                      <a:endParaRPr lang="en-US" sz="2100" b="0" cap="none" spc="0">
                        <a:solidFill>
                          <a:schemeClr val="tx1"/>
                        </a:solidFill>
                        <a:effectLst/>
                        <a:latin typeface="Helvetica Neue"/>
                      </a:endParaRPr>
                    </a:p>
                  </a:txBody>
                  <a:tcPr marL="38178" marR="38178" marT="25452" marB="122170"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rtl="0" fontAlgn="b"/>
                      <a:r>
                        <a:rPr lang="en-US" sz="2100" cap="none" spc="0">
                          <a:solidFill>
                            <a:schemeClr val="tx1"/>
                          </a:solidFill>
                          <a:effectLst/>
                        </a:rPr>
                        <a:t>0</a:t>
                      </a:r>
                      <a:endParaRPr lang="en-US" sz="2100" b="0" cap="none" spc="0">
                        <a:solidFill>
                          <a:schemeClr val="tx1"/>
                        </a:solidFill>
                        <a:effectLst/>
                        <a:latin typeface="Helvetica Neue"/>
                      </a:endParaRPr>
                    </a:p>
                  </a:txBody>
                  <a:tcPr marL="38178" marR="38178" marT="25452" marB="122170"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rtl="0" fontAlgn="b"/>
                      <a:r>
                        <a:rPr lang="en-US" sz="2100" cap="none" spc="0">
                          <a:solidFill>
                            <a:schemeClr val="tx1"/>
                          </a:solidFill>
                          <a:effectLst/>
                        </a:rPr>
                        <a:t>1.0329</a:t>
                      </a:r>
                      <a:endParaRPr lang="en-US" sz="2100" b="0" cap="none" spc="0">
                        <a:solidFill>
                          <a:schemeClr val="tx1"/>
                        </a:solidFill>
                        <a:effectLst/>
                        <a:latin typeface="Helvetica Neue"/>
                      </a:endParaRPr>
                    </a:p>
                  </a:txBody>
                  <a:tcPr marL="38178" marR="38178" marT="25452" marB="122170"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2172852812"/>
                  </a:ext>
                </a:extLst>
              </a:tr>
              <a:tr h="503926">
                <a:tc>
                  <a:txBody>
                    <a:bodyPr/>
                    <a:lstStyle/>
                    <a:p>
                      <a:pPr rtl="0" fontAlgn="b"/>
                      <a:r>
                        <a:rPr lang="en-US" sz="2100" cap="none" spc="0">
                          <a:solidFill>
                            <a:schemeClr val="tx1"/>
                          </a:solidFill>
                          <a:effectLst/>
                        </a:rPr>
                        <a:t>TCS.NS</a:t>
                      </a:r>
                    </a:p>
                  </a:txBody>
                  <a:tcPr marL="38178" marR="38178" marT="25452" marB="122170" anchor="b">
                    <a:lnL w="12700"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algn="r" rtl="0" fontAlgn="b"/>
                      <a:r>
                        <a:rPr lang="en-US" sz="2100" cap="none" spc="0">
                          <a:solidFill>
                            <a:schemeClr val="tx1"/>
                          </a:solidFill>
                          <a:effectLst/>
                        </a:rPr>
                        <a:t>0.602</a:t>
                      </a:r>
                      <a:endParaRPr lang="en-US" sz="2100" b="0" cap="none" spc="0">
                        <a:solidFill>
                          <a:schemeClr val="tx1"/>
                        </a:solidFill>
                        <a:effectLst/>
                        <a:latin typeface="Helvetica Neue"/>
                      </a:endParaRPr>
                    </a:p>
                  </a:txBody>
                  <a:tcPr marL="38178" marR="38178" marT="25452" marB="122170" anchor="b">
                    <a:lnL w="12700" cmpd="sng">
                      <a:noFill/>
                      <a:prstDash val="solid"/>
                    </a:lnL>
                    <a:lnR w="12700" cmpd="sng">
                      <a:noFill/>
                      <a:prstDash val="solid"/>
                    </a:lnR>
                    <a:lnT w="12700" cmpd="sng">
                      <a:noFill/>
                      <a:prstDash val="solid"/>
                    </a:lnT>
                    <a:lnB w="12700" cmpd="sng">
                      <a:noFill/>
                      <a:prstDash val="solid"/>
                    </a:lnB>
                    <a:noFill/>
                  </a:tcPr>
                </a:tc>
                <a:tc>
                  <a:txBody>
                    <a:bodyPr/>
                    <a:lstStyle/>
                    <a:p>
                      <a:pPr algn="r" rtl="0" fontAlgn="b"/>
                      <a:r>
                        <a:rPr lang="en-US" sz="2100" cap="none" spc="0">
                          <a:solidFill>
                            <a:schemeClr val="tx1"/>
                          </a:solidFill>
                          <a:effectLst/>
                        </a:rPr>
                        <a:t>0</a:t>
                      </a:r>
                      <a:endParaRPr lang="en-US" sz="2100" b="0" cap="none" spc="0">
                        <a:solidFill>
                          <a:schemeClr val="tx1"/>
                        </a:solidFill>
                        <a:effectLst/>
                        <a:latin typeface="Helvetica Neue"/>
                      </a:endParaRPr>
                    </a:p>
                  </a:txBody>
                  <a:tcPr marL="38178" marR="38178" marT="25452" marB="122170" anchor="b">
                    <a:lnL w="12700" cmpd="sng">
                      <a:noFill/>
                      <a:prstDash val="solid"/>
                    </a:lnL>
                    <a:lnR w="12700" cmpd="sng">
                      <a:noFill/>
                      <a:prstDash val="solid"/>
                    </a:lnR>
                    <a:lnT w="12700" cmpd="sng">
                      <a:noFill/>
                      <a:prstDash val="solid"/>
                    </a:lnT>
                    <a:lnB w="12700" cmpd="sng">
                      <a:noFill/>
                      <a:prstDash val="solid"/>
                    </a:lnB>
                    <a:noFill/>
                  </a:tcPr>
                </a:tc>
                <a:tc>
                  <a:txBody>
                    <a:bodyPr/>
                    <a:lstStyle/>
                    <a:p>
                      <a:pPr algn="r" rtl="0" fontAlgn="b"/>
                      <a:r>
                        <a:rPr lang="en-US" sz="2100" cap="none" spc="0">
                          <a:solidFill>
                            <a:schemeClr val="tx1"/>
                          </a:solidFill>
                          <a:effectLst/>
                        </a:rPr>
                        <a:t>0.8834</a:t>
                      </a:r>
                      <a:endParaRPr lang="en-US" sz="2100" b="0" cap="none" spc="0">
                        <a:solidFill>
                          <a:schemeClr val="tx1"/>
                        </a:solidFill>
                        <a:effectLst/>
                        <a:latin typeface="Helvetica Neue"/>
                      </a:endParaRPr>
                    </a:p>
                  </a:txBody>
                  <a:tcPr marL="38178" marR="38178" marT="25452" marB="122170"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39865697"/>
                  </a:ext>
                </a:extLst>
              </a:tr>
              <a:tr h="503926">
                <a:tc>
                  <a:txBody>
                    <a:bodyPr/>
                    <a:lstStyle/>
                    <a:p>
                      <a:pPr rtl="0" fontAlgn="b"/>
                      <a:r>
                        <a:rPr lang="en-US" sz="2100" cap="none" spc="0">
                          <a:solidFill>
                            <a:schemeClr val="tx1"/>
                          </a:solidFill>
                          <a:effectLst/>
                        </a:rPr>
                        <a:t>HDFCBANK.NS</a:t>
                      </a:r>
                    </a:p>
                  </a:txBody>
                  <a:tcPr marL="38178" marR="38178" marT="25452" marB="122170"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rtl="0" fontAlgn="b"/>
                      <a:r>
                        <a:rPr lang="en-US" sz="2100" cap="none" spc="0">
                          <a:solidFill>
                            <a:schemeClr val="tx1"/>
                          </a:solidFill>
                          <a:effectLst/>
                        </a:rPr>
                        <a:t>0.817</a:t>
                      </a:r>
                      <a:endParaRPr lang="en-US" sz="2100" b="0" cap="none" spc="0">
                        <a:solidFill>
                          <a:schemeClr val="tx1"/>
                        </a:solidFill>
                        <a:effectLst/>
                        <a:latin typeface="Helvetica Neue"/>
                      </a:endParaRPr>
                    </a:p>
                  </a:txBody>
                  <a:tcPr marL="38178" marR="38178" marT="25452" marB="122170"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rtl="0" fontAlgn="b"/>
                      <a:r>
                        <a:rPr lang="en-US" sz="2100" cap="none" spc="0">
                          <a:solidFill>
                            <a:schemeClr val="tx1"/>
                          </a:solidFill>
                          <a:effectLst/>
                        </a:rPr>
                        <a:t>0</a:t>
                      </a:r>
                      <a:endParaRPr lang="en-US" sz="2100" b="0" cap="none" spc="0">
                        <a:solidFill>
                          <a:schemeClr val="tx1"/>
                        </a:solidFill>
                        <a:effectLst/>
                        <a:latin typeface="Helvetica Neue"/>
                      </a:endParaRPr>
                    </a:p>
                  </a:txBody>
                  <a:tcPr marL="38178" marR="38178" marT="25452" marB="122170"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rtl="0" fontAlgn="b"/>
                      <a:r>
                        <a:rPr lang="en-US" sz="2100" cap="none" spc="0">
                          <a:solidFill>
                            <a:schemeClr val="tx1"/>
                          </a:solidFill>
                          <a:effectLst/>
                        </a:rPr>
                        <a:t>1.0055</a:t>
                      </a:r>
                      <a:endParaRPr lang="en-US" sz="2100" b="0" cap="none" spc="0">
                        <a:solidFill>
                          <a:schemeClr val="tx1"/>
                        </a:solidFill>
                        <a:effectLst/>
                        <a:latin typeface="Helvetica Neue"/>
                      </a:endParaRPr>
                    </a:p>
                  </a:txBody>
                  <a:tcPr marL="38178" marR="38178" marT="25452" marB="122170"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2751481191"/>
                  </a:ext>
                </a:extLst>
              </a:tr>
              <a:tr h="503926">
                <a:tc>
                  <a:txBody>
                    <a:bodyPr/>
                    <a:lstStyle/>
                    <a:p>
                      <a:pPr rtl="0" fontAlgn="b"/>
                      <a:r>
                        <a:rPr lang="en-US" sz="2100" cap="none" spc="0">
                          <a:solidFill>
                            <a:schemeClr val="tx1"/>
                          </a:solidFill>
                          <a:effectLst/>
                        </a:rPr>
                        <a:t>ICICIBANK.NS</a:t>
                      </a:r>
                    </a:p>
                  </a:txBody>
                  <a:tcPr marL="38178" marR="38178" marT="25452" marB="122170" anchor="b">
                    <a:lnL w="12700"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algn="r" rtl="0" fontAlgn="b"/>
                      <a:r>
                        <a:rPr lang="en-US" sz="2100" cap="none" spc="0">
                          <a:solidFill>
                            <a:schemeClr val="tx1"/>
                          </a:solidFill>
                          <a:effectLst/>
                        </a:rPr>
                        <a:t>0.706</a:t>
                      </a:r>
                      <a:endParaRPr lang="en-US" sz="2100" b="0" cap="none" spc="0">
                        <a:solidFill>
                          <a:schemeClr val="tx1"/>
                        </a:solidFill>
                        <a:effectLst/>
                        <a:latin typeface="Helvetica Neue"/>
                      </a:endParaRPr>
                    </a:p>
                  </a:txBody>
                  <a:tcPr marL="38178" marR="38178" marT="25452" marB="122170" anchor="b">
                    <a:lnL w="12700" cmpd="sng">
                      <a:noFill/>
                      <a:prstDash val="solid"/>
                    </a:lnL>
                    <a:lnR w="12700" cmpd="sng">
                      <a:noFill/>
                      <a:prstDash val="solid"/>
                    </a:lnR>
                    <a:lnT w="12700" cmpd="sng">
                      <a:noFill/>
                      <a:prstDash val="solid"/>
                    </a:lnT>
                    <a:lnB w="12700" cmpd="sng">
                      <a:noFill/>
                      <a:prstDash val="solid"/>
                    </a:lnB>
                    <a:noFill/>
                  </a:tcPr>
                </a:tc>
                <a:tc>
                  <a:txBody>
                    <a:bodyPr/>
                    <a:lstStyle/>
                    <a:p>
                      <a:pPr algn="r" rtl="0" fontAlgn="b"/>
                      <a:r>
                        <a:rPr lang="en-US" sz="2100" cap="none" spc="0">
                          <a:solidFill>
                            <a:schemeClr val="tx1"/>
                          </a:solidFill>
                          <a:effectLst/>
                        </a:rPr>
                        <a:t>0</a:t>
                      </a:r>
                      <a:endParaRPr lang="en-US" sz="2100" b="0" cap="none" spc="0">
                        <a:solidFill>
                          <a:schemeClr val="tx1"/>
                        </a:solidFill>
                        <a:effectLst/>
                        <a:latin typeface="Helvetica Neue"/>
                      </a:endParaRPr>
                    </a:p>
                  </a:txBody>
                  <a:tcPr marL="38178" marR="38178" marT="25452" marB="122170" anchor="b">
                    <a:lnL w="12700" cmpd="sng">
                      <a:noFill/>
                      <a:prstDash val="solid"/>
                    </a:lnL>
                    <a:lnR w="12700" cmpd="sng">
                      <a:noFill/>
                      <a:prstDash val="solid"/>
                    </a:lnR>
                    <a:lnT w="12700" cmpd="sng">
                      <a:noFill/>
                      <a:prstDash val="solid"/>
                    </a:lnT>
                    <a:lnB w="12700" cmpd="sng">
                      <a:noFill/>
                      <a:prstDash val="solid"/>
                    </a:lnB>
                    <a:noFill/>
                  </a:tcPr>
                </a:tc>
                <a:tc>
                  <a:txBody>
                    <a:bodyPr/>
                    <a:lstStyle/>
                    <a:p>
                      <a:pPr algn="r" rtl="0" fontAlgn="b"/>
                      <a:r>
                        <a:rPr lang="en-US" sz="2100" cap="none" spc="0">
                          <a:solidFill>
                            <a:schemeClr val="tx1"/>
                          </a:solidFill>
                          <a:effectLst/>
                        </a:rPr>
                        <a:t>1.1345</a:t>
                      </a:r>
                      <a:endParaRPr lang="en-US" sz="2100" b="0" cap="none" spc="0">
                        <a:solidFill>
                          <a:schemeClr val="tx1"/>
                        </a:solidFill>
                        <a:effectLst/>
                        <a:latin typeface="Helvetica Neue"/>
                      </a:endParaRPr>
                    </a:p>
                  </a:txBody>
                  <a:tcPr marL="38178" marR="38178" marT="25452" marB="122170"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272386052"/>
                  </a:ext>
                </a:extLst>
              </a:tr>
              <a:tr h="503926">
                <a:tc>
                  <a:txBody>
                    <a:bodyPr/>
                    <a:lstStyle/>
                    <a:p>
                      <a:pPr rtl="0" fontAlgn="b"/>
                      <a:r>
                        <a:rPr lang="en-US" sz="2100" cap="none" spc="0">
                          <a:solidFill>
                            <a:schemeClr val="tx1"/>
                          </a:solidFill>
                          <a:effectLst/>
                        </a:rPr>
                        <a:t>INFY.NS</a:t>
                      </a:r>
                    </a:p>
                  </a:txBody>
                  <a:tcPr marL="38178" marR="38178" marT="25452" marB="122170"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rtl="0" fontAlgn="b"/>
                      <a:r>
                        <a:rPr lang="en-US" sz="2100" cap="none" spc="0">
                          <a:solidFill>
                            <a:schemeClr val="tx1"/>
                          </a:solidFill>
                          <a:effectLst/>
                        </a:rPr>
                        <a:t>0.581</a:t>
                      </a:r>
                      <a:endParaRPr lang="en-US" sz="2100" b="0" cap="none" spc="0">
                        <a:solidFill>
                          <a:schemeClr val="tx1"/>
                        </a:solidFill>
                        <a:effectLst/>
                        <a:latin typeface="Helvetica Neue"/>
                      </a:endParaRPr>
                    </a:p>
                  </a:txBody>
                  <a:tcPr marL="38178" marR="38178" marT="25452" marB="122170"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rtl="0" fontAlgn="b"/>
                      <a:r>
                        <a:rPr lang="en-US" sz="2100" cap="none" spc="0">
                          <a:solidFill>
                            <a:schemeClr val="tx1"/>
                          </a:solidFill>
                          <a:effectLst/>
                        </a:rPr>
                        <a:t>0</a:t>
                      </a:r>
                      <a:endParaRPr lang="en-US" sz="2100" b="0" cap="none" spc="0">
                        <a:solidFill>
                          <a:schemeClr val="tx1"/>
                        </a:solidFill>
                        <a:effectLst/>
                        <a:latin typeface="Helvetica Neue"/>
                      </a:endParaRPr>
                    </a:p>
                  </a:txBody>
                  <a:tcPr marL="38178" marR="38178" marT="25452" marB="122170"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rtl="0" fontAlgn="b"/>
                      <a:r>
                        <a:rPr lang="en-US" sz="2100" cap="none" spc="0">
                          <a:solidFill>
                            <a:schemeClr val="tx1"/>
                          </a:solidFill>
                          <a:effectLst/>
                        </a:rPr>
                        <a:t>0.9254</a:t>
                      </a:r>
                      <a:endParaRPr lang="en-US" sz="2100" b="0" cap="none" spc="0">
                        <a:solidFill>
                          <a:schemeClr val="tx1"/>
                        </a:solidFill>
                        <a:effectLst/>
                        <a:latin typeface="Helvetica Neue"/>
                      </a:endParaRPr>
                    </a:p>
                  </a:txBody>
                  <a:tcPr marL="38178" marR="38178" marT="25452" marB="122170"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040173398"/>
                  </a:ext>
                </a:extLst>
              </a:tr>
            </a:tbl>
          </a:graphicData>
        </a:graphic>
      </p:graphicFrame>
    </p:spTree>
    <p:extLst>
      <p:ext uri="{BB962C8B-B14F-4D97-AF65-F5344CB8AC3E}">
        <p14:creationId xmlns:p14="http://schemas.microsoft.com/office/powerpoint/2010/main" val="3034719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F3806-0D29-F55A-11F5-52842C17417C}"/>
              </a:ext>
            </a:extLst>
          </p:cNvPr>
          <p:cNvSpPr>
            <a:spLocks noGrp="1"/>
          </p:cNvSpPr>
          <p:nvPr>
            <p:ph type="title"/>
          </p:nvPr>
        </p:nvSpPr>
        <p:spPr/>
        <p:txBody>
          <a:bodyPr/>
          <a:lstStyle/>
          <a:p>
            <a:r>
              <a:rPr lang="en-US" dirty="0">
                <a:ea typeface="+mj-lt"/>
                <a:cs typeface="+mj-lt"/>
              </a:rPr>
              <a:t>Capital Asset Pricing Model</a:t>
            </a:r>
            <a:endParaRPr lang="en-US" dirty="0"/>
          </a:p>
        </p:txBody>
      </p:sp>
      <p:pic>
        <p:nvPicPr>
          <p:cNvPr id="4" name="Picture 4" descr="Chart, line chart&#10;&#10;Description automatically generated">
            <a:extLst>
              <a:ext uri="{FF2B5EF4-FFF2-40B4-BE49-F238E27FC236}">
                <a16:creationId xmlns:a16="http://schemas.microsoft.com/office/drawing/2014/main" id="{740A77C9-49EA-A85B-8739-4816931F82E0}"/>
              </a:ext>
            </a:extLst>
          </p:cNvPr>
          <p:cNvPicPr>
            <a:picLocks noGrp="1" noChangeAspect="1"/>
          </p:cNvPicPr>
          <p:nvPr>
            <p:ph idx="1"/>
          </p:nvPr>
        </p:nvPicPr>
        <p:blipFill>
          <a:blip r:embed="rId2"/>
          <a:stretch>
            <a:fillRect/>
          </a:stretch>
        </p:blipFill>
        <p:spPr>
          <a:xfrm>
            <a:off x="6281657" y="2082270"/>
            <a:ext cx="4984063" cy="3549045"/>
          </a:xfrm>
        </p:spPr>
      </p:pic>
      <p:pic>
        <p:nvPicPr>
          <p:cNvPr id="6" name="Picture 9" descr="Table&#10;&#10;Description automatically generated">
            <a:extLst>
              <a:ext uri="{FF2B5EF4-FFF2-40B4-BE49-F238E27FC236}">
                <a16:creationId xmlns:a16="http://schemas.microsoft.com/office/drawing/2014/main" id="{B4BCF36F-890A-93C6-EA46-12E789AC5B63}"/>
              </a:ext>
            </a:extLst>
          </p:cNvPr>
          <p:cNvPicPr>
            <a:picLocks noChangeAspect="1"/>
          </p:cNvPicPr>
          <p:nvPr/>
        </p:nvPicPr>
        <p:blipFill>
          <a:blip r:embed="rId3"/>
          <a:stretch>
            <a:fillRect/>
          </a:stretch>
        </p:blipFill>
        <p:spPr>
          <a:xfrm>
            <a:off x="1302030" y="2664215"/>
            <a:ext cx="4428390" cy="2566851"/>
          </a:xfrm>
          <a:prstGeom prst="rect">
            <a:avLst/>
          </a:prstGeom>
        </p:spPr>
      </p:pic>
      <p:sp>
        <p:nvSpPr>
          <p:cNvPr id="3" name="TextBox 2">
            <a:extLst>
              <a:ext uri="{FF2B5EF4-FFF2-40B4-BE49-F238E27FC236}">
                <a16:creationId xmlns:a16="http://schemas.microsoft.com/office/drawing/2014/main" id="{36090842-F906-54A9-FE71-BF81A8CAE71F}"/>
              </a:ext>
            </a:extLst>
          </p:cNvPr>
          <p:cNvSpPr txBox="1"/>
          <p:nvPr/>
        </p:nvSpPr>
        <p:spPr>
          <a:xfrm>
            <a:off x="1998785" y="5720861"/>
            <a:ext cx="790135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Interpretation:</a:t>
            </a:r>
            <a:endParaRPr lang="en-US" dirty="0"/>
          </a:p>
          <a:p>
            <a:r>
              <a:rPr lang="en-US" dirty="0">
                <a:ea typeface="+mn-lt"/>
                <a:cs typeface="+mn-lt"/>
              </a:rPr>
              <a:t>1. HDFCBANK, INFY, RELIANCE - Riskier than the benchmark market</a:t>
            </a:r>
            <a:endParaRPr lang="en-US" dirty="0"/>
          </a:p>
          <a:p>
            <a:r>
              <a:rPr lang="en-US" dirty="0">
                <a:ea typeface="+mn-lt"/>
                <a:cs typeface="+mn-lt"/>
              </a:rPr>
              <a:t>2. ICICIBANK, TCS - less risky than the benchmark market</a:t>
            </a:r>
            <a:endParaRPr lang="en-US" dirty="0"/>
          </a:p>
        </p:txBody>
      </p:sp>
    </p:spTree>
    <p:extLst>
      <p:ext uri="{BB962C8B-B14F-4D97-AF65-F5344CB8AC3E}">
        <p14:creationId xmlns:p14="http://schemas.microsoft.com/office/powerpoint/2010/main" val="854885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02C14-B725-407F-E848-87B565EB0056}"/>
              </a:ext>
            </a:extLst>
          </p:cNvPr>
          <p:cNvSpPr>
            <a:spLocks noGrp="1"/>
          </p:cNvSpPr>
          <p:nvPr>
            <p:ph type="title"/>
          </p:nvPr>
        </p:nvSpPr>
        <p:spPr>
          <a:xfrm>
            <a:off x="525717" y="684491"/>
            <a:ext cx="10077557" cy="1325563"/>
          </a:xfrm>
        </p:spPr>
        <p:txBody>
          <a:bodyPr/>
          <a:lstStyle/>
          <a:p>
            <a:r>
              <a:rPr lang="en-US" dirty="0"/>
              <a:t>Fama French 3 Factor Model</a:t>
            </a:r>
          </a:p>
        </p:txBody>
      </p:sp>
      <p:sp>
        <p:nvSpPr>
          <p:cNvPr id="3" name="Content Placeholder 2">
            <a:extLst>
              <a:ext uri="{FF2B5EF4-FFF2-40B4-BE49-F238E27FC236}">
                <a16:creationId xmlns:a16="http://schemas.microsoft.com/office/drawing/2014/main" id="{0230D8F5-4D2B-529A-B66F-6EFB55607724}"/>
              </a:ext>
            </a:extLst>
          </p:cNvPr>
          <p:cNvSpPr>
            <a:spLocks noGrp="1"/>
          </p:cNvSpPr>
          <p:nvPr>
            <p:ph idx="1"/>
          </p:nvPr>
        </p:nvSpPr>
        <p:spPr>
          <a:xfrm>
            <a:off x="525717" y="2521885"/>
            <a:ext cx="10077557" cy="4091237"/>
          </a:xfrm>
        </p:spPr>
        <p:txBody>
          <a:bodyPr vert="horz" lIns="91440" tIns="45720" rIns="91440" bIns="45720" rtlCol="0" anchor="t">
            <a:normAutofit fontScale="85000" lnSpcReduction="20000"/>
          </a:bodyPr>
          <a:lstStyle/>
          <a:p>
            <a:pPr marL="342900" indent="-342900">
              <a:buChar char="•"/>
            </a:pPr>
            <a:r>
              <a:rPr lang="en-US" sz="1700" dirty="0">
                <a:ea typeface="+mn-lt"/>
                <a:cs typeface="+mn-lt"/>
              </a:rPr>
              <a:t>The Fama-French model is an extension to the one-factor Capital Asset Pricing Model (CAPM). A new model was created because CAPM isn’t flexible and doesn’t take into consideration overperformance.</a:t>
            </a:r>
            <a:endParaRPr lang="en-US" sz="1700"/>
          </a:p>
          <a:p>
            <a:r>
              <a:rPr lang="en-US" sz="1700" i="1" dirty="0">
                <a:ea typeface="+mn-lt"/>
                <a:cs typeface="+mn-lt"/>
              </a:rPr>
              <a:t>                                                                          Rit</a:t>
            </a:r>
            <a:r>
              <a:rPr lang="en-US" sz="1700" dirty="0">
                <a:ea typeface="+mn-lt"/>
                <a:cs typeface="+mn-lt"/>
              </a:rPr>
              <a:t> −</a:t>
            </a:r>
            <a:r>
              <a:rPr lang="en-US" sz="1700" i="1" dirty="0" err="1">
                <a:ea typeface="+mn-lt"/>
                <a:cs typeface="+mn-lt"/>
              </a:rPr>
              <a:t>Rf</a:t>
            </a:r>
            <a:r>
              <a:rPr lang="en-US" sz="1700" i="1" baseline="-25000" dirty="0" err="1">
                <a:ea typeface="+mn-lt"/>
                <a:cs typeface="+mn-lt"/>
              </a:rPr>
              <a:t>t</a:t>
            </a:r>
            <a:r>
              <a:rPr lang="en-US" sz="1700" baseline="-25000" dirty="0">
                <a:ea typeface="+mn-lt"/>
                <a:cs typeface="+mn-lt"/>
              </a:rPr>
              <a:t> </a:t>
            </a:r>
            <a:r>
              <a:rPr lang="en-US" sz="1700" dirty="0">
                <a:ea typeface="+mn-lt"/>
                <a:cs typeface="+mn-lt"/>
              </a:rPr>
              <a:t>=</a:t>
            </a:r>
            <a:r>
              <a:rPr lang="en-US" sz="1700" i="1" dirty="0">
                <a:ea typeface="+mn-lt"/>
                <a:cs typeface="+mn-lt"/>
              </a:rPr>
              <a:t>α</a:t>
            </a:r>
            <a:r>
              <a:rPr lang="en-US" sz="1700" i="1" baseline="-25000" dirty="0">
                <a:ea typeface="+mn-lt"/>
                <a:cs typeface="+mn-lt"/>
              </a:rPr>
              <a:t>it</a:t>
            </a:r>
            <a:r>
              <a:rPr lang="en-US" sz="1700" dirty="0">
                <a:ea typeface="+mn-lt"/>
                <a:cs typeface="+mn-lt"/>
              </a:rPr>
              <a:t> +</a:t>
            </a:r>
            <a:r>
              <a:rPr lang="en-US" sz="1700" i="1" dirty="0">
                <a:ea typeface="+mn-lt"/>
                <a:cs typeface="+mn-lt"/>
              </a:rPr>
              <a:t>β</a:t>
            </a:r>
            <a:r>
              <a:rPr lang="en-US" sz="1700" baseline="-25000" dirty="0">
                <a:ea typeface="+mn-lt"/>
                <a:cs typeface="+mn-lt"/>
              </a:rPr>
              <a:t>1</a:t>
            </a:r>
            <a:r>
              <a:rPr lang="en-US" sz="1700" dirty="0">
                <a:ea typeface="+mn-lt"/>
                <a:cs typeface="+mn-lt"/>
              </a:rPr>
              <a:t> (</a:t>
            </a:r>
            <a:r>
              <a:rPr lang="en-US" sz="1700" i="1" dirty="0" err="1">
                <a:ea typeface="+mn-lt"/>
                <a:cs typeface="+mn-lt"/>
              </a:rPr>
              <a:t>R</a:t>
            </a:r>
            <a:r>
              <a:rPr lang="en-US" sz="1700" i="1" baseline="-25000" dirty="0" err="1">
                <a:ea typeface="+mn-lt"/>
                <a:cs typeface="+mn-lt"/>
              </a:rPr>
              <a:t>Mt</a:t>
            </a:r>
            <a:r>
              <a:rPr lang="en-US" sz="1700" dirty="0">
                <a:ea typeface="+mn-lt"/>
                <a:cs typeface="+mn-lt"/>
              </a:rPr>
              <a:t> −</a:t>
            </a:r>
            <a:r>
              <a:rPr lang="en-US" sz="1700" i="1" dirty="0" err="1">
                <a:ea typeface="+mn-lt"/>
                <a:cs typeface="+mn-lt"/>
              </a:rPr>
              <a:t>R</a:t>
            </a:r>
            <a:r>
              <a:rPr lang="en-US" sz="1700" i="1" baseline="-25000" dirty="0" err="1">
                <a:ea typeface="+mn-lt"/>
                <a:cs typeface="+mn-lt"/>
              </a:rPr>
              <a:t>ft</a:t>
            </a:r>
            <a:r>
              <a:rPr lang="en-US" sz="1700" baseline="-25000" dirty="0">
                <a:ea typeface="+mn-lt"/>
                <a:cs typeface="+mn-lt"/>
              </a:rPr>
              <a:t> </a:t>
            </a:r>
            <a:r>
              <a:rPr lang="en-US" sz="1700" dirty="0">
                <a:ea typeface="+mn-lt"/>
                <a:cs typeface="+mn-lt"/>
              </a:rPr>
              <a:t>)+</a:t>
            </a:r>
            <a:r>
              <a:rPr lang="en-US" sz="1700" i="1" dirty="0">
                <a:ea typeface="+mn-lt"/>
                <a:cs typeface="+mn-lt"/>
              </a:rPr>
              <a:t>β</a:t>
            </a:r>
            <a:r>
              <a:rPr lang="en-US" sz="1700" baseline="-25000" dirty="0">
                <a:ea typeface="+mn-lt"/>
                <a:cs typeface="+mn-lt"/>
              </a:rPr>
              <a:t>2</a:t>
            </a:r>
            <a:r>
              <a:rPr lang="en-US" sz="1700" dirty="0">
                <a:ea typeface="+mn-lt"/>
                <a:cs typeface="+mn-lt"/>
              </a:rPr>
              <a:t> </a:t>
            </a:r>
            <a:r>
              <a:rPr lang="en-US" sz="1700" i="1" dirty="0" err="1">
                <a:ea typeface="+mn-lt"/>
                <a:cs typeface="+mn-lt"/>
              </a:rPr>
              <a:t>SMB</a:t>
            </a:r>
            <a:r>
              <a:rPr lang="en-US" sz="1700" i="1" baseline="-25000" dirty="0" err="1">
                <a:ea typeface="+mn-lt"/>
                <a:cs typeface="+mn-lt"/>
              </a:rPr>
              <a:t>t</a:t>
            </a:r>
            <a:r>
              <a:rPr lang="en-US" sz="1700" dirty="0">
                <a:ea typeface="+mn-lt"/>
                <a:cs typeface="+mn-lt"/>
              </a:rPr>
              <a:t> +</a:t>
            </a:r>
            <a:r>
              <a:rPr lang="en-US" sz="1700" i="1" dirty="0">
                <a:ea typeface="+mn-lt"/>
                <a:cs typeface="+mn-lt"/>
              </a:rPr>
              <a:t>β</a:t>
            </a:r>
            <a:r>
              <a:rPr lang="en-US" sz="1700" baseline="-25000" dirty="0">
                <a:ea typeface="+mn-lt"/>
                <a:cs typeface="+mn-lt"/>
              </a:rPr>
              <a:t>3</a:t>
            </a:r>
            <a:r>
              <a:rPr lang="en-US" sz="1700" dirty="0">
                <a:ea typeface="+mn-lt"/>
                <a:cs typeface="+mn-lt"/>
              </a:rPr>
              <a:t> </a:t>
            </a:r>
            <a:r>
              <a:rPr lang="en-US" sz="1700" i="1" dirty="0" err="1">
                <a:ea typeface="+mn-lt"/>
                <a:cs typeface="+mn-lt"/>
              </a:rPr>
              <a:t>HML</a:t>
            </a:r>
            <a:r>
              <a:rPr lang="en-US" sz="1700" i="1" baseline="-25000" dirty="0" err="1">
                <a:ea typeface="+mn-lt"/>
                <a:cs typeface="+mn-lt"/>
              </a:rPr>
              <a:t>t</a:t>
            </a:r>
          </a:p>
          <a:p>
            <a:r>
              <a:rPr lang="en-US" sz="1700" i="1" dirty="0">
                <a:ea typeface="+mn-lt"/>
                <a:cs typeface="+mn-lt"/>
              </a:rPr>
              <a:t>                                                   R</a:t>
            </a:r>
            <a:r>
              <a:rPr lang="en-US" sz="1700" i="1" baseline="-25000" dirty="0">
                <a:ea typeface="+mn-lt"/>
                <a:cs typeface="+mn-lt"/>
              </a:rPr>
              <a:t>it</a:t>
            </a:r>
            <a:r>
              <a:rPr lang="en-US" sz="1700" baseline="-25000" dirty="0">
                <a:ea typeface="+mn-lt"/>
                <a:cs typeface="+mn-lt"/>
              </a:rPr>
              <a:t> </a:t>
            </a:r>
            <a:r>
              <a:rPr lang="en-US" sz="1700" dirty="0">
                <a:ea typeface="+mn-lt"/>
                <a:cs typeface="+mn-lt"/>
              </a:rPr>
              <a:t>=total return of a stock or portfolio </a:t>
            </a:r>
            <a:r>
              <a:rPr lang="en-US" sz="1700" i="1" dirty="0" err="1">
                <a:ea typeface="+mn-lt"/>
                <a:cs typeface="+mn-lt"/>
              </a:rPr>
              <a:t>i</a:t>
            </a:r>
            <a:r>
              <a:rPr lang="en-US" sz="1700" dirty="0">
                <a:ea typeface="+mn-lt"/>
                <a:cs typeface="+mn-lt"/>
              </a:rPr>
              <a:t> at time </a:t>
            </a:r>
            <a:r>
              <a:rPr lang="en-US" sz="1700" i="1" dirty="0">
                <a:ea typeface="+mn-lt"/>
                <a:cs typeface="+mn-lt"/>
              </a:rPr>
              <a:t>t</a:t>
            </a:r>
            <a:endParaRPr lang="en-US" sz="1700" dirty="0">
              <a:ea typeface="+mn-lt"/>
              <a:cs typeface="+mn-lt"/>
            </a:endParaRPr>
          </a:p>
          <a:p>
            <a:r>
              <a:rPr lang="en-US" sz="1700" i="1" dirty="0">
                <a:ea typeface="+mn-lt"/>
                <a:cs typeface="+mn-lt"/>
              </a:rPr>
              <a:t>                                                   </a:t>
            </a:r>
            <a:r>
              <a:rPr lang="en-US" sz="1700" i="1" dirty="0" err="1">
                <a:ea typeface="+mn-lt"/>
                <a:cs typeface="+mn-lt"/>
              </a:rPr>
              <a:t>R</a:t>
            </a:r>
            <a:r>
              <a:rPr lang="en-US" sz="1700" i="1" baseline="-25000" dirty="0" err="1">
                <a:ea typeface="+mn-lt"/>
                <a:cs typeface="+mn-lt"/>
              </a:rPr>
              <a:t>ft</a:t>
            </a:r>
            <a:r>
              <a:rPr lang="en-US" sz="1700" dirty="0">
                <a:ea typeface="+mn-lt"/>
                <a:cs typeface="+mn-lt"/>
              </a:rPr>
              <a:t> =risk free rate of return at time </a:t>
            </a:r>
            <a:r>
              <a:rPr lang="en-US" sz="1700" i="1" dirty="0">
                <a:ea typeface="+mn-lt"/>
                <a:cs typeface="+mn-lt"/>
              </a:rPr>
              <a:t>t</a:t>
            </a:r>
            <a:endParaRPr lang="en-US" sz="1700" dirty="0">
              <a:ea typeface="+mn-lt"/>
              <a:cs typeface="+mn-lt"/>
            </a:endParaRPr>
          </a:p>
          <a:p>
            <a:r>
              <a:rPr lang="en-US" sz="1700" i="1" dirty="0">
                <a:ea typeface="+mn-lt"/>
                <a:cs typeface="+mn-lt"/>
              </a:rPr>
              <a:t>                                                   </a:t>
            </a:r>
            <a:r>
              <a:rPr lang="en-US" sz="1700" i="1" dirty="0" err="1">
                <a:ea typeface="+mn-lt"/>
                <a:cs typeface="+mn-lt"/>
              </a:rPr>
              <a:t>R</a:t>
            </a:r>
            <a:r>
              <a:rPr lang="en-US" sz="1700" i="1" baseline="-25000" dirty="0" err="1">
                <a:ea typeface="+mn-lt"/>
                <a:cs typeface="+mn-lt"/>
              </a:rPr>
              <a:t>Mt</a:t>
            </a:r>
            <a:r>
              <a:rPr lang="en-US" sz="1700" dirty="0">
                <a:ea typeface="+mn-lt"/>
                <a:cs typeface="+mn-lt"/>
              </a:rPr>
              <a:t> =total market portfolio return at time </a:t>
            </a:r>
            <a:r>
              <a:rPr lang="en-US" sz="1700" i="1" dirty="0">
                <a:ea typeface="+mn-lt"/>
                <a:cs typeface="+mn-lt"/>
              </a:rPr>
              <a:t>t</a:t>
            </a:r>
            <a:endParaRPr lang="en-US" sz="1700" dirty="0">
              <a:ea typeface="+mn-lt"/>
              <a:cs typeface="+mn-lt"/>
            </a:endParaRPr>
          </a:p>
          <a:p>
            <a:r>
              <a:rPr lang="en-US" sz="1700" i="1" dirty="0">
                <a:ea typeface="+mn-lt"/>
                <a:cs typeface="+mn-lt"/>
              </a:rPr>
              <a:t>                                                   R</a:t>
            </a:r>
            <a:r>
              <a:rPr lang="en-US" sz="1700" i="1" baseline="-25000" dirty="0">
                <a:ea typeface="+mn-lt"/>
                <a:cs typeface="+mn-lt"/>
              </a:rPr>
              <a:t>it</a:t>
            </a:r>
            <a:r>
              <a:rPr lang="en-US" sz="1700" baseline="-25000" dirty="0">
                <a:ea typeface="+mn-lt"/>
                <a:cs typeface="+mn-lt"/>
              </a:rPr>
              <a:t> </a:t>
            </a:r>
            <a:r>
              <a:rPr lang="en-US" sz="1700" dirty="0">
                <a:ea typeface="+mn-lt"/>
                <a:cs typeface="+mn-lt"/>
              </a:rPr>
              <a:t>−</a:t>
            </a:r>
            <a:r>
              <a:rPr lang="en-US" sz="1700" i="1" dirty="0" err="1">
                <a:ea typeface="+mn-lt"/>
                <a:cs typeface="+mn-lt"/>
              </a:rPr>
              <a:t>R</a:t>
            </a:r>
            <a:r>
              <a:rPr lang="en-US" sz="1700" i="1" baseline="-25000" dirty="0" err="1">
                <a:ea typeface="+mn-lt"/>
                <a:cs typeface="+mn-lt"/>
              </a:rPr>
              <a:t>ft</a:t>
            </a:r>
            <a:r>
              <a:rPr lang="en-US" sz="1700" baseline="-25000" dirty="0">
                <a:ea typeface="+mn-lt"/>
                <a:cs typeface="+mn-lt"/>
              </a:rPr>
              <a:t> </a:t>
            </a:r>
            <a:r>
              <a:rPr lang="en-US" sz="1700" dirty="0">
                <a:ea typeface="+mn-lt"/>
                <a:cs typeface="+mn-lt"/>
              </a:rPr>
              <a:t>=expected excess return</a:t>
            </a:r>
          </a:p>
          <a:p>
            <a:r>
              <a:rPr lang="en-US" sz="1700" i="1" dirty="0">
                <a:ea typeface="+mn-lt"/>
                <a:cs typeface="+mn-lt"/>
              </a:rPr>
              <a:t>                                                   </a:t>
            </a:r>
            <a:r>
              <a:rPr lang="en-US" sz="1700" i="1" dirty="0" err="1">
                <a:ea typeface="+mn-lt"/>
                <a:cs typeface="+mn-lt"/>
              </a:rPr>
              <a:t>R</a:t>
            </a:r>
            <a:r>
              <a:rPr lang="en-US" sz="1700" i="1" baseline="-25000" dirty="0" err="1">
                <a:ea typeface="+mn-lt"/>
                <a:cs typeface="+mn-lt"/>
              </a:rPr>
              <a:t>Mt</a:t>
            </a:r>
            <a:r>
              <a:rPr lang="en-US" sz="1700" baseline="-25000" dirty="0">
                <a:ea typeface="+mn-lt"/>
                <a:cs typeface="+mn-lt"/>
              </a:rPr>
              <a:t> </a:t>
            </a:r>
            <a:r>
              <a:rPr lang="en-US" sz="1700" dirty="0">
                <a:ea typeface="+mn-lt"/>
                <a:cs typeface="+mn-lt"/>
              </a:rPr>
              <a:t>−</a:t>
            </a:r>
            <a:r>
              <a:rPr lang="en-US" sz="1700" i="1" dirty="0" err="1">
                <a:ea typeface="+mn-lt"/>
                <a:cs typeface="+mn-lt"/>
              </a:rPr>
              <a:t>R</a:t>
            </a:r>
            <a:r>
              <a:rPr lang="en-US" sz="1700" i="1" baseline="-25000" dirty="0" err="1">
                <a:ea typeface="+mn-lt"/>
                <a:cs typeface="+mn-lt"/>
              </a:rPr>
              <a:t>ft</a:t>
            </a:r>
            <a:r>
              <a:rPr lang="en-US" sz="1700" dirty="0">
                <a:ea typeface="+mn-lt"/>
                <a:cs typeface="+mn-lt"/>
              </a:rPr>
              <a:t> =excess return on the market portfolio (index)</a:t>
            </a:r>
          </a:p>
          <a:p>
            <a:r>
              <a:rPr lang="en-US" sz="1700" i="1" dirty="0">
                <a:ea typeface="+mn-lt"/>
                <a:cs typeface="+mn-lt"/>
              </a:rPr>
              <a:t>                                                   </a:t>
            </a:r>
            <a:r>
              <a:rPr lang="en-US" sz="1700" i="1" dirty="0" err="1">
                <a:ea typeface="+mn-lt"/>
                <a:cs typeface="+mn-lt"/>
              </a:rPr>
              <a:t>SMB</a:t>
            </a:r>
            <a:r>
              <a:rPr lang="en-US" sz="1700" i="1" baseline="-25000" dirty="0" err="1">
                <a:ea typeface="+mn-lt"/>
                <a:cs typeface="+mn-lt"/>
              </a:rPr>
              <a:t>t</a:t>
            </a:r>
            <a:r>
              <a:rPr lang="en-US" sz="1700" dirty="0">
                <a:ea typeface="+mn-lt"/>
                <a:cs typeface="+mn-lt"/>
              </a:rPr>
              <a:t> =size premium (small minus big)</a:t>
            </a:r>
          </a:p>
          <a:p>
            <a:r>
              <a:rPr lang="en-US" sz="1700" i="1" dirty="0">
                <a:ea typeface="+mn-lt"/>
                <a:cs typeface="+mn-lt"/>
              </a:rPr>
              <a:t>                                                   </a:t>
            </a:r>
            <a:r>
              <a:rPr lang="en-US" sz="1700" i="1" dirty="0" err="1">
                <a:ea typeface="+mn-lt"/>
                <a:cs typeface="+mn-lt"/>
              </a:rPr>
              <a:t>HML</a:t>
            </a:r>
            <a:r>
              <a:rPr lang="en-US" sz="1700" i="1" baseline="-25000" dirty="0" err="1">
                <a:ea typeface="+mn-lt"/>
                <a:cs typeface="+mn-lt"/>
              </a:rPr>
              <a:t>t</a:t>
            </a:r>
            <a:r>
              <a:rPr lang="en-US" sz="1700" baseline="-25000" dirty="0">
                <a:ea typeface="+mn-lt"/>
                <a:cs typeface="+mn-lt"/>
              </a:rPr>
              <a:t> </a:t>
            </a:r>
            <a:r>
              <a:rPr lang="en-US" sz="1700" dirty="0">
                <a:ea typeface="+mn-lt"/>
                <a:cs typeface="+mn-lt"/>
              </a:rPr>
              <a:t>=value premium (high minus low)</a:t>
            </a:r>
          </a:p>
          <a:p>
            <a:r>
              <a:rPr lang="en-US" sz="1700" i="1" dirty="0">
                <a:ea typeface="+mn-lt"/>
                <a:cs typeface="+mn-lt"/>
              </a:rPr>
              <a:t>                                                  β</a:t>
            </a:r>
            <a:r>
              <a:rPr lang="en-US" sz="1700" baseline="-25000" dirty="0">
                <a:ea typeface="+mn-lt"/>
                <a:cs typeface="+mn-lt"/>
              </a:rPr>
              <a:t>1,2,3</a:t>
            </a:r>
            <a:r>
              <a:rPr lang="en-US" sz="1700" dirty="0">
                <a:ea typeface="+mn-lt"/>
                <a:cs typeface="+mn-lt"/>
              </a:rPr>
              <a:t> =factor coefficients </a:t>
            </a:r>
            <a:br>
              <a:rPr lang="en-US" sz="1700" dirty="0">
                <a:ea typeface="+mn-lt"/>
                <a:cs typeface="+mn-lt"/>
              </a:rPr>
            </a:br>
            <a:br>
              <a:rPr lang="en-US" dirty="0">
                <a:ea typeface="+mn-lt"/>
                <a:cs typeface="+mn-lt"/>
              </a:rPr>
            </a:br>
            <a:endParaRPr lang="en-US">
              <a:ea typeface="+mn-lt"/>
              <a:cs typeface="+mn-lt"/>
            </a:endParaRPr>
          </a:p>
        </p:txBody>
      </p:sp>
    </p:spTree>
    <p:extLst>
      <p:ext uri="{BB962C8B-B14F-4D97-AF65-F5344CB8AC3E}">
        <p14:creationId xmlns:p14="http://schemas.microsoft.com/office/powerpoint/2010/main" val="4162359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10D88-F947-66E8-0350-D9945B2EA824}"/>
              </a:ext>
            </a:extLst>
          </p:cNvPr>
          <p:cNvSpPr>
            <a:spLocks noGrp="1"/>
          </p:cNvSpPr>
          <p:nvPr>
            <p:ph type="title"/>
          </p:nvPr>
        </p:nvSpPr>
        <p:spPr/>
        <p:txBody>
          <a:bodyPr/>
          <a:lstStyle/>
          <a:p>
            <a:r>
              <a:rPr lang="en-US" dirty="0">
                <a:ea typeface="+mj-lt"/>
                <a:cs typeface="+mj-lt"/>
              </a:rPr>
              <a:t>Fama French 3 Factor Model</a:t>
            </a:r>
          </a:p>
        </p:txBody>
      </p:sp>
      <p:sp>
        <p:nvSpPr>
          <p:cNvPr id="5" name="Text Placeholder 4">
            <a:extLst>
              <a:ext uri="{FF2B5EF4-FFF2-40B4-BE49-F238E27FC236}">
                <a16:creationId xmlns:a16="http://schemas.microsoft.com/office/drawing/2014/main" id="{6099A370-92E6-95D8-8D7A-ED2C39A627DA}"/>
              </a:ext>
            </a:extLst>
          </p:cNvPr>
          <p:cNvSpPr>
            <a:spLocks noGrp="1"/>
          </p:cNvSpPr>
          <p:nvPr>
            <p:ph type="body" idx="1"/>
          </p:nvPr>
        </p:nvSpPr>
        <p:spPr/>
        <p:txBody>
          <a:bodyPr/>
          <a:lstStyle/>
          <a:p>
            <a:r>
              <a:rPr lang="en-US" dirty="0"/>
              <a:t>SMB</a:t>
            </a:r>
          </a:p>
        </p:txBody>
      </p:sp>
      <p:sp>
        <p:nvSpPr>
          <p:cNvPr id="3" name="Content Placeholder 2">
            <a:extLst>
              <a:ext uri="{FF2B5EF4-FFF2-40B4-BE49-F238E27FC236}">
                <a16:creationId xmlns:a16="http://schemas.microsoft.com/office/drawing/2014/main" id="{32AF24F0-9180-D494-D5C6-AD9F51A71A1C}"/>
              </a:ext>
            </a:extLst>
          </p:cNvPr>
          <p:cNvSpPr>
            <a:spLocks noGrp="1"/>
          </p:cNvSpPr>
          <p:nvPr>
            <p:ph sz="half" idx="2"/>
          </p:nvPr>
        </p:nvSpPr>
        <p:spPr>
          <a:xfrm>
            <a:off x="530352" y="3366390"/>
            <a:ext cx="4845387" cy="3222864"/>
          </a:xfrm>
        </p:spPr>
        <p:txBody>
          <a:bodyPr vert="horz" lIns="91440" tIns="45720" rIns="91440" bIns="45720" rtlCol="0" anchor="t">
            <a:normAutofit fontScale="70000" lnSpcReduction="20000"/>
          </a:bodyPr>
          <a:lstStyle/>
          <a:p>
            <a:r>
              <a:rPr lang="en-US" dirty="0">
                <a:ea typeface="+mn-lt"/>
                <a:cs typeface="+mn-lt"/>
              </a:rPr>
              <a:t>SMB(Small Minus Big) = Historic excess returns of small-cap companies over large-cap companies. </a:t>
            </a:r>
          </a:p>
          <a:p>
            <a:r>
              <a:rPr lang="en-US" dirty="0"/>
              <a:t>SMB = 1/3 (small value returns +</a:t>
            </a:r>
          </a:p>
          <a:p>
            <a:r>
              <a:rPr lang="en-US" dirty="0"/>
              <a:t>                     small neutral returns + </a:t>
            </a:r>
          </a:p>
          <a:p>
            <a:r>
              <a:rPr lang="en-US" dirty="0"/>
              <a:t>                     Small growth returns) - </a:t>
            </a:r>
          </a:p>
          <a:p>
            <a:r>
              <a:rPr lang="en-US" dirty="0"/>
              <a:t>              </a:t>
            </a:r>
            <a:r>
              <a:rPr lang="en-US" dirty="0">
                <a:ea typeface="+mn-lt"/>
                <a:cs typeface="+mn-lt"/>
              </a:rPr>
              <a:t>1/3</a:t>
            </a:r>
            <a:r>
              <a:rPr lang="en-US" dirty="0"/>
              <a:t>  ( big value returns + </a:t>
            </a:r>
          </a:p>
          <a:p>
            <a:r>
              <a:rPr lang="en-US" dirty="0"/>
              <a:t>                       big neutral returns + </a:t>
            </a:r>
          </a:p>
          <a:p>
            <a:r>
              <a:rPr lang="en-US" dirty="0"/>
              <a:t>                       big growth returns)</a:t>
            </a:r>
          </a:p>
          <a:p>
            <a:endParaRPr lang="en-US" dirty="0"/>
          </a:p>
          <a:p>
            <a:endParaRPr lang="en-US" dirty="0"/>
          </a:p>
          <a:p>
            <a:endParaRPr lang="en-US" dirty="0"/>
          </a:p>
        </p:txBody>
      </p:sp>
      <p:sp>
        <p:nvSpPr>
          <p:cNvPr id="6" name="Text Placeholder 5">
            <a:extLst>
              <a:ext uri="{FF2B5EF4-FFF2-40B4-BE49-F238E27FC236}">
                <a16:creationId xmlns:a16="http://schemas.microsoft.com/office/drawing/2014/main" id="{750551DC-78FD-8FBA-C850-6C215C577E4F}"/>
              </a:ext>
            </a:extLst>
          </p:cNvPr>
          <p:cNvSpPr>
            <a:spLocks noGrp="1"/>
          </p:cNvSpPr>
          <p:nvPr>
            <p:ph type="body" sz="quarter" idx="3"/>
          </p:nvPr>
        </p:nvSpPr>
        <p:spPr/>
        <p:txBody>
          <a:bodyPr/>
          <a:lstStyle/>
          <a:p>
            <a:r>
              <a:rPr lang="en-US" dirty="0"/>
              <a:t>HML</a:t>
            </a:r>
          </a:p>
        </p:txBody>
      </p:sp>
      <p:sp>
        <p:nvSpPr>
          <p:cNvPr id="4" name="Content Placeholder 3">
            <a:extLst>
              <a:ext uri="{FF2B5EF4-FFF2-40B4-BE49-F238E27FC236}">
                <a16:creationId xmlns:a16="http://schemas.microsoft.com/office/drawing/2014/main" id="{44DA2130-5BD1-C9B4-42FF-C343CBB382EF}"/>
              </a:ext>
            </a:extLst>
          </p:cNvPr>
          <p:cNvSpPr>
            <a:spLocks noGrp="1"/>
          </p:cNvSpPr>
          <p:nvPr>
            <p:ph sz="quarter" idx="4"/>
          </p:nvPr>
        </p:nvSpPr>
        <p:spPr/>
        <p:txBody>
          <a:bodyPr vert="horz" lIns="91440" tIns="45720" rIns="91440" bIns="45720" rtlCol="0" anchor="t">
            <a:normAutofit fontScale="70000" lnSpcReduction="20000"/>
          </a:bodyPr>
          <a:lstStyle/>
          <a:p>
            <a:r>
              <a:rPr lang="en-US" dirty="0">
                <a:ea typeface="+mn-lt"/>
                <a:cs typeface="+mn-lt"/>
              </a:rPr>
              <a:t>HML(High Minus Low) = Historic excess returns of value stocks over growth stocks</a:t>
            </a:r>
          </a:p>
          <a:p>
            <a:endParaRPr lang="en-US" dirty="0"/>
          </a:p>
          <a:p>
            <a:r>
              <a:rPr lang="en-US" dirty="0"/>
              <a:t>HML = ½( small value returns +</a:t>
            </a:r>
          </a:p>
          <a:p>
            <a:r>
              <a:rPr lang="en-US" dirty="0"/>
              <a:t>                   Big value returns) - </a:t>
            </a:r>
          </a:p>
          <a:p>
            <a:r>
              <a:rPr lang="en-US" dirty="0"/>
              <a:t>                  ½  (small growth  returns + </a:t>
            </a:r>
          </a:p>
          <a:p>
            <a:r>
              <a:rPr lang="en-US" dirty="0"/>
              <a:t>                    big growth returns) </a:t>
            </a:r>
          </a:p>
          <a:p>
            <a:endParaRPr lang="en-US" dirty="0"/>
          </a:p>
          <a:p>
            <a:r>
              <a:rPr lang="en-US" dirty="0"/>
              <a:t>   </a:t>
            </a:r>
          </a:p>
          <a:p>
            <a:endParaRPr lang="en-US" dirty="0"/>
          </a:p>
        </p:txBody>
      </p:sp>
    </p:spTree>
    <p:extLst>
      <p:ext uri="{BB962C8B-B14F-4D97-AF65-F5344CB8AC3E}">
        <p14:creationId xmlns:p14="http://schemas.microsoft.com/office/powerpoint/2010/main" val="1981946253"/>
      </p:ext>
    </p:extLst>
  </p:cSld>
  <p:clrMapOvr>
    <a:masterClrMapping/>
  </p:clrMapOvr>
</p:sld>
</file>

<file path=ppt/theme/theme1.xml><?xml version="1.0" encoding="utf-8"?>
<a:theme xmlns:a="http://schemas.openxmlformats.org/drawingml/2006/main" name="RocaVTI">
  <a:themeElements>
    <a:clrScheme name="AnalogousFromLightSeedLeftStep">
      <a:dk1>
        <a:srgbClr val="000000"/>
      </a:dk1>
      <a:lt1>
        <a:srgbClr val="FFFFFF"/>
      </a:lt1>
      <a:dk2>
        <a:srgbClr val="24393F"/>
      </a:dk2>
      <a:lt2>
        <a:srgbClr val="E8E8E2"/>
      </a:lt2>
      <a:accent1>
        <a:srgbClr val="89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RocaVTI</vt:lpstr>
      <vt:lpstr>Risk Analysis of Indian Markets</vt:lpstr>
      <vt:lpstr>Table of Contents</vt:lpstr>
      <vt:lpstr>Introduction</vt:lpstr>
      <vt:lpstr>DATA</vt:lpstr>
      <vt:lpstr>Capital Asset Pricing Model</vt:lpstr>
      <vt:lpstr>Capital Asset Pricing Model</vt:lpstr>
      <vt:lpstr>Capital Asset Pricing Model</vt:lpstr>
      <vt:lpstr>Fama French 3 Factor Model</vt:lpstr>
      <vt:lpstr>Fama French 3 Factor Model</vt:lpstr>
      <vt:lpstr>Fama French 3 Factor Model</vt:lpstr>
      <vt:lpstr>FF3F VS CAPM</vt:lpstr>
      <vt:lpstr>Limitations of CAPM</vt:lpstr>
      <vt:lpstr>So why doesn’t CAPM work in India? </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425</cp:revision>
  <dcterms:created xsi:type="dcterms:W3CDTF">2022-10-30T17:45:15Z</dcterms:created>
  <dcterms:modified xsi:type="dcterms:W3CDTF">2022-10-31T19:03:37Z</dcterms:modified>
</cp:coreProperties>
</file>