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651" r:id="rId2"/>
  </p:sldMasterIdLst>
  <p:notesMasterIdLst>
    <p:notesMasterId r:id="rId7"/>
  </p:notesMasterIdLst>
  <p:sldIdLst>
    <p:sldId id="301" r:id="rId3"/>
    <p:sldId id="302" r:id="rId4"/>
    <p:sldId id="303" r:id="rId5"/>
    <p:sldId id="304" r:id="rId6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13" autoAdjust="0"/>
    <p:restoredTop sz="99084" autoAdjust="0"/>
  </p:normalViewPr>
  <p:slideViewPr>
    <p:cSldViewPr>
      <p:cViewPr varScale="1">
        <p:scale>
          <a:sx n="88" d="100"/>
          <a:sy n="88" d="100"/>
        </p:scale>
        <p:origin x="39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F59F7CFF-66DF-49AC-B476-1408FB88097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597979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9pPr>
            </a:lstStyle>
            <a:p>
              <a:pPr algn="ctr" eaLnBrk="1" hangingPunct="1"/>
              <a:endParaRPr kumimoji="0" lang="zh-TW" altLang="zh-TW" sz="2400">
                <a:ea typeface="新細明體" charset="-12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9pPr>
            </a:lstStyle>
            <a:p>
              <a:pPr eaLnBrk="1" hangingPunct="1"/>
              <a:endParaRPr kumimoji="0" lang="zh-TW" altLang="zh-TW" sz="2400">
                <a:ea typeface="新細明體" charset="-12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9pPr>
              </a:lstStyle>
              <a:p>
                <a:pPr eaLnBrk="1" hangingPunct="1"/>
                <a:endParaRPr kumimoji="0" lang="zh-TW" altLang="zh-TW" sz="2400">
                  <a:ea typeface="新細明體" charset="-12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9pPr>
              </a:lstStyle>
              <a:p>
                <a:pPr eaLnBrk="1" hangingPunct="1"/>
                <a:endParaRPr kumimoji="0" lang="zh-TW" altLang="zh-TW" sz="2400">
                  <a:ea typeface="新細明體" charset="-12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9pPr>
              </a:lstStyle>
              <a:p>
                <a:pPr eaLnBrk="1" hangingPunct="1"/>
                <a:endParaRPr kumimoji="0" lang="zh-TW" altLang="zh-TW" sz="2400">
                  <a:ea typeface="新細明體" charset="-12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9pPr>
              </a:lstStyle>
              <a:p>
                <a:pPr eaLnBrk="1" hangingPunct="1"/>
                <a:endParaRPr kumimoji="0" lang="zh-TW" altLang="zh-TW" sz="2400">
                  <a:ea typeface="新細明體" charset="-12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9pPr>
              </a:lstStyle>
              <a:p>
                <a:pPr eaLnBrk="1" hangingPunct="1"/>
                <a:endParaRPr kumimoji="0" lang="zh-TW" altLang="zh-TW" sz="2400">
                  <a:ea typeface="新細明體" charset="-12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9pPr>
              </a:lstStyle>
              <a:p>
                <a:pPr eaLnBrk="1" hangingPunct="1"/>
                <a:endParaRPr kumimoji="0" lang="zh-TW" altLang="zh-TW" sz="2400">
                  <a:ea typeface="新細明體" charset="-12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9pPr>
              </a:lstStyle>
              <a:p>
                <a:pPr eaLnBrk="1" hangingPunct="1"/>
                <a:endParaRPr kumimoji="0" lang="zh-TW" altLang="zh-TW" sz="2400">
                  <a:ea typeface="新細明體" charset="-12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9pPr>
              </a:lstStyle>
              <a:p>
                <a:pPr eaLnBrk="1" hangingPunct="1"/>
                <a:endParaRPr kumimoji="0" lang="zh-TW" altLang="zh-TW" sz="2400">
                  <a:ea typeface="新細明體" charset="-12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9pPr>
              </a:lstStyle>
              <a:p>
                <a:pPr eaLnBrk="1" hangingPunct="1"/>
                <a:endParaRPr kumimoji="0" lang="zh-TW" altLang="zh-TW" sz="2400">
                  <a:ea typeface="新細明體" charset="-12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9pPr>
              </a:lstStyle>
              <a:p>
                <a:pPr eaLnBrk="1" hangingPunct="1"/>
                <a:endParaRPr kumimoji="0" lang="zh-TW" altLang="zh-TW" sz="2400">
                  <a:ea typeface="新細明體" charset="-120"/>
                </a:endParaRPr>
              </a:p>
            </p:txBody>
          </p:sp>
        </p:grpSp>
      </p:grpSp>
      <p:sp>
        <p:nvSpPr>
          <p:cNvPr id="51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51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3400"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 lIns="91440" tIns="45720" rIns="91440" bIns="45720" anchor="b" anchorCtr="0"/>
          <a:lstStyle>
            <a:lvl1pPr algn="r">
              <a:defRPr b="0">
                <a:latin typeface="Arial Black" pitchFamily="34" charset="0"/>
              </a:defRPr>
            </a:lvl1pPr>
          </a:lstStyle>
          <a:p>
            <a:pPr>
              <a:defRPr/>
            </a:pPr>
            <a:fld id="{61FEBC4A-E57A-4E66-B4B7-09FBB180D0F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912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273F07-6709-48E2-812F-1D7E0AF00C9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45414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86563" y="457200"/>
            <a:ext cx="2178050" cy="60912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50825" y="457200"/>
            <a:ext cx="6383338" cy="60912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4B1F5-17FF-4359-9FE5-070E002E67D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44170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9CC63-CC7C-48CA-8DFE-FA2C5B9EF7A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7514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FF044F-156B-410E-BABE-E255F84F14B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13713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A913-F074-4243-9D5B-6E75C351829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292501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0825" y="415925"/>
            <a:ext cx="4279900" cy="6132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3125" y="415925"/>
            <a:ext cx="4281488" cy="6132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5EC26-3E18-46F0-915B-4A7FE40D4B7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8719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290E34-9267-4630-A413-EA156EA52FE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51086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ED0026-D97C-4870-A48A-4C4EE85F917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416536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7EED6-8A4D-45BF-8C7C-BE65BEE5AB5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513778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171BE-6A6A-4C3D-8929-B23560580CB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9011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304636-2610-4332-B726-B032CDFCB84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044912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710185-26B3-49A7-BA22-33DD7D2B295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119922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DA09FF-A202-40E8-9D7D-FC01E3D6F54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885531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86563" y="274638"/>
            <a:ext cx="2178050" cy="6273800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50825" y="274638"/>
            <a:ext cx="6383338" cy="6273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CE44C1-FC73-4661-8A93-8176EA09724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68483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EDC2B7-1578-4F7B-8251-EA9A8309259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73467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0825" y="1476375"/>
            <a:ext cx="4279900" cy="50720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3125" y="1476375"/>
            <a:ext cx="4281488" cy="50720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7BD2DA-DB24-4D9E-900B-51720DC43E2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44985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5377B0-DEF5-4EB7-BDA1-83292CCB132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89592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ADCC0B-6B65-41B0-8895-2FCFE0DF22D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61505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A0560C-27A8-423B-B5DE-7D7DDF27EFC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5255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016353-F0C9-438D-AE65-4F6DF6ABAF3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62446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B8CE69-1487-4988-BA92-D3C3DD6B1FC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35690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4713" y="6599238"/>
            <a:ext cx="63658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 algn="ctr">
              <a:defRPr kumimoji="0" sz="1200" b="1">
                <a:latin typeface="Courier New" pitchFamily="49" charset="0"/>
                <a:ea typeface="+mn-ea"/>
              </a:defRPr>
            </a:lvl1pPr>
          </a:lstStyle>
          <a:p>
            <a:pPr>
              <a:defRPr/>
            </a:pPr>
            <a:fld id="{418E69B7-70B2-4A7F-8AF3-7F3B4748D2D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grpSp>
        <p:nvGrpSpPr>
          <p:cNvPr id="1027" name="Group 3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1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9pPr>
            </a:lstStyle>
            <a:p>
              <a:pPr algn="ctr" eaLnBrk="1" hangingPunct="1"/>
              <a:endParaRPr kumimoji="0" lang="zh-TW" altLang="zh-TW" sz="2400">
                <a:ea typeface="新細明體" charset="-120"/>
              </a:endParaRPr>
            </a:p>
          </p:txBody>
        </p:sp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9pPr>
            </a:lstStyle>
            <a:p>
              <a:pPr eaLnBrk="1" hangingPunct="1"/>
              <a:endParaRPr kumimoji="0" lang="zh-TW" altLang="zh-TW" sz="2400">
                <a:ea typeface="新細明體" charset="-12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9pPr>
            </a:lstStyle>
            <a:p>
              <a:pPr eaLnBrk="1" hangingPunct="1"/>
              <a:endParaRPr kumimoji="0" lang="zh-TW" altLang="zh-TW" sz="1800">
                <a:solidFill>
                  <a:schemeClr val="hlink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9pPr>
            </a:lstStyle>
            <a:p>
              <a:pPr eaLnBrk="1" hangingPunct="1"/>
              <a:endParaRPr kumimoji="0" lang="zh-TW" altLang="zh-TW" sz="1800">
                <a:solidFill>
                  <a:schemeClr val="hlink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9pPr>
            </a:lstStyle>
            <a:p>
              <a:pPr eaLnBrk="1" hangingPunct="1"/>
              <a:endParaRPr kumimoji="0" lang="zh-TW" altLang="zh-TW" sz="1800">
                <a:solidFill>
                  <a:schemeClr val="accent2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9pPr>
            </a:lstStyle>
            <a:p>
              <a:pPr eaLnBrk="1" hangingPunct="1"/>
              <a:endParaRPr kumimoji="0" lang="zh-TW" altLang="zh-TW" sz="1800">
                <a:solidFill>
                  <a:schemeClr val="hlink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9pPr>
            </a:lstStyle>
            <a:p>
              <a:pPr eaLnBrk="1" hangingPunct="1"/>
              <a:endParaRPr kumimoji="0" lang="zh-TW" altLang="zh-TW" sz="2400">
                <a:ea typeface="新細明體" charset="-120"/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9pPr>
            </a:lstStyle>
            <a:p>
              <a:pPr eaLnBrk="1" hangingPunct="1"/>
              <a:endParaRPr kumimoji="0" lang="zh-TW" altLang="zh-TW" sz="1800">
                <a:solidFill>
                  <a:schemeClr val="accent2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9pPr>
            </a:lstStyle>
            <a:p>
              <a:pPr eaLnBrk="1" hangingPunct="1"/>
              <a:endParaRPr kumimoji="0" lang="zh-TW" altLang="zh-TW" sz="1800">
                <a:solidFill>
                  <a:schemeClr val="accent2"/>
                </a:solidFill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1028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9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76375"/>
            <a:ext cx="8713788" cy="507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30" name="Line 15"/>
          <p:cNvSpPr>
            <a:spLocks noChangeShapeType="1"/>
          </p:cNvSpPr>
          <p:nvPr/>
        </p:nvSpPr>
        <p:spPr bwMode="auto">
          <a:xfrm>
            <a:off x="250825" y="1404938"/>
            <a:ext cx="8575675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Symbol" pitchFamily="18" charset="2"/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ebdings" pitchFamily="18" charset="2"/>
        <a:buChar char="ñ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«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ebdings" pitchFamily="18" charset="2"/>
        <a:buChar char="¯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 2" pitchFamily="18" charset="2"/>
        <a:buChar char="ð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 2" pitchFamily="18" charset="2"/>
        <a:buChar char="ð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 2" pitchFamily="18" charset="2"/>
        <a:buChar char="ð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 2" pitchFamily="18" charset="2"/>
        <a:buChar char="ð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 2" pitchFamily="18" charset="2"/>
        <a:buChar char="ð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4713" y="6599238"/>
            <a:ext cx="63658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 algn="ctr">
              <a:defRPr kumimoji="0" sz="1200" b="1">
                <a:latin typeface="Courier New" pitchFamily="49" charset="0"/>
                <a:ea typeface="+mn-ea"/>
              </a:defRPr>
            </a:lvl1pPr>
          </a:lstStyle>
          <a:p>
            <a:pPr>
              <a:defRPr/>
            </a:pPr>
            <a:fld id="{84D1E68E-E049-4322-828C-9B2FB2D49BD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grpSp>
        <p:nvGrpSpPr>
          <p:cNvPr id="2051" name="Group 3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053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9pPr>
            </a:lstStyle>
            <a:p>
              <a:pPr algn="ctr" eaLnBrk="1" hangingPunct="1"/>
              <a:endParaRPr kumimoji="0" lang="zh-TW" altLang="zh-TW" sz="2400">
                <a:ea typeface="新細明體" charset="-120"/>
              </a:endParaRPr>
            </a:p>
          </p:txBody>
        </p:sp>
        <p:sp>
          <p:nvSpPr>
            <p:cNvPr id="2054" name="Rectangle 5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9pPr>
            </a:lstStyle>
            <a:p>
              <a:pPr eaLnBrk="1" hangingPunct="1"/>
              <a:endParaRPr kumimoji="0" lang="zh-TW" altLang="zh-TW" sz="2400">
                <a:ea typeface="新細明體" charset="-120"/>
              </a:endParaRPr>
            </a:p>
          </p:txBody>
        </p:sp>
        <p:sp>
          <p:nvSpPr>
            <p:cNvPr id="2055" name="Rectangle 6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9pPr>
            </a:lstStyle>
            <a:p>
              <a:pPr eaLnBrk="1" hangingPunct="1"/>
              <a:endParaRPr kumimoji="0" lang="zh-TW" altLang="zh-TW" sz="1800">
                <a:solidFill>
                  <a:schemeClr val="hlink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2056" name="Rectangle 7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9pPr>
            </a:lstStyle>
            <a:p>
              <a:pPr eaLnBrk="1" hangingPunct="1"/>
              <a:endParaRPr kumimoji="0" lang="zh-TW" altLang="zh-TW" sz="1800">
                <a:solidFill>
                  <a:schemeClr val="hlink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2057" name="Rectangle 8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9pPr>
            </a:lstStyle>
            <a:p>
              <a:pPr eaLnBrk="1" hangingPunct="1"/>
              <a:endParaRPr kumimoji="0" lang="zh-TW" altLang="zh-TW" sz="1800">
                <a:solidFill>
                  <a:schemeClr val="accent2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2058" name="Rectangle 9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9pPr>
            </a:lstStyle>
            <a:p>
              <a:pPr eaLnBrk="1" hangingPunct="1"/>
              <a:endParaRPr kumimoji="0" lang="zh-TW" altLang="zh-TW" sz="1800">
                <a:solidFill>
                  <a:schemeClr val="hlink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2059" name="Rectangle 10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9pPr>
            </a:lstStyle>
            <a:p>
              <a:pPr eaLnBrk="1" hangingPunct="1"/>
              <a:endParaRPr kumimoji="0" lang="zh-TW" altLang="zh-TW" sz="2400">
                <a:ea typeface="新細明體" charset="-120"/>
              </a:endParaRPr>
            </a:p>
          </p:txBody>
        </p:sp>
        <p:sp>
          <p:nvSpPr>
            <p:cNvPr id="2060" name="Rectangle 11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9pPr>
            </a:lstStyle>
            <a:p>
              <a:pPr eaLnBrk="1" hangingPunct="1"/>
              <a:endParaRPr kumimoji="0" lang="zh-TW" altLang="zh-TW" sz="1800">
                <a:solidFill>
                  <a:schemeClr val="accent2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2061" name="Rectangle 12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9pPr>
            </a:lstStyle>
            <a:p>
              <a:pPr eaLnBrk="1" hangingPunct="1"/>
              <a:endParaRPr kumimoji="0" lang="zh-TW" altLang="zh-TW" sz="1800">
                <a:solidFill>
                  <a:schemeClr val="accent2"/>
                </a:solidFill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2052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415925"/>
            <a:ext cx="8713788" cy="613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Symbol" pitchFamily="18" charset="2"/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ebdings" pitchFamily="18" charset="2"/>
        <a:buChar char="ñ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«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ebdings" pitchFamily="18" charset="2"/>
        <a:buChar char="¯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 2" pitchFamily="18" charset="2"/>
        <a:buChar char="ð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 2" pitchFamily="18" charset="2"/>
        <a:buChar char="ð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 2" pitchFamily="18" charset="2"/>
        <a:buChar char="ð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 2" pitchFamily="18" charset="2"/>
        <a:buChar char="ð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 2" pitchFamily="18" charset="2"/>
        <a:buChar char="ð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yslee@mail.ntcu.edu.tw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03611F-CFAA-4968-9080-64BED7C9571B}" type="slidenum">
              <a:rPr lang="en-US" altLang="zh-TW"/>
              <a:pPr>
                <a:defRPr/>
              </a:pPr>
              <a:t>1</a:t>
            </a:fld>
            <a:endParaRPr lang="en-US" altLang="zh-TW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 eaLnBrk="1" hangingPunct="1"/>
            <a:r>
              <a:rPr lang="zh-TW" altLang="en-US" sz="4000" b="1" smtClean="0">
                <a:latin typeface="Bookman Old Style" pitchFamily="18" charset="0"/>
                <a:ea typeface="標楷體" pitchFamily="65" charset="-120"/>
              </a:rPr>
              <a:t>課程綱要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76375"/>
            <a:ext cx="8713788" cy="5203825"/>
          </a:xfrm>
        </p:spPr>
        <p:txBody>
          <a:bodyPr/>
          <a:lstStyle/>
          <a:p>
            <a:pPr eaLnBrk="1" hangingPunct="1"/>
            <a:r>
              <a:rPr lang="zh-TW" altLang="en-US" sz="2400" dirty="0" smtClean="0">
                <a:latin typeface="Times New Roman" pitchFamily="18" charset="0"/>
                <a:ea typeface="標楷體" pitchFamily="65" charset="-120"/>
              </a:rPr>
              <a:t>課程名稱</a:t>
            </a:r>
          </a:p>
          <a:p>
            <a:pPr lvl="1" eaLnBrk="1" hangingPunct="1"/>
            <a:r>
              <a:rPr lang="zh-TW" altLang="en-US" sz="2000" dirty="0" smtClean="0">
                <a:latin typeface="Times New Roman" pitchFamily="18" charset="0"/>
                <a:ea typeface="標楷體" pitchFamily="65" charset="-120"/>
              </a:rPr>
              <a:t>計算機組織 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Computer Organization</a:t>
            </a:r>
          </a:p>
          <a:p>
            <a:pPr eaLnBrk="1" hangingPunct="1"/>
            <a:r>
              <a:rPr lang="zh-TW" altLang="en-US" sz="2400" dirty="0" smtClean="0">
                <a:latin typeface="Times New Roman" pitchFamily="18" charset="0"/>
                <a:ea typeface="標楷體" pitchFamily="65" charset="-120"/>
              </a:rPr>
              <a:t>授課教師</a:t>
            </a:r>
          </a:p>
          <a:p>
            <a:pPr lvl="1" eaLnBrk="1" hangingPunct="1"/>
            <a:r>
              <a:rPr lang="zh-TW" altLang="en-US" sz="2000" dirty="0" smtClean="0">
                <a:latin typeface="Times New Roman" pitchFamily="18" charset="0"/>
                <a:ea typeface="標楷體" pitchFamily="65" charset="-120"/>
              </a:rPr>
              <a:t>李宜軒  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K808 (ext. 3808)  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hlinkClick r:id="rId2"/>
              </a:rPr>
              <a:t>yslee@mail.ntcu.edu.tw</a:t>
            </a:r>
            <a:endParaRPr lang="en-US" altLang="zh-TW" sz="2000" dirty="0" smtClean="0">
              <a:latin typeface="Times New Roman" pitchFamily="18" charset="0"/>
              <a:ea typeface="標楷體" pitchFamily="65" charset="-120"/>
            </a:endParaRPr>
          </a:p>
          <a:p>
            <a:pPr eaLnBrk="1" hangingPunct="1"/>
            <a:r>
              <a:rPr lang="zh-TW" altLang="en-US" sz="2400" dirty="0" smtClean="0">
                <a:latin typeface="Times New Roman" pitchFamily="18" charset="0"/>
                <a:ea typeface="標楷體" pitchFamily="65" charset="-120"/>
              </a:rPr>
              <a:t>教學方式</a:t>
            </a:r>
          </a:p>
          <a:p>
            <a:pPr lvl="1" eaLnBrk="1" hangingPunct="1"/>
            <a:r>
              <a:rPr lang="zh-TW" altLang="en-US" sz="2000" dirty="0" smtClean="0">
                <a:latin typeface="Times New Roman" pitchFamily="18" charset="0"/>
                <a:ea typeface="標楷體" pitchFamily="65" charset="-120"/>
              </a:rPr>
              <a:t>課堂授課</a:t>
            </a:r>
          </a:p>
          <a:p>
            <a:pPr eaLnBrk="1" hangingPunct="1"/>
            <a:r>
              <a:rPr lang="zh-TW" altLang="en-US" sz="2400" dirty="0" smtClean="0">
                <a:latin typeface="Times New Roman" pitchFamily="18" charset="0"/>
                <a:ea typeface="標楷體" pitchFamily="65" charset="-120"/>
              </a:rPr>
              <a:t>參考書目</a:t>
            </a:r>
          </a:p>
          <a:p>
            <a:pPr lvl="1" eaLnBrk="1" hangingPunct="1"/>
            <a:r>
              <a:rPr lang="en-US" altLang="zh-TW" sz="2000" dirty="0" smtClean="0">
                <a:latin typeface="Times New Roman" pitchFamily="18" charset="0"/>
              </a:rPr>
              <a:t>D.A. Patterson and J.L. Hennessy, </a:t>
            </a:r>
            <a:r>
              <a:rPr lang="en-US" altLang="zh-TW" sz="2000" b="1" dirty="0" smtClean="0">
                <a:latin typeface="Times New Roman" pitchFamily="18" charset="0"/>
              </a:rPr>
              <a:t>Computer Organization and Design, The Hardware/Software Interface</a:t>
            </a:r>
            <a:r>
              <a:rPr lang="en-US" altLang="zh-TW" sz="2000" dirty="0" smtClean="0">
                <a:latin typeface="Times New Roman" pitchFamily="18" charset="0"/>
              </a:rPr>
              <a:t>, 5</a:t>
            </a:r>
            <a:r>
              <a:rPr lang="en-US" altLang="zh-TW" sz="2000" baseline="30000" dirty="0" smtClean="0">
                <a:latin typeface="Times New Roman" pitchFamily="18" charset="0"/>
              </a:rPr>
              <a:t>th</a:t>
            </a:r>
            <a:r>
              <a:rPr lang="en-US" altLang="zh-TW" sz="2000" dirty="0" smtClean="0">
                <a:latin typeface="Times New Roman" pitchFamily="18" charset="0"/>
              </a:rPr>
              <a:t> Edition, Morgan Kaufmann Publishers, 2013. (ISBN: 9780124077263)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44704-DFB2-41B0-8221-55026C9D0303}" type="slidenum">
              <a:rPr lang="en-US" altLang="zh-TW"/>
              <a:pPr>
                <a:defRPr/>
              </a:pPr>
              <a:t>2</a:t>
            </a:fld>
            <a:endParaRPr lang="en-US" altLang="zh-TW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 eaLnBrk="1" hangingPunct="1"/>
            <a:r>
              <a:rPr lang="zh-TW" altLang="en-US" sz="4000" b="1" smtClean="0">
                <a:latin typeface="Bookman Old Style" pitchFamily="18" charset="0"/>
                <a:ea typeface="標楷體" pitchFamily="65" charset="-120"/>
              </a:rPr>
              <a:t>課程綱要 </a:t>
            </a:r>
            <a:r>
              <a:rPr lang="en-US" altLang="zh-TW" sz="4000" b="1" smtClean="0">
                <a:latin typeface="Bookman Old Style" pitchFamily="18" charset="0"/>
                <a:ea typeface="標楷體" pitchFamily="65" charset="-120"/>
              </a:rPr>
              <a:t>(</a:t>
            </a:r>
            <a:r>
              <a:rPr lang="zh-TW" altLang="en-US" sz="4000" b="1" smtClean="0">
                <a:latin typeface="Bookman Old Style" pitchFamily="18" charset="0"/>
                <a:ea typeface="標楷體" pitchFamily="65" charset="-120"/>
              </a:rPr>
              <a:t>續</a:t>
            </a:r>
            <a:r>
              <a:rPr lang="en-US" altLang="zh-TW" sz="4000" b="1" smtClean="0">
                <a:latin typeface="Bookman Old Style" pitchFamily="18" charset="0"/>
                <a:ea typeface="標楷體" pitchFamily="65" charset="-120"/>
              </a:rPr>
              <a:t>)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76375"/>
            <a:ext cx="8713788" cy="5203825"/>
          </a:xfrm>
        </p:spPr>
        <p:txBody>
          <a:bodyPr/>
          <a:lstStyle/>
          <a:p>
            <a:pPr eaLnBrk="1" hangingPunct="1"/>
            <a:r>
              <a:rPr lang="zh-TW" altLang="en-US" sz="2400" dirty="0" smtClean="0">
                <a:latin typeface="Times New Roman" pitchFamily="18" charset="0"/>
                <a:ea typeface="標楷體" pitchFamily="65" charset="-120"/>
              </a:rPr>
              <a:t>課程目標</a:t>
            </a:r>
          </a:p>
          <a:p>
            <a:pPr lvl="1" eaLnBrk="1" hangingPunct="1"/>
            <a:r>
              <a:rPr lang="zh-TW" altLang="en-US" sz="2000" dirty="0" smtClean="0">
                <a:latin typeface="Times New Roman" pitchFamily="18" charset="0"/>
                <a:ea typeface="標楷體" pitchFamily="65" charset="-120"/>
              </a:rPr>
              <a:t>瞭解微處理器硬體架構組成及設計原理</a:t>
            </a:r>
            <a:endParaRPr lang="en-US" altLang="zh-TW" sz="2000" dirty="0" smtClean="0">
              <a:latin typeface="Times New Roman" pitchFamily="18" charset="0"/>
              <a:ea typeface="標楷體" pitchFamily="65" charset="-120"/>
            </a:endParaRPr>
          </a:p>
          <a:p>
            <a:pPr lvl="1" eaLnBrk="1" hangingPunct="1"/>
            <a:r>
              <a:rPr lang="zh-TW" altLang="en-US" sz="2000" dirty="0" smtClean="0">
                <a:latin typeface="Times New Roman" pitchFamily="18" charset="0"/>
                <a:ea typeface="標楷體" pitchFamily="65" charset="-120"/>
              </a:rPr>
              <a:t>瞭解微處理器指令集架構</a:t>
            </a:r>
            <a:endParaRPr lang="en-US" altLang="zh-TW" sz="2000" dirty="0" smtClean="0">
              <a:latin typeface="Times New Roman" pitchFamily="18" charset="0"/>
              <a:ea typeface="標楷體" pitchFamily="65" charset="-120"/>
            </a:endParaRPr>
          </a:p>
          <a:p>
            <a:pPr lvl="1" eaLnBrk="1" hangingPunct="1"/>
            <a:r>
              <a:rPr lang="zh-TW" altLang="en-US" sz="2000" dirty="0" smtClean="0">
                <a:latin typeface="Times New Roman" pitchFamily="18" charset="0"/>
                <a:ea typeface="標楷體" pitchFamily="65" charset="-120"/>
              </a:rPr>
              <a:t>瞭解微處理器效能評量方式</a:t>
            </a:r>
            <a:endParaRPr lang="en-US" altLang="zh-TW" sz="2000" dirty="0" smtClean="0">
              <a:latin typeface="Times New Roman" pitchFamily="18" charset="0"/>
              <a:ea typeface="標楷體" pitchFamily="65" charset="-120"/>
            </a:endParaRPr>
          </a:p>
          <a:p>
            <a:pPr eaLnBrk="1" hangingPunct="1"/>
            <a:r>
              <a:rPr lang="zh-TW" altLang="en-US" sz="2400" dirty="0" smtClean="0">
                <a:latin typeface="Times New Roman" pitchFamily="18" charset="0"/>
                <a:ea typeface="標楷體" pitchFamily="65" charset="-120"/>
              </a:rPr>
              <a:t>課程評量</a:t>
            </a:r>
          </a:p>
          <a:p>
            <a:pPr lvl="1" eaLnBrk="1" hangingPunct="1"/>
            <a:r>
              <a:rPr lang="zh-TW" altLang="en-US" sz="2000" dirty="0" smtClean="0">
                <a:latin typeface="Times New Roman" pitchFamily="18" charset="0"/>
                <a:ea typeface="標楷體" pitchFamily="65" charset="-120"/>
              </a:rPr>
              <a:t>期中考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2 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</a:rPr>
              <a:t>次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(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50%)</a:t>
            </a:r>
            <a:endParaRPr lang="en-US" altLang="zh-TW" sz="2000" dirty="0" smtClean="0">
              <a:latin typeface="Times New Roman" pitchFamily="18" charset="0"/>
              <a:ea typeface="標楷體" pitchFamily="65" charset="-120"/>
            </a:endParaRPr>
          </a:p>
          <a:p>
            <a:pPr lvl="1" eaLnBrk="1" hangingPunct="1"/>
            <a:r>
              <a:rPr lang="zh-TW" altLang="en-US" sz="2000" dirty="0" smtClean="0">
                <a:latin typeface="Times New Roman" pitchFamily="18" charset="0"/>
                <a:ea typeface="標楷體" pitchFamily="65" charset="-120"/>
              </a:rPr>
              <a:t>期末考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(35%)</a:t>
            </a:r>
          </a:p>
          <a:p>
            <a:pPr lvl="1" eaLnBrk="1" hangingPunct="1"/>
            <a:r>
              <a:rPr lang="zh-TW" altLang="en-US" sz="2000" dirty="0" smtClean="0">
                <a:latin typeface="Times New Roman" pitchFamily="18" charset="0"/>
                <a:ea typeface="標楷體" pitchFamily="65" charset="-120"/>
              </a:rPr>
              <a:t>平時成績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(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</a:rPr>
              <a:t>小考、出席率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)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(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15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%)</a:t>
            </a:r>
            <a:endParaRPr lang="en-US" altLang="zh-TW" sz="2000" dirty="0" smtClean="0"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06B875-1470-4846-A435-40F612E07AF2}" type="slidenum">
              <a:rPr lang="en-US" altLang="zh-TW"/>
              <a:pPr>
                <a:defRPr/>
              </a:pPr>
              <a:t>3</a:t>
            </a:fld>
            <a:endParaRPr lang="en-US" altLang="zh-TW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 eaLnBrk="1" hangingPunct="1"/>
            <a:r>
              <a:rPr lang="zh-TW" altLang="en-US" sz="4000" b="1" smtClean="0">
                <a:latin typeface="Bookman Old Style" pitchFamily="18" charset="0"/>
                <a:ea typeface="標楷體" pitchFamily="65" charset="-120"/>
              </a:rPr>
              <a:t>課程綱要 </a:t>
            </a:r>
            <a:r>
              <a:rPr lang="en-US" altLang="zh-TW" sz="4000" b="1" smtClean="0">
                <a:latin typeface="Bookman Old Style" pitchFamily="18" charset="0"/>
                <a:ea typeface="標楷體" pitchFamily="65" charset="-120"/>
              </a:rPr>
              <a:t>(</a:t>
            </a:r>
            <a:r>
              <a:rPr lang="zh-TW" altLang="en-US" sz="4000" b="1" smtClean="0">
                <a:latin typeface="Bookman Old Style" pitchFamily="18" charset="0"/>
                <a:ea typeface="標楷體" pitchFamily="65" charset="-120"/>
              </a:rPr>
              <a:t>續</a:t>
            </a:r>
            <a:r>
              <a:rPr lang="en-US" altLang="zh-TW" sz="4000" b="1" smtClean="0">
                <a:latin typeface="Bookman Old Style" pitchFamily="18" charset="0"/>
                <a:ea typeface="標楷體" pitchFamily="65" charset="-120"/>
              </a:rPr>
              <a:t>)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76375"/>
            <a:ext cx="8713788" cy="5203825"/>
          </a:xfrm>
        </p:spPr>
        <p:txBody>
          <a:bodyPr/>
          <a:lstStyle/>
          <a:p>
            <a:pPr eaLnBrk="1" hangingPunct="1"/>
            <a:r>
              <a:rPr lang="zh-TW" altLang="en-US" sz="2400" dirty="0" smtClean="0">
                <a:latin typeface="Times New Roman" pitchFamily="18" charset="0"/>
                <a:ea typeface="標楷體" pitchFamily="65" charset="-120"/>
              </a:rPr>
              <a:t>課程內容</a:t>
            </a:r>
          </a:p>
          <a:p>
            <a:pPr lvl="1" eaLnBrk="1" hangingPunct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Computer Abstractions and Technology</a:t>
            </a:r>
          </a:p>
          <a:p>
            <a:pPr lvl="1" eaLnBrk="1" hangingPunct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Arithmetic for Computers</a:t>
            </a:r>
          </a:p>
          <a:p>
            <a:pPr lvl="1" eaLnBrk="1" hangingPunct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Instructions: Language of the Computer</a:t>
            </a:r>
          </a:p>
          <a:p>
            <a:pPr lvl="1" eaLnBrk="1" hangingPunct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The Processor</a:t>
            </a:r>
          </a:p>
          <a:p>
            <a:pPr lvl="1" eaLnBrk="1" hangingPunct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Large and Fast: Exploiting Memory Hierarchy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EB64E8-7FB0-4CBF-BB06-3EDB0F449650}" type="slidenum">
              <a:rPr lang="en-US" altLang="zh-TW"/>
              <a:pPr>
                <a:defRPr/>
              </a:pPr>
              <a:t>4</a:t>
            </a:fld>
            <a:endParaRPr lang="en-US" altLang="zh-TW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 eaLnBrk="1" hangingPunct="1"/>
            <a:r>
              <a:rPr lang="zh-TW" altLang="en-US" sz="4000" b="1" smtClean="0">
                <a:latin typeface="Bookman Old Style" pitchFamily="18" charset="0"/>
                <a:ea typeface="標楷體" pitchFamily="65" charset="-120"/>
              </a:rPr>
              <a:t>課程安排 </a:t>
            </a:r>
            <a:r>
              <a:rPr lang="en-US" altLang="zh-TW" sz="4000" b="1" smtClean="0">
                <a:latin typeface="Bookman Old Style" pitchFamily="18" charset="0"/>
                <a:ea typeface="標楷體" pitchFamily="65" charset="-120"/>
              </a:rPr>
              <a:t>(</a:t>
            </a:r>
            <a:r>
              <a:rPr lang="zh-TW" altLang="en-US" sz="4000" b="1" smtClean="0">
                <a:latin typeface="Bookman Old Style" pitchFamily="18" charset="0"/>
                <a:ea typeface="標楷體" pitchFamily="65" charset="-120"/>
              </a:rPr>
              <a:t>依需求調整</a:t>
            </a:r>
            <a:r>
              <a:rPr lang="en-US" altLang="zh-TW" sz="4000" b="1" smtClean="0">
                <a:latin typeface="Bookman Old Style" pitchFamily="18" charset="0"/>
                <a:ea typeface="標楷體" pitchFamily="65" charset="-120"/>
              </a:rPr>
              <a:t>)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76375"/>
            <a:ext cx="8713788" cy="5203825"/>
          </a:xfrm>
        </p:spPr>
        <p:txBody>
          <a:bodyPr/>
          <a:lstStyle/>
          <a:p>
            <a:pPr eaLnBrk="1" hangingPunct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Computer Abstractions and Technology</a:t>
            </a:r>
          </a:p>
          <a:p>
            <a:pPr lvl="1" eaLnBrk="1" hangingPunct="1"/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2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 weeks: 9/20, 9/27</a:t>
            </a:r>
          </a:p>
          <a:p>
            <a:pPr eaLnBrk="1" hangingPunct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Arithmetic for Computers</a:t>
            </a:r>
          </a:p>
          <a:p>
            <a:pPr lvl="1" eaLnBrk="1" hangingPunct="1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2 weeks: 10/11, 10/18</a:t>
            </a:r>
          </a:p>
          <a:p>
            <a:pPr eaLnBrk="1" hangingPunct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Instructions: Language of the Computer</a:t>
            </a:r>
          </a:p>
          <a:p>
            <a:pPr lvl="1" eaLnBrk="1" hangingPunct="1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2 weeks: 10/25, 11/1, 11/8</a:t>
            </a:r>
          </a:p>
          <a:p>
            <a:pPr eaLnBrk="1" hangingPunct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The Processor</a:t>
            </a:r>
          </a:p>
          <a:p>
            <a:pPr lvl="1" eaLnBrk="1" hangingPunct="1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4 weeks: 11/8, 11/15, 11/22, 11/29, 12/6</a:t>
            </a:r>
          </a:p>
          <a:p>
            <a:pPr eaLnBrk="1" hangingPunct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Large and Fast: Exploiting Memory Hierarchy</a:t>
            </a:r>
          </a:p>
          <a:p>
            <a:pPr lvl="1" eaLnBrk="1" hangingPunct="1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4 weeks: 12/13, 12/20, 1/3, 1/10</a:t>
            </a:r>
          </a:p>
          <a:p>
            <a:pPr eaLnBrk="1" hangingPunct="1"/>
            <a:r>
              <a:rPr lang="zh-TW" altLang="en-US" sz="2000" dirty="0" smtClean="0">
                <a:latin typeface="Times New Roman" pitchFamily="18" charset="0"/>
                <a:ea typeface="標楷體" pitchFamily="65" charset="-120"/>
              </a:rPr>
              <a:t>期中考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(1): 10/25  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</a:rPr>
              <a:t>課堂 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</a:rPr>
              <a:t>2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</a:rPr>
              <a:t>小時</a:t>
            </a:r>
          </a:p>
          <a:p>
            <a:pPr eaLnBrk="1" hangingPunct="1"/>
            <a:r>
              <a:rPr lang="zh-TW" altLang="en-US" sz="2000" dirty="0" smtClean="0">
                <a:latin typeface="Times New Roman" pitchFamily="18" charset="0"/>
                <a:ea typeface="標楷體" pitchFamily="65" charset="-120"/>
              </a:rPr>
              <a:t>期中考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(2): 12/6  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</a:rPr>
              <a:t>課堂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1.5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</a:rPr>
              <a:t> 小時</a:t>
            </a:r>
          </a:p>
          <a:p>
            <a:pPr eaLnBrk="1" hangingPunct="1"/>
            <a:r>
              <a:rPr lang="zh-TW" altLang="en-US" sz="2000" dirty="0" smtClean="0">
                <a:latin typeface="Times New Roman" pitchFamily="18" charset="0"/>
                <a:ea typeface="標楷體" pitchFamily="65" charset="-120"/>
              </a:rPr>
              <a:t>期末考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: 1/17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ample_1">
  <a:themeElements>
    <a:clrScheme name="sample_1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sample_1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</a:defRPr>
        </a:defPPr>
      </a:lstStyle>
    </a:lnDef>
  </a:objectDefaults>
  <a:extraClrSchemeLst>
    <a:extraClrScheme>
      <a:clrScheme name="sample_1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_1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_1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_1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_1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_1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_1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_1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_1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_1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_1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_1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ample_1">
  <a:themeElements>
    <a:clrScheme name="1_sample_1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sample_1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</a:defRPr>
        </a:defPPr>
      </a:lstStyle>
    </a:lnDef>
  </a:objectDefaults>
  <a:extraClrSchemeLst>
    <a:extraClrScheme>
      <a:clrScheme name="1_sample_1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ample_1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ample_1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ample_1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ample_1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ample_1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ample_1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ample_1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ample_1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ample_1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ample_1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ample_1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2369</TotalTime>
  <Words>225</Words>
  <Application>Microsoft Office PowerPoint</Application>
  <PresentationFormat>如螢幕大小 (4:3)</PresentationFormat>
  <Paragraphs>43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4</vt:i4>
      </vt:variant>
    </vt:vector>
  </HeadingPairs>
  <TitlesOfParts>
    <vt:vector size="17" baseType="lpstr">
      <vt:lpstr>新細明體</vt:lpstr>
      <vt:lpstr>標楷體</vt:lpstr>
      <vt:lpstr>Arial</vt:lpstr>
      <vt:lpstr>Arial Black</vt:lpstr>
      <vt:lpstr>Bookman Old Style</vt:lpstr>
      <vt:lpstr>Courier New</vt:lpstr>
      <vt:lpstr>Symbol</vt:lpstr>
      <vt:lpstr>Times New Roman</vt:lpstr>
      <vt:lpstr>Webdings</vt:lpstr>
      <vt:lpstr>Wingdings</vt:lpstr>
      <vt:lpstr>Wingdings 2</vt:lpstr>
      <vt:lpstr>sample_1</vt:lpstr>
      <vt:lpstr>1_sample_1</vt:lpstr>
      <vt:lpstr>課程綱要</vt:lpstr>
      <vt:lpstr>課程綱要 (續)</vt:lpstr>
      <vt:lpstr>課程綱要 (續)</vt:lpstr>
      <vt:lpstr>課程安排 (依需求調整)</vt:lpstr>
    </vt:vector>
  </TitlesOfParts>
  <Company>csie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Topics Overview</dc:title>
  <dc:creator>Monlin</dc:creator>
  <cp:lastModifiedBy>Catherine</cp:lastModifiedBy>
  <cp:revision>95</cp:revision>
  <dcterms:created xsi:type="dcterms:W3CDTF">2004-07-21T06:38:58Z</dcterms:created>
  <dcterms:modified xsi:type="dcterms:W3CDTF">2017-09-18T15:30:02Z</dcterms:modified>
</cp:coreProperties>
</file>