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</p:sldMasterIdLst>
  <p:notesMasterIdLst>
    <p:notesMasterId r:id="rId50"/>
  </p:notesMasterIdLst>
  <p:sldIdLst>
    <p:sldId id="323" r:id="rId3"/>
    <p:sldId id="301" r:id="rId4"/>
    <p:sldId id="308" r:id="rId5"/>
    <p:sldId id="324" r:id="rId6"/>
    <p:sldId id="309" r:id="rId7"/>
    <p:sldId id="325" r:id="rId8"/>
    <p:sldId id="326" r:id="rId9"/>
    <p:sldId id="339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7" r:id="rId19"/>
    <p:sldId id="336" r:id="rId20"/>
    <p:sldId id="338" r:id="rId21"/>
    <p:sldId id="327" r:id="rId22"/>
    <p:sldId id="341" r:id="rId23"/>
    <p:sldId id="342" r:id="rId24"/>
    <p:sldId id="343" r:id="rId25"/>
    <p:sldId id="360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40" r:id="rId37"/>
    <p:sldId id="355" r:id="rId38"/>
    <p:sldId id="356" r:id="rId39"/>
    <p:sldId id="357" r:id="rId40"/>
    <p:sldId id="358" r:id="rId41"/>
    <p:sldId id="359" r:id="rId42"/>
    <p:sldId id="354" r:id="rId43"/>
    <p:sldId id="361" r:id="rId44"/>
    <p:sldId id="362" r:id="rId45"/>
    <p:sldId id="363" r:id="rId46"/>
    <p:sldId id="364" r:id="rId47"/>
    <p:sldId id="365" r:id="rId48"/>
    <p:sldId id="366" r:id="rId4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9084" autoAdjust="0"/>
  </p:normalViewPr>
  <p:slideViewPr>
    <p:cSldViewPr>
      <p:cViewPr varScale="1">
        <p:scale>
          <a:sx n="87" d="100"/>
          <a:sy n="87" d="100"/>
        </p:scale>
        <p:origin x="3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fld id="{C546CCEA-6923-448B-9859-CF82150658B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2385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 lIns="91440" tIns="45720" rIns="91440" bIns="45720" anchor="b" anchorCtr="0"/>
          <a:lstStyle>
            <a:lvl1pPr algn="r">
              <a:defRPr b="0">
                <a:latin typeface="Arial Black" pitchFamily="34" charset="0"/>
              </a:defRPr>
            </a:lvl1pPr>
          </a:lstStyle>
          <a:p>
            <a:fld id="{914C68C0-B17A-41A8-BB7B-FC50893AA89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D5500D-BEC8-4F2A-9CE5-1251904AF6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22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457200"/>
            <a:ext cx="2178050" cy="60912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457200"/>
            <a:ext cx="6383338" cy="60912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E24985-6FA8-4838-A1E3-899D796F36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856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9EEE5B-A7F2-463A-8266-ECDC64D590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3372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58C3EE-30C1-4E23-B6F1-0E882C7CFE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48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F193A9-8596-480C-9CB2-890B82CE43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57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415925"/>
            <a:ext cx="4279900" cy="613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415925"/>
            <a:ext cx="4281488" cy="613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9E9071-BFBC-4136-A8EC-F49EFB5049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149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9ECAC8-D279-4480-BCEC-73ED829F0F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8786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A83579-643E-4F1C-A9E8-C5DE84EFFA0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849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2B15BB-404F-444F-A901-F1EBCB678A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6395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9B7DBD-6852-4755-BA39-686D0EAA42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646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2E685A-036F-4652-B5F1-81B0C0506F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8833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9CECAF-F7B8-4A59-8FD6-E0295459A3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432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17A02-7BC5-42DE-9E3F-FEB1F146D4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097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274638"/>
            <a:ext cx="2178050" cy="62738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83338" cy="6273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6EEBEB-87E8-4687-B5CC-19CD668EF0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683ED7-7A40-4849-B78E-D4EB64E6AA8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54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476375"/>
            <a:ext cx="42799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476375"/>
            <a:ext cx="4281488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DDC852-3972-4422-9106-4158F86BD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993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873231-35A9-4217-98D2-E5A416D3FE6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05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05C857-3A93-409E-B3AE-E0FA8F6332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268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105C6C-3144-4349-BC15-2F6A6AB9E7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9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F98035-21EB-464E-BE59-8E45A89661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253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8373E3-EB54-46F5-9077-C87750FBC5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04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fld id="{43F135BC-FB9A-4762-970A-08EE2E1FC9EB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410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76375"/>
            <a:ext cx="8713788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250825" y="1404938"/>
            <a:ext cx="8575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fld id="{489879C7-F9C0-4907-8CDC-7EBCEA67D796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752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107525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29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30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107531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32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53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415925"/>
            <a:ext cx="8713788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3725" y="2276475"/>
            <a:ext cx="7181850" cy="1392238"/>
          </a:xfrm>
          <a:noFill/>
        </p:spPr>
        <p:txBody>
          <a:bodyPr lIns="0" tIns="0" rIns="0" bIns="0" anchorCtr="1"/>
          <a:lstStyle/>
          <a:p>
            <a:pPr algn="ctr"/>
            <a:r>
              <a:rPr lang="en-US" altLang="zh-TW" sz="3600" b="1">
                <a:latin typeface="Bookman Old Style" pitchFamily="18" charset="0"/>
              </a:rPr>
              <a:t>Computer Abstractions and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Dependability via redundancy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Computers need to be fast and dependable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Since any physical device can fail, we make systems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dependable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by including redundant components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take over when a failure occurs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help detect failures</a:t>
            </a:r>
          </a:p>
        </p:txBody>
      </p:sp>
    </p:spTree>
    <p:extLst>
      <p:ext uri="{BB962C8B-B14F-4D97-AF65-F5344CB8AC3E}">
        <p14:creationId xmlns:p14="http://schemas.microsoft.com/office/powerpoint/2010/main" val="421989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0E7B-3FA7-4899-BDC0-D4550FD59C9D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Below Your Program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6625431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A simple view of hardware and software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Application software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To consists of millions of lines of code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To rely on sophisticated software libraries that implement complex functions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Systems software</a:t>
            </a:r>
          </a:p>
          <a:p>
            <a:pPr lvl="2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Operating system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Handling basic input and output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operations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Allocating storage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and memory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Providing for protected sharing of the computer among multiple applications using it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simultaneously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Compiler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To translate a program written in a high-level languages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into instructions that the hardware can execute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Hardware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Can only execute extremely simple low-level instructions</a:t>
            </a:r>
          </a:p>
        </p:txBody>
      </p:sp>
      <p:pic>
        <p:nvPicPr>
          <p:cNvPr id="5" name="Picture 4" descr="f01-02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3" y="2924944"/>
            <a:ext cx="20669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732240" y="5161255"/>
            <a:ext cx="2322679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1.3 </a:t>
            </a:r>
            <a:r>
              <a:rPr lang="en-US" altLang="zh-TW" sz="1400" b="1" dirty="0"/>
              <a:t>A simplified view of hardware and software as hierarchical layers, shown as concentric circles with hardware in the center and applications software outermost.</a:t>
            </a:r>
          </a:p>
        </p:txBody>
      </p:sp>
    </p:spTree>
    <p:extLst>
      <p:ext uri="{BB962C8B-B14F-4D97-AF65-F5344CB8AC3E}">
        <p14:creationId xmlns:p14="http://schemas.microsoft.com/office/powerpoint/2010/main" val="61828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5617319" cy="6259512"/>
          </a:xfrm>
        </p:spPr>
        <p:txBody>
          <a:bodyPr/>
          <a:lstStyle/>
          <a:p>
            <a:r>
              <a:rPr lang="en-US" altLang="zh-TW" sz="2400" dirty="0">
                <a:ea typeface="標楷體" pitchFamily="65" charset="-120"/>
              </a:rPr>
              <a:t>From a high-level language to the language of </a:t>
            </a:r>
            <a:r>
              <a:rPr lang="en-US" altLang="zh-TW" sz="2400" dirty="0" smtClean="0">
                <a:ea typeface="標楷體" pitchFamily="65" charset="-120"/>
              </a:rPr>
              <a:t>hardware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High-level programming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language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Composed of words and algebraic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notation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To provide for productivity and portability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Can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be translated by a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compiler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into assembly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language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Assembly language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A symbolic representation of machine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instructions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Can be translated by an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assembler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into the binary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version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Machine language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A binary representation of machine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instruction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Binary digit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bit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f01-03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834" y="700340"/>
            <a:ext cx="3215662" cy="503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52120" y="5879013"/>
            <a:ext cx="33759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1.4 </a:t>
            </a:r>
            <a:r>
              <a:rPr lang="en-US" altLang="zh-TW" sz="1400" b="1" dirty="0"/>
              <a:t>C program compiled into assembly language and then assembled into binary machine language.</a:t>
            </a:r>
          </a:p>
        </p:txBody>
      </p:sp>
    </p:spTree>
    <p:extLst>
      <p:ext uri="{BB962C8B-B14F-4D97-AF65-F5344CB8AC3E}">
        <p14:creationId xmlns:p14="http://schemas.microsoft.com/office/powerpoint/2010/main" val="9269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0E7B-3FA7-4899-BDC0-D4550FD59C9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Under the Covers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159258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Five classic components of a computer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Input device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output device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memory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000" b="1" i="1" dirty="0" err="1">
                <a:latin typeface="Times New Roman" pitchFamily="18" charset="0"/>
                <a:ea typeface="標楷體" pitchFamily="65" charset="-120"/>
              </a:rPr>
              <a:t>datapath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control</a:t>
            </a:r>
          </a:p>
          <a:p>
            <a:pPr lvl="1"/>
            <a:r>
              <a:rPr lang="en-US" altLang="zh-TW" sz="20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Datapath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and control are sometimes combined and called the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processor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This organization is independent of hardware technology</a:t>
            </a:r>
          </a:p>
        </p:txBody>
      </p:sp>
      <p:pic>
        <p:nvPicPr>
          <p:cNvPr id="5" name="Picture 4" descr="f01-04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56" y="3068960"/>
            <a:ext cx="4032448" cy="34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44649" y="6503223"/>
            <a:ext cx="5935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1.5 </a:t>
            </a:r>
            <a:r>
              <a:rPr lang="en-US" altLang="zh-TW" sz="1400" b="1" dirty="0"/>
              <a:t>The organization of a computer, showing the five classic components.</a:t>
            </a:r>
          </a:p>
        </p:txBody>
      </p:sp>
    </p:spTree>
    <p:extLst>
      <p:ext uri="{BB962C8B-B14F-4D97-AF65-F5344CB8AC3E}">
        <p14:creationId xmlns:p14="http://schemas.microsoft.com/office/powerpoint/2010/main" val="220165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404700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Through the looking glass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Liquid crystal displays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LCDs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display technology using a thin layer of liquid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ploymers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that can be used to transmit or block light according to whether a charge is applied</a:t>
            </a:r>
          </a:p>
          <a:p>
            <a:pPr lvl="1"/>
            <a:r>
              <a:rPr lang="en-US" altLang="zh-TW" sz="2000" b="1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ctive matrix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display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Using a transistor to control the transmission of light at each individual pixel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Pixel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smallest individual picture element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Can be represented as a matrix of bits 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bit map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Depending on the size of the screen and the resolution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faithfully represent what is on the screen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color display might use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8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bits for each of he three colors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red, blue, and green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Raster refresh buffer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frame buffer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): to store the bit map</a:t>
            </a:r>
          </a:p>
        </p:txBody>
      </p:sp>
      <p:pic>
        <p:nvPicPr>
          <p:cNvPr id="4" name="Picture 3" descr="f01-0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73" y="4874112"/>
            <a:ext cx="4027355" cy="19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916058" y="5735578"/>
            <a:ext cx="304061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1.6 Each coordinate in the frame buffer on the left determines the shade of the corresponding coordinate for the raster scan CRT display on the right.</a:t>
            </a:r>
          </a:p>
        </p:txBody>
      </p:sp>
    </p:spTree>
    <p:extLst>
      <p:ext uri="{BB962C8B-B14F-4D97-AF65-F5344CB8AC3E}">
        <p14:creationId xmlns:p14="http://schemas.microsoft.com/office/powerpoint/2010/main" val="243480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Touchscreen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Touch sensitive displays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Capacitive sensing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Can allow multiple touches simultaneously</a:t>
            </a:r>
          </a:p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Opening the box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Integrated circuit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chip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device combining dozens to millions of transistors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Central processor unit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CPU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): also called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processor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active part of the computer which contains the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datapath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and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control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add numbers, test numbers, signal I/O devices to active, and so on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Dynamic random access memory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DRAM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 build as an integrated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circuit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provide random access to any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location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Cache memory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small, fast memory that acts as a buffer for a slower, larger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Static random access memory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SRAM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faster and less dense memory than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DRAM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9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08843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Opening the box (Cont.)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Instruction set architecture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ISA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): also called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architecture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An abstract interface between the hardware and the lowest-level software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encompass all the information necessary to write a machine language program that will run correctly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Including instructions, registers, memory accesses, I/O, and so on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Application binary interface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ABI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user portion of the instruction set plus the operating system interfaces used by application programmers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It define a standard for binary portability across computers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Implementation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Hardware that obeys the architecture abstraction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45090" y="6308962"/>
            <a:ext cx="3083364" cy="42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1.8 The logic board of Apple iPad 2 in Fig. 1.7.</a:t>
            </a:r>
            <a:endParaRPr lang="en-US" altLang="zh-TW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46655"/>
            <a:ext cx="2553328" cy="225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45210" y="6318383"/>
            <a:ext cx="21621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1.7 Components of the Apple iPad 2 A1395.</a:t>
            </a:r>
            <a:endParaRPr lang="en-US" altLang="zh-TW" sz="1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056" y="4941168"/>
            <a:ext cx="3755432" cy="114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28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5736" y="6453336"/>
            <a:ext cx="49685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1.9 The processor integrated circuit inside the A5 package.</a:t>
            </a:r>
            <a:endParaRPr lang="en-US" altLang="zh-TW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12" y="476250"/>
            <a:ext cx="49530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593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A safe place for data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Volatile memory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vs.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nonvolatile memory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Volatile memory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retain data only if it is receiving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power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SRAM, DRAM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Nonvolatile memory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retain data even in the absence of a power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source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magnetic disk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hard disk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flash memory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DVD disk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Primary memory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vs.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secondary memory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Primary memory 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main memory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 used to hold programs while they are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running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DRAMs have dominated main memory since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1975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More expensive, smaller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size and capacity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, more rugged, more power efficient</a:t>
            </a:r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Secondary memory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Nonvolatile memory used to store programs and data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between runs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Magnetic disks dominated secondary memory before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1975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Flash memory is the standard secondary memory for PMDs</a:t>
            </a:r>
          </a:p>
        </p:txBody>
      </p:sp>
    </p:spTree>
    <p:extLst>
      <p:ext uri="{BB962C8B-B14F-4D97-AF65-F5344CB8AC3E}">
        <p14:creationId xmlns:p14="http://schemas.microsoft.com/office/powerpoint/2010/main" val="112739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Communicating with other computers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Networked computers have several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advantages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Communication, resource sharing, non-local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access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Local area network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LAN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Designed to carry data within a geographically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confined area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Typically within a single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building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Wide area network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WAN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network extended over hundreds of kilometers that can span 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continent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Wireless network</a:t>
            </a:r>
          </a:p>
          <a:p>
            <a:pPr lvl="2"/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WiFi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, Bluetooth…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1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5398-D9D1-4D09-86B9-505DC945520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>
                <a:latin typeface="Bookman Old Style" pitchFamily="18" charset="0"/>
                <a:ea typeface="標楷體" pitchFamily="65" charset="-120"/>
              </a:rPr>
              <a:t>Outline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>
                <a:ea typeface="標楷體" pitchFamily="65" charset="-120"/>
              </a:rPr>
              <a:t>Preliminary</a:t>
            </a:r>
          </a:p>
          <a:p>
            <a:r>
              <a:rPr lang="en-US" altLang="zh-TW" sz="2400" dirty="0">
                <a:ea typeface="標楷體" pitchFamily="65" charset="-120"/>
              </a:rPr>
              <a:t>Introduction</a:t>
            </a:r>
          </a:p>
          <a:p>
            <a:r>
              <a:rPr lang="en-US" altLang="zh-TW" sz="2400" dirty="0" smtClean="0">
                <a:ea typeface="標楷體" pitchFamily="65" charset="-120"/>
              </a:rPr>
              <a:t>Eight Great Ideas in Computer Architecture</a:t>
            </a:r>
          </a:p>
          <a:p>
            <a:r>
              <a:rPr lang="en-US" altLang="zh-TW" sz="2400" dirty="0" smtClean="0">
                <a:ea typeface="標楷體" pitchFamily="65" charset="-120"/>
              </a:rPr>
              <a:t>Below </a:t>
            </a:r>
            <a:r>
              <a:rPr lang="en-US" altLang="zh-TW" sz="2400" dirty="0">
                <a:ea typeface="標楷體" pitchFamily="65" charset="-120"/>
              </a:rPr>
              <a:t>Your Program</a:t>
            </a:r>
          </a:p>
          <a:p>
            <a:r>
              <a:rPr lang="en-US" altLang="zh-TW" sz="2400" dirty="0">
                <a:ea typeface="標楷體" pitchFamily="65" charset="-120"/>
              </a:rPr>
              <a:t>Under the Covers</a:t>
            </a:r>
          </a:p>
          <a:p>
            <a:r>
              <a:rPr lang="en-US" altLang="zh-TW" sz="2400" dirty="0" smtClean="0">
                <a:ea typeface="標楷體" pitchFamily="65" charset="-120"/>
              </a:rPr>
              <a:t>Technologies for Building Processors and Memory</a:t>
            </a:r>
          </a:p>
          <a:p>
            <a:r>
              <a:rPr lang="en-US" altLang="zh-TW" sz="2400" dirty="0" smtClean="0">
                <a:ea typeface="標楷體" pitchFamily="65" charset="-120"/>
              </a:rPr>
              <a:t>Performance</a:t>
            </a:r>
            <a:endParaRPr lang="en-US" altLang="zh-TW" sz="2400" dirty="0">
              <a:ea typeface="標楷體" pitchFamily="65" charset="-120"/>
            </a:endParaRPr>
          </a:p>
          <a:p>
            <a:r>
              <a:rPr lang="en-US" altLang="zh-TW" sz="2400" dirty="0">
                <a:ea typeface="標楷體" pitchFamily="65" charset="-120"/>
              </a:rPr>
              <a:t>The Power Wall</a:t>
            </a:r>
          </a:p>
          <a:p>
            <a:r>
              <a:rPr lang="en-US" altLang="zh-TW" sz="2400" dirty="0">
                <a:ea typeface="標楷體" pitchFamily="65" charset="-120"/>
              </a:rPr>
              <a:t>The Sea Change: The Switch from Uniprocessors to Multiprocessors</a:t>
            </a:r>
          </a:p>
          <a:p>
            <a:r>
              <a:rPr lang="en-US" altLang="zh-TW" sz="2400" dirty="0">
                <a:ea typeface="標楷體" pitchFamily="65" charset="-120"/>
              </a:rPr>
              <a:t>Real Stuff: </a:t>
            </a:r>
            <a:r>
              <a:rPr lang="en-US" altLang="zh-TW" sz="2400" dirty="0" smtClean="0">
                <a:ea typeface="標楷體" pitchFamily="65" charset="-120"/>
              </a:rPr>
              <a:t>Benchmarking </a:t>
            </a:r>
            <a:r>
              <a:rPr lang="en-US" altLang="zh-TW" sz="2400" dirty="0">
                <a:ea typeface="標楷體" pitchFamily="65" charset="-120"/>
              </a:rPr>
              <a:t>the </a:t>
            </a:r>
            <a:r>
              <a:rPr lang="en-US" altLang="zh-TW" sz="2400" dirty="0" smtClean="0">
                <a:ea typeface="標楷體" pitchFamily="65" charset="-120"/>
              </a:rPr>
              <a:t>Intel Core i7</a:t>
            </a:r>
            <a:endParaRPr lang="en-US" altLang="zh-TW" sz="2400" dirty="0">
              <a:ea typeface="標楷體" pitchFamily="65" charset="-120"/>
            </a:endParaRPr>
          </a:p>
          <a:p>
            <a:r>
              <a:rPr lang="en-US" altLang="zh-TW" sz="2400" dirty="0">
                <a:ea typeface="標楷體" pitchFamily="65" charset="-120"/>
              </a:rPr>
              <a:t>Fallacies and Pitfalls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0E7B-3FA7-4899-BDC0-D4550FD59C9D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Technologies for Building Processors and Memory</a:t>
            </a:r>
            <a:endParaRPr lang="en-US" altLang="zh-TW" sz="32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123254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The technologies that have been used over time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Vacuum tube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 transistor  integrated circuit (IC)  very large-scale integrated circuit (VLSI)  ultra large-scale integrated circuit (ULSI)</a:t>
            </a:r>
            <a:endParaRPr lang="en-US" altLang="zh-TW" sz="2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Text Box 125"/>
          <p:cNvSpPr txBox="1">
            <a:spLocks noChangeArrowheads="1"/>
          </p:cNvSpPr>
          <p:nvPr/>
        </p:nvSpPr>
        <p:spPr bwMode="auto">
          <a:xfrm>
            <a:off x="1200576" y="4221088"/>
            <a:ext cx="68468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1.10 </a:t>
            </a:r>
            <a:r>
              <a:rPr lang="en-US" altLang="zh-TW" sz="1400" b="1" dirty="0"/>
              <a:t>Relative performance per unit cost of technologies used in computers over time.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41" y="2768357"/>
            <a:ext cx="6254557" cy="138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7"/>
          <p:cNvSpPr txBox="1">
            <a:spLocks noChangeArrowheads="1"/>
          </p:cNvSpPr>
          <p:nvPr/>
        </p:nvSpPr>
        <p:spPr bwMode="auto">
          <a:xfrm>
            <a:off x="6502417" y="6137886"/>
            <a:ext cx="249776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1.11 </a:t>
            </a:r>
            <a:r>
              <a:rPr lang="en-US" altLang="zh-TW" sz="1400" b="1" dirty="0"/>
              <a:t>Growth of capacity per DRAM chip over time.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30" y="4581128"/>
            <a:ext cx="5441778" cy="216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709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The manufacture of a chip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Terminologies</a:t>
            </a: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Silicon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natural element that is a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semiconductor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Semiconductor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substance that does not conduct electricity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well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Silicon crystal ingot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rod composed of a silicon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crystal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8~12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inches in diameter,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12~24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inches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long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Wafer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slice from a silicon ingot no more than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0.1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inch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thick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Used to create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chips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Die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chip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individual rectangular sections that are cut from a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wafer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Defect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microscopic flaw in a wafer or in patterning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steps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Can result in the failure of the die containing that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defect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Yield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percentage of good dies from the total number of dies on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wafer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9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00192" y="3771794"/>
            <a:ext cx="264599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1.12 </a:t>
            </a:r>
            <a:r>
              <a:rPr lang="en-US" altLang="zh-TW" sz="1400" b="1" dirty="0"/>
              <a:t>The chip manufacturing process.</a:t>
            </a:r>
          </a:p>
        </p:txBody>
      </p:sp>
      <p:pic>
        <p:nvPicPr>
          <p:cNvPr id="5" name="Picture 5" descr="f01-18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74" y="548680"/>
            <a:ext cx="6375854" cy="343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175" y="4365104"/>
            <a:ext cx="2417865" cy="234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32040" y="6071731"/>
            <a:ext cx="404495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1.13 </a:t>
            </a:r>
            <a:r>
              <a:rPr lang="en-US" altLang="zh-TW" sz="1400" b="1" dirty="0"/>
              <a:t>A 12-inch (300 mm) wafer of </a:t>
            </a:r>
            <a:r>
              <a:rPr lang="en-US" altLang="zh-TW" sz="1400" b="1" dirty="0" smtClean="0"/>
              <a:t>Intel Core i7 (Courtesy Intel).</a:t>
            </a: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1144745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The manufacture of a chip (Cont.)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cost of an integrated circuit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Cost per die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Cost per wafer / (Dies per wafer 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Yield)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Dies per wafer  Wafer area / Die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area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186841"/>
              </p:ext>
            </p:extLst>
          </p:nvPr>
        </p:nvGraphicFramePr>
        <p:xfrm>
          <a:off x="1475656" y="1988839"/>
          <a:ext cx="3710995" cy="56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方程式" r:id="rId3" imgW="2743200" imgH="419100" progId="Equation.3">
                  <p:embed/>
                </p:oleObj>
              </mc:Choice>
              <mc:Fallback>
                <p:oleObj name="方程式" r:id="rId3" imgW="27432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88839"/>
                        <a:ext cx="3710995" cy="567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01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0E7B-3FA7-4899-BDC0-D4550FD59C9D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Performance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Defining performance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What is “one computer has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better performance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than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another”?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Example 1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Highest cruising speed: BAC/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Sud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Concorde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Longest cruising range: Douglas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DC-8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Largest capacity: Boeing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747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To transport 450 passengers: Boeing 747, not BAC/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Sud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Concorde</a:t>
            </a: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/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/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/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/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Example 2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Running a program on two different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computers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</a:rPr>
              <a:t>faster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 computer is the one that gets the job done 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</a:rPr>
              <a:t>first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Running jobs on several servers submitted by many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users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</a:rPr>
              <a:t>faster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 computer is the one that completes the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</a:rPr>
              <a:t>most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jobs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19114"/>
            <a:ext cx="5165125" cy="113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558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Defining performance (Cont.)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Response time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vs.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throughput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Response time (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execution time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The time between the start and completion of a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task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Including disk access, memory access, I/O activities, operating system overhead, CPU execution time, and so on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An individual computer user is interested in reducing response time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Throughput (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bandwidth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The total amount of work done in a given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time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Datacenter managers are often interested in increasing throughput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Example: throughput and response time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Replacing the processor in a computer with a faster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version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Both response time and throughput are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improved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Adding additional processors to a system for parallel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processing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Throughput is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increased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If the demand for processing is almost as large as the throughput, the response time also can be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improved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85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Defining performance (Cont.)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We are primarily concerned with response time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lvl="2"/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relate the performance of two different computers quantitatively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is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times </a:t>
            </a:r>
            <a:r>
              <a:rPr lang="en-US" altLang="zh-TW" sz="18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faster than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Y, X is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times </a:t>
            </a:r>
            <a:r>
              <a:rPr lang="en-US" altLang="zh-TW" sz="18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 fast as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Y</a:t>
            </a:r>
          </a:p>
          <a:p>
            <a:pPr lvl="2"/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relative performance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Problem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Computer A runs a program in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sec, computer B runs the same program in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15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sec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How much faster is A than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?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is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1.5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times faster than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B, or B is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1.5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times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slower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than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860677"/>
              </p:ext>
            </p:extLst>
          </p:nvPr>
        </p:nvGraphicFramePr>
        <p:xfrm>
          <a:off x="1475655" y="1268760"/>
          <a:ext cx="2734313" cy="5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方程式" r:id="rId3" imgW="2108160" imgH="431640" progId="Equation.3">
                  <p:embed/>
                </p:oleObj>
              </mc:Choice>
              <mc:Fallback>
                <p:oleObj name="方程式" r:id="rId3" imgW="2108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5" y="1268760"/>
                        <a:ext cx="2734313" cy="5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884706"/>
              </p:ext>
            </p:extLst>
          </p:nvPr>
        </p:nvGraphicFramePr>
        <p:xfrm>
          <a:off x="1475655" y="1998195"/>
          <a:ext cx="6410558" cy="85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方程式" r:id="rId5" imgW="4952880" imgH="660240" progId="Equation.3">
                  <p:embed/>
                </p:oleObj>
              </mc:Choice>
              <mc:Fallback>
                <p:oleObj name="方程式" r:id="rId5" imgW="495288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5" y="1998195"/>
                        <a:ext cx="6410558" cy="854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941074"/>
              </p:ext>
            </p:extLst>
          </p:nvPr>
        </p:nvGraphicFramePr>
        <p:xfrm>
          <a:off x="2555776" y="3645024"/>
          <a:ext cx="3263042" cy="59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方程式" r:id="rId7" imgW="2361960" imgH="431640" progId="Equation.3">
                  <p:embed/>
                </p:oleObj>
              </mc:Choice>
              <mc:Fallback>
                <p:oleObj name="方程式" r:id="rId7" imgW="2361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776" y="3645024"/>
                        <a:ext cx="3263042" cy="596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138923"/>
              </p:ext>
            </p:extLst>
          </p:nvPr>
        </p:nvGraphicFramePr>
        <p:xfrm>
          <a:off x="1935342" y="5877272"/>
          <a:ext cx="3540042" cy="51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方程式" r:id="rId9" imgW="2768400" imgH="431640" progId="Equation.3">
                  <p:embed/>
                </p:oleObj>
              </mc:Choice>
              <mc:Fallback>
                <p:oleObj name="方程式" r:id="rId9" imgW="27684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5342" y="5877272"/>
                        <a:ext cx="3540042" cy="514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82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Defining performance (Cont.)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Terminology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Normally use the terminology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faster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than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Improved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performance  increased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performance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Improved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execution time  decreased execution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Measuring performance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Time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is the measure of computer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performance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Wall-clock time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response time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elapsed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total time to complete a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task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Including disk accesses, memory accesses, I/O activities, OS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overhead…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processor may work on several programs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simultaneously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system may try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optimize throughput rather than attempt to minimize the elapsed time for one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execution time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time the CPU spends computing for a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task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Not include time spent waiting for I/O or running other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programs</a:t>
            </a:r>
          </a:p>
          <a:p>
            <a:pPr lvl="3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User CPU time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time spent in a program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itself</a:t>
            </a:r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System CPU time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time spent in the operating system performing tasks on behalf of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</a:t>
            </a:r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9294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Measuring performance (Cont.)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Time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is the measure of computer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performance (Cont.)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System performance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the elapsed time on an unloaded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system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performance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user CPU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Other metrics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Clock cycle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tick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clock tick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clock period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clock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time for one clock period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Clock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rate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inverse of the clock period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Hz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CPU performance and its factors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relate different performance metrics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CPU execution time for a program equals to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CPU clock cycles for a program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Clock cycle time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CPU clock cycles for a program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/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Clock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rate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hardware designer can improve performance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by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Reducing the length of the clock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cycle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Reducing the number of clock cycles required for a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program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Trade-off between above two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factors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782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CPU performance and its factors (Cont.)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improving performance</a:t>
            </a: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roblem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program runs in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seconds on computer A, which has a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GHz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clock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We want to build a computer B that will run this program in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6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seconds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increase the clock rate is possible, but will require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1.2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times as many clock cycles as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computer A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What clock rate should computer B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have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?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  <a:r>
              <a:rPr lang="en-US" altLang="zh-TW" sz="1600" baseline="-250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CPU clock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cycles</a:t>
            </a:r>
            <a:r>
              <a:rPr lang="en-US" altLang="zh-TW" sz="1600" baseline="-250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/ Clock </a:t>
            </a:r>
            <a:r>
              <a:rPr lang="en-US" altLang="zh-TW" sz="16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rate</a:t>
            </a:r>
            <a:r>
              <a:rPr lang="en-US" altLang="zh-TW" sz="1600" baseline="-250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endParaRPr lang="en-US" altLang="zh-TW" sz="16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602000" lvl="3" indent="0">
              <a:buNone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CPU clock </a:t>
            </a:r>
            <a:r>
              <a:rPr lang="en-US" altLang="zh-TW" sz="16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cycles</a:t>
            </a:r>
            <a:r>
              <a:rPr lang="en-US" altLang="zh-TW" sz="1600" baseline="-250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/ 2  10</a:t>
            </a:r>
            <a:r>
              <a:rPr lang="en-US" altLang="zh-TW" sz="16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9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  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clock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cycles</a:t>
            </a:r>
            <a:r>
              <a:rPr lang="en-US" altLang="zh-TW" sz="1600" baseline="-250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20  10</a:t>
            </a:r>
            <a:r>
              <a:rPr lang="en-US" altLang="zh-TW" sz="16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9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cycles</a:t>
            </a:r>
          </a:p>
          <a:p>
            <a:pPr marL="1602000" lvl="3" indent="-285750"/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  <a:r>
              <a:rPr lang="en-US" altLang="zh-TW" sz="1600" baseline="-250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1.2  CPU clock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cycles</a:t>
            </a:r>
            <a:r>
              <a:rPr lang="en-US" altLang="zh-TW" sz="1600" baseline="-250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/ Clock </a:t>
            </a:r>
            <a:r>
              <a:rPr lang="en-US" altLang="zh-TW" sz="16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rate</a:t>
            </a:r>
            <a:r>
              <a:rPr lang="en-US" altLang="zh-TW" sz="1600" baseline="-250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marL="1602000" lvl="3" indent="0">
              <a:buNone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6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1.2 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20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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6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9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/ Clock </a:t>
            </a:r>
            <a:r>
              <a:rPr lang="en-US" altLang="zh-TW" sz="16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rate</a:t>
            </a:r>
            <a:r>
              <a:rPr lang="en-US" altLang="zh-TW" sz="1600" baseline="-250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  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Clock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rate</a:t>
            </a:r>
            <a:r>
              <a:rPr lang="en-US" altLang="zh-TW" sz="1600" baseline="-250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4 GHz</a:t>
            </a:r>
          </a:p>
          <a:p>
            <a:pPr marL="344700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Instruction performance</a:t>
            </a:r>
          </a:p>
          <a:p>
            <a:pPr marL="744750"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execution time must depend on the number of instructions in a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clock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cycles required for a program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Instructions for a program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Average clock cycles per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marL="1144800"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Clock cycles per instruction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CPI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average number of clock cycles each instruction takes to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execute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One way to compare different implementations of the same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ISA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128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>
                <a:latin typeface="Bookman Old Style" pitchFamily="18" charset="0"/>
                <a:ea typeface="標楷體" pitchFamily="65" charset="-120"/>
              </a:rPr>
              <a:t>Preliminary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b="1" i="1" dirty="0">
                <a:ea typeface="標楷體" pitchFamily="65" charset="-120"/>
              </a:rPr>
              <a:t>Computer architecture</a:t>
            </a:r>
            <a:r>
              <a:rPr lang="en-US" altLang="zh-TW" sz="2400" dirty="0">
                <a:ea typeface="標楷體" pitchFamily="65" charset="-120"/>
              </a:rPr>
              <a:t> deals with the functional behavior of a computer systems viewed by a programmer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The sizes of data types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The types of operations that are supported</a:t>
            </a:r>
          </a:p>
          <a:p>
            <a:r>
              <a:rPr lang="en-US" altLang="zh-TW" sz="2400" b="1" i="1" dirty="0">
                <a:ea typeface="標楷體" pitchFamily="65" charset="-120"/>
              </a:rPr>
              <a:t>Computer organization</a:t>
            </a:r>
            <a:r>
              <a:rPr lang="en-US" altLang="zh-TW" sz="2400" dirty="0">
                <a:ea typeface="標楷體" pitchFamily="65" charset="-120"/>
              </a:rPr>
              <a:t> deals with structural relationships that may not be visible to the programmer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Interfaces to peripheral devices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Clock frequency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The technology used for the memory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marL="344700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Instruction performance (Cont.)</a:t>
            </a:r>
          </a:p>
          <a:p>
            <a:pPr marL="744750"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using the performance equation</a:t>
            </a: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Problem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Computer A and B have the same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ISA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Computer A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clock cycle time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250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ps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CPI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2.0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for some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Computer B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clock cycle time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500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ps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CPI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1.2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for the same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Which computer is faster for this program and by how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much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?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Assume the program has I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</a:t>
            </a:r>
          </a:p>
          <a:p>
            <a:pPr marL="1602000" lvl="3"/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clock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cycles</a:t>
            </a:r>
            <a:r>
              <a:rPr lang="en-US" altLang="zh-TW" sz="1600" baseline="-250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2.0     CPU clock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cycles</a:t>
            </a:r>
            <a:r>
              <a:rPr lang="en-US" altLang="zh-TW" sz="1600" baseline="-250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1.2</a:t>
            </a:r>
          </a:p>
          <a:p>
            <a:pPr marL="1602000" lvl="3"/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  <a:r>
              <a:rPr lang="en-US" altLang="zh-TW" sz="1600" baseline="-250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2.0  250 = 500 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ps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   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faster !</a:t>
            </a:r>
          </a:p>
          <a:p>
            <a:pPr marL="1602000" lvl="3" indent="0">
              <a:buNone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  <a:r>
              <a:rPr lang="en-US" altLang="zh-TW" sz="1600" baseline="-250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1.2  500 = 600 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ps</a:t>
            </a:r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Computer A is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1.2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times as fast as computer B for this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</a:t>
            </a:r>
          </a:p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classic CPU performance equation</a:t>
            </a:r>
          </a:p>
          <a:p>
            <a:pPr marL="744750"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Instruction count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number of instructions executed by the program</a:t>
            </a:r>
          </a:p>
          <a:p>
            <a:pPr marL="744750"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CPU time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 count  CPI  Clock cycle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count  CPI / Clock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rate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5013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classic CPU performance equation (Cont.)</a:t>
            </a:r>
          </a:p>
          <a:p>
            <a:pPr marL="744750"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comparing code segments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Problem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Which code sequence executes the most instructions? Which will be faster? What is the CPI for each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sequence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?</a:t>
            </a:r>
          </a:p>
          <a:p>
            <a:pPr marL="1602000" lvl="3"/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602000" lvl="3"/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602000" lvl="3"/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602000" lvl="3"/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number of executed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instructions</a:t>
            </a:r>
          </a:p>
          <a:p>
            <a:pPr marL="2059200"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Sequence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1: 2 + 1 + 2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5</a:t>
            </a:r>
          </a:p>
          <a:p>
            <a:pPr marL="2059200"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Sequence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2: 4 + 1 + 1 = 6    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more !</a:t>
            </a:r>
            <a:endParaRPr lang="en-US" altLang="zh-TW" sz="14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marL="1602000"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Execution time</a:t>
            </a:r>
          </a:p>
          <a:p>
            <a:pPr marL="2059200"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clock cycles</a:t>
            </a:r>
            <a:r>
              <a:rPr lang="en-US" altLang="zh-TW" sz="14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(2  1) + (1  2) + (2  3) = 10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cycles</a:t>
            </a:r>
          </a:p>
          <a:p>
            <a:pPr marL="2059200"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clock cycles</a:t>
            </a:r>
            <a:r>
              <a:rPr lang="en-US" altLang="zh-TW" sz="14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(4  1) + (1  2) + (1  3) = 9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cycles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   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faster !</a:t>
            </a:r>
            <a:endParaRPr lang="en-US" altLang="zh-TW" sz="14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602000"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CPI</a:t>
            </a:r>
          </a:p>
          <a:p>
            <a:pPr marL="2059200"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CPI</a:t>
            </a:r>
            <a:r>
              <a:rPr lang="en-US" altLang="zh-TW" sz="14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clock cycles</a:t>
            </a:r>
            <a:r>
              <a:rPr lang="en-US" altLang="zh-TW" sz="14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/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 count</a:t>
            </a:r>
            <a:r>
              <a:rPr lang="en-US" altLang="zh-TW" sz="14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10/5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2</a:t>
            </a:r>
          </a:p>
          <a:p>
            <a:pPr marL="2059200"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CPI</a:t>
            </a:r>
            <a:r>
              <a:rPr lang="en-US" altLang="zh-TW" sz="14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clock cycles</a:t>
            </a:r>
            <a:r>
              <a:rPr lang="en-US" altLang="zh-TW" sz="14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/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 count</a:t>
            </a:r>
            <a:r>
              <a:rPr lang="en-US" altLang="zh-TW" sz="14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9/6 =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1.5</a:t>
            </a:r>
            <a:endParaRPr lang="en-US" altLang="zh-TW" sz="14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4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82647"/>
              </p:ext>
            </p:extLst>
          </p:nvPr>
        </p:nvGraphicFramePr>
        <p:xfrm>
          <a:off x="250825" y="2358900"/>
          <a:ext cx="3344863" cy="698501"/>
        </p:xfrm>
        <a:graphic>
          <a:graphicData uri="http://schemas.openxmlformats.org/drawingml/2006/table">
            <a:tbl>
              <a:tblPr/>
              <a:tblGrid>
                <a:gridCol w="615950"/>
                <a:gridCol w="909638"/>
                <a:gridCol w="909637"/>
                <a:gridCol w="909638"/>
              </a:tblGrid>
              <a:tr h="2333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CPI for each instruction class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1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CPI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91391"/>
              </p:ext>
            </p:extLst>
          </p:nvPr>
        </p:nvGraphicFramePr>
        <p:xfrm>
          <a:off x="3789363" y="2289050"/>
          <a:ext cx="5170487" cy="923926"/>
        </p:xfrm>
        <a:graphic>
          <a:graphicData uri="http://schemas.openxmlformats.org/drawingml/2006/table">
            <a:tbl>
              <a:tblPr/>
              <a:tblGrid>
                <a:gridCol w="1336675"/>
                <a:gridCol w="1277937"/>
                <a:gridCol w="1277938"/>
                <a:gridCol w="1277937"/>
              </a:tblGrid>
              <a:tr h="2317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Code sequence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Instruction counts for each instruction class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0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73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080320"/>
          </a:xfrm>
        </p:spPr>
        <p:txBody>
          <a:bodyPr/>
          <a:lstStyle/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classic CPU performance equation (Cont.)</a:t>
            </a:r>
          </a:p>
          <a:p>
            <a:pPr marL="744750"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combine all factors</a:t>
            </a:r>
          </a:p>
          <a:p>
            <a:pPr marL="1144800" lvl="2"/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144800" lvl="2"/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only complete and reliable measure of performance is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pPr marL="1602000"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Changing the instruction set to lower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count</a:t>
            </a:r>
          </a:p>
          <a:p>
            <a:pPr marL="1602000" lvl="3" indent="0">
              <a:buNone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 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 organization with a slower clock cycle time or higher CPI</a:t>
            </a:r>
          </a:p>
          <a:p>
            <a:pPr marL="1602000"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CPI depends on type of instructions executed</a:t>
            </a:r>
          </a:p>
          <a:p>
            <a:pPr marL="1602000" lvl="3" indent="0">
              <a:buNone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 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fewest number of instructions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may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not be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fastest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565090"/>
              </p:ext>
            </p:extLst>
          </p:nvPr>
        </p:nvGraphicFramePr>
        <p:xfrm>
          <a:off x="1475656" y="1268760"/>
          <a:ext cx="490822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方程式" r:id="rId3" imgW="3733800" imgH="419100" progId="Equation.3">
                  <p:embed/>
                </p:oleObj>
              </mc:Choice>
              <mc:Fallback>
                <p:oleObj name="方程式" r:id="rId3" imgW="3733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268760"/>
                        <a:ext cx="490822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1738708" y="5877272"/>
            <a:ext cx="581977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1.15 </a:t>
            </a:r>
            <a:r>
              <a:rPr lang="en-US" altLang="zh-TW" sz="1400" b="1" dirty="0"/>
              <a:t>The basic components of performance and how each is measured.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82" y="4090196"/>
            <a:ext cx="7191626" cy="157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801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classic CPU performance equation (Cont.)</a:t>
            </a:r>
          </a:p>
          <a:p>
            <a:pPr marL="744750"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How to determine the value of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factors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execution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unning the program</a:t>
            </a: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Clock cycle time</a:t>
            </a:r>
          </a:p>
          <a:p>
            <a:pPr marL="1602000"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Usually be published for a computer</a:t>
            </a: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Instruction count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Depend on the architecture but not on the exact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implementation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Using software tools to profile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execution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Simulator of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architecture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Hardware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counter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CPI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Depend on a wide variety of design details in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computer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Detailed simulation of an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implementation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Hardware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counter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look at the different types of instructions and using their individual clock cycle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counts</a:t>
            </a:r>
          </a:p>
          <a:p>
            <a:pPr marL="1602000" lvl="3"/>
            <a:endParaRPr lang="en-US" altLang="zh-TW" sz="16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marL="744750"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danger of using only one factor to access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performance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All three components must be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considered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443306"/>
              </p:ext>
            </p:extLst>
          </p:nvPr>
        </p:nvGraphicFramePr>
        <p:xfrm>
          <a:off x="3491880" y="5489810"/>
          <a:ext cx="2520280" cy="531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方程式" r:id="rId3" imgW="2044700" imgH="431800" progId="Equation.3">
                  <p:embed/>
                </p:oleObj>
              </mc:Choice>
              <mc:Fallback>
                <p:oleObj name="方程式" r:id="rId3" imgW="2044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489810"/>
                        <a:ext cx="2520280" cy="531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847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1496144"/>
          </a:xfrm>
        </p:spPr>
        <p:txBody>
          <a:bodyPr/>
          <a:lstStyle/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classic CPU performance equation (Cont.)</a:t>
            </a:r>
          </a:p>
          <a:p>
            <a:pPr marL="744750"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Major factors to affect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CPI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performance of the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pipeline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performance of the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system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22" y="1985065"/>
            <a:ext cx="6833178" cy="475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355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0E7B-3FA7-4899-BDC0-D4550FD59C9D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The Power Wall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2528689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Clock rate vs. power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Both increased rapidly for decades and then flattened off recently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reason they grew together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Clock rate and power are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correlated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The reason for their recent slowing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We have to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run into the practical power limit for cooling commodity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microprocessors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554" y="4129608"/>
            <a:ext cx="5506917" cy="232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592" y="6499991"/>
            <a:ext cx="756084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1.16 </a:t>
            </a:r>
            <a:r>
              <a:rPr lang="en-US" altLang="zh-TW" sz="1400" b="1" dirty="0"/>
              <a:t>Clock rate and power for Intel x86 microprocessors over eight generations and 25 years.</a:t>
            </a:r>
          </a:p>
        </p:txBody>
      </p:sp>
    </p:spTree>
    <p:extLst>
      <p:ext uri="{BB962C8B-B14F-4D97-AF65-F5344CB8AC3E}">
        <p14:creationId xmlns:p14="http://schemas.microsoft.com/office/powerpoint/2010/main" val="205261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marL="344700"/>
            <a:r>
              <a:rPr lang="en-US" altLang="zh-TW" sz="2400" dirty="0">
                <a:ea typeface="標楷體" pitchFamily="65" charset="-120"/>
                <a:cs typeface="Times New Roman" panose="02020603050405020304" pitchFamily="18" charset="0"/>
              </a:rPr>
              <a:t>The really critical resource is </a:t>
            </a:r>
            <a:r>
              <a:rPr lang="en-US" altLang="zh-TW" sz="2400" b="1" i="1" dirty="0">
                <a:ea typeface="標楷體" pitchFamily="65" charset="-120"/>
                <a:cs typeface="Times New Roman" panose="02020603050405020304" pitchFamily="18" charset="0"/>
              </a:rPr>
              <a:t>energy</a:t>
            </a:r>
            <a:r>
              <a:rPr lang="en-US" altLang="zh-TW" sz="2400" dirty="0">
                <a:ea typeface="標楷體" pitchFamily="65" charset="-120"/>
                <a:cs typeface="Times New Roman" panose="02020603050405020304" pitchFamily="18" charset="0"/>
              </a:rPr>
              <a:t> in the </a:t>
            </a:r>
            <a:r>
              <a:rPr lang="en-US" altLang="zh-TW" sz="2400" dirty="0" err="1">
                <a:ea typeface="標楷體" pitchFamily="65" charset="-120"/>
                <a:cs typeface="Times New Roman" panose="02020603050405020304" pitchFamily="18" charset="0"/>
              </a:rPr>
              <a:t>PostPC</a:t>
            </a:r>
            <a:r>
              <a:rPr lang="en-US" altLang="zh-TW" sz="2400" dirty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era</a:t>
            </a:r>
          </a:p>
          <a:p>
            <a:pPr marL="744750" lvl="1"/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Battery life can trump performance in the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PMD</a:t>
            </a:r>
          </a:p>
          <a:p>
            <a:pPr marL="744750" lvl="1"/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Architects of WSCs try to reduce the costs of powering and cooling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servers</a:t>
            </a:r>
          </a:p>
          <a:p>
            <a:pPr marL="744750" lvl="1"/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energy metric joules is a better measure than a power rate like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watts</a:t>
            </a:r>
            <a:endParaRPr lang="en-US" altLang="zh-TW" sz="2000" dirty="0" smtClean="0"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In CMOS technology</a:t>
            </a:r>
          </a:p>
          <a:p>
            <a:pPr marL="744750"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primary source of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energy consumption is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dynamic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energy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which is consumed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when transistors switch states from 0 to 1 and vice versa</a:t>
            </a: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Energy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 Capacitive load  Voltage</a:t>
            </a:r>
            <a:r>
              <a:rPr lang="en-US" altLang="zh-TW" sz="1800" baseline="30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</a:p>
          <a:p>
            <a:pPr marL="1602000"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energy of a pulse during the logic transition of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 1  0 or 1  0  1</a:t>
            </a:r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Energy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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½  Capacitive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load 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Voltage</a:t>
            </a:r>
            <a:r>
              <a:rPr lang="en-US" altLang="zh-TW" sz="1800" baseline="30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marL="1602000"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energy of a single transition</a:t>
            </a:r>
          </a:p>
          <a:p>
            <a:pPr marL="744750"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power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required per transistor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Energy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 Capacitive load 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Voltage</a:t>
            </a:r>
            <a:r>
              <a:rPr lang="en-US" altLang="zh-TW" sz="1800" baseline="30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Frequency switched</a:t>
            </a:r>
          </a:p>
          <a:p>
            <a:pPr marL="1144800"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Frequency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switched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is a function of the clock rate</a:t>
            </a:r>
          </a:p>
          <a:p>
            <a:pPr marL="1144800"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Capacitive load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per transistor is a function of </a:t>
            </a:r>
            <a:r>
              <a:rPr lang="en-US" altLang="zh-TW" sz="1800" b="1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fanout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and the technology</a:t>
            </a:r>
          </a:p>
          <a:p>
            <a:pPr marL="744750"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Energy and thus power can be reduced by lowering the voltage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voltage was reduced about 15% per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generation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Voltages have gone from 5V to 1V in 20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years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9559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relative power</a:t>
            </a:r>
          </a:p>
          <a:p>
            <a:pPr marL="744750"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Problem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new processor with 85% capacitive load, voltage is reduced by 15%, and 15% shrink in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frequency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What is the impact on dynamic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power?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744750"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1144800" lvl="2"/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Problem today</a:t>
            </a:r>
          </a:p>
          <a:p>
            <a:pPr marL="744750"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Further lower the voltage will make the transistors too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leaky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40% of the power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consumption in server chips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is due to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leakage</a:t>
            </a: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If transistors started leaking more, the whole process could become unwieldy</a:t>
            </a:r>
          </a:p>
          <a:p>
            <a:pPr marL="744750"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Power reducing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methods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attach large devices to increase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cooling</a:t>
            </a:r>
          </a:p>
          <a:p>
            <a:pPr marL="1602000"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Too expensive for PCs and even servers, not to mention PMDs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turn off parts of the chip that are not used in a given clock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</a:t>
            </a:r>
          </a:p>
          <a:p>
            <a:pPr marL="744750"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Computer designers slammed into a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power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wall</a:t>
            </a: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different path to design newer microprocessors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526285"/>
              </p:ext>
            </p:extLst>
          </p:nvPr>
        </p:nvGraphicFramePr>
        <p:xfrm>
          <a:off x="1477524" y="2564903"/>
          <a:ext cx="7414956" cy="530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方程式" r:id="rId3" imgW="6108700" imgH="444500" progId="Equation.3">
                  <p:embed/>
                </p:oleObj>
              </mc:Choice>
              <mc:Fallback>
                <p:oleObj name="方程式" r:id="rId3" imgW="61087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524" y="2564903"/>
                        <a:ext cx="7414956" cy="530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294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0E7B-3FA7-4899-BDC0-D4550FD59C9D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The Sea Change: The Switch from Uniprocessors to Multiprocessors</a:t>
            </a:r>
            <a:endParaRPr lang="en-US" altLang="zh-TW" sz="32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61869" y="6237312"/>
            <a:ext cx="49685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1.17 Growth in processor performance since the mid-1980s.</a:t>
            </a:r>
            <a:endParaRPr lang="en-US" altLang="zh-TW" sz="1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2" y="1772816"/>
            <a:ext cx="7555786" cy="429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488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Multicore microprocessor</a:t>
            </a:r>
          </a:p>
          <a:p>
            <a:pPr marL="744750"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improving rate in response time of programs has slowed down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1.5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 1.2 per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year since 2002 for desktop microprocessor</a:t>
            </a:r>
          </a:p>
          <a:p>
            <a:pPr marL="744750"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Since 2006, microprocessors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 multiple processor per chip</a:t>
            </a:r>
            <a:endParaRPr lang="en-US" altLang="zh-TW" sz="2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benefit is often more on throughput than on response time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Both desktop microprocessor and server</a:t>
            </a:r>
          </a:p>
          <a:p>
            <a:pPr marL="744750"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For programmers to get significant improvement in response time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In the past</a:t>
            </a:r>
          </a:p>
          <a:p>
            <a:pPr marL="1602000"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rely on innovations in hardware, architecture, and compilers to double performance every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18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months</a:t>
            </a:r>
          </a:p>
          <a:p>
            <a:pPr marL="1602000"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Without having to change a line of code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Today</a:t>
            </a:r>
          </a:p>
          <a:p>
            <a:pPr marL="1602000"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rewrite programs to take advantage of multiple processors</a:t>
            </a:r>
          </a:p>
          <a:p>
            <a:pPr marL="1602000"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continue to improve performance of their code as the number of cores increases</a:t>
            </a:r>
          </a:p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It is hard to write explicitly parallel programs</a:t>
            </a:r>
          </a:p>
          <a:p>
            <a:pPr marL="744750"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Programming for performance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program need to be not only correct but also fast</a:t>
            </a:r>
          </a:p>
        </p:txBody>
      </p:sp>
    </p:spTree>
    <p:extLst>
      <p:ext uri="{BB962C8B-B14F-4D97-AF65-F5344CB8AC3E}">
        <p14:creationId xmlns:p14="http://schemas.microsoft.com/office/powerpoint/2010/main" val="71696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0E7B-3FA7-4899-BDC0-D4550FD59C9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>
                <a:latin typeface="Bookman Old Style" pitchFamily="18" charset="0"/>
                <a:ea typeface="標楷體" pitchFamily="65" charset="-120"/>
              </a:rPr>
              <a:t>Introduction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>
                <a:ea typeface="標楷體" pitchFamily="65" charset="-120"/>
              </a:rPr>
              <a:t>Computer revolution makes novel applications feasible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Computers in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automobiles, cell phones, human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genome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project, World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Wide Web (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WWW), search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engine</a:t>
            </a:r>
          </a:p>
          <a:p>
            <a:r>
              <a:rPr lang="en-US" altLang="zh-TW" sz="2400" dirty="0">
                <a:ea typeface="標楷體" pitchFamily="65" charset="-120"/>
              </a:rPr>
              <a:t>Classes of computing applications and their characteristics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Personal computers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PCs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To emphasize delivery of good performance to single users at low cost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Usually execute third-party software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Servers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Much larger computers usually are accessed only via a network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To carry large workloads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Single complex applications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</a:rPr>
              <a:t>: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usually a scientific or engineering application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Many small jobs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</a:rPr>
              <a:t>: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a large web server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Usually based on software from another source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Database or simulation system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</a:endParaRP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Often modified or customized for a particular function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It is hard to write explicitly parallel programs (Cont.)</a:t>
            </a:r>
          </a:p>
          <a:p>
            <a:pPr marL="744750"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Load balancing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divide an application so that each processor has roughly the same amount to do at the same time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overhead of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scheduling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and coordination</a:t>
            </a:r>
          </a:p>
          <a:p>
            <a:pPr marL="1144800" lvl="2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Communication and synchronization overhead</a:t>
            </a:r>
          </a:p>
        </p:txBody>
      </p:sp>
    </p:spTree>
    <p:extLst>
      <p:ext uri="{BB962C8B-B14F-4D97-AF65-F5344CB8AC3E}">
        <p14:creationId xmlns:p14="http://schemas.microsoft.com/office/powerpoint/2010/main" val="173870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0E7B-3FA7-4899-BDC0-D4550FD59C9D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Real Stuff: Benchmarking the Intel Core i7</a:t>
            </a:r>
            <a:endParaRPr lang="en-US" altLang="zh-TW" sz="32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SPEC CPU benchmark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Workload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A set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of programs run on 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computer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Either the actual collection of applications run by 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user or constructed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from real programs to approximate such 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mix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Typically specify both the programs and the relative frequencies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Benchmark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Programs specifically chosen to measure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performance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predict the performance of the actual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workload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know accurately “which case is common”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SPEC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system performance evaluation corporation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benchmark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Standard sets of benchmarks for modern computer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systems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Funded and supported by 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number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of computer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vendors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SPEC CPU2006 (CINT2006 + CFP2006)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latest benchmark set focusing on processor performance</a:t>
            </a:r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73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2792288"/>
          </a:xfrm>
        </p:spPr>
        <p:txBody>
          <a:bodyPr/>
          <a:lstStyle/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SPEC CPU benchmark (Cont.)</a:t>
            </a:r>
          </a:p>
          <a:p>
            <a:pPr marL="744750"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SPEC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system performance evaluation corporation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benchmark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Cont.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b="1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Reported measurement</a:t>
            </a:r>
          </a:p>
          <a:p>
            <a:pPr marL="1602000" lvl="3"/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SPEC ratio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normalized execution time</a:t>
            </a:r>
          </a:p>
          <a:p>
            <a:pPr marL="2059200" lvl="4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divide the execution time of a reference processor by the execution time of the measured computer</a:t>
            </a:r>
          </a:p>
          <a:p>
            <a:pPr marL="2059200" lvl="4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inverse of execution time</a:t>
            </a:r>
          </a:p>
          <a:p>
            <a:pPr marL="1602000"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Summary measurement</a:t>
            </a:r>
            <a:endParaRPr lang="en-US" altLang="zh-TW" sz="16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2059200" lvl="4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Geometric mean of the SPEC ratios to all benchmarks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22357" y="6525924"/>
            <a:ext cx="602460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1.18 SPECINT2006 benchmarks running on a 2.66 GHz Intel Core i7 920.</a:t>
            </a:r>
            <a:endParaRPr lang="en-US" altLang="zh-TW" sz="1400" b="1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928" y="3212976"/>
            <a:ext cx="673146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680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008312"/>
          </a:xfrm>
        </p:spPr>
        <p:txBody>
          <a:bodyPr/>
          <a:lstStyle/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SPEC power benchmark</a:t>
            </a:r>
          </a:p>
          <a:p>
            <a:pPr marL="744750"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report power consumption of servers at different workload levels over a period time</a:t>
            </a: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Divided into 10% increments</a:t>
            </a:r>
          </a:p>
          <a:p>
            <a:pPr marL="744750"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Performance is measured in throughput</a:t>
            </a: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Unit: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business operations per second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ssj_ops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Summary measurement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1107"/>
              </p:ext>
            </p:extLst>
          </p:nvPr>
        </p:nvGraphicFramePr>
        <p:xfrm>
          <a:off x="2195736" y="2852936"/>
          <a:ext cx="4044280" cy="53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方程式" r:id="rId3" imgW="3263900" imgH="457200" progId="Equation.3">
                  <p:embed/>
                </p:oleObj>
              </mc:Choice>
              <mc:Fallback>
                <p:oleObj name="方程式" r:id="rId3" imgW="32639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852936"/>
                        <a:ext cx="4044280" cy="536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32448" y="6310480"/>
            <a:ext cx="64959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1.19 SPECpower_ssj2008 running on a dual socket 2.66 GHz Intel Xeon X5650 with 16 GB of DRAM and one 100 GB SSD disk.</a:t>
            </a:r>
            <a:endParaRPr lang="en-US" altLang="zh-TW" sz="1400" b="1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84" y="3455647"/>
            <a:ext cx="5322664" cy="282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658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0E7B-3FA7-4899-BDC0-D4550FD59C9D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Fallacies and Pitfalls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Pitfalls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Expecting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improvement of one aspect of a computer to increase performance by an amount proportional to the size of the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improvement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Example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Problem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 runs in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100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seconds,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with multiplication responsible for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80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seconds</a:t>
            </a:r>
          </a:p>
          <a:p>
            <a:pPr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If we want the program to run five times faster, how much do we have to improve the speed of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multiplication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?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Solution</a:t>
            </a:r>
          </a:p>
          <a:p>
            <a:pPr lvl="4"/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Execution time after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improvement =</a:t>
            </a:r>
          </a:p>
          <a:p>
            <a:pPr lvl="4"/>
            <a:endParaRPr lang="en-US" altLang="zh-TW" sz="14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4"/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4"/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4"/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Execution time after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improvement = 80 sec /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(100 – 80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sec)</a:t>
            </a:r>
          </a:p>
          <a:p>
            <a:pPr marL="2059200" lvl="4" indent="0">
              <a:buNone/>
            </a:pP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20 sec = 80 sec /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+ 20 sec      0 = 80 sec /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  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!!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Amdahl’s law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rule stating that the performance enhancement possible with a given improvements is limited by the amount that the improved feature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is used</a:t>
            </a:r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17146"/>
              </p:ext>
            </p:extLst>
          </p:nvPr>
        </p:nvGraphicFramePr>
        <p:xfrm>
          <a:off x="2483768" y="4653137"/>
          <a:ext cx="4752528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方程式" r:id="rId3" imgW="4406900" imgH="457200" progId="Equation.3">
                  <p:embed/>
                </p:oleObj>
              </mc:Choice>
              <mc:Fallback>
                <p:oleObj name="方程式" r:id="rId3" imgW="4406900" imgH="457200" progId="Equation.3">
                  <p:embed/>
                  <p:pic>
                    <p:nvPicPr>
                      <p:cNvPr id="0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653137"/>
                        <a:ext cx="4752528" cy="504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195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Pitfalls (Cont.)</a:t>
            </a:r>
          </a:p>
          <a:p>
            <a:pPr marL="744750"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Using a subset of the performance equation as a performance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metric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Nearly all alternatives to the use of time as the performance metric have led to misleading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claims, distorted results, or incorrect interpretations</a:t>
            </a:r>
          </a:p>
          <a:p>
            <a:pPr marL="1144800"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MIPS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million instructions per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second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marL="1602000" lvl="3"/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marL="1602000" lvl="3"/>
            <a:endParaRPr lang="en-US" altLang="zh-TW" sz="16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marL="1602000" lvl="3"/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marL="1602000"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 execution rate</a:t>
            </a:r>
          </a:p>
          <a:p>
            <a:pPr marL="1602000"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specify performance inversely to execution time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Problems with using MIPS as 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measure</a:t>
            </a:r>
          </a:p>
          <a:p>
            <a:pPr marL="1602000"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Cannot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compare computers with different instruction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sets</a:t>
            </a:r>
          </a:p>
          <a:p>
            <a:pPr marL="2059200"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MIPS does not take into account the capabilities of the instructions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computer cannot have a single MIPS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rating</a:t>
            </a:r>
          </a:p>
          <a:p>
            <a:pPr marL="2059200"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MIPS varies between programs on the same computer</a:t>
            </a:r>
          </a:p>
          <a:p>
            <a:pPr marL="1602000"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MIPS can vary inversely with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performance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</a:t>
            </a:r>
          </a:p>
          <a:p>
            <a:pPr marL="1602000"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Problem</a:t>
            </a:r>
          </a:p>
          <a:p>
            <a:pPr marL="2059200" lvl="4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Computers clock rate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4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GHz</a:t>
            </a:r>
          </a:p>
          <a:p>
            <a:pPr marL="2059200"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Which code sequence will execute faster according to MIPS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?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According to execution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?</a:t>
            </a:r>
            <a:endParaRPr lang="en-US" altLang="zh-TW" sz="14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23274"/>
              </p:ext>
            </p:extLst>
          </p:nvPr>
        </p:nvGraphicFramePr>
        <p:xfrm>
          <a:off x="1909763" y="2276872"/>
          <a:ext cx="49149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方程式" r:id="rId3" imgW="4546440" imgH="583920" progId="Equation.3">
                  <p:embed/>
                </p:oleObj>
              </mc:Choice>
              <mc:Fallback>
                <p:oleObj name="方程式" r:id="rId3" imgW="454644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276872"/>
                        <a:ext cx="49149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428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Pitfalls (Cont.)</a:t>
            </a:r>
          </a:p>
          <a:p>
            <a:pPr marL="744750" lvl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Using a subset of the performance equation as a performance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metric (Cont.)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 (Cont.)</a:t>
            </a:r>
          </a:p>
          <a:p>
            <a:pPr marL="1602000" lvl="3"/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602000" lvl="3"/>
            <a:endParaRPr lang="en-US" altLang="zh-TW" sz="1600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602000" lvl="3"/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602000" lvl="3"/>
            <a:endParaRPr lang="en-US" altLang="zh-TW" sz="1600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602000"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</a:p>
          <a:p>
            <a:pPr marL="2059200" lvl="4"/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2059200" lvl="4"/>
            <a:endParaRPr lang="en-US" altLang="zh-TW" sz="1600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2059200" lvl="4"/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clock cycles</a:t>
            </a:r>
            <a:r>
              <a:rPr lang="en-US" altLang="zh-TW" sz="14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(5  1 + 1  2 + 1  3)  10</a:t>
            </a:r>
            <a:r>
              <a:rPr lang="en-US" altLang="zh-TW" sz="14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9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10 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4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9</a:t>
            </a:r>
          </a:p>
          <a:p>
            <a:pPr marL="2059200" lvl="4" indent="0">
              <a:buNone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CPU clock cycles</a:t>
            </a:r>
            <a:r>
              <a:rPr lang="en-US" altLang="zh-TW" sz="14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(10  1 + 1  2 + 1  3)  10</a:t>
            </a:r>
            <a:r>
              <a:rPr lang="en-US" altLang="zh-TW" sz="14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9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15 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4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9</a:t>
            </a:r>
          </a:p>
          <a:p>
            <a:pPr marL="2059200" lvl="4"/>
            <a:r>
              <a:rPr lang="en-US" altLang="zh-TW" sz="1400" i="1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TW" sz="14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2059200" lvl="4"/>
            <a:endParaRPr lang="en-US" altLang="zh-TW" sz="1400" i="1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2059200" lvl="4"/>
            <a:endParaRPr lang="en-US" altLang="zh-TW" sz="14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830600" lvl="4" indent="0">
              <a:buNone/>
            </a:pPr>
            <a:r>
              <a:rPr lang="en-US" altLang="zh-TW" sz="1400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              faster !</a:t>
            </a:r>
          </a:p>
          <a:p>
            <a:pPr marL="2059200" lvl="4"/>
            <a:endParaRPr lang="en-US" altLang="zh-TW" sz="14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2059200" lvl="4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1830600" lvl="4" indent="0">
              <a:buNone/>
            </a:pPr>
            <a:endParaRPr lang="en-US" altLang="zh-TW" sz="14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830600" lvl="4" indent="0">
              <a:buNone/>
            </a:pPr>
            <a:endParaRPr lang="en-US" altLang="zh-TW" sz="14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830600" lvl="4" indent="0">
              <a:buNone/>
            </a:pPr>
            <a:r>
              <a:rPr lang="en-US" altLang="zh-TW" sz="14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                                                                         faster !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30129"/>
              </p:ext>
            </p:extLst>
          </p:nvPr>
        </p:nvGraphicFramePr>
        <p:xfrm>
          <a:off x="587375" y="1638820"/>
          <a:ext cx="2976563" cy="698501"/>
        </p:xfrm>
        <a:graphic>
          <a:graphicData uri="http://schemas.openxmlformats.org/drawingml/2006/table">
            <a:tbl>
              <a:tblPr/>
              <a:tblGrid>
                <a:gridCol w="528638"/>
                <a:gridCol w="815975"/>
                <a:gridCol w="815975"/>
                <a:gridCol w="815975"/>
              </a:tblGrid>
              <a:tr h="2333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CPI for each instruction class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1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CPI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67240"/>
              </p:ext>
            </p:extLst>
          </p:nvPr>
        </p:nvGraphicFramePr>
        <p:xfrm>
          <a:off x="3708400" y="1568970"/>
          <a:ext cx="5195888" cy="923926"/>
        </p:xfrm>
        <a:graphic>
          <a:graphicData uri="http://schemas.openxmlformats.org/drawingml/2006/table">
            <a:tbl>
              <a:tblPr/>
              <a:tblGrid>
                <a:gridCol w="933450"/>
                <a:gridCol w="1420813"/>
                <a:gridCol w="1420812"/>
                <a:gridCol w="1420813"/>
              </a:tblGrid>
              <a:tr h="2317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1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Instruction counts (in billions) for each instruction class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0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Compiler 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Compiler 2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939774"/>
              </p:ext>
            </p:extLst>
          </p:nvPr>
        </p:nvGraphicFramePr>
        <p:xfrm>
          <a:off x="2411760" y="2996952"/>
          <a:ext cx="5040560" cy="51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方程式" r:id="rId3" imgW="4521200" imgH="431800" progId="Equation.3">
                  <p:embed/>
                </p:oleObj>
              </mc:Choice>
              <mc:Fallback>
                <p:oleObj name="方程式" r:id="rId3" imgW="4521200" imgH="4318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996952"/>
                        <a:ext cx="5040560" cy="515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795979"/>
              </p:ext>
            </p:extLst>
          </p:nvPr>
        </p:nvGraphicFramePr>
        <p:xfrm>
          <a:off x="2411761" y="4221088"/>
          <a:ext cx="5688631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方程式" r:id="rId5" imgW="5194300" imgH="419100" progId="Equation.3">
                  <p:embed/>
                </p:oleObj>
              </mc:Choice>
              <mc:Fallback>
                <p:oleObj name="方程式" r:id="rId5" imgW="5194300" imgH="4191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1" y="4221088"/>
                        <a:ext cx="5688631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474309"/>
              </p:ext>
            </p:extLst>
          </p:nvPr>
        </p:nvGraphicFramePr>
        <p:xfrm>
          <a:off x="2411761" y="5473091"/>
          <a:ext cx="4608511" cy="47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方程式" r:id="rId7" imgW="4114800" imgH="419100" progId="Equation.3">
                  <p:embed/>
                </p:oleObj>
              </mc:Choice>
              <mc:Fallback>
                <p:oleObj name="方程式" r:id="rId7" imgW="4114800" imgH="4191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1" y="5473091"/>
                        <a:ext cx="4608511" cy="476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072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232448"/>
          </a:xfrm>
        </p:spPr>
        <p:txBody>
          <a:bodyPr/>
          <a:lstStyle/>
          <a:p>
            <a:pPr marL="344700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Fallacies</a:t>
            </a:r>
          </a:p>
          <a:p>
            <a:pPr marL="744750"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Computers at low utilization use little power</a:t>
            </a:r>
          </a:p>
          <a:p>
            <a:pPr marL="1144800"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Utilization of servers in Google’s WSC</a:t>
            </a:r>
          </a:p>
          <a:p>
            <a:pPr marL="1602000"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Mostly operates at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10%~50%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of the load</a:t>
            </a:r>
          </a:p>
          <a:p>
            <a:pPr marL="1602000"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At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100%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of the load less than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1%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of the time</a:t>
            </a:r>
          </a:p>
          <a:p>
            <a:pPr marL="1602000"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specially configured computer in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2012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still uses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33%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of the peak power at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10%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of the load</a:t>
            </a:r>
          </a:p>
          <a:p>
            <a:pPr marL="1144800"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redesign hardware to achieve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energy-proportional computing</a:t>
            </a:r>
          </a:p>
          <a:p>
            <a:pPr marL="744750"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Designing for performance and designing for energy efficiency are unrelated goals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Energy = power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time</a:t>
            </a:r>
          </a:p>
          <a:p>
            <a:pPr marL="1144800"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Hardware or software optimizations that take less time save energy overall even if the optimization takes a bit more energy when it is used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5" name="Text Box 72"/>
          <p:cNvSpPr txBox="1">
            <a:spLocks noChangeArrowheads="1"/>
          </p:cNvSpPr>
          <p:nvPr/>
        </p:nvSpPr>
        <p:spPr bwMode="auto">
          <a:xfrm>
            <a:off x="227013" y="6381328"/>
            <a:ext cx="87137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Extra </a:t>
            </a:r>
            <a:r>
              <a:rPr lang="en-US" altLang="zh-TW" sz="1400" b="1" dirty="0" err="1"/>
              <a:t>SPECPower</a:t>
            </a:r>
            <a:r>
              <a:rPr lang="en-US" altLang="zh-TW" sz="1400" b="1" dirty="0"/>
              <a:t> results for three servers with the best overall </a:t>
            </a:r>
            <a:r>
              <a:rPr lang="en-US" altLang="zh-TW" sz="1400" b="1" dirty="0" err="1"/>
              <a:t>ssj_ops</a:t>
            </a:r>
            <a:r>
              <a:rPr lang="en-US" altLang="zh-TW" sz="1400" b="1" dirty="0"/>
              <a:t> per watt in the fourth quarter of 2007.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7996"/>
              </p:ext>
            </p:extLst>
          </p:nvPr>
        </p:nvGraphicFramePr>
        <p:xfrm>
          <a:off x="347279" y="4673392"/>
          <a:ext cx="8473255" cy="1621800"/>
        </p:xfrm>
        <a:graphic>
          <a:graphicData uri="http://schemas.openxmlformats.org/drawingml/2006/table">
            <a:tbl>
              <a:tblPr/>
              <a:tblGrid>
                <a:gridCol w="959093"/>
                <a:gridCol w="794417"/>
                <a:gridCol w="573322"/>
                <a:gridCol w="541300"/>
                <a:gridCol w="844733"/>
                <a:gridCol w="539776"/>
                <a:gridCol w="498606"/>
                <a:gridCol w="885902"/>
                <a:gridCol w="532151"/>
                <a:gridCol w="895050"/>
                <a:gridCol w="515379"/>
                <a:gridCol w="893526"/>
              </a:tblGrid>
              <a:tr h="61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Server Manufacturer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Micro-processor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Total Cores/ Sockets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Clock Rate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Peak Performance (ssj_ops)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100% Load Power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50% Load Power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50% Load/ 100% Power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10% Load Power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10% Load/ 100% Power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Active Idle Power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Active Idle/ 100% Power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8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HP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Xeon E5440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8/2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3.0 GHz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308,022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269 W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227 W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84%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174 W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65%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160 W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59%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8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Dell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Xeon E5440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8/2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2.8 GHz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305,413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276 W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230 W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83%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173 W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63%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157 W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57%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6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Fujitsu Seimens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Xeon X3220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4/1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2.4 GHz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143,742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132 W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110 W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83%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85 W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65%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80 W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60%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9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592488"/>
          </a:xfrm>
        </p:spPr>
        <p:txBody>
          <a:bodyPr/>
          <a:lstStyle/>
          <a:p>
            <a:r>
              <a:rPr lang="en-US" altLang="zh-TW" sz="2400" dirty="0">
                <a:ea typeface="標楷體" pitchFamily="65" charset="-120"/>
              </a:rPr>
              <a:t>Classes of computing applications and their characteristics (Cont.)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Servers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Cont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.)</a:t>
            </a:r>
            <a:endParaRPr lang="en-US" altLang="zh-TW" sz="2000" b="1" i="1" dirty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Much larger computers usually are accessed only via a network (Cont.)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Built from the same basic technology as PCs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To provide greater computing, storage, and I/O capacity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To place a greater emphasis on dependability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The widest range in cost and capability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Low-end server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Used for file storage, small business application, or simple web serving</a:t>
            </a:r>
          </a:p>
          <a:p>
            <a:pPr lvl="3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</a:rPr>
              <a:t>Supercomputers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the peak of computing capability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To consist of tens of thousands of processors and many terabytes of memory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To cost tens to hundreds of millions of dollars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Used for high-end scientific and engineering calculations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A relatively small fraction of the servers and the overall computer market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5" y="5013176"/>
            <a:ext cx="5095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52120" y="6056421"/>
            <a:ext cx="3384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1.1 </a:t>
            </a:r>
            <a:r>
              <a:rPr lang="en-US" altLang="zh-TW" sz="1400" b="1" dirty="0" smtClean="0"/>
              <a:t>The 2</a:t>
            </a:r>
            <a:r>
              <a:rPr lang="en-US" altLang="zh-TW" sz="1400" b="1" baseline="30000" dirty="0" smtClean="0"/>
              <a:t>X</a:t>
            </a:r>
            <a:r>
              <a:rPr lang="en-US" altLang="zh-TW" sz="1400" b="1" dirty="0" smtClean="0"/>
              <a:t> vs. 10</a:t>
            </a:r>
            <a:r>
              <a:rPr lang="en-US" altLang="zh-TW" sz="1400" b="1" baseline="30000" dirty="0" smtClean="0"/>
              <a:t>Y</a:t>
            </a:r>
            <a:r>
              <a:rPr lang="en-US" altLang="zh-TW" sz="1400" b="1" dirty="0" smtClean="0"/>
              <a:t> bytes ambiguity was resolved by adding a binary notation for all the common size terms.</a:t>
            </a:r>
            <a:endParaRPr lang="en-US" altLang="zh-TW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>
                <a:ea typeface="標楷體" pitchFamily="65" charset="-120"/>
              </a:rPr>
              <a:t>Classes of computing applications and their characteristics (Cont.)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Embedded computers</a:t>
            </a:r>
            <a:endParaRPr lang="en-US" altLang="zh-TW" sz="2000" b="1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The largest class of computers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The widest range of application and performance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Designed to run one application or one set of related applications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Normally integrated with the hardware and delivered as a single system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Embedded applications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Often have unique application requirements that combine a minimum performance with stringent limitations on cost or power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Often have lower tolerance for failure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In consumer-oriented applications, dependability is achieved through simplicity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Redundancy are often employed in large embedded systems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Welcome to the </a:t>
            </a:r>
            <a:r>
              <a:rPr lang="en-US" altLang="zh-TW" sz="2400" dirty="0" err="1" smtClean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PostPC</a:t>
            </a:r>
            <a:r>
              <a:rPr lang="en-US" altLang="zh-TW" sz="2400" dirty="0" smtClean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 era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PC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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personal mobile device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PMD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 smart phone or a tablet computer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Battery operated with wireless connectivity to the Internet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Like PCs: users can download software (apps) to run on them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Unlike PCs: keyboard and mouse  touch-sensitive screen or speech input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7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224336"/>
          </a:xfrm>
        </p:spPr>
        <p:txBody>
          <a:bodyPr/>
          <a:lstStyle/>
          <a:p>
            <a:r>
              <a:rPr lang="en-US" altLang="zh-TW" sz="2400" dirty="0" smtClean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Welcome to the </a:t>
            </a:r>
            <a:r>
              <a:rPr lang="en-US" altLang="zh-TW" sz="2400" dirty="0" err="1" smtClean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PostPC</a:t>
            </a:r>
            <a:r>
              <a:rPr lang="en-US" altLang="zh-TW" sz="2400" dirty="0" smtClean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 era (Cont.)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Server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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cloud computing</a:t>
            </a:r>
            <a:endParaRPr lang="en-US" altLang="zh-TW" sz="2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2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Warehouse scale computers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WSC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To rely upon giant datacenters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Companies like Amazon and Google build these WSCs containing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100,000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servers and let companies rent portions of them</a:t>
            </a:r>
          </a:p>
          <a:p>
            <a:pPr lvl="2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Software as a Service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SaaS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deliver software and data as a service over the Internet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cloud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Only a thin program such as a browser runs on local client devices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Examples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web search, social networking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67" y="3789040"/>
            <a:ext cx="3773051" cy="236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43608" y="6320372"/>
            <a:ext cx="69127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1.2 The number manufactured per year of tablets and smart phones, which reflect the </a:t>
            </a:r>
            <a:r>
              <a:rPr lang="en-US" altLang="zh-TW" sz="1400" b="1" dirty="0" err="1" smtClean="0"/>
              <a:t>PostPC</a:t>
            </a:r>
            <a:r>
              <a:rPr lang="en-US" altLang="zh-TW" sz="1400" b="1" dirty="0" smtClean="0"/>
              <a:t> era, versus personal computers and traditional cell phones.</a:t>
            </a: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166342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0E7B-3FA7-4899-BDC0-D4550FD59C9D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Eight Great Ideas in Computer Architecture</a:t>
            </a:r>
            <a:endParaRPr lang="en-US" altLang="zh-TW" sz="32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Design for Moore’s law</a:t>
            </a: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Moore’s law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Integrated circuit resources double every 18~24 months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Gordon Moore, 1965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Designing for rapid change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Computer architects must anticipate where the technology will be when the design finishes rather than design for where it starts</a:t>
            </a:r>
          </a:p>
          <a:p>
            <a:r>
              <a:rPr lang="en-US" altLang="zh-TW" sz="2400" dirty="0" smtClean="0">
                <a:ea typeface="標楷體" pitchFamily="65" charset="-120"/>
              </a:rPr>
              <a:t>Use abstraction to simplify design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Use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abstractions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to represent the design at different levels of representation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Lower-level details are hidden to offer a simpler model at higher levels</a:t>
            </a:r>
          </a:p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Make the common case fast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Making the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common case fast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will tend to enhance performance better than optimizing the rare case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common case is often simpler and easier to enhance than rare case</a:t>
            </a:r>
          </a:p>
        </p:txBody>
      </p:sp>
    </p:spTree>
    <p:extLst>
      <p:ext uri="{BB962C8B-B14F-4D97-AF65-F5344CB8AC3E}">
        <p14:creationId xmlns:p14="http://schemas.microsoft.com/office/powerpoint/2010/main" val="242375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Performance via parallelism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perform operations in parallel to get more performance</a:t>
            </a:r>
          </a:p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Performance via pipelining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An implementation technique in which multiple instructions are overlapped in execution</a:t>
            </a:r>
          </a:p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Performance via prediction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guess and start working rather than wait until you know for sure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Assumptions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recovery from a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misprediction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is not too expensive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prediction is relatively accurate</a:t>
            </a:r>
          </a:p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Hierarchy of memories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Programmers want memory to be fast, large, and cheap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Hierarchy of memories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fastest, smallest, and most expensive memory per bit at the top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slowest, largest, and cheapest per bit at the bottom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Cache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 main memory  disk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81055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_1">
  <a:themeElements>
    <a:clrScheme name="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_1">
  <a:themeElements>
    <a:clrScheme name="1_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1_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4698</Words>
  <Application>Microsoft Office PowerPoint</Application>
  <PresentationFormat>如螢幕大小 (4:3)</PresentationFormat>
  <Paragraphs>718</Paragraphs>
  <Slides>47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62" baseType="lpstr">
      <vt:lpstr>新細明體</vt:lpstr>
      <vt:lpstr>標楷體</vt:lpstr>
      <vt:lpstr>Arial</vt:lpstr>
      <vt:lpstr>Arial Black</vt:lpstr>
      <vt:lpstr>Bookman Old Style</vt:lpstr>
      <vt:lpstr>Comic Sans MS</vt:lpstr>
      <vt:lpstr>Courier New</vt:lpstr>
      <vt:lpstr>Symbol</vt:lpstr>
      <vt:lpstr>Times New Roman</vt:lpstr>
      <vt:lpstr>Webdings</vt:lpstr>
      <vt:lpstr>Wingdings</vt:lpstr>
      <vt:lpstr>Wingdings 2</vt:lpstr>
      <vt:lpstr>sample_1</vt:lpstr>
      <vt:lpstr>1_sample_1</vt:lpstr>
      <vt:lpstr>方程式</vt:lpstr>
      <vt:lpstr>Computer Abstractions and Technology</vt:lpstr>
      <vt:lpstr>Outline</vt:lpstr>
      <vt:lpstr>Preliminary</vt:lpstr>
      <vt:lpstr>Introduction</vt:lpstr>
      <vt:lpstr>PowerPoint 簡報</vt:lpstr>
      <vt:lpstr>PowerPoint 簡報</vt:lpstr>
      <vt:lpstr>PowerPoint 簡報</vt:lpstr>
      <vt:lpstr>Eight Great Ideas in Computer Architecture</vt:lpstr>
      <vt:lpstr>PowerPoint 簡報</vt:lpstr>
      <vt:lpstr>PowerPoint 簡報</vt:lpstr>
      <vt:lpstr>Below Your Program</vt:lpstr>
      <vt:lpstr>PowerPoint 簡報</vt:lpstr>
      <vt:lpstr>Under the Covers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Technologies for Building Processors and Memory</vt:lpstr>
      <vt:lpstr>PowerPoint 簡報</vt:lpstr>
      <vt:lpstr>PowerPoint 簡報</vt:lpstr>
      <vt:lpstr>PowerPoint 簡報</vt:lpstr>
      <vt:lpstr>Performance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Power Wall</vt:lpstr>
      <vt:lpstr>PowerPoint 簡報</vt:lpstr>
      <vt:lpstr>PowerPoint 簡報</vt:lpstr>
      <vt:lpstr>The Sea Change: The Switch from Uniprocessors to Multiprocessors</vt:lpstr>
      <vt:lpstr>PowerPoint 簡報</vt:lpstr>
      <vt:lpstr>PowerPoint 簡報</vt:lpstr>
      <vt:lpstr>Real Stuff: Benchmarking the Intel Core i7</vt:lpstr>
      <vt:lpstr>PowerPoint 簡報</vt:lpstr>
      <vt:lpstr>PowerPoint 簡報</vt:lpstr>
      <vt:lpstr>Fallacies and Pitfalls</vt:lpstr>
      <vt:lpstr>PowerPoint 簡報</vt:lpstr>
      <vt:lpstr>PowerPoint 簡報</vt:lpstr>
      <vt:lpstr>PowerPoint 簡報</vt:lpstr>
    </vt:vector>
  </TitlesOfParts>
  <Company>csie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Topics Overview</dc:title>
  <dc:creator>Monlin</dc:creator>
  <cp:lastModifiedBy>Catherine</cp:lastModifiedBy>
  <cp:revision>221</cp:revision>
  <dcterms:created xsi:type="dcterms:W3CDTF">2004-07-21T06:38:58Z</dcterms:created>
  <dcterms:modified xsi:type="dcterms:W3CDTF">2015-09-15T09:05:47Z</dcterms:modified>
</cp:coreProperties>
</file>