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</p:sldMasterIdLst>
  <p:notesMasterIdLst>
    <p:notesMasterId r:id="rId53"/>
  </p:notesMasterIdLst>
  <p:sldIdLst>
    <p:sldId id="323" r:id="rId3"/>
    <p:sldId id="301" r:id="rId4"/>
    <p:sldId id="308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7" r:id="rId16"/>
    <p:sldId id="338" r:id="rId17"/>
    <p:sldId id="335" r:id="rId18"/>
    <p:sldId id="336" r:id="rId19"/>
    <p:sldId id="339" r:id="rId20"/>
    <p:sldId id="340" r:id="rId21"/>
    <p:sldId id="341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61" r:id="rId39"/>
    <p:sldId id="360" r:id="rId40"/>
    <p:sldId id="359" r:id="rId41"/>
    <p:sldId id="362" r:id="rId42"/>
    <p:sldId id="363" r:id="rId43"/>
    <p:sldId id="366" r:id="rId44"/>
    <p:sldId id="364" r:id="rId45"/>
    <p:sldId id="365" r:id="rId46"/>
    <p:sldId id="367" r:id="rId47"/>
    <p:sldId id="368" r:id="rId48"/>
    <p:sldId id="369" r:id="rId49"/>
    <p:sldId id="370" r:id="rId50"/>
    <p:sldId id="371" r:id="rId51"/>
    <p:sldId id="372" r:id="rId5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9084" autoAdjust="0"/>
  </p:normalViewPr>
  <p:slideViewPr>
    <p:cSldViewPr>
      <p:cViewPr varScale="1">
        <p:scale>
          <a:sx n="86" d="100"/>
          <a:sy n="86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fld id="{C546CCEA-6923-448B-9859-CF82150658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385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ea typeface="新細明體" charset="-12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 lIns="91440" tIns="45720" rIns="91440" bIns="45720" anchor="b" anchorCtr="0"/>
          <a:lstStyle>
            <a:lvl1pPr algn="r">
              <a:defRPr b="0">
                <a:latin typeface="Arial Black" pitchFamily="34" charset="0"/>
              </a:defRPr>
            </a:lvl1pPr>
          </a:lstStyle>
          <a:p>
            <a:fld id="{914C68C0-B17A-41A8-BB7B-FC50893AA89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D5500D-BEC8-4F2A-9CE5-1251904AF6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22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457200"/>
            <a:ext cx="2178050" cy="60912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83338" cy="60912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E24985-6FA8-4838-A1E3-899D796F36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56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9EEE5B-A7F2-463A-8266-ECDC64D590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37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58C3EE-30C1-4E23-B6F1-0E882C7CFE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48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F193A9-8596-480C-9CB2-890B82CE43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57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415925"/>
            <a:ext cx="4279900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415925"/>
            <a:ext cx="4281488" cy="613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9E9071-BFBC-4136-A8EC-F49EFB5049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49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9ECAC8-D279-4480-BCEC-73ED829F0F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786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A83579-643E-4F1C-A9E8-C5DE84EFFA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849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2B15BB-404F-444F-A901-F1EBCB678A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639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9B7DBD-6852-4755-BA39-686D0EAA42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646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E685A-036F-4652-B5F1-81B0C0506F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8833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9CECAF-F7B8-4A59-8FD6-E0295459A3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432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17A02-7BC5-42DE-9E3F-FEB1F146D4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097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6563" y="274638"/>
            <a:ext cx="2178050" cy="62738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83338" cy="6273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6EEBEB-87E8-4687-B5CC-19CD668EF0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683ED7-7A40-4849-B78E-D4EB64E6AA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76375"/>
            <a:ext cx="42799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476375"/>
            <a:ext cx="4281488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DDC852-3972-4422-9106-4158F86BD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993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873231-35A9-4217-98D2-E5A416D3FE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05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05C857-3A93-409E-B3AE-E0FA8F6332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26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05C6C-3144-4349-BC15-2F6A6AB9E7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9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F98035-21EB-464E-BE59-8E45A89661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5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8373E3-EB54-46F5-9077-C87750FBC5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04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fld id="{43F135BC-FB9A-4762-970A-08EE2E1FC9EB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410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76375"/>
            <a:ext cx="8713788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50825" y="1404938"/>
            <a:ext cx="8575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3" y="6599238"/>
            <a:ext cx="63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kumimoji="0" sz="1200" b="1">
                <a:latin typeface="Courier New" pitchFamily="49" charset="0"/>
                <a:ea typeface="+mn-ea"/>
              </a:defRPr>
            </a:lvl1pPr>
          </a:lstStyle>
          <a:p>
            <a:fld id="{489879C7-F9C0-4907-8CDC-7EBCEA67D796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ea typeface="新細明體" charset="-120"/>
              </a:endParaRPr>
            </a:p>
          </p:txBody>
        </p:sp>
        <p:sp>
          <p:nvSpPr>
            <p:cNvPr id="107531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53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415925"/>
            <a:ext cx="8713788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ebdings" pitchFamily="18" charset="2"/>
        <a:buChar char="ñ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«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ebdings" pitchFamily="18" charset="2"/>
        <a:buChar char="¯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ð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3725" y="2276475"/>
            <a:ext cx="7181850" cy="1392238"/>
          </a:xfrm>
          <a:noFill/>
        </p:spPr>
        <p:txBody>
          <a:bodyPr lIns="0" tIns="0" rIns="0" bIns="0" anchorCtr="1"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</a:rPr>
              <a:t>Arithmetic for Computers</a:t>
            </a:r>
            <a:endParaRPr lang="en-US" altLang="zh-TW" sz="4000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7"/>
            <a:ext cx="8713788" cy="488033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An early look at computer </a:t>
            </a:r>
            <a:r>
              <a:rPr lang="en-US" altLang="zh-TW" sz="2400" dirty="0" smtClean="0">
                <a:ea typeface="標楷體" pitchFamily="65" charset="-120"/>
              </a:rPr>
              <a:t>arithmetic</a:t>
            </a:r>
            <a:endParaRPr lang="en-US" altLang="zh-TW" sz="2400" dirty="0">
              <a:ea typeface="標楷體" pitchFamily="65" charset="-12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71800" y="5802313"/>
            <a:ext cx="32067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Extra.5 Example of binary addition.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773238"/>
            <a:ext cx="7366000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0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7"/>
            <a:ext cx="8713788" cy="1856185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Signed fixed-point </a:t>
            </a:r>
            <a:r>
              <a:rPr lang="en-US" altLang="zh-TW" sz="2400" dirty="0" smtClean="0">
                <a:ea typeface="標楷體" pitchFamily="65" charset="-120"/>
              </a:rPr>
              <a:t>numbers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For a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-bit number, there are 2</a:t>
            </a:r>
            <a:r>
              <a:rPr lang="en-US" altLang="zh-TW" sz="2000" i="1" baseline="30000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possible bit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patterns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One half of the bit patterns to positive numbers and the other half to negative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numbers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Four commonly used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signed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representations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28131" y="6438900"/>
            <a:ext cx="34099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Table Extra.1 3-bit integer representations.</a:t>
            </a:r>
          </a:p>
        </p:txBody>
      </p:sp>
      <p:pic>
        <p:nvPicPr>
          <p:cNvPr id="8" name="Picture 7" descr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438995"/>
            <a:ext cx="6386513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7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Signed fixed-point numbers (Cont.)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Signed magnitude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sign and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magnitude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leftmost bit is used for the sign (0 for positive, 1 for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negative)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(+12)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(00001100)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    (-12)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10001100)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+0 = (00000000)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    -0 = (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10000000)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For a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number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Range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[-(2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– 1), 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– 1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]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– 1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different numbers can be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represented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1"/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One’s complement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 1 (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complementing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(+12)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(00001100)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    (-12)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11110011)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+0 = (00000000)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    -0 = (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11111111)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leftmost bit is the sign bit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(0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for positive,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1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for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negative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For a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number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Range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[-(2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– 1), 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– 1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]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– 1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different numbers can be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represented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Not commonly used in arithmetic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calculations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Practical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application</a:t>
            </a:r>
          </a:p>
          <a:p>
            <a:pPr lvl="3"/>
            <a:r>
              <a:rPr lang="en-US" altLang="zh-TW" sz="16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Checksums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 the headers of network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packets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82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Signed fixed-point numbers (Cont.)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Two’s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complement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 1 then add 1, discard the carry-out from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MSB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(+12)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(00001100)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    (-12)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(11110100)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+0 = (00000000)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    -0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(00000000)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leftmost bit is the sign bit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(0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for positive,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1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for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negative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For a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number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Range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[-2</a:t>
            </a:r>
            <a:r>
              <a:rPr lang="en-US" altLang="zh-TW" sz="1600" i="1" baseline="30000" dirty="0" smtClean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baseline="30000" dirty="0" smtClean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– 1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]</a:t>
            </a:r>
          </a:p>
          <a:p>
            <a:pPr lvl="3"/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baseline="30000" dirty="0" smtClean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different numbers can be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represented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most commonly used representation in conventional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computers</a:t>
            </a: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Excess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biased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representation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Two’s complement form plus a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bias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(Ex: excess 128)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(+12)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(10001100)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    (-12)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(01110100)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(-128)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(00000000)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    (+127)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= (11111111)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2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3"/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0 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(10000000)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    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-0 = (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10000000)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leftmost bit is the sign bit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(1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for positive,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for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negative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Numerically smaller numbers have smaller bit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patterns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For a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number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Range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[-2</a:t>
            </a:r>
            <a:r>
              <a:rPr lang="en-US" altLang="zh-TW" sz="1600" i="1" baseline="30000" dirty="0" smtClean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baseline="30000" dirty="0" smtClean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 – 1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]</a:t>
            </a:r>
          </a:p>
          <a:p>
            <a:pPr lvl="3"/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baseline="30000" dirty="0" smtClean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different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numbers can be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represented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9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08843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Sign extension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 number is placed into a larger container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To pad the left side with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Positive number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correct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Negative number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incorrect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To copy the sign bit to the left side: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sign extension</a:t>
            </a:r>
          </a:p>
        </p:txBody>
      </p:sp>
      <p:pic>
        <p:nvPicPr>
          <p:cNvPr id="4" name="Picture 4" descr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543175"/>
            <a:ext cx="44704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2430463"/>
            <a:ext cx="431800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7950" y="4883150"/>
          <a:ext cx="427355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" name="點陣圖影像" r:id="rId5" imgW="4915586" imgH="1476190" progId="Paint.Picture">
                  <p:embed/>
                </p:oleObj>
              </mc:Choice>
              <mc:Fallback>
                <p:oleObj name="點陣圖影像" r:id="rId5" imgW="4915586" imgH="1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883150"/>
                        <a:ext cx="427355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79950" y="4883150"/>
          <a:ext cx="43434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點陣圖影像" r:id="rId7" imgW="4915586" imgH="1476190" progId="Paint.Picture">
                  <p:embed/>
                </p:oleObj>
              </mc:Choice>
              <mc:Fallback>
                <p:oleObj name="點陣圖影像" r:id="rId7" imgW="4915586" imgH="1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883150"/>
                        <a:ext cx="43434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68838" y="2252663"/>
            <a:ext cx="0" cy="16668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562475" y="4710113"/>
            <a:ext cx="0" cy="16668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1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12081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Sign extension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 number is placed into a smaller container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To remove bits on the left side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758053"/>
              </p:ext>
            </p:extLst>
          </p:nvPr>
        </p:nvGraphicFramePr>
        <p:xfrm>
          <a:off x="1691681" y="1772817"/>
          <a:ext cx="4608512" cy="14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點陣圖影像" r:id="rId3" imgW="5047619" imgH="1533739" progId="PBrush">
                  <p:embed/>
                </p:oleObj>
              </mc:Choice>
              <mc:Fallback>
                <p:oleObj name="點陣圖影像" r:id="rId3" imgW="5047619" imgH="153373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1" y="1772817"/>
                        <a:ext cx="4608512" cy="140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54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Addition and Subtraction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3824833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Binary addition and subtraction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Digits are added bit by bit from right to left, with carries passed to the next digit to the left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Subtraction uses addition, but the appropriate operand is negated before being added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Example: adding and then subtracting 6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ten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to 7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ten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in binary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Addition</a:t>
            </a:r>
          </a:p>
          <a:p>
            <a:pPr lvl="2"/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Subtraction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01851"/>
            <a:ext cx="4029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54177"/>
            <a:ext cx="3600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3" y="5589240"/>
            <a:ext cx="4114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79" y="5623106"/>
            <a:ext cx="4114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8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Overflow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To occur when the result from an operation cannot be represented with the available hardware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Examples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The carry-out of the leftmost bit is discarded because the number system is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modular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Examples without overflow</a:t>
            </a: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Example with overflow</a:t>
            </a:r>
          </a:p>
          <a:p>
            <a:pPr lvl="3"/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3">
              <a:buNone/>
              <a:tabLst>
                <a:tab pos="1803400" algn="l"/>
                <a:tab pos="2138363" algn="l"/>
                <a:tab pos="3348038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			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01010000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	(+80)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</a:p>
          <a:p>
            <a:pPr lvl="3">
              <a:buNone/>
              <a:tabLst>
                <a:tab pos="1803400" algn="l"/>
                <a:tab pos="2138363" algn="l"/>
                <a:tab pos="3348038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		+	00110010	(+50)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</a:rPr>
              <a:t>10</a:t>
            </a:r>
          </a:p>
          <a:p>
            <a:pPr lvl="3">
              <a:buNone/>
              <a:tabLst>
                <a:tab pos="1803400" algn="l"/>
                <a:tab pos="2138363" algn="l"/>
                <a:tab pos="3348038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		--------------------------------</a:t>
            </a:r>
          </a:p>
          <a:p>
            <a:pPr lvl="3">
              <a:buNone/>
              <a:tabLst>
                <a:tab pos="1803400" algn="l"/>
                <a:tab pos="2138363" algn="l"/>
                <a:tab pos="3348038" algn="l"/>
              </a:tabLst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			10000010	(-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126)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63794"/>
            <a:ext cx="1892858" cy="84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88185"/>
            <a:ext cx="3078868" cy="79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09307"/>
            <a:ext cx="3033712" cy="7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5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880520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Overflow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When overflow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cannot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occur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No overflow can occur when adding positive and negative operands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sum must be no larger than one of the operands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No overflow can occur when subtracting two operands of the same sign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Can be ended up by adding operands of different signs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How to detect overflow for two’s complement numbers in a computer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If the numbers being added are of the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same sign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and the result is of the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opposite sign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then an overflow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occurs</a:t>
            </a:r>
          </a:p>
          <a:p>
            <a:pPr marL="1144800" lvl="2" indent="0">
              <a:buNone/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If the numbers being added are of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opposite signs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then an overflow will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never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occur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If a positive (negative) number is subtracted from a negative (positive) number and the result is positive (negative), then an overflow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occurs</a:t>
            </a:r>
          </a:p>
          <a:p>
            <a:pPr marL="1144800" lvl="2" indent="0">
              <a:buNone/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If the numbers being subtracted are of the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same sign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then an overflow will </a:t>
            </a:r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never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occur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54883" y="6492875"/>
            <a:ext cx="442542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3.2 Overflow conditions for addition and subtraction.</a:t>
            </a:r>
            <a:endParaRPr lang="en-US" altLang="zh-TW" sz="1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960" y="5229200"/>
            <a:ext cx="4173275" cy="115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36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Multiplication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multiplication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Review the multiplication of decimal numbers in longhand</a:t>
            </a: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Multiplicand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Multiplier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Product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Example: 1000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1001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(using only digits 0 and 1)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take the digits of the multiplier one at a time from right to left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multiply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the multiplicand by the single digit of the multiplier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Just place a copy of the multiplicand in the proper place if the multiplier digit is a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Place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in the proper place if the digit is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</a:t>
            </a:r>
            <a:r>
              <a:rPr lang="en-US" altLang="zh-TW" sz="16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shift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the intermediate product one digit to the left of the earlier intermediate products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number of digits in the product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n-bit multiplicand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m-bit multiplier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= (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TW" sz="1600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-bit product</a:t>
            </a: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ignoring the sign bits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We frequently want a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-bit product as the result of</a:t>
            </a:r>
          </a:p>
          <a:p>
            <a:pPr marL="1602000" lvl="3" indent="0">
              <a:buNone/>
            </a:pP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multiplying two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-bit numbers</a:t>
            </a: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Must copy with overflow</a:t>
            </a:r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55" y="4941168"/>
            <a:ext cx="2190333" cy="149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99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5398-D9D1-4D09-86B9-505DC945520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>
                <a:latin typeface="Bookman Old Style" pitchFamily="18" charset="0"/>
                <a:ea typeface="標楷體" pitchFamily="65" charset="-120"/>
              </a:rPr>
              <a:t>Outline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Fixed-Point Numbers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Addition and Subtraction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Multiplication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Division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Floating Point</a:t>
            </a:r>
          </a:p>
          <a:p>
            <a:r>
              <a:rPr lang="en-US" altLang="zh-TW" sz="2400" smtClean="0">
                <a:ea typeface="標楷體" pitchFamily="65" charset="-120"/>
              </a:rPr>
              <a:t>Fallacies </a:t>
            </a:r>
            <a:r>
              <a:rPr lang="en-US" altLang="zh-TW" sz="2400" dirty="0" smtClean="0">
                <a:ea typeface="標楷體" pitchFamily="65" charset="-120"/>
              </a:rPr>
              <a:t>and Pitfalls</a:t>
            </a:r>
            <a:endParaRPr lang="en-US" altLang="zh-TW" sz="2400" dirty="0"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152328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multiplication (Cont.)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Sequential version of the multiplication algorithm and hardware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First version of the multiplication hardware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Multiplier is in the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32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Multiplier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64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Product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is initialized to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0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A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64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Multiplicand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is initialized with the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32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-bit multiplicand in the right half and zero in the left half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Multiplier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is shifted right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bit each step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Multiplicand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is shifted left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bit each step to align the multiplicand with the sum being accumulated in the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64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Product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00820" y="6492875"/>
            <a:ext cx="41044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3.3 First version of the multiplication hardware.</a:t>
            </a:r>
            <a:endParaRPr lang="en-US" altLang="zh-TW" sz="14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25" y="3789040"/>
            <a:ext cx="453444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10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30" y="885436"/>
            <a:ext cx="3801389" cy="506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4969247" cy="624867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multiplication (Cont.)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Sequential version of the multiplication algorithm and hardware (Cont.)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Three basic steps needed for each bit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Step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1: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the LSB of the multiplier determines whether the multiplicand is added to 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Product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Step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2: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the left shift of 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Multiplicand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has the effect of moving the intermediate operands to the left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Step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3: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shift right of 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Multiplier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gives the next bit of the multiplier to examine in the following iteration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Above steps are repeated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32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times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30671" y="6166465"/>
            <a:ext cx="32381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3.4 The first multiplication algorithm, using the hardware shown in Fig. 3.3.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3970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08843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multiplication (Cont.)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Sequential version of the multiplication algorithm and hardware (Cont.)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Above three steps are repeated 32 times to obtain the product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If each step took a clock cycle, this algorithm requires almost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100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clock cycles to multiply two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32-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bit numbers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Refined version of the multiplication hardware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To perform operations in parallel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: 1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clock cycle per step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The multiplier and multiplicand are shifted while the multiplicand is added to the product if the multiplier bit is a 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</a:rPr>
              <a:t>1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The hardware has to ensure that it tests the LSB of the multiplier and gets the pre-shifted version of the multiplicand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To halve the width of the adder and registers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The multiplier is placed in the right half of the </a:t>
            </a:r>
            <a:r>
              <a:rPr lang="en-US" altLang="zh-TW" sz="1400" dirty="0" smtClean="0">
                <a:latin typeface="Comic Sans MS" panose="030F0702030302020204" pitchFamily="66" charset="0"/>
                <a:ea typeface="標楷體" pitchFamily="65" charset="-120"/>
              </a:rPr>
              <a:t>Product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 register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400" dirty="0" smtClean="0">
                <a:latin typeface="Comic Sans MS" panose="030F0702030302020204" pitchFamily="66" charset="0"/>
                <a:ea typeface="標楷體" pitchFamily="65" charset="-120"/>
              </a:rPr>
              <a:t>Product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 is shifted right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4613" y="6059448"/>
            <a:ext cx="24989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3.5 Refined version of the multiplication hardware.</a:t>
            </a:r>
            <a:endParaRPr lang="en-US" altLang="zh-TW" sz="14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57672"/>
            <a:ext cx="4233793" cy="222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1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1784176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multiplication (Cont.)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Sequential version of the multiplication algorithm and hardware (Cont.)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Example: a multiply algorithm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Using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-bit numbers to save space, multiply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 3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/>
              </a:rPr>
              <a:t>10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, or 0010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/>
              </a:rPr>
              <a:t>2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  0011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/>
              </a:rPr>
              <a:t>2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/>
              </a:rPr>
              <a:t>Using the hardware in Fig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. 3.3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/>
              </a:rPr>
              <a:t>and algorithm in Fig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. 3.4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1622" y="5997559"/>
            <a:ext cx="430732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3.6 Multiply example using algorithm in Fig. 3.4.</a:t>
            </a:r>
            <a:endParaRPr lang="en-US" altLang="zh-TW" sz="14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0533"/>
            <a:ext cx="7367372" cy="345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9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864296"/>
          </a:xfrm>
        </p:spPr>
        <p:txBody>
          <a:bodyPr/>
          <a:lstStyle/>
          <a:p>
            <a:r>
              <a:rPr lang="en-US" altLang="zh-TW" sz="2400" dirty="0">
                <a:ea typeface="標楷體" pitchFamily="65" charset="-120"/>
              </a:rPr>
              <a:t>S</a:t>
            </a:r>
            <a:r>
              <a:rPr lang="en-US" altLang="zh-TW" sz="2400" dirty="0" smtClean="0">
                <a:ea typeface="標楷體" pitchFamily="65" charset="-120"/>
              </a:rPr>
              <a:t>igned multiplication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Leaving the signs out of the calculation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To convert the multiplier and multiplicand to positive numbers and then remember the original signs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The algorithms should be run for 31 iterations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 algorithm in Fig. 3.4 will work for signed numbers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The shifting steps would need to extend the sign of the product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When the algorithm completes, the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lower word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would have the 32-bit product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441"/>
              </p:ext>
            </p:extLst>
          </p:nvPr>
        </p:nvGraphicFramePr>
        <p:xfrm>
          <a:off x="539552" y="3429000"/>
          <a:ext cx="6480720" cy="315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2448272"/>
                <a:gridCol w="936104"/>
                <a:gridCol w="1152128"/>
                <a:gridCol w="1152128"/>
              </a:tblGrid>
              <a:tr h="2256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Iteration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Step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Multiplier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Multiplicand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Product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values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altLang="zh-TW" sz="140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0000 0000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1a: 1 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 Prod = Prod + 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Mcand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0000 0010</a:t>
                      </a:r>
                      <a:endParaRPr lang="zh-TW" altLang="en-US" sz="14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Shift left Multiplicand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0000 0100</a:t>
                      </a:r>
                      <a:endParaRPr lang="zh-TW" altLang="en-US" sz="14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Shift right Multiplier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altLang="zh-TW" sz="140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0000 0100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0 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 No operation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0000 0100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Shift left Multiplicand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0000 1000</a:t>
                      </a:r>
                      <a:endParaRPr lang="zh-TW" altLang="en-US" sz="14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Shift right Multiplier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altLang="zh-TW" sz="140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0000 1000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1a: 1 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 Prod = Prod + 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Mcand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0000 1000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0000 1010</a:t>
                      </a:r>
                      <a:endParaRPr lang="zh-TW" altLang="en-US" sz="14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Shift left Multiplicand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0001 0000</a:t>
                      </a:r>
                      <a:endParaRPr lang="zh-TW" altLang="en-US" sz="14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0000 1010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Shift right Multiplier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altLang="zh-TW" sz="1400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0001 0000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0000 1010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1a: 1 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 Prod = Prod + 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Mcand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0001 0000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0001 1010</a:t>
                      </a:r>
                      <a:endParaRPr lang="zh-TW" altLang="en-US" sz="14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Shift left Multiplicand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0010 0000</a:t>
                      </a:r>
                      <a:endParaRPr lang="zh-TW" altLang="en-US" sz="14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0001 1010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697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Shift right Multiplier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zh-TW" altLang="en-US" sz="14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r>
                        <a:rPr lang="en-US" altLang="zh-TW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0000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  <a:endParaRPr lang="zh-TW" altLang="en-US" sz="1400" b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092280" y="5445223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2</a:t>
            </a:r>
            <a:r>
              <a:rPr lang="en-US" altLang="zh-TW" baseline="-25000" dirty="0" smtClean="0"/>
              <a:t>10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 (-3)</a:t>
            </a:r>
            <a:r>
              <a:rPr lang="en-US" altLang="zh-TW" baseline="-25000" dirty="0" smtClean="0">
                <a:sym typeface="Symbol"/>
              </a:rPr>
              <a:t>10</a:t>
            </a:r>
            <a:r>
              <a:rPr lang="en-US" altLang="zh-TW" dirty="0" smtClean="0">
                <a:sym typeface="Symbol"/>
              </a:rPr>
              <a:t> = -6</a:t>
            </a:r>
            <a:r>
              <a:rPr lang="en-US" altLang="zh-TW" baseline="-25000" dirty="0" smtClean="0">
                <a:sym typeface="Symbol"/>
              </a:rPr>
              <a:t>10</a:t>
            </a:r>
            <a:endParaRPr lang="zh-TW" altLang="en-US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92280" y="5878704"/>
            <a:ext cx="1944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0010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 1101</a:t>
            </a:r>
            <a:r>
              <a:rPr lang="en-US" altLang="zh-TW" baseline="-25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 = 1010</a:t>
            </a:r>
            <a:r>
              <a:rPr lang="en-US" altLang="zh-TW" baseline="-25000" dirty="0" smtClean="0">
                <a:sym typeface="Symbol"/>
              </a:rPr>
              <a:t>2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871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36835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Faster multiplication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Whether the multiplicand is to be added or not is known at the beginning of the multiplication by looking at each of the 32 multiplier bits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To provide one 32-bit adder for each bit of the multiplier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Two input bits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One input is the multiplicand 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</a:rPr>
              <a:t>ANDed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with a multiplier bit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One input is the output of a prior adder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To organize these 32 additions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To connect the outputs of adders on the right to the inputs of adders on the left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Parallel tree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00995" y="6556071"/>
            <a:ext cx="300648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3.7 Fast multiplication hardware.</a:t>
            </a:r>
            <a:endParaRPr lang="en-US" altLang="zh-TW" sz="14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57" y="3789040"/>
            <a:ext cx="6824359" cy="267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4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Division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2816721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division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Review the division of decimal numbers in longhand</a:t>
            </a: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Dividend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/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Divisor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Quotient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Remainder</a:t>
            </a:r>
          </a:p>
          <a:p>
            <a:pPr marL="1144800" lvl="2" indent="0">
              <a:buNone/>
            </a:pP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Dividend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Quotient</a:t>
            </a:r>
            <a:r>
              <a:rPr lang="en-US" altLang="zh-TW" sz="1800" b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Divisor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Remainder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Example: 1001010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/ 1000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(using only digits 0 and 1)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Steps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see how big a number can be subtracted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create a digit of the quotient on each attempt</a:t>
            </a:r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72719"/>
            <a:ext cx="37528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22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64827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division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 division algorithm and hardware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First version of the division hardware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32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Quotient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is initialized to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0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divisor is placed in the left half of the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64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-bit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Divisor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Remainder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is initialized with the dividend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sign extension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</a:endParaRP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Divisor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is shifted right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bit each step to align with the dividend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Quotient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is shifted left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bit each step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28998" y="6449384"/>
            <a:ext cx="354727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3.8 First version of the division hardware.</a:t>
            </a:r>
            <a:endParaRPr lang="en-US" altLang="zh-TW" sz="1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71" y="3212976"/>
            <a:ext cx="52673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586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794" y="866932"/>
            <a:ext cx="3950066" cy="515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5257279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division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 division algorithm and hardware (Cont.)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Three steps of the first division algorithm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Step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1: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subtract 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Divisor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from 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Remainder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Step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: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if the result is positive, we generate a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in the quotient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Step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: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if the result is negative, we restore the original value to the remainder and generate a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in the quotient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Step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3: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the </a:t>
            </a:r>
            <a:r>
              <a:rPr lang="en-US" altLang="zh-TW" sz="1600" dirty="0" smtClean="0">
                <a:latin typeface="Comic Sans MS" panose="030F0702030302020204" pitchFamily="66" charset="0"/>
                <a:ea typeface="標楷體" pitchFamily="65" charset="-120"/>
              </a:rPr>
              <a:t>Divisor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register is shifted right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bit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Above steps are repeated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33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 times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192619" y="6166465"/>
            <a:ext cx="37444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3.9 A division algorithm, using the hardware in Fig. 3.8.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886649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1784176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division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 division algorithm and hardware (Cont.)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Example: a divide algorithm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Using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-bit numbers to save space,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divide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7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/>
              </a:rPr>
              <a:t>/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2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/>
              </a:rPr>
              <a:t>10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/>
              </a:rPr>
              <a:t>, or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0000 0111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/>
              </a:rPr>
              <a:t>2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/>
              </a:rPr>
              <a:t>/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0010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/>
              </a:rPr>
              <a:t>2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</a:endParaRP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/>
              </a:rPr>
              <a:t>Using the hardware in Fig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/>
              </a:rPr>
              <a:t>.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3.8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/>
              </a:rPr>
              <a:t>and algorithm in Fig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/>
              </a:rPr>
              <a:t>.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/>
              </a:rPr>
              <a:t>3.9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48451" y="6381328"/>
            <a:ext cx="4551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3.10 Division example using the algorithm in Fig. 3.9.</a:t>
            </a:r>
            <a:endParaRPr lang="en-US" altLang="zh-TW" sz="14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33670"/>
            <a:ext cx="6696905" cy="380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3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Fixed-Point Numbers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Preliminary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In a fixed-point number system, each number has exactly the same number of digits, and the point is always in the same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place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0.23, 5.12, 9.11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Ordinary integers: 2, 53,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120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(11.10)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(01.10)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(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00.11)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In the computer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the binary point is not stored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anywhere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ea typeface="標楷體" pitchFamily="65" charset="-120"/>
              </a:rPr>
              <a:t>Range and precision in fixed-point numbers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A fixed-point representation can be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characterized by</a:t>
            </a: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Range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of expressible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numbers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distance between the largest and smallest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numbers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Precision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The distance between two adjacent numbers on a number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line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Error</a:t>
            </a:r>
          </a:p>
          <a:p>
            <a:pPr lvl="3"/>
            <a:r>
              <a:rPr lang="en-US" altLang="zh-TW" sz="1600" dirty="0">
                <a:latin typeface="Times New Roman" pitchFamily="18" charset="0"/>
                <a:ea typeface="標楷體" pitchFamily="65" charset="-120"/>
              </a:rPr>
              <a:t>½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</a:rPr>
              <a:t>of the difference between two adjoining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numbers</a:t>
            </a:r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360240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Unsigned division (Cont.)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 division algorithm and hardware (Cont.)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An improved version of the division hardware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To shift the operands and the quotient simultaneously with the subtraction</a:t>
            </a: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</a:rPr>
              <a:t>To halve the width of the adder and registers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1400" dirty="0" smtClean="0">
                <a:latin typeface="Comic Sans MS" panose="030F0702030302020204" pitchFamily="66" charset="0"/>
                <a:ea typeface="標楷體" pitchFamily="65" charset="-120"/>
              </a:rPr>
              <a:t>Remainder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 register is shifted left</a:t>
            </a:r>
          </a:p>
          <a:p>
            <a:pPr lvl="4"/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To combine the </a:t>
            </a:r>
            <a:r>
              <a:rPr lang="en-US" altLang="zh-TW" sz="1400" dirty="0" smtClean="0">
                <a:latin typeface="Comic Sans MS" panose="030F0702030302020204" pitchFamily="66" charset="0"/>
                <a:ea typeface="標楷體" pitchFamily="65" charset="-120"/>
              </a:rPr>
              <a:t>Quotient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 register with the right half of the </a:t>
            </a:r>
            <a:r>
              <a:rPr lang="en-US" altLang="zh-TW" sz="1400" dirty="0" smtClean="0">
                <a:latin typeface="Comic Sans MS" panose="030F0702030302020204" pitchFamily="66" charset="0"/>
                <a:ea typeface="標楷體" pitchFamily="65" charset="-120"/>
              </a:rPr>
              <a:t>Remainder</a:t>
            </a:r>
            <a:r>
              <a:rPr lang="en-US" altLang="zh-TW" sz="1400" i="1" dirty="0" smtClean="0">
                <a:latin typeface="Times New Roman" pitchFamily="18" charset="0"/>
                <a:ea typeface="標楷體" pitchFamily="65" charset="-120"/>
              </a:rPr>
              <a:t> register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83768" y="6165884"/>
            <a:ext cx="43278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3.11 An improved version of the division hardware.</a:t>
            </a:r>
            <a:endParaRPr lang="en-US" altLang="zh-TW" sz="14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41" y="3492900"/>
            <a:ext cx="4323859" cy="22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75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Signed division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remember the signs of the divisor and dividend and then negate the quotient if the signs disagree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Dividend = Quotient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Divisor + Remainder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dividend and remainder must have the same signs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+7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 -2: Quotient = -3, Remainder = +1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-7  -2: Quotient = +3, Remainder = -1</a:t>
            </a:r>
          </a:p>
          <a:p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  <a:sym typeface="Symbol"/>
              </a:rPr>
              <a:t>Faster division: SRT division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Try to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predict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several quotient bits per step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Using a table lookup based on the upper bits of the dividend and remainder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6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bits from the remainder and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bits from the divisor to index a table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Subsequent steps to correct wrong predictions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 typical value today is 4 bits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accuracy depends on having proper values in the lookup table</a:t>
            </a:r>
            <a:endParaRPr lang="en-US" altLang="zh-TW" sz="2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04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Floating Point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Preliminary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Programming languages support numbers with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fractions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Floating point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Computer arithmetic that represent numbers in which the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decimal point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(or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binary point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 is not fixed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Scientific notation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Numbers with a single digit to the left of the decimal point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-9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, 3.155710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9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endParaRPr lang="en-US" altLang="zh-TW" sz="1600" baseline="30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Normalized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number in floating-point notation that has no leading 0s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-9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10.0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    1.0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-9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is in normalized form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1.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xxxxxxxxx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2</a:t>
            </a:r>
            <a:r>
              <a:rPr lang="en-US" altLang="zh-TW" sz="16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yyyy</a:t>
            </a:r>
            <a:endParaRPr lang="en-US" altLang="zh-TW" sz="1600" i="1" baseline="300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3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552859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representation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General form of a floating-number: (-1)</a:t>
            </a:r>
            <a:r>
              <a:rPr lang="en-US" altLang="zh-TW" sz="20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20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</a:t>
            </a:r>
            <a:endParaRPr lang="en-US" altLang="zh-TW" sz="2000" i="1" baseline="30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is the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sign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of the floating-point number</a:t>
            </a:r>
          </a:p>
          <a:p>
            <a:pPr lvl="2"/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fraction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mantissa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value generally between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to determine the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precision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Larger F enhances the precision of the fraction</a:t>
            </a:r>
          </a:p>
          <a:p>
            <a:pPr lvl="2"/>
            <a:r>
              <a:rPr lang="en-US" altLang="zh-TW" sz="18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exponent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signed integer to determine the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range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Larger E increases the range of numbers that can be represented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tradeoff is between precision and range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Floating-point representation in MIPS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Format 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single precision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floating-point value represented in a single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32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 word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separate sign bit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0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or positive,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for negative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8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 exponent field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including the sign of the exponent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23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 fraction field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Range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2.0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~ 2.0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38</a:t>
            </a:r>
            <a:endParaRPr lang="en-US" altLang="zh-TW" sz="1600" baseline="30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26" y="5949280"/>
            <a:ext cx="7324898" cy="80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97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656384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representation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Floating-point representation in MIPS (Cont.)</a:t>
            </a:r>
          </a:p>
          <a:p>
            <a:pPr lvl="2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Overflow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positive exponent is too large to be represented in the exponent field</a:t>
            </a:r>
          </a:p>
          <a:p>
            <a:pPr lvl="2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Underflow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negative exponent is too large to fit in the exponent field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Format (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double precision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 floating-point value represented in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two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32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words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Sign bit,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11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 exponent field,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52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 fraction field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Range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2.0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-308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~ 2.0</a:t>
            </a:r>
            <a:r>
              <a:rPr lang="en-US" altLang="zh-TW" sz="1600" baseline="-25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308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Greater precision due to the much larger fraction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78867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454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736504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representation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IEEE 754 floating-point standard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Making the leading 1-bit of normalized binary numbers implicit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1600" b="1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significand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is actually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24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 long in single precision and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53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long in double precision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Since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has no leading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it needs a special format to represent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Format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00…00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represent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0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representation of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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floating-point number</a:t>
            </a:r>
          </a:p>
          <a:p>
            <a:pPr lvl="4"/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(-1)</a:t>
            </a:r>
            <a:r>
              <a:rPr lang="en-US" altLang="zh-TW" sz="14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(1 +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Fraction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 2</a:t>
            </a:r>
            <a:r>
              <a:rPr lang="en-US" altLang="zh-TW" sz="14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14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Exponent</a:t>
            </a:r>
            <a:r>
              <a:rPr lang="en-US" altLang="zh-TW" sz="14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– </a:t>
            </a:r>
            <a:r>
              <a:rPr lang="en-US" altLang="zh-TW" sz="14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Bias</a:t>
            </a:r>
            <a:r>
              <a:rPr lang="en-US" altLang="zh-TW" sz="14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Using a bias of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127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for single precision and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1023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for double precision</a:t>
            </a:r>
          </a:p>
          <a:p>
            <a:pPr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Range of single precision number</a:t>
            </a:r>
          </a:p>
          <a:p>
            <a:pPr marL="2059200" lvl="4" indent="0">
              <a:buNone/>
            </a:pP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1.00000000000000000000000  2</a:t>
            </a:r>
            <a:r>
              <a:rPr lang="en-US" altLang="zh-TW" sz="14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-126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 ~  1.11111111111111111111111  2</a:t>
            </a:r>
            <a:r>
              <a:rPr lang="en-US" altLang="zh-TW" sz="14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+127</a:t>
            </a:r>
            <a:endParaRPr lang="en-US" altLang="zh-TW" sz="1400" baseline="30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largest exponent is reserved for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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infinity and </a:t>
            </a:r>
            <a:r>
              <a:rPr lang="en-US" altLang="zh-TW" sz="1600" b="1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NaN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not a number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4"/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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infinity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(+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and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-)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can represent the result of a divide by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</a:p>
          <a:p>
            <a:pPr lvl="4"/>
            <a:r>
              <a:rPr lang="en-US" altLang="zh-TW" sz="1400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NaN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can represent invalid operations, such as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0/0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or subtracting infinity from infinity</a:t>
            </a:r>
            <a:endParaRPr lang="en-US" altLang="zh-TW" sz="14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07" y="5213837"/>
            <a:ext cx="5730969" cy="159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221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4016424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representation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IEEE 754 floating-point standard (Cont.)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Format (Cont.)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representation of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</a:t>
            </a:r>
            <a:r>
              <a:rPr lang="en-US" altLang="zh-TW" sz="1600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denormalized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number</a:t>
            </a:r>
          </a:p>
          <a:p>
            <a:pPr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Without the leading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</a:t>
            </a:r>
          </a:p>
          <a:p>
            <a:pPr lvl="4"/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(-1)</a:t>
            </a:r>
            <a:r>
              <a:rPr lang="en-US" altLang="zh-TW" sz="14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Fraction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4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-126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in single precision and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(-</a:t>
            </a:r>
            <a:r>
              <a:rPr lang="en-US" altLang="zh-TW" sz="1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1)</a:t>
            </a:r>
            <a:r>
              <a:rPr lang="en-US" altLang="zh-TW" sz="1400" i="1" baseline="30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1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Fraction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4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-1022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4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in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double precision</a:t>
            </a:r>
          </a:p>
          <a:p>
            <a:pPr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represent numbers between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and the smallest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or largest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positive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or negative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number in the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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floating-point number type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Example: show the IEEE 754 binary representation of the number -0.75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-0.75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= (-3/4)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= (-3/2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= -0.11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Scientific notation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-0.11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      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Normalized form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-1.1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general form of single precision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(-1)</a:t>
            </a:r>
            <a:r>
              <a:rPr lang="en-US" altLang="zh-TW" sz="16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(1 +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Fraction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16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Exponent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– 127)</a:t>
            </a: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-1.1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(-1)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(1 + .1000 0000 0000 0000 0000 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(126 – 127)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37112"/>
            <a:ext cx="7368169" cy="85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458960"/>
            <a:ext cx="7390203" cy="135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941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2936304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representation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IEEE 754 floating-point standard (Cont.)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Example: converting binary to decimal floating point</a:t>
            </a:r>
          </a:p>
          <a:p>
            <a:pPr lvl="3"/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altLang="zh-TW" sz="1600" i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Sign bit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1        Exponent field: 129       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Fraction field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1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1/4 = 0.25</a:t>
            </a:r>
          </a:p>
          <a:p>
            <a:pPr lvl="3"/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(-1)</a:t>
            </a:r>
            <a:r>
              <a:rPr lang="en-US" altLang="zh-TW" sz="1600" i="1" baseline="30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(1 +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Fraction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 2</a:t>
            </a:r>
            <a:r>
              <a:rPr lang="en-US" altLang="zh-TW" sz="1600" baseline="30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1600" i="1" baseline="30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Exponent</a:t>
            </a:r>
            <a:r>
              <a:rPr lang="en-US" altLang="zh-TW" sz="1600" baseline="30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– </a:t>
            </a:r>
            <a:r>
              <a:rPr lang="en-US" altLang="zh-TW" sz="1600" i="1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Bias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(-1)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(1 + 0.25)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(129 – 127)</a:t>
            </a:r>
          </a:p>
          <a:p>
            <a:pPr marL="1371600" lvl="3" indent="0">
              <a:buNone/>
              <a:tabLst>
                <a:tab pos="4660900" algn="l"/>
              </a:tabLst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= -1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1.25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-1.25  4 = -5.0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92347"/>
            <a:ext cx="6665187" cy="324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953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713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F9C0B-6095-44F0-A60E-751F66614DED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pPr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en-US" altLang="zh-TW" sz="2600" dirty="0" smtClean="0">
                <a:ea typeface="標楷體" pitchFamily="65" charset="-120"/>
              </a:rPr>
              <a:t>IEEE 754 floating-point standard</a:t>
            </a:r>
          </a:p>
          <a:p>
            <a:pPr lvl="1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分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5 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種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types, exponent 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若為全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 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或全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 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代表特殊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type</a:t>
            </a:r>
          </a:p>
          <a:p>
            <a:pPr lvl="2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Exponent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全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或全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不代表真正的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exponent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值</a:t>
            </a:r>
          </a:p>
          <a:p>
            <a:pPr lvl="1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為何需要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denormalized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number</a:t>
            </a:r>
          </a:p>
          <a:p>
            <a:pPr lvl="2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IEEE 754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有使用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hidden bit,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因此能表示的最小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positive floating-point number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為</a:t>
            </a:r>
          </a:p>
          <a:p>
            <a:pPr lvl="2" eaLnBrk="1" hangingPunct="1">
              <a:buFont typeface="Wingdings" pitchFamily="2" charset="2"/>
              <a:buNone/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	0000 0001	0000 0000 0000 0000 0000 000</a:t>
            </a:r>
          </a:p>
          <a:p>
            <a:pPr lvl="2" eaLnBrk="1" hangingPunct="1">
              <a:buFont typeface="Wingdings" pitchFamily="2" charset="2"/>
              <a:buNone/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	+		-126		1.00…0	 2</a:t>
            </a:r>
            <a:r>
              <a:rPr lang="en-US" altLang="zh-TW" sz="20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20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-126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2</a:t>
            </a:r>
            <a:r>
              <a:rPr lang="en-US" altLang="zh-TW" sz="20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-126</a:t>
            </a:r>
          </a:p>
          <a:p>
            <a:pPr lvl="2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若將所有能表示的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floating-point number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畫在數線上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會發現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[0, 2</a:t>
            </a:r>
            <a:r>
              <a:rPr lang="en-US" altLang="zh-TW" sz="20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-126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之間的距離相對很大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中間的數字都無法表示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因此設計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denormalized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number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希望能表示此區間數字</a:t>
            </a:r>
          </a:p>
          <a:p>
            <a:pPr lvl="1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如何表示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[0, 2</a:t>
            </a:r>
            <a:r>
              <a:rPr lang="en-US" altLang="zh-TW" sz="22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-126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] 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之間數字</a:t>
            </a:r>
          </a:p>
          <a:p>
            <a:pPr lvl="2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這些數字可表示為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20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-126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&lt; 1</a:t>
            </a:r>
          </a:p>
          <a:p>
            <a:pPr lvl="2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配合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IEEE 754 standard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原本的格式可以下列方式表示</a:t>
            </a:r>
          </a:p>
          <a:p>
            <a:pPr lvl="3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Exponent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固定為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-126</a:t>
            </a:r>
          </a:p>
          <a:p>
            <a:pPr lvl="3" eaLnBrk="1" hangingPunct="1">
              <a:tabLst>
                <a:tab pos="1439863" algn="l"/>
                <a:tab pos="1701800" algn="l"/>
                <a:tab pos="2779713" algn="l"/>
                <a:tab pos="3946525" algn="l"/>
                <a:tab pos="6048375" algn="l"/>
              </a:tabLst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Mantissa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不使用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hidden bit,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意即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mantissa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表示的數字小於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77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addition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Example: 9.999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10</a:t>
            </a:r>
            <a:r>
              <a:rPr lang="en-US" altLang="zh-TW" sz="20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+ 1.610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20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Assume we can store 4 decimal digits of the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and 2 decimal digits of the exponent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1: align the decimal point of the number that has the smaller exponent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1.610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0.1610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0.01610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We can represent only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4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decimal digits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0.016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number will be truncated directly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2: add the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significands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9.999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+ 0.016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10.015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sum is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10.015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3: adjust the sum to normalized form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10.015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1.0015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Check for overflow or underflow to make sure the exponent still fits in its field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4: round the number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Truncate the number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if the digit to the right of the desired point is between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and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4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Add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1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the digit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if the number to the right is between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5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and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9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1.0015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 1.002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If the sum is no longer normalized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perform step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6217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Range and precision in fixed-point numbers (Cont</a:t>
            </a:r>
            <a:r>
              <a:rPr lang="en-US" altLang="zh-TW" sz="2400" dirty="0">
                <a:ea typeface="標楷體" pitchFamily="65" charset="-120"/>
              </a:rPr>
              <a:t>.)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Example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Three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digits, the decimal point is placed two digits from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right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Range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: [0.00, 9.99]   Precision: 0.01   Error: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0.005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There is a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trade-off between range and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precision if the total number of digits is limited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There is no reason why the range must begin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with 0</a:t>
            </a:r>
          </a:p>
          <a:p>
            <a:r>
              <a:rPr lang="en-US" altLang="zh-TW" sz="2400" dirty="0" smtClean="0">
                <a:ea typeface="標楷體" pitchFamily="65" charset="-120"/>
              </a:rPr>
              <a:t>The associative law of algebra does not always hold in computers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Associative law of algebra: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+ 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) = 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+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c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Range: [-9, 9]   (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) = (7, 4, -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3)</a:t>
            </a:r>
          </a:p>
          <a:p>
            <a:pPr lvl="2"/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+ (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) = 7 + (4 + -3)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= 8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+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) + </a:t>
            </a:r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= (7 + 4) + -3 = 11 + -3     11 is outside the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range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To detect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overflow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wherever it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occurs</a:t>
            </a:r>
            <a:endParaRPr lang="en-US" altLang="zh-TW" sz="20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72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5555064" cy="552859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addition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algorithm for binary floating-point addition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1: adjust the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of the number with the smaller exponent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Shift the smaller number to the right until its exponent would match the larger exponent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2: add the two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significands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3: normalize the results and check for overflow or underflow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Depend on the precision of the operands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patterns of all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and all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bits in the exponent are reserved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For single precision, the exponent is between -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126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127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4: round the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to the appropriate number of bits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Perform step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again if necessary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2" y="404664"/>
            <a:ext cx="3246519" cy="624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63888" y="6434567"/>
            <a:ext cx="25922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3.14 Floating-point addition.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3933234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addition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Example: try to add 0.5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and -0.4375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in binary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Assume that we keep 4 bits of precision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binary version of the two numbers in normalized form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0.5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(1/2)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(1/2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1.000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-0.4375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(-7/16)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(-7/2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-0.0111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-0.0111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-1.110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-2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1: shift the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of the number with the smaller exponent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-1.110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-0.111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2: add the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significands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1.000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(-0.111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= 0.001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3: normalized the sum and check for overflow or underflow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0.001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0.010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0.100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1.000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-4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Since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-126  -4  127,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there is no overflow or underflow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biased exponent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-4 + 127 = 123,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which is between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1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and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254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4: round the sum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sum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1.000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already fits exactly in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bits, so there is no change to the bits du to rounding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1.000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8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0.0001000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0.0001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(1/2</a:t>
            </a:r>
            <a:r>
              <a:rPr lang="en-US" altLang="zh-TW" sz="18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(1/16)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0.0625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45354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47664" y="6531989"/>
            <a:ext cx="62646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3.15 Block diagram of an arithmetic unit dedicated to floating-point addition.</a:t>
            </a:r>
            <a:endParaRPr lang="en-US" altLang="zh-TW" sz="14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47" y="476581"/>
            <a:ext cx="6152330" cy="598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828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multiplication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Example: 1.110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10</a:t>
            </a:r>
            <a:r>
              <a:rPr lang="en-US" altLang="zh-TW" sz="20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9.200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20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-5</a:t>
            </a:r>
            <a:endParaRPr lang="en-US" altLang="zh-TW" sz="2000" baseline="30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Assume we can store 4 decimal digits of the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and 2 decimal digits of the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exponent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1: calculate the exponent of the product by simply adding the exponents of the operands together</a:t>
            </a:r>
          </a:p>
          <a:p>
            <a:pPr lvl="3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New exponent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= 10 + (-5) = 5</a:t>
            </a:r>
          </a:p>
          <a:p>
            <a:pPr lvl="3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biased exponents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(10 + 127) + (-5 + 127) – 127 = 132 = 5 + 127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2: multiply the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significands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There should be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6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digits from the right in the product </a:t>
            </a:r>
            <a:r>
              <a:rPr lang="en-US" altLang="zh-TW" sz="1600" i="1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significand</a:t>
            </a:r>
            <a:endParaRPr lang="en-US" altLang="zh-TW" sz="1600" i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We can keep only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digits to the right of the decimal point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10.212000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10.212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3: normalize the product and check for overflow and underflow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10.212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1.0212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6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4: round the number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1.0212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6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1.021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6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Step 5: determine the sign of the product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Depend on the signs of the original operands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+1.021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6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852936"/>
            <a:ext cx="1024281" cy="158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900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22" y="404663"/>
            <a:ext cx="2945350" cy="640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5473303" cy="5312568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multiplication (Cont.)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algorithm for binary floating-point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multiplication</a:t>
            </a:r>
            <a:endParaRPr lang="en-US" altLang="zh-TW" sz="1600" baseline="300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1: calculate the new exponent of the product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Add the biased exponents and subtract one bias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2: multiply the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significands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3: normalize the product and check for overflow or underflow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Optional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size of the exponent is checked for overflow or underflow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4: round the product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If rounding leads to further normalized, we once again check for exponent size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5: determine the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sign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bit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43808" y="6453336"/>
            <a:ext cx="302433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3.16 Floating-point multiplication.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29826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Floating-point multiplication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Example: try to multiply 0.5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and -0.4375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in binary</a:t>
            </a:r>
            <a:endParaRPr lang="en-US" altLang="zh-TW" sz="1600" baseline="300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Assume that we keep 4 bits of precision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binary version of the two numbers in normalized form</a:t>
            </a:r>
          </a:p>
          <a:p>
            <a:pPr lvl="3"/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0.5</a:t>
            </a:r>
            <a:r>
              <a:rPr lang="en-US" altLang="zh-TW" sz="1600" baseline="-25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1.000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       -0.437510 =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-1.110</a:t>
            </a:r>
            <a:r>
              <a:rPr lang="en-US" altLang="zh-TW" sz="1600" baseline="-25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-2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1: calculate the new exponent of the product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(-1 + 127) + (-2 + 127) – 127 = 124 = -3 + 127     or     (-1) + (-2) = -3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2: multiply the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significands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We need to keep it to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bits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1110000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= 1.110000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1.110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</a:t>
            </a:r>
            <a:endParaRPr lang="en-US" altLang="zh-TW" sz="1600" baseline="30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3: normalize the product and check for overflow or underflow</a:t>
            </a:r>
          </a:p>
          <a:p>
            <a:pPr lvl="3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Since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-126 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 127,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there is no overflow or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underflow</a:t>
            </a:r>
          </a:p>
          <a:p>
            <a:pPr lvl="3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biased exponent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+ 127 =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124,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which is between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1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and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254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4: round the product</a:t>
            </a:r>
          </a:p>
          <a:p>
            <a:pPr lvl="3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sum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1.110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already fits exactly in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bits, so there is no change to the bits du to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rounding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Step 5: determine </a:t>
            </a:r>
            <a:r>
              <a:rPr lang="en-US" altLang="zh-TW" sz="180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180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sign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bit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Since the signs of the original operands differ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-1.110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2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-1.110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2</a:t>
            </a:r>
            <a:r>
              <a:rPr lang="en-US" altLang="zh-TW" sz="18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-3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-0.001110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-0.00111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-(7/2</a:t>
            </a:r>
            <a:r>
              <a:rPr lang="en-US" altLang="zh-TW" sz="18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-(7/32)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-0.21875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endParaRPr lang="en-US" altLang="zh-TW" sz="1800" baseline="-25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13" y="2560157"/>
            <a:ext cx="1095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453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Accurate arithmetic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Floating-point numbers are normally approximations for a number they can’t really represent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computer numbers have limited size and hence limited precision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Getting the floating-point representation close to the actual number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It requires extra bits in the calculation to round accurately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If every intermediate result had to be truncated to the exact number of digits, there would be no opportunity to round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IEEE 754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always keeps two extra bits on the right during intermediate additions</a:t>
            </a:r>
          </a:p>
          <a:p>
            <a:pPr lvl="3"/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Guard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bit and </a:t>
            </a:r>
            <a:r>
              <a:rPr lang="en-US" altLang="zh-TW" sz="16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round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bit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Example: 2.56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10</a:t>
            </a:r>
            <a:r>
              <a:rPr lang="en-US" altLang="zh-TW" sz="20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+ 2.34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20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Round to the nearest decimal number with 3 significant decimal digits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With guard and round digits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2.56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+ 2.34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(0.02</a:t>
            </a:r>
            <a:r>
              <a:rPr lang="en-US" altLang="zh-TW" sz="1600" u="sng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56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+ 2.34</a:t>
            </a:r>
            <a:r>
              <a:rPr lang="en-US" altLang="zh-TW" sz="1600" u="sng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2.36</a:t>
            </a:r>
            <a:r>
              <a:rPr lang="en-US" altLang="zh-TW" sz="1600" u="sng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56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We have two digits to round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2.37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4"/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 ~ 49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round down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, 51~99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to round up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, 50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is the tiebreaker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Without guard and round digits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drop two digits from the calculation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2.56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+ 2.34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(0.02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+ 2.34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2.36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endParaRPr lang="en-US" altLang="zh-TW" sz="1600" baseline="30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34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Accurate arithmetic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IEEE 754 has four rounding modes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Always round up (toward +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), always round down (toward -), truncate</a:t>
            </a:r>
          </a:p>
          <a:p>
            <a:pPr lvl="2"/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Round to nearest even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the most commonly used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determine what to do if the number is exactly halfway in between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If the LSB retained in a halfway case is odd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add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1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If the LSB retained in a halfway case is even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truncate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Always creates a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in the LSB in the tie-breaking case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1.0110</a:t>
            </a:r>
            <a:r>
              <a:rPr lang="en-US" altLang="zh-TW" sz="1600" u="sng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 1.0110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(truncate)     1.0111</a:t>
            </a:r>
            <a:r>
              <a:rPr lang="en-US" altLang="zh-TW" sz="1600" u="sng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 1.1000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(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add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1)</a:t>
            </a:r>
          </a:p>
          <a:p>
            <a:pPr lvl="1"/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Sticky bit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 bit used in rounding in addition to grand and round bits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Sticky bit is set whenever there are nonzero bits to the right of the round bit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Example: 5.01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8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+ 2.34</a:t>
            </a:r>
            <a:r>
              <a:rPr lang="en-US" altLang="zh-TW" sz="18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8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3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Round to the nearest decimal number with 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significant decimal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digits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5.01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+ 2.34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(0.00</a:t>
            </a:r>
            <a:r>
              <a:rPr lang="en-US" altLang="zh-TW" sz="1600" u="sng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+ 2.34</a:t>
            </a:r>
            <a:r>
              <a:rPr lang="en-US" altLang="zh-TW" sz="1600" u="sng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00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2.34</a:t>
            </a:r>
            <a:r>
              <a:rPr lang="en-US" altLang="zh-TW" sz="1600" u="sng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4"/>
            <a:r>
              <a:rPr lang="en-US" altLang="zh-TW" sz="14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sticky bit is set since there are nonzero bits to the right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With the sticky bit to remember that the number is actually larger than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2.34</a:t>
            </a:r>
            <a:r>
              <a:rPr lang="en-US" altLang="zh-TW" sz="1600" u="sng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50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</a:p>
          <a:p>
            <a:pPr marL="1602000" lvl="3" indent="0"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Round to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2.35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Without the sticky bit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Round to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2.34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8289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9328-A450-4B98-BC61-5E1D2D346E3A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TW" sz="4000" b="1" dirty="0" smtClean="0">
                <a:latin typeface="Bookman Old Style" pitchFamily="18" charset="0"/>
                <a:ea typeface="標楷體" pitchFamily="65" charset="-120"/>
              </a:rPr>
              <a:t>Fallacies and Pitfalls</a:t>
            </a:r>
            <a:endParaRPr lang="en-US" altLang="zh-TW" sz="4000" b="1" dirty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76375"/>
            <a:ext cx="8713788" cy="5203825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Fallacies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Just as a left shift instruction can replace an integer multiply by a power of 2, a right shift is the same as an integer division by a power of 2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Above statement is only true for unsigned integers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problem for signed integer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To divide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by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4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quotient should be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1111 1111 1111 1111 1111 1111 1111 1011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Shifting right by two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: 0011 1111 1111 1111 1111 1111 1111 1110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 -1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endParaRPr lang="en-US" altLang="zh-TW" sz="1600" baseline="-250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Solution: to have an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arithmetic right shift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that extends the sign bit instead of shifting in 0s</a:t>
            </a:r>
          </a:p>
          <a:p>
            <a:pPr lvl="3"/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altLang="zh-TW" sz="1600" baseline="-25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1111 1111 1111 1111 1111 1111 1111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1011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2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-bit arithmetic right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1111 1111 1111 1111 1111 1111 1111 1110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= -2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 -1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Parallel execution strategies that work for integer data types also work for floating-point data types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Read it yourself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40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84807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Fallacies (Cont.)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Only theoretical mathematicians care about floating-point accuracy</a:t>
            </a:r>
            <a:endParaRPr lang="en-US" altLang="zh-TW" sz="1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6235344"/>
            <a:ext cx="72728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</a:t>
            </a:r>
            <a:r>
              <a:rPr lang="en-US" altLang="zh-TW" sz="1400" b="1" dirty="0" smtClean="0"/>
              <a:t>3.25 A sampling of newspaper and magazine articles from November 1994, including the </a:t>
            </a:r>
            <a:r>
              <a:rPr lang="en-US" altLang="zh-TW" sz="1400" b="1" i="1" dirty="0" smtClean="0"/>
              <a:t>New York Times</a:t>
            </a:r>
            <a:r>
              <a:rPr lang="en-US" altLang="zh-TW" sz="1400" b="1" dirty="0" smtClean="0"/>
              <a:t>, </a:t>
            </a:r>
            <a:r>
              <a:rPr lang="en-US" altLang="zh-TW" sz="1400" b="1" i="1" dirty="0" smtClean="0"/>
              <a:t>San Jose Mercury News</a:t>
            </a:r>
            <a:r>
              <a:rPr lang="en-US" altLang="zh-TW" sz="1400" b="1" dirty="0" smtClean="0"/>
              <a:t>, </a:t>
            </a:r>
            <a:r>
              <a:rPr lang="en-US" altLang="zh-TW" sz="1400" b="1" i="1" dirty="0" smtClean="0"/>
              <a:t>San Francisco Chronicle</a:t>
            </a:r>
            <a:r>
              <a:rPr lang="en-US" altLang="zh-TW" sz="1400" b="1" dirty="0" smtClean="0"/>
              <a:t>, and </a:t>
            </a:r>
            <a:r>
              <a:rPr lang="en-US" altLang="zh-TW" sz="1400" b="1" i="1" dirty="0" err="1" smtClean="0"/>
              <a:t>Infoworld</a:t>
            </a:r>
            <a:r>
              <a:rPr lang="en-US" altLang="zh-TW" sz="1400" b="1" dirty="0" smtClean="0"/>
              <a:t>.</a:t>
            </a:r>
            <a:endParaRPr lang="en-US" altLang="zh-TW" sz="1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29" y="1412776"/>
            <a:ext cx="63817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3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Radix number systems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base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or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radix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of a number system defines the range of possible values that a digit may have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Binary (base 2)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Octal (base 8): one octal digit is represented by 3 binary bits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Hexadecimal (base 16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): one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hexadecimal digit 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is represented by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4 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binary bits</a:t>
            </a:r>
            <a:endParaRPr lang="en-US" altLang="zh-TW" sz="18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The general form for determining the decimal value of a number in a radix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fixed-point number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system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endParaRPr lang="en-US" altLang="zh-TW" sz="1800" dirty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b="1" i="1" dirty="0">
                <a:latin typeface="Times New Roman" pitchFamily="18" charset="0"/>
                <a:ea typeface="標楷體" pitchFamily="65" charset="-120"/>
              </a:rPr>
              <a:t>Weighted position </a:t>
            </a:r>
            <a:r>
              <a:rPr lang="en-US" altLang="zh-TW" sz="1800" b="1" i="1" dirty="0" smtClean="0">
                <a:latin typeface="Times New Roman" pitchFamily="18" charset="0"/>
                <a:ea typeface="標楷體" pitchFamily="65" charset="-120"/>
              </a:rPr>
              <a:t>code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Ex: (541.25)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= 5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 10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+ 4  10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+ 1  10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+ 2  10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+ 5  10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-2</a:t>
            </a:r>
          </a:p>
          <a:p>
            <a:pPr lvl="2">
              <a:buNone/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                        = (500)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(40)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(1)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(2/10)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5/100)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</a:p>
          <a:p>
            <a:pPr lvl="2" eaLnBrk="1" hangingPunct="1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Ex: (1010.01)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1  2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3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+ 0  2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+ 1  2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+ 0  2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+ 0  2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+ 1  2</a:t>
            </a:r>
            <a:r>
              <a:rPr lang="en-US" altLang="zh-TW" sz="18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-2</a:t>
            </a:r>
          </a:p>
          <a:p>
            <a:pPr lvl="2">
              <a:buNone/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                         = (8)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(0)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(2)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(0)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(0/2)</a:t>
            </a:r>
            <a:r>
              <a:rPr lang="en-US" altLang="zh-TW" sz="18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(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1/4)</a:t>
            </a:r>
            <a:r>
              <a:rPr lang="en-US" altLang="zh-TW" sz="18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endParaRPr lang="en-US" altLang="zh-TW" sz="1800" baseline="-25000" dirty="0" smtClean="0">
              <a:latin typeface="Times New Roman" pitchFamily="18" charset="0"/>
              <a:ea typeface="標楷體" pitchFamily="65" charset="-120"/>
            </a:endParaRPr>
          </a:p>
          <a:p>
            <a:pPr lvl="1"/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Most Significant Bit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MSB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vs.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Least Significant Bit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(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LSB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MSB: the leftmost bit</a:t>
            </a: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  <a:sym typeface="Symbol" pitchFamily="18" charset="2"/>
              </a:rPr>
              <a:t>LSB: the rightmost bit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37840"/>
              </p:ext>
            </p:extLst>
          </p:nvPr>
        </p:nvGraphicFramePr>
        <p:xfrm>
          <a:off x="1475657" y="3179943"/>
          <a:ext cx="3816423" cy="60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方程式" r:id="rId3" imgW="2705100" imgH="431800" progId="Equation.3">
                  <p:embed/>
                </p:oleObj>
              </mc:Choice>
              <mc:Fallback>
                <p:oleObj name="方程式" r:id="rId3" imgW="2705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7" y="3179943"/>
                        <a:ext cx="3816423" cy="609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837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62595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Pitfalls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Floating-point addition is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not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associative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Associativity holds for a sequence of 2’s complement integer additions, even if the computation overflows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Associativity does not hold for floating-point numbers because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Floating-point numbers are approximations of real numbers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Computer arithmetic has limited precision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Problems occur when adding two large numbers of opposite signs plus a small number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Example</a:t>
            </a:r>
          </a:p>
          <a:p>
            <a:pPr lvl="3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1.5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      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      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-1.5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38</a:t>
            </a:r>
          </a:p>
          <a:p>
            <a:pPr lvl="3"/>
            <a:r>
              <a:rPr lang="en-US" altLang="zh-TW" sz="1600" i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(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= -1.5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(1.5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+ 1.0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</a:t>
            </a:r>
          </a:p>
          <a:p>
            <a:pPr marL="1371600" lvl="3" indent="0">
              <a:buNone/>
              <a:tabLst>
                <a:tab pos="2511425" algn="l"/>
              </a:tabLst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	= -1.5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(1.5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= 0.0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</a:p>
          <a:p>
            <a:pPr lvl="3"/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+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(-1.5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+ 1.5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 10</a:t>
            </a:r>
            <a:r>
              <a:rPr lang="en-US" altLang="zh-TW" sz="1600" baseline="30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38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+ 1.0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</a:p>
          <a:p>
            <a:pPr marL="1371600" lvl="3" indent="0">
              <a:buNone/>
              <a:tabLst>
                <a:tab pos="2511425" algn="l"/>
              </a:tabLst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	= 0.0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+ 1.0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= 1.0</a:t>
            </a:r>
            <a:r>
              <a:rPr lang="en-US" altLang="zh-TW" sz="1600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10</a:t>
            </a:r>
          </a:p>
          <a:p>
            <a:pPr lvl="3"/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(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 (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+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b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The MIPS instruction </a:t>
            </a:r>
            <a:r>
              <a:rPr lang="en-US" altLang="zh-TW" sz="2000" b="1" i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add immediate unsigned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TW" sz="2000" dirty="0" err="1" smtClean="0">
                <a:latin typeface="Comic Sans MS" panose="030F0702030302020204" pitchFamily="66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addiu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) sign-extends its 16-bit immediate field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sym typeface="Symbol"/>
              </a:rPr>
              <a:t>Read it yourself</a:t>
            </a:r>
          </a:p>
        </p:txBody>
      </p:sp>
    </p:spTree>
    <p:extLst>
      <p:ext uri="{BB962C8B-B14F-4D97-AF65-F5344CB8AC3E}">
        <p14:creationId xmlns:p14="http://schemas.microsoft.com/office/powerpoint/2010/main" val="53156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8"/>
            <a:ext cx="8713788" cy="3008312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Conversions among radices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Converting the integer part of a fixed-point number: the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remainder 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method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Description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General polynomial form for representing a binary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integer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</a:p>
          <a:p>
            <a:pPr marL="1602000" lvl="3" indent="0">
              <a:buNone/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i="1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i="1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...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600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divide the integer by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2:</a:t>
            </a:r>
          </a:p>
          <a:p>
            <a:pPr marL="1602000" lvl="3" indent="0">
              <a:buNone/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i="1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i="1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...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remainder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0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All b</a:t>
            </a:r>
            <a:r>
              <a:rPr lang="en-US" altLang="zh-TW" sz="1600" i="1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can be obtained by iterating the process on the remaining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polynomial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35" y="3375378"/>
            <a:ext cx="3218973" cy="277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12510" y="6287911"/>
            <a:ext cx="51656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Extra.1 A conversion from a base 10 integer to a base 2 integer using the remainder method.</a:t>
            </a:r>
          </a:p>
        </p:txBody>
      </p:sp>
    </p:spTree>
    <p:extLst>
      <p:ext uri="{BB962C8B-B14F-4D97-AF65-F5344CB8AC3E}">
        <p14:creationId xmlns:p14="http://schemas.microsoft.com/office/powerpoint/2010/main" val="328339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7"/>
            <a:ext cx="8713788" cy="3338513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Conversions among radices (Cont.)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Converting the fractional part of a fixed-point number: the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</a:rPr>
              <a:t>multiplication metho</a:t>
            </a:r>
            <a:r>
              <a:rPr lang="en-US" altLang="zh-TW" sz="2000" b="1" i="1" dirty="0" smtClean="0">
                <a:latin typeface="Times New Roman" pitchFamily="18" charset="0"/>
                <a:ea typeface="標楷體" pitchFamily="65" charset="-120"/>
              </a:rPr>
              <a:t>d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Description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General polynomial form for representing a binary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fraction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</a:p>
          <a:p>
            <a:pPr marL="1602000" lvl="3" indent="0">
              <a:buNone/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-3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-3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…</a:t>
            </a:r>
            <a:endParaRPr lang="en-US" altLang="zh-TW" sz="1600" baseline="300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/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To multiply the integer by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2:</a:t>
            </a:r>
          </a:p>
          <a:p>
            <a:pPr marL="1602000" lvl="3" indent="0">
              <a:buNone/>
            </a:pP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-3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-2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+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…</a:t>
            </a:r>
            <a:endParaRPr lang="en-US" altLang="zh-TW" sz="1600" baseline="-250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All b</a:t>
            </a:r>
            <a:r>
              <a:rPr lang="en-US" altLang="zh-TW" sz="1600" i="1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can be obtained by iterating the process on the remaining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fraction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Example</a:t>
            </a:r>
            <a:endParaRPr lang="en-US" altLang="zh-TW" sz="18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080" y="4005064"/>
            <a:ext cx="4058343" cy="197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35696" y="6237312"/>
            <a:ext cx="53211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Extra.2 A conversion from a base 10 fraction to a base 2 fraction using the multiplication method.</a:t>
            </a:r>
          </a:p>
        </p:txBody>
      </p:sp>
    </p:spTree>
    <p:extLst>
      <p:ext uri="{BB962C8B-B14F-4D97-AF65-F5344CB8AC3E}">
        <p14:creationId xmlns:p14="http://schemas.microsoft.com/office/powerpoint/2010/main" val="65643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7"/>
            <a:ext cx="8713788" cy="3224337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Conversions among radices (Cont.)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Non-terminating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fractions</a:t>
            </a: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Not all terminating base 10 fractions have a terminating base 2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form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Description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non-repeating fraction in base b can be represented as 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/ 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b</a:t>
            </a:r>
            <a:r>
              <a:rPr lang="en-US" altLang="zh-TW" sz="1600" i="1" baseline="30000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 some integers 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and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A non-repeating base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10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fraction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:</a:t>
            </a:r>
          </a:p>
          <a:p>
            <a:pPr marL="1602000" lvl="3" indent="0">
              <a:buNone/>
            </a:pP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/10</a:t>
            </a:r>
            <a:r>
              <a:rPr lang="en-US" altLang="zh-TW" sz="1600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i="1" dirty="0" err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/(5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 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) =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/2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where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j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= 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/5</a:t>
            </a:r>
            <a:r>
              <a:rPr lang="en-US" altLang="zh-TW" sz="1600" i="1" baseline="30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</a:p>
          <a:p>
            <a:pPr lvl="3"/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Hence, if a non-repeating base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10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fraction has a non-repeating base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2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form,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5</a:t>
            </a:r>
            <a:r>
              <a:rPr lang="en-US" altLang="zh-TW" sz="1600" i="1" baseline="30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k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must be a factor of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600" i="1" dirty="0" err="1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endParaRPr lang="en-US" altLang="zh-TW" sz="1600" i="1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43608" y="6165304"/>
            <a:ext cx="4392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Extra.3 A terminating base 10 fraction that does not have a terminating base 2 form.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20" y="3645024"/>
            <a:ext cx="1768600" cy="297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56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DF747-B4A4-48C6-A727-02D6A30B672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0687"/>
            <a:ext cx="8713788" cy="1758069"/>
          </a:xfrm>
        </p:spPr>
        <p:txBody>
          <a:bodyPr/>
          <a:lstStyle/>
          <a:p>
            <a:r>
              <a:rPr lang="en-US" altLang="zh-TW" sz="2400" dirty="0" smtClean="0">
                <a:ea typeface="標楷體" pitchFamily="65" charset="-120"/>
              </a:rPr>
              <a:t>Conversions among radices (Cont.)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Binary, octal, and hexadecimal radix representatio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ns</a:t>
            </a:r>
          </a:p>
          <a:p>
            <a:pPr lvl="2"/>
            <a:r>
              <a:rPr lang="en-US" altLang="zh-TW" sz="1800" i="1" dirty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bits are needed to represent each digit in base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1800" i="1" baseline="30000" dirty="0" smtClean="0">
                <a:latin typeface="Times New Roman" pitchFamily="18" charset="0"/>
                <a:ea typeface="標楷體" pitchFamily="65" charset="-120"/>
              </a:rPr>
              <a:t>k</a:t>
            </a:r>
            <a:endParaRPr lang="en-US" altLang="zh-TW" sz="1800" i="1" baseline="300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Base 10 form can be used as an intermediate step when we perform an unnatural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conversion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82675" y="6492875"/>
            <a:ext cx="7161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 dirty="0"/>
              <a:t>Fig. Extra.4 Values for digits in the binary, octal, decimal, and hexadecimal number systems.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44" y="2391941"/>
            <a:ext cx="42068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91543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_1">
  <a:themeElements>
    <a:clrScheme name="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_1">
  <a:themeElements>
    <a:clrScheme name="1_sample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sample_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1_sample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7389</TotalTime>
  <Words>5345</Words>
  <Application>Microsoft Office PowerPoint</Application>
  <PresentationFormat>如螢幕大小 (4:3)</PresentationFormat>
  <Paragraphs>676</Paragraphs>
  <Slides>50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54" baseType="lpstr">
      <vt:lpstr>sample_1</vt:lpstr>
      <vt:lpstr>1_sample_1</vt:lpstr>
      <vt:lpstr>方程式</vt:lpstr>
      <vt:lpstr>點陣圖影像</vt:lpstr>
      <vt:lpstr>Arithmetic for Computers</vt:lpstr>
      <vt:lpstr>Outline</vt:lpstr>
      <vt:lpstr>Fixed-Point Numbers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Addition and Subtraction</vt:lpstr>
      <vt:lpstr>PowerPoint 簡報</vt:lpstr>
      <vt:lpstr>PowerPoint 簡報</vt:lpstr>
      <vt:lpstr>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Division</vt:lpstr>
      <vt:lpstr>PowerPoint 簡報</vt:lpstr>
      <vt:lpstr>PowerPoint 簡報</vt:lpstr>
      <vt:lpstr>PowerPoint 簡報</vt:lpstr>
      <vt:lpstr>PowerPoint 簡報</vt:lpstr>
      <vt:lpstr>PowerPoint 簡報</vt:lpstr>
      <vt:lpstr>Floating Point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Fallacies and Pitfalls</vt:lpstr>
      <vt:lpstr>PowerPoint 簡報</vt:lpstr>
      <vt:lpstr>PowerPoint 簡報</vt:lpstr>
    </vt:vector>
  </TitlesOfParts>
  <Company>csie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Overview</dc:title>
  <dc:creator>Monlin</dc:creator>
  <cp:lastModifiedBy>catherine</cp:lastModifiedBy>
  <cp:revision>344</cp:revision>
  <dcterms:created xsi:type="dcterms:W3CDTF">2004-07-21T06:38:58Z</dcterms:created>
  <dcterms:modified xsi:type="dcterms:W3CDTF">2014-10-02T18:04:07Z</dcterms:modified>
</cp:coreProperties>
</file>