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</p:sldMasterIdLst>
  <p:notesMasterIdLst>
    <p:notesMasterId r:id="rId47"/>
  </p:notesMasterIdLst>
  <p:sldIdLst>
    <p:sldId id="323" r:id="rId3"/>
    <p:sldId id="301" r:id="rId4"/>
    <p:sldId id="308" r:id="rId5"/>
    <p:sldId id="326" r:id="rId6"/>
    <p:sldId id="325" r:id="rId7"/>
    <p:sldId id="327" r:id="rId8"/>
    <p:sldId id="328" r:id="rId9"/>
    <p:sldId id="329" r:id="rId10"/>
    <p:sldId id="330" r:id="rId11"/>
    <p:sldId id="331" r:id="rId12"/>
    <p:sldId id="332" r:id="rId13"/>
    <p:sldId id="338" r:id="rId14"/>
    <p:sldId id="334" r:id="rId15"/>
    <p:sldId id="335" r:id="rId16"/>
    <p:sldId id="336" r:id="rId17"/>
    <p:sldId id="337" r:id="rId18"/>
    <p:sldId id="333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60" r:id="rId34"/>
    <p:sldId id="361" r:id="rId35"/>
    <p:sldId id="36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3" r:id="rId44"/>
    <p:sldId id="364" r:id="rId45"/>
    <p:sldId id="365" r:id="rId4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FF3399"/>
    <a:srgbClr val="CC9900"/>
    <a:srgbClr val="9900CC"/>
    <a:srgbClr val="009900"/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 autoAdjust="0"/>
    <p:restoredTop sz="99084" autoAdjust="0"/>
  </p:normalViewPr>
  <p:slideViewPr>
    <p:cSldViewPr>
      <p:cViewPr varScale="1">
        <p:scale>
          <a:sx n="108" d="100"/>
          <a:sy n="108" d="100"/>
        </p:scale>
        <p:origin x="11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11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fld id="{C546CCEA-6923-448B-9859-CF82150658B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2385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ea typeface="新細明體" charset="-12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 lIns="91440" tIns="45720" rIns="91440" bIns="45720" anchor="b" anchorCtr="0"/>
          <a:lstStyle>
            <a:lvl1pPr algn="r">
              <a:defRPr b="0">
                <a:latin typeface="Arial Black" pitchFamily="34" charset="0"/>
              </a:defRPr>
            </a:lvl1pPr>
          </a:lstStyle>
          <a:p>
            <a:fld id="{914C68C0-B17A-41A8-BB7B-FC50893AA89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3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D5500D-BEC8-4F2A-9CE5-1251904AF6E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22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6563" y="457200"/>
            <a:ext cx="2178050" cy="60912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5" y="457200"/>
            <a:ext cx="6383338" cy="60912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E24985-6FA8-4838-A1E3-899D796F366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8560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9EEE5B-A7F2-463A-8266-ECDC64D590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3372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58C3EE-30C1-4E23-B6F1-0E882C7CFE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48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F193A9-8596-480C-9CB2-890B82CE43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57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415925"/>
            <a:ext cx="4279900" cy="6132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415925"/>
            <a:ext cx="4281488" cy="6132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9E9071-BFBC-4136-A8EC-F49EFB50493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149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9ECAC8-D279-4480-BCEC-73ED829F0F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8786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A83579-643E-4F1C-A9E8-C5DE84EFFA0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849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2B15BB-404F-444F-A901-F1EBCB678A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6395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9B7DBD-6852-4755-BA39-686D0EAA42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646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2E685A-036F-4652-B5F1-81B0C0506F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8833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9CECAF-F7B8-4A59-8FD6-E0295459A3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432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717A02-7BC5-42DE-9E3F-FEB1F146D46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097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6563" y="274638"/>
            <a:ext cx="2178050" cy="62738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5" y="274638"/>
            <a:ext cx="6383338" cy="6273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6EEBEB-87E8-4687-B5CC-19CD668EF0F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69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683ED7-7A40-4849-B78E-D4EB64E6AA8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541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476375"/>
            <a:ext cx="4279900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476375"/>
            <a:ext cx="4281488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DDC852-3972-4422-9106-4158F86BD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993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873231-35A9-4217-98D2-E5A416D3FE6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05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05C857-3A93-409E-B3AE-E0FA8F6332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268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105C6C-3144-4349-BC15-2F6A6AB9E73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99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F98035-21EB-464E-BE59-8E45A89661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253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8373E3-EB54-46F5-9077-C87750FBC5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04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3" y="6599238"/>
            <a:ext cx="6365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kumimoji="0" sz="1200" b="1">
                <a:latin typeface="Courier New" pitchFamily="49" charset="0"/>
                <a:ea typeface="+mn-ea"/>
              </a:defRPr>
            </a:lvl1pPr>
          </a:lstStyle>
          <a:p>
            <a:fld id="{43F135BC-FB9A-4762-970A-08EE2E1FC9EB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410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76375"/>
            <a:ext cx="8713788" cy="507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250825" y="1404938"/>
            <a:ext cx="85756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ebdings" pitchFamily="18" charset="2"/>
        <a:buChar char="ñ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«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ebdings" pitchFamily="18" charset="2"/>
        <a:buChar char="¯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3" y="6599238"/>
            <a:ext cx="6365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kumimoji="0" sz="1200" b="1">
                <a:latin typeface="Courier New" pitchFamily="49" charset="0"/>
                <a:ea typeface="+mn-ea"/>
              </a:defRPr>
            </a:lvl1pPr>
          </a:lstStyle>
          <a:p>
            <a:fld id="{489879C7-F9C0-4907-8CDC-7EBCEA67D796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107523" name="Group 3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752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107525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107526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7527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7528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7529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7530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107531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7532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53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415925"/>
            <a:ext cx="8713788" cy="613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ebdings" pitchFamily="18" charset="2"/>
        <a:buChar char="ñ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«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ebdings" pitchFamily="18" charset="2"/>
        <a:buChar char="¯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3725" y="2276475"/>
            <a:ext cx="7181850" cy="1392238"/>
          </a:xfrm>
          <a:noFill/>
        </p:spPr>
        <p:txBody>
          <a:bodyPr lIns="0" tIns="0" rIns="0" bIns="0" anchorCtr="1"/>
          <a:lstStyle/>
          <a:p>
            <a:pPr algn="ctr"/>
            <a:r>
              <a:rPr lang="en-US" altLang="zh-TW" sz="4000" b="1" dirty="0" smtClean="0">
                <a:latin typeface="Bookman Old Style" pitchFamily="18" charset="0"/>
              </a:rPr>
              <a:t>Instructions: Language of the Computer</a:t>
            </a:r>
            <a:endParaRPr lang="en-US" altLang="zh-TW" sz="4000" b="1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5C591-2A10-46EE-8978-DE2F716BDACA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graphicFrame>
        <p:nvGraphicFramePr>
          <p:cNvPr id="270531" name="Group 2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24896"/>
              </p:ext>
            </p:extLst>
          </p:nvPr>
        </p:nvGraphicFramePr>
        <p:xfrm>
          <a:off x="2052638" y="841474"/>
          <a:ext cx="2943225" cy="5600705"/>
        </p:xfrm>
        <a:graphic>
          <a:graphicData uri="http://schemas.openxmlformats.org/drawingml/2006/table">
            <a:tbl>
              <a:tblPr/>
              <a:tblGrid>
                <a:gridCol w="615950"/>
                <a:gridCol w="190500"/>
                <a:gridCol w="890587"/>
                <a:gridCol w="142875"/>
                <a:gridCol w="1103313"/>
              </a:tblGrid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(17)</a:t>
                      </a:r>
                      <a:r>
                        <a:rPr kumimoji="1" lang="en-US" altLang="zh-TW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(10111)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10000010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(16)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(10110)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00011001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(15)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(10101)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00001110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(14)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(10100)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10001110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(13)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(10011)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11110001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(12)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(10010)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11111111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(11)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(10001)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01110000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(10000)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00110011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(0F)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(01111)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00010011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(0E)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(01110)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01001100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(0D)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(01101)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11100000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(0C)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(01100)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00001111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(0B)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(01011)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10101100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(0A)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(01010)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10010000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(09)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(01001)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00000011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(08)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(01000)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11100111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(07)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(00111)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11110110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(06)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(00110)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01001100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(05)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(00101)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10011010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(04)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(00100)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11001001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(03)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(00011)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01011011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(02)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(00010)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00111101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(01)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(00001)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10110000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(00000)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01101101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byte address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memory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69643" name="Group 1355"/>
          <p:cNvGrpSpPr>
            <a:grpSpLocks/>
          </p:cNvGrpSpPr>
          <p:nvPr/>
        </p:nvGrpSpPr>
        <p:grpSpPr bwMode="auto">
          <a:xfrm>
            <a:off x="3767138" y="836712"/>
            <a:ext cx="1365250" cy="5205412"/>
            <a:chOff x="2322" y="633"/>
            <a:chExt cx="860" cy="3279"/>
          </a:xfrm>
        </p:grpSpPr>
        <p:sp>
          <p:nvSpPr>
            <p:cNvPr id="3258" name="Rectangle 1349"/>
            <p:cNvSpPr>
              <a:spLocks noChangeArrowheads="1"/>
            </p:cNvSpPr>
            <p:nvPr/>
          </p:nvSpPr>
          <p:spPr bwMode="auto">
            <a:xfrm>
              <a:off x="2322" y="3364"/>
              <a:ext cx="859" cy="548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259" name="Rectangle 1350"/>
            <p:cNvSpPr>
              <a:spLocks noChangeArrowheads="1"/>
            </p:cNvSpPr>
            <p:nvPr/>
          </p:nvSpPr>
          <p:spPr bwMode="auto">
            <a:xfrm>
              <a:off x="2322" y="2818"/>
              <a:ext cx="859" cy="548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260" name="Rectangle 1351"/>
            <p:cNvSpPr>
              <a:spLocks noChangeArrowheads="1"/>
            </p:cNvSpPr>
            <p:nvPr/>
          </p:nvSpPr>
          <p:spPr bwMode="auto">
            <a:xfrm>
              <a:off x="2323" y="2272"/>
              <a:ext cx="859" cy="548"/>
            </a:xfrm>
            <a:prstGeom prst="rect">
              <a:avLst/>
            </a:prstGeom>
            <a:noFill/>
            <a:ln w="1905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261" name="Rectangle 1352"/>
            <p:cNvSpPr>
              <a:spLocks noChangeArrowheads="1"/>
            </p:cNvSpPr>
            <p:nvPr/>
          </p:nvSpPr>
          <p:spPr bwMode="auto">
            <a:xfrm>
              <a:off x="2322" y="1725"/>
              <a:ext cx="859" cy="548"/>
            </a:xfrm>
            <a:prstGeom prst="rect">
              <a:avLst/>
            </a:prstGeom>
            <a:noFill/>
            <a:ln w="19050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262" name="Rectangle 1353"/>
            <p:cNvSpPr>
              <a:spLocks noChangeArrowheads="1"/>
            </p:cNvSpPr>
            <p:nvPr/>
          </p:nvSpPr>
          <p:spPr bwMode="auto">
            <a:xfrm>
              <a:off x="2323" y="1179"/>
              <a:ext cx="859" cy="548"/>
            </a:xfrm>
            <a:prstGeom prst="rect">
              <a:avLst/>
            </a:prstGeom>
            <a:noFill/>
            <a:ln w="19050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263" name="Rectangle 1354"/>
            <p:cNvSpPr>
              <a:spLocks noChangeArrowheads="1"/>
            </p:cNvSpPr>
            <p:nvPr/>
          </p:nvSpPr>
          <p:spPr bwMode="auto">
            <a:xfrm>
              <a:off x="2322" y="633"/>
              <a:ext cx="859" cy="548"/>
            </a:xfrm>
            <a:prstGeom prst="rect">
              <a:avLst/>
            </a:prstGeom>
            <a:noFill/>
            <a:ln w="19050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aphicFrame>
        <p:nvGraphicFramePr>
          <p:cNvPr id="270526" name="Group 2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11152"/>
              </p:ext>
            </p:extLst>
          </p:nvPr>
        </p:nvGraphicFramePr>
        <p:xfrm>
          <a:off x="5287963" y="847824"/>
          <a:ext cx="1444625" cy="5594355"/>
        </p:xfrm>
        <a:graphic>
          <a:graphicData uri="http://schemas.openxmlformats.org/drawingml/2006/table">
            <a:tbl>
              <a:tblPr/>
              <a:tblGrid>
                <a:gridCol w="1444625"/>
              </a:tblGrid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(10100)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    =     (14)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(10000)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    =     (10)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(01100)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    =     (0C)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(01000)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    =     (08)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(00100)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    =     (04)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(00000)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    =     (00)</a:t>
                      </a:r>
                      <a:r>
                        <a:rPr kumimoji="1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word address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42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Constant or immediate operands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Constant operand occurs frequently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Using only </a:t>
            </a:r>
            <a:r>
              <a:rPr lang="en-US" altLang="zh-TW" sz="2000" dirty="0" err="1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lw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 and arithmetic instructions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Constants are placed in memory and loaded by program when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necessary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Assume that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 + AddrConstant4 is the memory address of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constant 4</a:t>
            </a:r>
          </a:p>
          <a:p>
            <a:pPr lvl="2">
              <a:tabLst>
                <a:tab pos="1706563" algn="l"/>
                <a:tab pos="4392613" algn="l"/>
              </a:tabLst>
            </a:pPr>
            <a:r>
              <a:rPr lang="en-US" altLang="zh-TW" sz="1800" dirty="0" err="1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lw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	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0, AddrConstant4($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1)	#$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0 = constant 4</a:t>
            </a:r>
          </a:p>
          <a:p>
            <a:pPr lvl="2">
              <a:tabLst>
                <a:tab pos="1706563" algn="l"/>
                <a:tab pos="4392613" algn="l"/>
              </a:tabLst>
            </a:pPr>
            <a:r>
              <a:rPr lang="en-US" altLang="zh-TW" sz="1800" dirty="0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add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	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3,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3,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0	#$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3 =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3 +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0 ($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0 == 4)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Including constants inside arithmetic instructions</a:t>
            </a:r>
          </a:p>
          <a:p>
            <a:pPr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Add immediate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instruction </a:t>
            </a:r>
            <a:r>
              <a:rPr lang="en-US" altLang="zh-TW" sz="18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addi</a:t>
            </a:r>
            <a:endParaRPr lang="en-US" altLang="zh-TW" sz="1800" dirty="0" smtClean="0">
              <a:solidFill>
                <a:srgbClr val="FF0000"/>
              </a:solidFill>
              <a:latin typeface="Comic Sans MS" panose="030F0702030302020204" pitchFamily="66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The second operand of </a:t>
            </a:r>
            <a:r>
              <a:rPr lang="en-US" altLang="zh-TW" sz="1800" dirty="0" err="1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addi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 must be a constant</a:t>
            </a:r>
          </a:p>
          <a:p>
            <a:pPr lvl="2">
              <a:tabLst>
                <a:tab pos="1706563" algn="l"/>
                <a:tab pos="4392613" algn="l"/>
              </a:tabLst>
            </a:pPr>
            <a:r>
              <a:rPr lang="en-US" altLang="zh-TW" sz="1800" dirty="0" err="1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8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ddi</a:t>
            </a:r>
            <a:r>
              <a:rPr lang="en-US" altLang="zh-TW" sz="1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	$</a:t>
            </a:r>
            <a:r>
              <a:rPr lang="en-US" altLang="zh-TW" sz="1800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1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3, $</a:t>
            </a:r>
            <a:r>
              <a:rPr lang="en-US" altLang="zh-TW" sz="1800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1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3, 4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	#$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3 =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3 + 4</a:t>
            </a: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Design principle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make the common case fast</a:t>
            </a:r>
            <a:endParaRPr lang="en-US" altLang="zh-TW" sz="2000" b="1" i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9328-A450-4B98-BC61-5E1D2D346E3A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3200" b="1" dirty="0" smtClean="0">
                <a:latin typeface="Bookman Old Style" pitchFamily="18" charset="0"/>
                <a:ea typeface="標楷體" pitchFamily="65" charset="-120"/>
              </a:rPr>
              <a:t>Representing Instructions in the Computer</a:t>
            </a:r>
            <a:endParaRPr lang="en-US" altLang="zh-TW" sz="32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b="1" i="1" dirty="0" smtClean="0">
                <a:ea typeface="標楷體" pitchFamily="65" charset="-120"/>
              </a:rPr>
              <a:t>Instruction format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layout of the instruction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 form of representation of an instruction composed of fields of binary numbers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MIPS instruction takes exactly 32 bits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same size as a data word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To keep with design principle 1: simplicity favors regularity</a:t>
            </a:r>
          </a:p>
          <a:p>
            <a:r>
              <a:rPr lang="en-US" altLang="zh-TW" sz="2400" b="1" i="1" dirty="0" smtClean="0">
                <a:ea typeface="標楷體" pitchFamily="65" charset="-120"/>
              </a:rPr>
              <a:t>Machine language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The numeric version of instructions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Binary representation used for communication within a computer system</a:t>
            </a: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Machine code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: a sequence of machine instructions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Register names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/>
              </a:rPr>
              <a:t>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numbers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$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0~$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7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 8~15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$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0~$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7  16~23</a:t>
            </a:r>
            <a:endParaRPr lang="en-US" altLang="zh-TW" sz="1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857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MIPS fields</a:t>
            </a: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R-type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R-format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 (for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register)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1371600" lvl="3" indent="0">
              <a:buNone/>
            </a:pPr>
            <a:endParaRPr lang="en-US" altLang="zh-TW" sz="1600" i="1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/>
            <a:endParaRPr lang="en-US" altLang="zh-TW" sz="1600" i="1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op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TW" sz="1600" b="1" i="1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opcode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):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basic operation of the instruction</a:t>
            </a:r>
          </a:p>
          <a:p>
            <a:pPr lvl="3"/>
            <a:r>
              <a:rPr lang="en-US" altLang="zh-TW" sz="1600" i="1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rs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TW" sz="1600" i="1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rt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):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first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second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register source operand</a:t>
            </a:r>
          </a:p>
          <a:p>
            <a:pPr lvl="3"/>
            <a:r>
              <a:rPr lang="en-US" altLang="zh-TW" sz="1600" i="1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rd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register destination operand, to get the results of the operation</a:t>
            </a:r>
          </a:p>
          <a:p>
            <a:pPr lvl="3"/>
            <a:r>
              <a:rPr lang="en-US" altLang="zh-TW" sz="1600" i="1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shamt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shift amount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lvl="3"/>
            <a:r>
              <a:rPr lang="en-US" altLang="zh-TW" sz="1600" i="1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funct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function code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):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select the specific variant of the operation in the op field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op and </a:t>
            </a:r>
            <a:r>
              <a:rPr lang="en-US" altLang="zh-TW" sz="1600" i="1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funct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fields in combination determines a specific instruction</a:t>
            </a:r>
          </a:p>
          <a:p>
            <a:pPr lvl="2">
              <a:tabLst>
                <a:tab pos="2687638" algn="l"/>
              </a:tabLst>
            </a:pP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Example: </a:t>
            </a:r>
            <a:r>
              <a:rPr lang="en-US" altLang="zh-TW" sz="1800" dirty="0" smtClean="0">
                <a:latin typeface="Comic Sans MS" panose="030F0702030302020204" pitchFamily="66" charset="0"/>
                <a:ea typeface="標楷體" pitchFamily="65" charset="-120"/>
                <a:sym typeface="Symbol" pitchFamily="18" charset="2"/>
              </a:rPr>
              <a:t>add	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1,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</a:p>
          <a:p>
            <a:pPr lvl="3"/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/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/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If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an instruction needs longer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fields?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5-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bit field is too small to specify a constant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(2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5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32)</a:t>
            </a:r>
          </a:p>
          <a:p>
            <a:pPr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Design principle </a:t>
            </a:r>
            <a:r>
              <a:rPr lang="en-US" altLang="zh-TW" sz="18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4: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Good design demands good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compromises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keep all instructions the same length, thereby requiring more than one instruction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formats</a:t>
            </a:r>
            <a:endParaRPr lang="en-US" altLang="zh-TW" sz="16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9285"/>
              </p:ext>
            </p:extLst>
          </p:nvPr>
        </p:nvGraphicFramePr>
        <p:xfrm>
          <a:off x="1644352" y="1421532"/>
          <a:ext cx="6096000" cy="4953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441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op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rs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rd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shamt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funct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1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 bits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 bits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 bits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 bits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 bits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 bits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174538"/>
              </p:ext>
            </p:extLst>
          </p:nvPr>
        </p:nvGraphicFramePr>
        <p:xfrm>
          <a:off x="1979712" y="4445868"/>
          <a:ext cx="6096000" cy="4953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441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1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000000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10001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10010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01000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00000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100000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9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MIPS fields (Cont.)</a:t>
            </a: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I-type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I-format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 (for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immediate)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1371600" lvl="3" indent="0">
              <a:buNone/>
            </a:pPr>
            <a:endParaRPr lang="en-US" altLang="zh-TW" sz="1600" i="1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/>
            <a:endParaRPr lang="en-US" altLang="zh-TW" sz="1600" i="1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op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TW" sz="1600" b="1" i="1" dirty="0" err="1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opcode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):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basic operation of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instruction</a:t>
            </a:r>
          </a:p>
          <a:p>
            <a:pPr lvl="3"/>
            <a:r>
              <a:rPr lang="en-US" altLang="zh-TW" sz="1600" i="1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rs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base register for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TW" sz="1600" dirty="0" err="1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lw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/</a:t>
            </a:r>
            <a:r>
              <a:rPr lang="en-US" altLang="zh-TW" sz="1600" dirty="0" err="1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sw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first register operand for </a:t>
            </a:r>
            <a:r>
              <a:rPr lang="en-US" altLang="zh-TW" sz="1600" dirty="0" err="1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addi</a:t>
            </a:r>
            <a:endParaRPr lang="en-US" altLang="zh-TW" sz="1600" dirty="0" smtClean="0">
              <a:latin typeface="Comic Sans MS" panose="030F0702030302020204" pitchFamily="66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/>
            <a:r>
              <a:rPr lang="en-US" altLang="zh-TW" sz="1600" i="1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rt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destination register for </a:t>
            </a:r>
            <a:r>
              <a:rPr lang="en-US" altLang="zh-TW" sz="1600" dirty="0" err="1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lw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/</a:t>
            </a:r>
            <a:r>
              <a:rPr lang="en-US" altLang="zh-TW" sz="1600" dirty="0" err="1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addi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source register for </a:t>
            </a:r>
            <a:r>
              <a:rPr lang="en-US" altLang="zh-TW" sz="1600" dirty="0" err="1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sw</a:t>
            </a:r>
            <a:endParaRPr lang="en-US" altLang="zh-TW" sz="1600" dirty="0" smtClean="0">
              <a:latin typeface="Comic Sans MS" panose="030F0702030302020204" pitchFamily="66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onstant or address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constant for </a:t>
            </a:r>
            <a:r>
              <a:rPr lang="en-US" altLang="zh-TW" sz="1600" dirty="0" err="1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addi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address for </a:t>
            </a:r>
            <a:r>
              <a:rPr lang="en-US" altLang="zh-TW" sz="1600" dirty="0" err="1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lw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/</a:t>
            </a:r>
            <a:r>
              <a:rPr lang="en-US" altLang="zh-TW" sz="1600" dirty="0" err="1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sw</a:t>
            </a:r>
            <a:endParaRPr lang="en-US" altLang="zh-TW" sz="1600" dirty="0" smtClean="0">
              <a:latin typeface="Comic Sans MS" panose="030F0702030302020204" pitchFamily="66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Region of </a:t>
            </a:r>
            <a:r>
              <a:rPr lang="en-US" altLang="zh-TW" sz="1600" dirty="0" err="1">
                <a:latin typeface="Comic Sans MS" pitchFamily="66" charset="0"/>
                <a:ea typeface="標楷體" pitchFamily="65" charset="-120"/>
                <a:sym typeface="Symbol" pitchFamily="18" charset="2"/>
              </a:rPr>
              <a:t>lw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instruction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rs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 2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15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or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32768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bytes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(2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13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or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8192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words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Constant for </a:t>
            </a:r>
            <a:r>
              <a:rPr lang="en-US" altLang="zh-TW" sz="1600" dirty="0" err="1">
                <a:latin typeface="Comic Sans MS" pitchFamily="66" charset="0"/>
                <a:ea typeface="標楷體" pitchFamily="65" charset="-120"/>
                <a:sym typeface="Symbol" pitchFamily="18" charset="2"/>
              </a:rPr>
              <a:t>addi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instruction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 2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15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or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32768</a:t>
            </a:r>
          </a:p>
          <a:p>
            <a:pPr lvl="2">
              <a:tabLst>
                <a:tab pos="2511425" algn="l"/>
              </a:tabLst>
            </a:pP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Example: </a:t>
            </a:r>
            <a:r>
              <a:rPr lang="en-US" altLang="zh-TW" sz="1800" dirty="0" err="1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lw</a:t>
            </a:r>
            <a:r>
              <a:rPr lang="en-US" altLang="zh-TW" sz="1800" dirty="0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0, 32($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3)</a:t>
            </a:r>
          </a:p>
          <a:p>
            <a:pPr lvl="3"/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/>
            <a:endParaRPr lang="en-US" altLang="zh-TW" sz="1600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/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Keeping the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formats similar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Formats are distinguished by the values in the 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opcode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first three fields of the R-type and I-type have the same sizes and names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length of the 4</a:t>
            </a:r>
            <a:r>
              <a:rPr lang="en-US" altLang="zh-TW" sz="18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field in I-type is equal to the sum of the lengths of the last three fields of R-type</a:t>
            </a:r>
            <a:endParaRPr lang="en-US" altLang="zh-TW" sz="1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80538"/>
              </p:ext>
            </p:extLst>
          </p:nvPr>
        </p:nvGraphicFramePr>
        <p:xfrm>
          <a:off x="1619672" y="1412776"/>
          <a:ext cx="6096000" cy="4953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3048000"/>
              </a:tblGrid>
              <a:tr h="2441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op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rs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constant or address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1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 bits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 bits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 bits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 bits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30540"/>
              </p:ext>
            </p:extLst>
          </p:nvPr>
        </p:nvGraphicFramePr>
        <p:xfrm>
          <a:off x="1979712" y="4437112"/>
          <a:ext cx="6096000" cy="4953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3048000"/>
              </a:tblGrid>
              <a:tr h="2441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1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100011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10011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01000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0000 0000 0010 0000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88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2144216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MIPS fields (Cont.)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Example: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[300] =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[300]</a:t>
            </a:r>
          </a:p>
          <a:p>
            <a:pPr lvl="2"/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is in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2, base address of </a:t>
            </a:r>
            <a:r>
              <a:rPr lang="en-US" altLang="zh-TW" sz="18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is in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</a:p>
          <a:p>
            <a:pPr lvl="2" eaLnBrk="1" hangingPunct="1">
              <a:tabLst>
                <a:tab pos="1803400" algn="l"/>
              </a:tabLst>
            </a:pPr>
            <a:r>
              <a:rPr lang="en-US" altLang="zh-TW" sz="1800" dirty="0" err="1">
                <a:latin typeface="Comic Sans MS" pitchFamily="66" charset="0"/>
                <a:ea typeface="標楷體" pitchFamily="65" charset="-120"/>
                <a:sym typeface="Symbol" pitchFamily="18" charset="2"/>
              </a:rPr>
              <a:t>lw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1200($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1)</a:t>
            </a:r>
          </a:p>
          <a:p>
            <a:pPr lvl="2">
              <a:buNone/>
              <a:tabLst>
                <a:tab pos="1803400" algn="l"/>
              </a:tabLst>
            </a:pPr>
            <a:r>
              <a:rPr lang="en-US" altLang="zh-TW" sz="1800" dirty="0">
                <a:latin typeface="Comic Sans MS" pitchFamily="66" charset="0"/>
                <a:ea typeface="標楷體" pitchFamily="65" charset="-120"/>
                <a:sym typeface="Symbol" pitchFamily="18" charset="2"/>
              </a:rPr>
              <a:t>	add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</a:t>
            </a:r>
          </a:p>
          <a:p>
            <a:pPr lvl="2">
              <a:buNone/>
              <a:tabLst>
                <a:tab pos="1803400" algn="l"/>
              </a:tabLst>
            </a:pPr>
            <a:r>
              <a:rPr lang="en-US" altLang="zh-TW" sz="1800" dirty="0">
                <a:latin typeface="Comic Sans MS" pitchFamily="66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800" dirty="0" err="1">
                <a:latin typeface="Comic Sans MS" pitchFamily="66" charset="0"/>
                <a:ea typeface="標楷體" pitchFamily="65" charset="-120"/>
                <a:sym typeface="Symbol" pitchFamily="18" charset="2"/>
              </a:rPr>
              <a:t>sw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1200($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  <a:endParaRPr lang="en-US" altLang="zh-TW" sz="1800" dirty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701685"/>
              </p:ext>
            </p:extLst>
          </p:nvPr>
        </p:nvGraphicFramePr>
        <p:xfrm>
          <a:off x="4328988" y="1628800"/>
          <a:ext cx="4429422" cy="805488"/>
        </p:xfrm>
        <a:graphic>
          <a:graphicData uri="http://schemas.openxmlformats.org/drawingml/2006/table">
            <a:tbl>
              <a:tblPr/>
              <a:tblGrid>
                <a:gridCol w="738742"/>
                <a:gridCol w="737226"/>
                <a:gridCol w="738743"/>
                <a:gridCol w="738742"/>
                <a:gridCol w="737226"/>
                <a:gridCol w="738743"/>
              </a:tblGrid>
              <a:tr h="2684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84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4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46595"/>
              </p:ext>
            </p:extLst>
          </p:nvPr>
        </p:nvGraphicFramePr>
        <p:xfrm>
          <a:off x="4328988" y="2492896"/>
          <a:ext cx="4440439" cy="842964"/>
        </p:xfrm>
        <a:graphic>
          <a:graphicData uri="http://schemas.openxmlformats.org/drawingml/2006/table">
            <a:tbl>
              <a:tblPr/>
              <a:tblGrid>
                <a:gridCol w="773112"/>
                <a:gridCol w="771525"/>
                <a:gridCol w="773113"/>
                <a:gridCol w="773112"/>
                <a:gridCol w="771525"/>
                <a:gridCol w="578052"/>
              </a:tblGrid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100011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01001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01000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0000 0100 1011 0000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000000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10010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01000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01000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00000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100000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101011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01001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01000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0000 0100 1011 0000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79" y="3438129"/>
            <a:ext cx="5968777" cy="140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92414"/>
            <a:ext cx="7464495" cy="18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6896970" y="4365104"/>
            <a:ext cx="20598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2.5 MIPS instruction encoding.</a:t>
            </a:r>
          </a:p>
        </p:txBody>
      </p:sp>
    </p:spTree>
    <p:extLst>
      <p:ext uri="{BB962C8B-B14F-4D97-AF65-F5344CB8AC3E}">
        <p14:creationId xmlns:p14="http://schemas.microsoft.com/office/powerpoint/2010/main" val="9920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2864296"/>
          </a:xfrm>
        </p:spPr>
        <p:txBody>
          <a:bodyPr/>
          <a:lstStyle/>
          <a:p>
            <a:r>
              <a:rPr lang="en-US" altLang="zh-TW" sz="2400" b="1" i="1" dirty="0" smtClean="0">
                <a:ea typeface="標楷體" pitchFamily="65" charset="-120"/>
              </a:rPr>
              <a:t>Store-program</a:t>
            </a:r>
            <a:r>
              <a:rPr lang="en-US" altLang="zh-TW" sz="2400" dirty="0" smtClean="0">
                <a:ea typeface="標楷體" pitchFamily="65" charset="-120"/>
              </a:rPr>
              <a:t> concept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Key principles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Instructions are represented as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numbers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Programs are stored in memory to be read or written, just like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data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Fetch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and 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execute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cycle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Instructions are fetched and put into a special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register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Bits in the register control the subsequent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actions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Fetch the next instruction and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continue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64088" y="6502400"/>
            <a:ext cx="28892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2.7 The stored-program concept.</a:t>
            </a:r>
          </a:p>
        </p:txBody>
      </p:sp>
      <p:pic>
        <p:nvPicPr>
          <p:cNvPr id="12" name="Picture 5" descr="f02-07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56992"/>
            <a:ext cx="2576161" cy="340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6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9328-A450-4B98-BC61-5E1D2D346E3A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 dirty="0" smtClean="0">
                <a:latin typeface="Bookman Old Style" pitchFamily="18" charset="0"/>
                <a:ea typeface="標楷體" pitchFamily="65" charset="-120"/>
              </a:rPr>
              <a:t>Logical Operations</a:t>
            </a:r>
            <a:endParaRPr lang="en-US" altLang="zh-TW" sz="40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Shifts</a:t>
            </a: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Shift left logical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2000" dirty="0" err="1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  <a:sym typeface="Symbol" pitchFamily="18" charset="2"/>
              </a:rPr>
              <a:t>sll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), 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shift right logical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20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  <a:sym typeface="Symbol" pitchFamily="18" charset="2"/>
              </a:rPr>
              <a:t>srl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move all the bits in a word to the left or right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fill the emptied bits with 0s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Register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$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contains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0000 0000 0000 0000 0000 0000 0000 1001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9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</a:p>
          <a:p>
            <a:pPr marL="1602000" lvl="3" indent="0">
              <a:buNone/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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shift left by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4: 0000 0000 0000 0000 0000 0000 1001 0000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144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R-format instructions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Using the </a:t>
            </a:r>
            <a:r>
              <a:rPr lang="en-US" altLang="zh-TW" sz="1800" b="1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shamt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field to specify the number of bits been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shifted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</a:t>
            </a:r>
            <a:r>
              <a:rPr lang="en-US" altLang="zh-TW" sz="1800" i="1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field is unused and thus is set to 0</a:t>
            </a:r>
          </a:p>
          <a:p>
            <a:pPr lvl="1">
              <a:tabLst>
                <a:tab pos="2147888" algn="l"/>
                <a:tab pos="3856038" algn="l"/>
              </a:tabLst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Example: </a:t>
            </a:r>
            <a:r>
              <a:rPr lang="en-US" altLang="zh-TW" sz="20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sll</a:t>
            </a:r>
            <a:r>
              <a:rPr lang="en-US" altLang="zh-TW" sz="2000" dirty="0" smtClean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$</a:t>
            </a:r>
            <a:r>
              <a:rPr lang="en-US" altLang="zh-TW" sz="2000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2, $</a:t>
            </a:r>
            <a:r>
              <a:rPr lang="en-US" altLang="zh-TW" sz="2000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0, 4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	#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reg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$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2 =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reg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$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0 &lt;&lt; 4 bits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/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Shifting left by </a:t>
            </a:r>
            <a:r>
              <a:rPr lang="en-US" altLang="zh-TW" sz="2000" i="1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bits gives the same result as multiplying by 2</a:t>
            </a:r>
            <a:r>
              <a:rPr lang="en-US" altLang="zh-TW" sz="2000" i="1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Above shift left by 4 example: 144 = 9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16 = 9  2</a:t>
            </a:r>
            <a:r>
              <a:rPr lang="en-US" altLang="zh-TW" sz="18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4</a:t>
            </a:r>
            <a:endParaRPr lang="en-US" altLang="zh-TW" sz="1800" baseline="30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10398"/>
              </p:ext>
            </p:extLst>
          </p:nvPr>
        </p:nvGraphicFramePr>
        <p:xfrm>
          <a:off x="1547664" y="5482431"/>
          <a:ext cx="6096000" cy="250825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78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4520480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Bit-by-bit operations</a:t>
            </a: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AND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2000" dirty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</a:rPr>
              <a:t>and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), 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AND immediate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20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</a:rPr>
              <a:t>andi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Mask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instruction</a:t>
            </a:r>
          </a:p>
          <a:p>
            <a:pPr lvl="2">
              <a:tabLst>
                <a:tab pos="1795463" algn="l"/>
                <a:tab pos="3590925" algn="l"/>
              </a:tabLst>
            </a:pPr>
            <a:r>
              <a:rPr lang="en-US" altLang="zh-TW" sz="1800" dirty="0">
                <a:solidFill>
                  <a:srgbClr val="FF3300"/>
                </a:solidFill>
                <a:latin typeface="Comic Sans MS" pitchFamily="66" charset="0"/>
                <a:ea typeface="標楷體" pitchFamily="65" charset="-120"/>
              </a:rPr>
              <a:t>and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800" i="1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800" i="1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1, $</a:t>
            </a:r>
            <a:r>
              <a:rPr lang="en-US" altLang="zh-TW" sz="1800" i="1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2	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# 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</a:rPr>
              <a:t>reg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0 = 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</a:rPr>
              <a:t>reg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1 &amp; 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</a:rPr>
              <a:t>reg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2</a:t>
            </a:r>
          </a:p>
          <a:p>
            <a:pPr lvl="2">
              <a:tabLst>
                <a:tab pos="1795463" algn="l"/>
                <a:tab pos="3590925" algn="l"/>
              </a:tabLst>
            </a:pPr>
            <a:r>
              <a:rPr lang="en-US" altLang="zh-TW" sz="1800" dirty="0" err="1">
                <a:solidFill>
                  <a:srgbClr val="FF3300"/>
                </a:solidFill>
                <a:latin typeface="Comic Sans MS" pitchFamily="66" charset="0"/>
                <a:ea typeface="標楷體" pitchFamily="65" charset="-120"/>
              </a:rPr>
              <a:t>andi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800" i="1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800" i="1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1, </a:t>
            </a:r>
            <a:r>
              <a:rPr lang="en-US" altLang="zh-TW" sz="18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100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	# 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</a:rPr>
              <a:t>reg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 = 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</a:rPr>
              <a:t>reg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1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&amp; constant 100</a:t>
            </a: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OR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2000" dirty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</a:rPr>
              <a:t>or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), 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OR immediate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20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</a:rPr>
              <a:t>ori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2">
              <a:tabLst>
                <a:tab pos="1795463" algn="l"/>
                <a:tab pos="3590925" algn="l"/>
              </a:tabLst>
            </a:pPr>
            <a:r>
              <a:rPr lang="en-US" altLang="zh-TW" sz="1800" dirty="0" smtClean="0">
                <a:solidFill>
                  <a:srgbClr val="FF3300"/>
                </a:solidFill>
                <a:latin typeface="Comic Sans MS" pitchFamily="66" charset="0"/>
                <a:ea typeface="標楷體" pitchFamily="65" charset="-120"/>
              </a:rPr>
              <a:t>or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800" i="1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800" i="1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1, $</a:t>
            </a:r>
            <a:r>
              <a:rPr lang="en-US" altLang="zh-TW" sz="1800" i="1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2	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# 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</a:rPr>
              <a:t>reg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 = 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</a:rPr>
              <a:t>reg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1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| 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</a:rPr>
              <a:t>reg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2</a:t>
            </a:r>
          </a:p>
          <a:p>
            <a:pPr lvl="2">
              <a:tabLst>
                <a:tab pos="1795463" algn="l"/>
                <a:tab pos="3590925" algn="l"/>
              </a:tabLst>
            </a:pPr>
            <a:r>
              <a:rPr lang="en-US" altLang="zh-TW" sz="1800" dirty="0" err="1" smtClean="0">
                <a:solidFill>
                  <a:srgbClr val="FF3300"/>
                </a:solidFill>
                <a:latin typeface="Comic Sans MS" pitchFamily="66" charset="0"/>
                <a:ea typeface="標楷體" pitchFamily="65" charset="-120"/>
              </a:rPr>
              <a:t>ori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800" i="1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800" i="1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1, 100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	# 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</a:rPr>
              <a:t>reg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 = 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</a:rPr>
              <a:t>reg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1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|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constant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100</a:t>
            </a: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NOT OR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2000" dirty="0" smtClean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</a:rPr>
              <a:t>nor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),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NOT OR immediate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0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</a:rPr>
              <a:t>nori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2" eaLnBrk="1" hangingPunct="1">
              <a:tabLst>
                <a:tab pos="1878013" algn="l"/>
              </a:tabLst>
            </a:pP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To keep with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three-operand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format</a:t>
            </a:r>
          </a:p>
          <a:p>
            <a:pPr lvl="2" eaLnBrk="1" hangingPunct="1">
              <a:tabLst>
                <a:tab pos="1878013" algn="l"/>
              </a:tabLst>
            </a:pP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If one operand is zero, then it is equivalent to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NOT</a:t>
            </a:r>
          </a:p>
          <a:p>
            <a:pPr lvl="2">
              <a:tabLst>
                <a:tab pos="1795463" algn="l"/>
                <a:tab pos="3590925" algn="l"/>
              </a:tabLst>
            </a:pPr>
            <a:r>
              <a:rPr lang="en-US" altLang="zh-TW" sz="1800" dirty="0" smtClean="0">
                <a:solidFill>
                  <a:srgbClr val="FF3300"/>
                </a:solidFill>
                <a:latin typeface="Comic Sans MS" pitchFamily="66" charset="0"/>
                <a:ea typeface="標楷體" pitchFamily="65" charset="-120"/>
              </a:rPr>
              <a:t>nor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800" i="1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800" i="1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1, $</a:t>
            </a:r>
            <a:r>
              <a:rPr lang="en-US" altLang="zh-TW" sz="1800" i="1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2	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# 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</a:rPr>
              <a:t>reg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 =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~(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</a:rPr>
              <a:t>reg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1 | 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</a:rPr>
              <a:t>reg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2)</a:t>
            </a:r>
            <a:endParaRPr lang="en-US" altLang="zh-TW" sz="1800" dirty="0">
              <a:latin typeface="Times New Roman" pitchFamily="18" charset="0"/>
              <a:ea typeface="標楷體" pitchFamily="65" charset="-120"/>
            </a:endParaRPr>
          </a:p>
          <a:p>
            <a:pPr lvl="2">
              <a:tabLst>
                <a:tab pos="1795463" algn="l"/>
                <a:tab pos="3590925" algn="l"/>
              </a:tabLst>
            </a:pPr>
            <a:r>
              <a:rPr lang="en-US" altLang="zh-TW" sz="1800" dirty="0" err="1" smtClean="0">
                <a:solidFill>
                  <a:srgbClr val="FF3300"/>
                </a:solidFill>
                <a:latin typeface="Comic Sans MS" pitchFamily="66" charset="0"/>
                <a:ea typeface="標楷體" pitchFamily="65" charset="-120"/>
              </a:rPr>
              <a:t>nori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800" i="1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800" i="1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1, 100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	# 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</a:rPr>
              <a:t>reg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 =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~(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</a:rPr>
              <a:t>reg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1 | constant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100)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85184"/>
            <a:ext cx="63531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480641" y="6552034"/>
            <a:ext cx="61991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2.8 C and Java logical operators and their corresponding MIPS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1298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356992"/>
            <a:ext cx="286022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9328-A450-4B98-BC61-5E1D2D346E3A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3400" b="1" dirty="0" smtClean="0">
                <a:latin typeface="Bookman Old Style" pitchFamily="18" charset="0"/>
                <a:ea typeface="標楷體" pitchFamily="65" charset="-120"/>
              </a:rPr>
              <a:t>Instructions for Making Decisions</a:t>
            </a:r>
            <a:endParaRPr lang="en-US" altLang="zh-TW" sz="34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if-else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Decision-making instructions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Based on the input data and the values created during computation</a:t>
            </a:r>
          </a:p>
          <a:p>
            <a:pPr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Conditional branches</a:t>
            </a:r>
          </a:p>
          <a:p>
            <a:pPr lvl="3">
              <a:tabLst>
                <a:tab pos="3403600" algn="l"/>
                <a:tab pos="3943350" algn="l"/>
              </a:tabLst>
            </a:pP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Branch if equal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	</a:t>
            </a:r>
            <a:r>
              <a:rPr lang="en-US" altLang="zh-TW" sz="1600" dirty="0" err="1" smtClean="0">
                <a:solidFill>
                  <a:srgbClr val="FF3300"/>
                </a:solidFill>
                <a:latin typeface="Comic Sans MS" panose="030F0702030302020204" pitchFamily="66" charset="0"/>
                <a:ea typeface="標楷體" pitchFamily="65" charset="-120"/>
                <a:sym typeface="Symbol" pitchFamily="18" charset="2"/>
              </a:rPr>
              <a:t>beq</a:t>
            </a:r>
            <a:r>
              <a:rPr lang="en-US" altLang="zh-TW" sz="1600" dirty="0" smtClean="0">
                <a:solidFill>
                  <a:srgbClr val="FF3300"/>
                </a:solidFill>
                <a:latin typeface="Comic Sans MS" panose="030F0702030302020204" pitchFamily="66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6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register1, register2, L1</a:t>
            </a:r>
          </a:p>
          <a:p>
            <a:pPr lvl="3">
              <a:tabLst>
                <a:tab pos="3403600" algn="l"/>
                <a:tab pos="3943350" algn="l"/>
              </a:tabLst>
            </a:pPr>
            <a:r>
              <a:rPr lang="en-US" altLang="zh-TW" sz="16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Branch if 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not equal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	</a:t>
            </a:r>
            <a:r>
              <a:rPr lang="en-US" altLang="zh-TW" sz="1600" dirty="0" err="1" smtClean="0">
                <a:solidFill>
                  <a:srgbClr val="FF3300"/>
                </a:solidFill>
                <a:latin typeface="Comic Sans MS" panose="030F0702030302020204" pitchFamily="66" charset="0"/>
                <a:ea typeface="標楷體" pitchFamily="65" charset="-120"/>
                <a:sym typeface="Symbol" pitchFamily="18" charset="2"/>
              </a:rPr>
              <a:t>bne</a:t>
            </a:r>
            <a:r>
              <a:rPr lang="en-US" altLang="zh-TW" sz="1600" dirty="0" smtClean="0">
                <a:solidFill>
                  <a:srgbClr val="FF3300"/>
                </a:solidFill>
                <a:latin typeface="Comic Sans MS" panose="030F0702030302020204" pitchFamily="66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6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register1</a:t>
            </a:r>
            <a:r>
              <a:rPr lang="en-US" altLang="zh-TW" sz="16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, register2, </a:t>
            </a:r>
            <a:r>
              <a:rPr lang="en-US" altLang="zh-TW" sz="16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L1</a:t>
            </a:r>
            <a:endParaRPr lang="en-US" altLang="zh-TW" sz="1600" b="1" dirty="0" smtClean="0">
              <a:solidFill>
                <a:srgbClr val="FF3300"/>
              </a:solidFill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Unconditional branches</a:t>
            </a:r>
          </a:p>
          <a:p>
            <a:pPr lvl="3">
              <a:tabLst>
                <a:tab pos="2424113" algn="l"/>
              </a:tabLst>
            </a:pP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Jump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lang="en-US" altLang="zh-TW" sz="1600" dirty="0" smtClean="0">
                <a:solidFill>
                  <a:srgbClr val="FF3300"/>
                </a:solidFill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j	</a:t>
            </a:r>
            <a:r>
              <a:rPr lang="en-US" altLang="zh-TW" sz="16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L1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Example: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20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=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j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 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;  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else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–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;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18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j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 are in ($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3,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4)</a:t>
            </a:r>
          </a:p>
          <a:p>
            <a:pPr lvl="2">
              <a:tabLst>
                <a:tab pos="1884363" algn="l"/>
                <a:tab pos="2511425" algn="l"/>
                <a:tab pos="4306888" algn="l"/>
              </a:tabLst>
            </a:pPr>
            <a:r>
              <a:rPr lang="en-US" altLang="zh-TW" sz="1800" dirty="0" smtClean="0">
                <a:latin typeface="Comic Sans MS" pitchFamily="66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800" dirty="0" err="1" smtClean="0">
                <a:latin typeface="Comic Sans MS" pitchFamily="66" charset="0"/>
                <a:ea typeface="標楷體" pitchFamily="65" charset="-120"/>
                <a:sym typeface="Symbol" pitchFamily="18" charset="2"/>
              </a:rPr>
              <a:t>bne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4, Else	# go to Else if </a:t>
            </a:r>
            <a:r>
              <a:rPr lang="en-US" altLang="zh-TW" sz="18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 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j</a:t>
            </a:r>
          </a:p>
          <a:p>
            <a:pPr marL="1144800" lvl="2" indent="0">
              <a:buNone/>
              <a:tabLst>
                <a:tab pos="1884363" algn="l"/>
                <a:tab pos="2511425" algn="l"/>
                <a:tab pos="4306888" algn="l"/>
              </a:tabLst>
            </a:pPr>
            <a:r>
              <a:rPr lang="en-US" altLang="zh-TW" sz="1800" dirty="0" smtClean="0">
                <a:latin typeface="Comic Sans MS" pitchFamily="66" charset="0"/>
                <a:ea typeface="標楷體" pitchFamily="65" charset="-120"/>
                <a:sym typeface="Symbol" pitchFamily="18" charset="2"/>
              </a:rPr>
              <a:t>	add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	#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(skipped if </a:t>
            </a:r>
            <a:r>
              <a:rPr lang="en-US" altLang="zh-TW" sz="18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 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j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marL="1144800" lvl="2" indent="0">
              <a:buNone/>
              <a:tabLst>
                <a:tab pos="1884363" algn="l"/>
                <a:tab pos="2511425" algn="l"/>
                <a:tab pos="4306888" algn="l"/>
              </a:tabLst>
            </a:pPr>
            <a:r>
              <a:rPr lang="en-US" altLang="zh-TW" sz="1800" dirty="0" smtClean="0">
                <a:latin typeface="Comic Sans MS" pitchFamily="66" charset="0"/>
                <a:ea typeface="標楷體" pitchFamily="65" charset="-120"/>
                <a:sym typeface="Symbol" pitchFamily="18" charset="2"/>
              </a:rPr>
              <a:t>	j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Exit</a:t>
            </a:r>
          </a:p>
          <a:p>
            <a:pPr marL="1144800" lvl="2" indent="0">
              <a:buNone/>
              <a:tabLst>
                <a:tab pos="1884363" algn="l"/>
                <a:tab pos="2511425" algn="l"/>
                <a:tab pos="4306888" algn="l"/>
              </a:tabLst>
            </a:pP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Else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800" dirty="0">
                <a:latin typeface="Comic Sans MS" pitchFamily="66" charset="0"/>
                <a:ea typeface="標楷體" pitchFamily="65" charset="-120"/>
                <a:sym typeface="Symbol" pitchFamily="18" charset="2"/>
              </a:rPr>
              <a:t>sub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	#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–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(skipped if </a:t>
            </a:r>
            <a:r>
              <a:rPr lang="en-US" altLang="zh-TW" sz="18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= 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j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marL="1144800" lvl="2" indent="0">
              <a:buNone/>
              <a:tabLst>
                <a:tab pos="1884363" algn="l"/>
                <a:tab pos="2511425" algn="l"/>
                <a:tab pos="4306888" algn="l"/>
              </a:tabLst>
            </a:pP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94514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5398-D9D1-4D09-86B9-505DC945520B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>
                <a:latin typeface="Bookman Old Style" pitchFamily="18" charset="0"/>
                <a:ea typeface="標楷體" pitchFamily="65" charset="-120"/>
              </a:rPr>
              <a:t>Outline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Introduction</a:t>
            </a:r>
          </a:p>
          <a:p>
            <a:r>
              <a:rPr lang="en-US" altLang="zh-TW" sz="2400" dirty="0">
                <a:ea typeface="標楷體" pitchFamily="65" charset="-120"/>
              </a:rPr>
              <a:t>Operations of the Computer </a:t>
            </a:r>
            <a:r>
              <a:rPr lang="en-US" altLang="zh-TW" sz="2400" dirty="0" smtClean="0">
                <a:ea typeface="標楷體" pitchFamily="65" charset="-120"/>
              </a:rPr>
              <a:t>Hardware</a:t>
            </a:r>
          </a:p>
          <a:p>
            <a:r>
              <a:rPr lang="en-US" altLang="zh-TW" sz="2400" dirty="0">
                <a:ea typeface="標楷體" pitchFamily="65" charset="-120"/>
              </a:rPr>
              <a:t>Operands of the Computer </a:t>
            </a:r>
            <a:r>
              <a:rPr lang="en-US" altLang="zh-TW" sz="2400" dirty="0" smtClean="0">
                <a:ea typeface="標楷體" pitchFamily="65" charset="-120"/>
              </a:rPr>
              <a:t>Hardware</a:t>
            </a:r>
          </a:p>
          <a:p>
            <a:r>
              <a:rPr lang="en-US" altLang="zh-TW" sz="2400" dirty="0">
                <a:ea typeface="標楷體" pitchFamily="65" charset="-120"/>
              </a:rPr>
              <a:t>Representing Instructions in the </a:t>
            </a:r>
            <a:r>
              <a:rPr lang="en-US" altLang="zh-TW" sz="2400" dirty="0" smtClean="0">
                <a:ea typeface="標楷體" pitchFamily="65" charset="-120"/>
              </a:rPr>
              <a:t>Computer</a:t>
            </a:r>
          </a:p>
          <a:p>
            <a:r>
              <a:rPr lang="en-US" altLang="zh-TW" sz="2400" dirty="0">
                <a:ea typeface="標楷體" pitchFamily="65" charset="-120"/>
              </a:rPr>
              <a:t>Logical </a:t>
            </a:r>
            <a:r>
              <a:rPr lang="en-US" altLang="zh-TW" sz="2400" dirty="0" smtClean="0">
                <a:ea typeface="標楷體" pitchFamily="65" charset="-120"/>
              </a:rPr>
              <a:t>Operations</a:t>
            </a:r>
          </a:p>
          <a:p>
            <a:r>
              <a:rPr lang="en-US" altLang="zh-TW" sz="2400" dirty="0">
                <a:ea typeface="標楷體" pitchFamily="65" charset="-120"/>
              </a:rPr>
              <a:t>Instructions for Making </a:t>
            </a:r>
            <a:r>
              <a:rPr lang="en-US" altLang="zh-TW" sz="2400" dirty="0" smtClean="0">
                <a:ea typeface="標楷體" pitchFamily="65" charset="-120"/>
              </a:rPr>
              <a:t>Decisions</a:t>
            </a:r>
          </a:p>
          <a:p>
            <a:r>
              <a:rPr lang="en-US" altLang="zh-TW" sz="2400" dirty="0">
                <a:ea typeface="標楷體" pitchFamily="65" charset="-120"/>
              </a:rPr>
              <a:t>Supporting Procedures in Computer </a:t>
            </a:r>
            <a:r>
              <a:rPr lang="en-US" altLang="zh-TW" sz="2400" dirty="0" smtClean="0">
                <a:ea typeface="標楷體" pitchFamily="65" charset="-120"/>
              </a:rPr>
              <a:t>Hardware</a:t>
            </a:r>
          </a:p>
          <a:p>
            <a:r>
              <a:rPr lang="en-US" altLang="zh-TW" sz="2400" dirty="0" smtClean="0">
                <a:ea typeface="標楷體" pitchFamily="65" charset="-120"/>
              </a:rPr>
              <a:t>Communicating with People</a:t>
            </a:r>
          </a:p>
          <a:p>
            <a:r>
              <a:rPr lang="en-US" altLang="zh-TW" sz="2400" dirty="0" smtClean="0">
                <a:ea typeface="標楷體" pitchFamily="65" charset="-120"/>
              </a:rPr>
              <a:t>MIPS </a:t>
            </a:r>
            <a:r>
              <a:rPr lang="en-US" altLang="zh-TW" sz="2400" dirty="0">
                <a:ea typeface="標楷體" pitchFamily="65" charset="-120"/>
              </a:rPr>
              <a:t>Addressing for 32-Bit </a:t>
            </a:r>
            <a:r>
              <a:rPr lang="en-US" altLang="zh-TW" sz="2400" dirty="0" err="1">
                <a:ea typeface="標楷體" pitchFamily="65" charset="-120"/>
              </a:rPr>
              <a:t>Immediates</a:t>
            </a:r>
            <a:r>
              <a:rPr lang="en-US" altLang="zh-TW" sz="2400" dirty="0">
                <a:ea typeface="標楷體" pitchFamily="65" charset="-120"/>
              </a:rPr>
              <a:t> and </a:t>
            </a:r>
            <a:r>
              <a:rPr lang="en-US" altLang="zh-TW" sz="2400" dirty="0" smtClean="0">
                <a:ea typeface="標楷體" pitchFamily="65" charset="-120"/>
              </a:rPr>
              <a:t>Addresses</a:t>
            </a:r>
            <a:endParaRPr lang="en-US" altLang="zh-TW" sz="2400" dirty="0">
              <a:ea typeface="標楷體" pitchFamily="65" charset="-120"/>
            </a:endParaRPr>
          </a:p>
          <a:p>
            <a:r>
              <a:rPr lang="en-US" altLang="zh-TW" sz="2400" dirty="0" smtClean="0">
                <a:ea typeface="標楷體" pitchFamily="65" charset="-120"/>
              </a:rPr>
              <a:t>Fallacies and Pitfalls</a:t>
            </a:r>
            <a:endParaRPr lang="en-US" altLang="zh-TW" sz="2400" dirty="0"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Loops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Decisions are important both for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hoosing between alternatives (if-else statements, case/switch statements)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Iterating a computation (loops)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Example: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</a:rPr>
              <a:t>while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</a:rPr>
              <a:t>save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[</a:t>
            </a:r>
            <a:r>
              <a:rPr lang="en-US" altLang="zh-TW" sz="2000" i="1" dirty="0" err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] = =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) </a:t>
            </a:r>
            <a:r>
              <a:rPr lang="en-US" altLang="zh-TW" sz="2000" i="1" dirty="0" err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+=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1;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800" i="1" dirty="0" err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) are in ($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3,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5), base address of </a:t>
            </a:r>
            <a:r>
              <a:rPr lang="en-US" altLang="zh-TW" sz="1800" b="1" dirty="0">
                <a:latin typeface="Times New Roman" pitchFamily="18" charset="0"/>
                <a:ea typeface="標楷體" pitchFamily="65" charset="-120"/>
              </a:rPr>
              <a:t>save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is in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6</a:t>
            </a:r>
          </a:p>
          <a:p>
            <a:pPr lvl="2">
              <a:tabLst>
                <a:tab pos="1884363" algn="l"/>
                <a:tab pos="2600325" algn="l"/>
                <a:tab pos="4395788" algn="l"/>
              </a:tabLst>
            </a:pP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Loop:	</a:t>
            </a:r>
            <a:r>
              <a:rPr lang="en-US" altLang="zh-TW" sz="1800" dirty="0" err="1">
                <a:latin typeface="Comic Sans MS" pitchFamily="66" charset="0"/>
                <a:ea typeface="標楷體" pitchFamily="65" charset="-120"/>
              </a:rPr>
              <a:t>sll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1,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3, 2	#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1 = </a:t>
            </a:r>
            <a:r>
              <a:rPr lang="en-US" altLang="zh-TW" sz="1800" i="1" dirty="0" err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 4</a:t>
            </a:r>
          </a:p>
          <a:p>
            <a:pPr marL="1144800" lvl="2" indent="0">
              <a:buNone/>
              <a:tabLst>
                <a:tab pos="1884363" algn="l"/>
                <a:tab pos="2600325" algn="l"/>
                <a:tab pos="4395788" algn="l"/>
              </a:tabLst>
            </a:pPr>
            <a:r>
              <a:rPr lang="en-US" altLang="zh-TW" sz="1800" dirty="0" smtClean="0">
                <a:latin typeface="Comic Sans MS" pitchFamily="66" charset="0"/>
                <a:ea typeface="標楷體" pitchFamily="65" charset="-120"/>
              </a:rPr>
              <a:t>	add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1,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1,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6	#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1 = address of </a:t>
            </a:r>
            <a:r>
              <a:rPr lang="en-US" altLang="zh-TW" sz="1800" b="1" dirty="0" smtClean="0">
                <a:latin typeface="Times New Roman" pitchFamily="18" charset="0"/>
                <a:ea typeface="標楷體" pitchFamily="65" charset="-120"/>
              </a:rPr>
              <a:t>save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[</a:t>
            </a:r>
            <a:r>
              <a:rPr lang="en-US" altLang="zh-TW" sz="1800" i="1" dirty="0" err="1" smtClean="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]</a:t>
            </a:r>
          </a:p>
          <a:p>
            <a:pPr marL="1144800" lvl="2" indent="0">
              <a:buNone/>
              <a:tabLst>
                <a:tab pos="1884363" algn="l"/>
                <a:tab pos="2600325" algn="l"/>
                <a:tab pos="4395788" algn="l"/>
              </a:tabLst>
            </a:pPr>
            <a:r>
              <a:rPr lang="en-US" altLang="zh-TW" sz="1800" dirty="0" smtClean="0">
                <a:latin typeface="Comic Sans MS" pitchFamily="66" charset="0"/>
                <a:ea typeface="標楷體" pitchFamily="65" charset="-120"/>
              </a:rPr>
              <a:t>	</a:t>
            </a:r>
            <a:r>
              <a:rPr lang="en-US" altLang="zh-TW" sz="1800" dirty="0" err="1" smtClean="0">
                <a:latin typeface="Comic Sans MS" pitchFamily="66" charset="0"/>
                <a:ea typeface="標楷體" pitchFamily="65" charset="-120"/>
              </a:rPr>
              <a:t>lw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0, 0($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1)	#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 = </a:t>
            </a:r>
            <a:r>
              <a:rPr lang="en-US" altLang="zh-TW" sz="1800" b="1" dirty="0" smtClean="0">
                <a:latin typeface="Times New Roman" pitchFamily="18" charset="0"/>
                <a:ea typeface="標楷體" pitchFamily="65" charset="-120"/>
              </a:rPr>
              <a:t>save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[</a:t>
            </a:r>
            <a:r>
              <a:rPr lang="en-US" altLang="zh-TW" sz="1800" i="1" dirty="0" err="1" smtClean="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]</a:t>
            </a:r>
          </a:p>
          <a:p>
            <a:pPr marL="1144800" lvl="2" indent="0">
              <a:buNone/>
              <a:tabLst>
                <a:tab pos="1884363" algn="l"/>
                <a:tab pos="2600325" algn="l"/>
                <a:tab pos="4395788" algn="l"/>
              </a:tabLst>
            </a:pPr>
            <a:r>
              <a:rPr lang="en-US" altLang="zh-TW" sz="1800" dirty="0" smtClean="0">
                <a:latin typeface="Comic Sans MS" pitchFamily="66" charset="0"/>
                <a:ea typeface="標楷體" pitchFamily="65" charset="-120"/>
              </a:rPr>
              <a:t>	</a:t>
            </a:r>
            <a:r>
              <a:rPr lang="en-US" altLang="zh-TW" sz="1800" dirty="0" err="1" smtClean="0">
                <a:latin typeface="Comic Sans MS" pitchFamily="66" charset="0"/>
                <a:ea typeface="標楷體" pitchFamily="65" charset="-120"/>
              </a:rPr>
              <a:t>bne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5, Exit	# go to Exit if </a:t>
            </a:r>
            <a:r>
              <a:rPr lang="en-US" altLang="zh-TW" sz="1800" b="1" dirty="0">
                <a:latin typeface="Times New Roman" pitchFamily="18" charset="0"/>
                <a:ea typeface="標楷體" pitchFamily="65" charset="-120"/>
              </a:rPr>
              <a:t>save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[</a:t>
            </a:r>
            <a:r>
              <a:rPr lang="en-US" altLang="zh-TW" sz="1800" i="1" dirty="0" err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]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 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marL="1144800" lvl="2" indent="0">
              <a:buNone/>
              <a:tabLst>
                <a:tab pos="1884363" algn="l"/>
                <a:tab pos="2600325" algn="l"/>
                <a:tab pos="4395788" algn="l"/>
              </a:tabLst>
            </a:pPr>
            <a:r>
              <a:rPr lang="en-US" altLang="zh-TW" sz="1800" dirty="0" smtClean="0">
                <a:latin typeface="Comic Sans MS" pitchFamily="66" charset="0"/>
                <a:ea typeface="標楷體" pitchFamily="65" charset="-120"/>
              </a:rPr>
              <a:t>	</a:t>
            </a:r>
            <a:r>
              <a:rPr lang="en-US" altLang="zh-TW" sz="1800" dirty="0" err="1" smtClean="0">
                <a:latin typeface="Comic Sans MS" pitchFamily="66" charset="0"/>
                <a:ea typeface="標楷體" pitchFamily="65" charset="-120"/>
              </a:rPr>
              <a:t>addi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3,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, 1</a:t>
            </a:r>
          </a:p>
          <a:p>
            <a:pPr marL="1144800" lvl="2" indent="0">
              <a:buNone/>
              <a:tabLst>
                <a:tab pos="1884363" algn="l"/>
                <a:tab pos="2600325" algn="l"/>
                <a:tab pos="4395788" algn="l"/>
              </a:tabLst>
            </a:pPr>
            <a:r>
              <a:rPr lang="en-US" altLang="zh-TW" sz="1800" dirty="0" smtClean="0">
                <a:latin typeface="Comic Sans MS" pitchFamily="66" charset="0"/>
                <a:ea typeface="標楷體" pitchFamily="65" charset="-120"/>
              </a:rPr>
              <a:t>	j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Loop</a:t>
            </a:r>
          </a:p>
          <a:p>
            <a:pPr marL="1144800" lvl="2" indent="0">
              <a:buNone/>
              <a:tabLst>
                <a:tab pos="1884363" algn="l"/>
                <a:tab pos="2600325" algn="l"/>
                <a:tab pos="4395788" algn="l"/>
              </a:tabLst>
            </a:pP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Exit:</a:t>
            </a: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Basic block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A sequence of instructions without branches (except possibly at the end) and without branch targets or branch labels (except possibly at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beginning)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One of the first early phase of compilation is breaking the program into basic blocks</a:t>
            </a:r>
            <a:endParaRPr lang="en-US" altLang="zh-TW" sz="1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Register comparison</a:t>
            </a: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Set on less than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instruction (for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signed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integers)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To compare two registers and set a third register to 1 if the first is less than the second; otherwise, it is set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to 0</a:t>
            </a:r>
          </a:p>
          <a:p>
            <a:pPr lvl="2">
              <a:tabLst>
                <a:tab pos="1708150" algn="l"/>
                <a:tab pos="3316288" algn="l"/>
              </a:tabLst>
            </a:pPr>
            <a:r>
              <a:rPr lang="en-US" altLang="zh-TW" sz="1800" dirty="0" err="1" smtClean="0">
                <a:solidFill>
                  <a:srgbClr val="FF3300"/>
                </a:solidFill>
                <a:latin typeface="Comic Sans MS" pitchFamily="66" charset="0"/>
                <a:ea typeface="標楷體" pitchFamily="65" charset="-120"/>
              </a:rPr>
              <a:t>slt</a:t>
            </a:r>
            <a:r>
              <a:rPr lang="en-US" altLang="zh-TW" sz="1800" dirty="0" smtClean="0">
                <a:solidFill>
                  <a:srgbClr val="FF3300"/>
                </a:solidFill>
                <a:latin typeface="Comic Sans MS" pitchFamily="66" charset="0"/>
                <a:ea typeface="標楷體" pitchFamily="65" charset="-120"/>
              </a:rPr>
              <a:t>	</a:t>
            </a:r>
            <a:r>
              <a:rPr lang="en-US" altLang="zh-TW" sz="18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800" i="1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0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, $</a:t>
            </a:r>
            <a:r>
              <a:rPr lang="en-US" altLang="zh-TW" sz="1800" i="1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3, $</a:t>
            </a:r>
            <a:r>
              <a:rPr lang="en-US" altLang="zh-TW" sz="1800" i="1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4	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#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0 = 1 if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3 &lt;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4</a:t>
            </a:r>
          </a:p>
          <a:p>
            <a:pPr lvl="2">
              <a:tabLst>
                <a:tab pos="1708150" algn="l"/>
                <a:tab pos="3316288" algn="l"/>
              </a:tabLst>
            </a:pPr>
            <a:r>
              <a:rPr lang="en-US" altLang="zh-TW" sz="1800" dirty="0" err="1" smtClean="0">
                <a:solidFill>
                  <a:srgbClr val="FF3300"/>
                </a:solidFill>
                <a:latin typeface="Comic Sans MS" pitchFamily="66" charset="0"/>
                <a:ea typeface="標楷體" pitchFamily="65" charset="-120"/>
              </a:rPr>
              <a:t>slti</a:t>
            </a:r>
            <a:r>
              <a:rPr lang="en-US" altLang="zh-TW" sz="1800" dirty="0" smtClean="0">
                <a:solidFill>
                  <a:srgbClr val="FF3300"/>
                </a:solidFill>
                <a:latin typeface="Comic Sans MS" pitchFamily="66" charset="0"/>
                <a:ea typeface="標楷體" pitchFamily="65" charset="-120"/>
              </a:rPr>
              <a:t>	</a:t>
            </a:r>
            <a:r>
              <a:rPr lang="en-US" altLang="zh-TW" sz="18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800" i="1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800" i="1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2, 10	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#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 = 1 if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2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&lt;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10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MIPS compilers use the </a:t>
            </a:r>
            <a:r>
              <a:rPr lang="en-US" altLang="zh-TW" sz="2000" dirty="0" err="1" smtClean="0">
                <a:latin typeface="Comic Sans MS" panose="030F0702030302020204" pitchFamily="66" charset="0"/>
                <a:ea typeface="標楷體" pitchFamily="65" charset="-120"/>
              </a:rPr>
              <a:t>slt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2000" dirty="0" err="1" smtClean="0">
                <a:latin typeface="Comic Sans MS" panose="030F0702030302020204" pitchFamily="66" charset="0"/>
                <a:ea typeface="標楷體" pitchFamily="65" charset="-120"/>
              </a:rPr>
              <a:t>slti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2000" dirty="0" err="1" smtClean="0">
                <a:latin typeface="Comic Sans MS" panose="030F0702030302020204" pitchFamily="66" charset="0"/>
                <a:ea typeface="標楷體" pitchFamily="65" charset="-120"/>
              </a:rPr>
              <a:t>beq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2000" dirty="0" err="1" smtClean="0">
                <a:latin typeface="Comic Sans MS" panose="030F0702030302020204" pitchFamily="66" charset="0"/>
                <a:ea typeface="標楷體" pitchFamily="65" charset="-120"/>
              </a:rPr>
              <a:t>bne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, and the fixed value 0 to create all relative conditions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Register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zero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always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contains the fixed value 0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For unsigned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integers</a:t>
            </a:r>
          </a:p>
          <a:p>
            <a:pPr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Set on less than unsigned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18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</a:rPr>
              <a:t>sltu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Set on less than immediate unsigned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18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</a:rPr>
              <a:t>sltiu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Example: signed vs. unsigned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comparison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0: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1111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1111 1111 1111 1111 1111 1111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1111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</a:rPr>
              <a:t>2</a:t>
            </a:r>
          </a:p>
          <a:p>
            <a:pPr marL="1144800" lvl="2" indent="0">
              <a:buNone/>
            </a:pP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1: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0000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0000 0000 0000 0000 0000 0000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0001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</a:rPr>
              <a:t>2</a:t>
            </a:r>
          </a:p>
          <a:p>
            <a:pPr lvl="2">
              <a:tabLst>
                <a:tab pos="1708150" algn="l"/>
                <a:tab pos="3403600" algn="l"/>
                <a:tab pos="3943350" algn="l"/>
                <a:tab pos="6191250" algn="l"/>
                <a:tab pos="6731000" algn="l"/>
              </a:tabLst>
            </a:pPr>
            <a:r>
              <a:rPr lang="en-US" altLang="zh-TW" sz="1800" dirty="0" err="1">
                <a:latin typeface="Comic Sans MS" pitchFamily="66" charset="0"/>
                <a:ea typeface="標楷體" pitchFamily="65" charset="-120"/>
              </a:rPr>
              <a:t>slt</a:t>
            </a:r>
            <a:r>
              <a:rPr lang="en-US" altLang="zh-TW" sz="1800" dirty="0">
                <a:latin typeface="Comic Sans MS" pitchFamily="66" charset="0"/>
                <a:ea typeface="標楷體" pitchFamily="65" charset="-120"/>
              </a:rPr>
              <a:t>	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1 	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	(-1)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&lt;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	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 1</a:t>
            </a:r>
          </a:p>
          <a:p>
            <a:pPr lvl="2">
              <a:tabLst>
                <a:tab pos="1708150" algn="l"/>
                <a:tab pos="3403600" algn="l"/>
                <a:tab pos="3943350" algn="l"/>
                <a:tab pos="6191250" algn="l"/>
                <a:tab pos="6731000" algn="l"/>
              </a:tabLst>
            </a:pPr>
            <a:r>
              <a:rPr lang="en-US" altLang="zh-TW" sz="1800" dirty="0" err="1">
                <a:latin typeface="Comic Sans MS" pitchFamily="66" charset="0"/>
                <a:ea typeface="標楷體" pitchFamily="65" charset="-120"/>
              </a:rPr>
              <a:t>sltu</a:t>
            </a:r>
            <a:r>
              <a:rPr lang="en-US" altLang="zh-TW" sz="1800" dirty="0">
                <a:latin typeface="Comic Sans MS" pitchFamily="66" charset="0"/>
                <a:ea typeface="標楷體" pitchFamily="65" charset="-120"/>
              </a:rPr>
              <a:t>	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1 	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	4,294,967,295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&gt;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	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 0</a:t>
            </a:r>
            <a:endParaRPr lang="en-US" altLang="zh-TW" sz="1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Case/switch statement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To select one of many alternatives depending on a single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value</a:t>
            </a: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Jump address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table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jump table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A table of address of alternative instruction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sequences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To index into the table and then jump to the appropriate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sequence</a:t>
            </a: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Jump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register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20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</a:rPr>
              <a:t>jr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Unconditional jump to the address specified in a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register</a:t>
            </a:r>
          </a:p>
          <a:p>
            <a:pPr lvl="2">
              <a:tabLst>
                <a:tab pos="1520825" algn="l"/>
              </a:tabLst>
            </a:pPr>
            <a:r>
              <a:rPr lang="en-US" altLang="zh-TW" sz="1800" dirty="0" err="1">
                <a:solidFill>
                  <a:srgbClr val="FF3300"/>
                </a:solidFill>
                <a:latin typeface="Comic Sans MS" pitchFamily="66" charset="0"/>
                <a:ea typeface="標楷體" pitchFamily="65" charset="-120"/>
              </a:rPr>
              <a:t>jr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800" i="1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0</a:t>
            </a:r>
            <a:endParaRPr lang="en-US" altLang="zh-TW" sz="1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0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9328-A450-4B98-BC61-5E1D2D346E3A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3200" b="1" dirty="0" smtClean="0">
                <a:latin typeface="Bookman Old Style" pitchFamily="18" charset="0"/>
                <a:ea typeface="標楷體" pitchFamily="65" charset="-120"/>
              </a:rPr>
              <a:t>Supporting Procedures in Computer Hardware</a:t>
            </a:r>
            <a:endParaRPr lang="en-US" altLang="zh-TW" sz="32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b="1" i="1" dirty="0" smtClean="0">
                <a:ea typeface="標楷體" pitchFamily="65" charset="-120"/>
              </a:rPr>
              <a:t>Procedure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stored subroutine that performs a specific task based on the parameters with which it is provided</a:t>
            </a:r>
          </a:p>
          <a:p>
            <a:pPr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Caller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the calling program          </a:t>
            </a:r>
            <a:r>
              <a:rPr lang="en-US" altLang="zh-TW" sz="1800" b="1" i="1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Callee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the procedure itself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Execution of a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procedure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Put parameters in a place where the 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callee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can access them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Transfer control to the 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callee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Acquire the storage resources needed for the 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callee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Perform the desired task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Put the result value in a place where the caller can access it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Return control to the caller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Registers for procedure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calling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 ~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3: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four argument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registers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 which to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pass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parameters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v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 ~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v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1: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two value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registers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 which to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return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value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$</a:t>
            </a:r>
            <a:r>
              <a:rPr lang="en-US" altLang="zh-TW" sz="18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ra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one return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address register to return to the point of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84510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b="1" i="1" dirty="0" smtClean="0">
                <a:ea typeface="標楷體" pitchFamily="65" charset="-120"/>
              </a:rPr>
              <a:t>Procedure</a:t>
            </a:r>
            <a:r>
              <a:rPr lang="en-US" altLang="zh-TW" sz="2400" dirty="0" smtClean="0">
                <a:ea typeface="標楷體" pitchFamily="65" charset="-120"/>
              </a:rPr>
              <a:t> (Cont.)</a:t>
            </a: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Jump-and-link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instruction </a:t>
            </a:r>
            <a:r>
              <a:rPr lang="en-US" altLang="zh-TW" sz="20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</a:rPr>
              <a:t>jal</a:t>
            </a:r>
            <a:endParaRPr lang="en-US" altLang="zh-TW" sz="2000" dirty="0" smtClean="0">
              <a:solidFill>
                <a:srgbClr val="FF0000"/>
              </a:solidFill>
              <a:latin typeface="Comic Sans MS" panose="030F0702030302020204" pitchFamily="66" charset="0"/>
              <a:ea typeface="標楷體" pitchFamily="65" charset="-120"/>
            </a:endParaRPr>
          </a:p>
          <a:p>
            <a:pPr lvl="2">
              <a:tabLst>
                <a:tab pos="1619250" algn="l"/>
              </a:tabLst>
            </a:pPr>
            <a:r>
              <a:rPr lang="en-US" altLang="zh-TW" sz="1800" dirty="0" err="1">
                <a:solidFill>
                  <a:srgbClr val="FF3300"/>
                </a:solidFill>
                <a:latin typeface="Comic Sans MS" pitchFamily="66" charset="0"/>
                <a:ea typeface="標楷體" pitchFamily="65" charset="-120"/>
              </a:rPr>
              <a:t>jal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800" dirty="0" err="1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</a:rPr>
              <a:t>ProcedureAddress</a:t>
            </a:r>
            <a:endParaRPr lang="en-US" altLang="zh-TW" sz="1800" dirty="0" smtClean="0">
              <a:solidFill>
                <a:srgbClr val="FF3300"/>
              </a:solidFill>
              <a:latin typeface="Times New Roman" pitchFamily="18" charset="0"/>
              <a:ea typeface="標楷體" pitchFamily="65" charset="-120"/>
            </a:endParaRPr>
          </a:p>
          <a:p>
            <a:pPr lvl="2">
              <a:tabLst>
                <a:tab pos="1619250" algn="l"/>
              </a:tabLst>
            </a:pP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To jump to an address and simultaneously save the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return address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PC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 + 4) in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register $</a:t>
            </a:r>
            <a:r>
              <a:rPr lang="en-US" altLang="zh-TW" sz="1800" i="1" dirty="0" err="1" smtClean="0">
                <a:latin typeface="Times New Roman" pitchFamily="18" charset="0"/>
                <a:ea typeface="標楷體" pitchFamily="65" charset="-120"/>
              </a:rPr>
              <a:t>ra</a:t>
            </a:r>
            <a:endParaRPr lang="en-US" altLang="zh-TW" sz="1800" i="1" dirty="0" smtClean="0">
              <a:latin typeface="Times New Roman" pitchFamily="18" charset="0"/>
              <a:ea typeface="標楷體" pitchFamily="65" charset="-120"/>
            </a:endParaRPr>
          </a:p>
          <a:p>
            <a:pPr lvl="2">
              <a:tabLst>
                <a:tab pos="1619250" algn="l"/>
              </a:tabLst>
            </a:pP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Program counter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PC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Execution steps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The caller puts parameter values in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 ~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3</a:t>
            </a:r>
          </a:p>
          <a:p>
            <a:pPr lvl="2">
              <a:tabLst>
                <a:tab pos="1619250" algn="l"/>
              </a:tabLst>
            </a:pPr>
            <a:r>
              <a:rPr lang="en-US" altLang="zh-TW" sz="1800" dirty="0" err="1">
                <a:latin typeface="Comic Sans MS" pitchFamily="66" charset="0"/>
                <a:ea typeface="標楷體" pitchFamily="65" charset="-120"/>
              </a:rPr>
              <a:t>jal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X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The 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</a:rPr>
              <a:t>callee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performs the calculations and places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results in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 ~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1</a:t>
            </a:r>
          </a:p>
          <a:p>
            <a:pPr lvl="2">
              <a:tabLst>
                <a:tab pos="1619250" algn="l"/>
              </a:tabLst>
            </a:pPr>
            <a:r>
              <a:rPr lang="en-US" altLang="zh-TW" sz="1800" dirty="0" err="1">
                <a:latin typeface="Comic Sans MS" pitchFamily="66" charset="0"/>
                <a:ea typeface="標楷體" pitchFamily="65" charset="-120"/>
              </a:rPr>
              <a:t>jr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800" i="1" dirty="0" err="1" smtClean="0">
                <a:latin typeface="Times New Roman" pitchFamily="18" charset="0"/>
                <a:ea typeface="標楷體" pitchFamily="65" charset="-120"/>
              </a:rPr>
              <a:t>ra</a:t>
            </a:r>
            <a:endParaRPr lang="en-US" altLang="zh-TW" sz="1800" i="1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tabLst>
                <a:tab pos="1619250" algn="l"/>
              </a:tabLst>
            </a:pP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Using more registers</a:t>
            </a:r>
          </a:p>
          <a:p>
            <a:pPr lvl="1">
              <a:tabLst>
                <a:tab pos="1619250" algn="l"/>
              </a:tabLst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A compiler may needs more registers for a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procedure</a:t>
            </a:r>
          </a:p>
          <a:p>
            <a:pPr lvl="1">
              <a:tabLst>
                <a:tab pos="1619250" algn="l"/>
              </a:tabLst>
            </a:pP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Stack</a:t>
            </a:r>
          </a:p>
          <a:p>
            <a:pPr lvl="2">
              <a:tabLst>
                <a:tab pos="1619250" algn="l"/>
              </a:tabLst>
            </a:pP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A data structure for spilling registers organized as a last-in-first-out queue</a:t>
            </a:r>
          </a:p>
          <a:p>
            <a:pPr lvl="2">
              <a:tabLst>
                <a:tab pos="1619250" algn="l"/>
              </a:tabLst>
            </a:pP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Stack pointer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($</a:t>
            </a:r>
            <a:r>
              <a:rPr lang="en-US" altLang="zh-TW" sz="1800" i="1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sp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3">
              <a:tabLst>
                <a:tab pos="1619250" algn="l"/>
              </a:tabLst>
            </a:pP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A value denoting the most recently allocated address in a stack</a:t>
            </a:r>
          </a:p>
          <a:p>
            <a:pPr lvl="3">
              <a:tabLst>
                <a:tab pos="1619250" algn="l"/>
              </a:tabLst>
            </a:pPr>
            <a:r>
              <a:rPr lang="en-US" altLang="zh-TW" sz="1600" b="1" i="1" dirty="0">
                <a:latin typeface="Times New Roman" pitchFamily="18" charset="0"/>
                <a:ea typeface="標楷體" pitchFamily="65" charset="-120"/>
              </a:rPr>
              <a:t>Push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: $</a:t>
            </a:r>
            <a:r>
              <a:rPr lang="en-US" altLang="zh-TW" sz="1600" i="1" dirty="0" err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is decreased     </a:t>
            </a:r>
            <a:r>
              <a:rPr lang="en-US" altLang="zh-TW" sz="1600" b="1" i="1" dirty="0">
                <a:latin typeface="Times New Roman" pitchFamily="18" charset="0"/>
                <a:ea typeface="標楷體" pitchFamily="65" charset="-120"/>
              </a:rPr>
              <a:t>Pop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: $</a:t>
            </a:r>
            <a:r>
              <a:rPr lang="en-US" altLang="zh-TW" sz="1600" i="1" dirty="0" err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is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increased</a:t>
            </a:r>
            <a:endParaRPr lang="en-US" altLang="zh-TW" sz="16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8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>
              <a:tabLst>
                <a:tab pos="1619250" algn="l"/>
              </a:tabLst>
            </a:pP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Using more registers (Cont.)</a:t>
            </a:r>
          </a:p>
          <a:p>
            <a:pPr lvl="1">
              <a:tabLst>
                <a:tab pos="1619250" algn="l"/>
              </a:tabLst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Example: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compiling a C procedure that doesn’t call another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procedures</a:t>
            </a:r>
          </a:p>
          <a:p>
            <a:pPr lvl="2">
              <a:tabLst>
                <a:tab pos="1619250" algn="l"/>
              </a:tabLst>
            </a:pP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f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g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h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1800" i="1" dirty="0" err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j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) are in ($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1,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2,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3)</a:t>
            </a:r>
          </a:p>
          <a:p>
            <a:pPr lvl="2">
              <a:tabLst>
                <a:tab pos="1619250" algn="l"/>
              </a:tabLst>
            </a:pPr>
            <a:endParaRPr lang="en-US" altLang="zh-TW" sz="1800" dirty="0">
              <a:latin typeface="Times New Roman" pitchFamily="18" charset="0"/>
              <a:ea typeface="標楷體" pitchFamily="65" charset="-120"/>
            </a:endParaRPr>
          </a:p>
          <a:p>
            <a:pPr lvl="2">
              <a:tabLst>
                <a:tab pos="1619250" algn="l"/>
              </a:tabLst>
            </a:pP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2">
              <a:tabLst>
                <a:tab pos="1619250" algn="l"/>
              </a:tabLst>
            </a:pPr>
            <a:endParaRPr lang="en-US" altLang="zh-TW" sz="1800" dirty="0">
              <a:latin typeface="Times New Roman" pitchFamily="18" charset="0"/>
              <a:ea typeface="標楷體" pitchFamily="65" charset="-120"/>
            </a:endParaRPr>
          </a:p>
          <a:p>
            <a:pPr lvl="2">
              <a:tabLst>
                <a:tab pos="1619250" algn="l"/>
              </a:tabLst>
            </a:pP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2">
              <a:tabLst>
                <a:tab pos="1619250" algn="l"/>
              </a:tabLst>
            </a:pPr>
            <a:endParaRPr lang="en-US" altLang="zh-TW" sz="1800" dirty="0">
              <a:latin typeface="Times New Roman" pitchFamily="18" charset="0"/>
              <a:ea typeface="標楷體" pitchFamily="65" charset="-120"/>
            </a:endParaRPr>
          </a:p>
          <a:p>
            <a:pPr lvl="2">
              <a:tabLst>
                <a:tab pos="1619250" algn="l"/>
              </a:tabLst>
            </a:pP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2">
              <a:tabLst>
                <a:tab pos="1619250" algn="l"/>
              </a:tabLst>
            </a:pPr>
            <a:endParaRPr lang="en-US" altLang="zh-TW" sz="1800" dirty="0">
              <a:latin typeface="Times New Roman" pitchFamily="18" charset="0"/>
              <a:ea typeface="標楷體" pitchFamily="65" charset="-120"/>
            </a:endParaRPr>
          </a:p>
          <a:p>
            <a:pPr lvl="2">
              <a:tabLst>
                <a:tab pos="1619250" algn="l"/>
              </a:tabLst>
            </a:pP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2">
              <a:tabLst>
                <a:tab pos="1619250" algn="l"/>
              </a:tabLst>
            </a:pPr>
            <a:endParaRPr lang="en-US" altLang="zh-TW" sz="1800" dirty="0">
              <a:latin typeface="Times New Roman" pitchFamily="18" charset="0"/>
              <a:ea typeface="標楷體" pitchFamily="65" charset="-120"/>
            </a:endParaRPr>
          </a:p>
          <a:p>
            <a:pPr lvl="2">
              <a:tabLst>
                <a:tab pos="1619250" algn="l"/>
              </a:tabLst>
            </a:pP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2">
              <a:tabLst>
                <a:tab pos="1619250" algn="l"/>
              </a:tabLst>
            </a:pP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2">
              <a:tabLst>
                <a:tab pos="1619250" algn="l"/>
              </a:tabLst>
            </a:pPr>
            <a:endParaRPr lang="en-US" altLang="zh-TW" sz="1800" dirty="0">
              <a:latin typeface="Times New Roman" pitchFamily="18" charset="0"/>
              <a:ea typeface="標楷體" pitchFamily="65" charset="-120"/>
            </a:endParaRPr>
          </a:p>
          <a:p>
            <a:pPr lvl="1">
              <a:tabLst>
                <a:tab pos="1619250" algn="l"/>
              </a:tabLst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To avoid saving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and restoring a register whose value is never use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lvl="2">
              <a:tabLst>
                <a:tab pos="1619250" algn="l"/>
              </a:tabLst>
            </a:pP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 ~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9: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temporary registers, not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preserved by the 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</a:rPr>
              <a:t>callee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on a procedure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call</a:t>
            </a:r>
          </a:p>
          <a:p>
            <a:pPr lvl="2">
              <a:tabLst>
                <a:tab pos="1619250" algn="l"/>
              </a:tabLst>
            </a:pP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 ~$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7: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saved registers, preserved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on a procedure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call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9225" y="2204864"/>
            <a:ext cx="2979738" cy="149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tabLst>
                <a:tab pos="217488" algn="l"/>
              </a:tabLst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tabLst>
                <a:tab pos="217488" algn="l"/>
              </a:tabLst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tabLst>
                <a:tab pos="21748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tabLst>
                <a:tab pos="2174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tabLst>
                <a:tab pos="2174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2174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2174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2174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2174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TW" sz="1400" b="1" dirty="0" err="1">
                <a:latin typeface="Times New Roman" pitchFamily="18" charset="0"/>
                <a:ea typeface="標楷體" pitchFamily="65" charset="-120"/>
              </a:rPr>
              <a:t>int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 dirty="0" err="1">
                <a:latin typeface="Times New Roman" pitchFamily="18" charset="0"/>
                <a:ea typeface="標楷體" pitchFamily="65" charset="-120"/>
              </a:rPr>
              <a:t>leaf_example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1400" b="1" dirty="0" err="1">
                <a:latin typeface="Times New Roman" pitchFamily="18" charset="0"/>
                <a:ea typeface="標楷體" pitchFamily="65" charset="-120"/>
              </a:rPr>
              <a:t>int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g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1400" b="1" dirty="0" err="1">
                <a:latin typeface="Times New Roman" pitchFamily="18" charset="0"/>
                <a:ea typeface="標楷體" pitchFamily="65" charset="-120"/>
              </a:rPr>
              <a:t>int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h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1400" b="1" dirty="0" err="1">
                <a:latin typeface="Times New Roman" pitchFamily="18" charset="0"/>
                <a:ea typeface="標楷體" pitchFamily="65" charset="-120"/>
              </a:rPr>
              <a:t>int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1400" b="1" dirty="0" err="1">
                <a:latin typeface="Times New Roman" pitchFamily="18" charset="0"/>
                <a:ea typeface="標楷體" pitchFamily="65" charset="-120"/>
              </a:rPr>
              <a:t>int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j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{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b="1" dirty="0" err="1">
                <a:latin typeface="Times New Roman" pitchFamily="18" charset="0"/>
                <a:ea typeface="標楷體" pitchFamily="65" charset="-120"/>
              </a:rPr>
              <a:t>int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f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	f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= (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g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+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h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) – (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+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j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	return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f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84525" y="1949425"/>
            <a:ext cx="5807075" cy="327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tabLst>
                <a:tab pos="1077913" algn="l"/>
                <a:tab pos="1574800" algn="l"/>
                <a:tab pos="2816225" algn="l"/>
              </a:tabLst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tabLst>
                <a:tab pos="1077913" algn="l"/>
                <a:tab pos="1574800" algn="l"/>
                <a:tab pos="2816225" algn="l"/>
              </a:tabLst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tabLst>
                <a:tab pos="1077913" algn="l"/>
                <a:tab pos="1574800" algn="l"/>
                <a:tab pos="2816225" algn="l"/>
              </a:tabLs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tabLst>
                <a:tab pos="1077913" algn="l"/>
                <a:tab pos="1574800" algn="l"/>
                <a:tab pos="28162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tabLst>
                <a:tab pos="1077913" algn="l"/>
                <a:tab pos="1574800" algn="l"/>
                <a:tab pos="28162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1077913" algn="l"/>
                <a:tab pos="1574800" algn="l"/>
                <a:tab pos="28162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1077913" algn="l"/>
                <a:tab pos="1574800" algn="l"/>
                <a:tab pos="28162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1077913" algn="l"/>
                <a:tab pos="1574800" algn="l"/>
                <a:tab pos="28162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1077913" algn="l"/>
                <a:tab pos="1574800" algn="l"/>
                <a:tab pos="28162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 err="1">
                <a:latin typeface="Times New Roman" pitchFamily="18" charset="0"/>
                <a:ea typeface="標楷體" pitchFamily="65" charset="-120"/>
              </a:rPr>
              <a:t>leaf_example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: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</a:rPr>
              <a:t>addi</a:t>
            </a:r>
            <a:r>
              <a:rPr lang="en-US" altLang="zh-TW" sz="1400" dirty="0">
                <a:latin typeface="Comic Sans MS" pitchFamily="66" charset="0"/>
                <a:ea typeface="標楷體" pitchFamily="65" charset="-120"/>
              </a:rPr>
              <a:t>	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, 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, -12	# adjust stack to make room for 3 items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</a:rPr>
              <a:t>sw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1, 8($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)	# save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1 for use afterwards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</a:rPr>
              <a:t>sw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0, 4($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)	# save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 for use afterwards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</a:rPr>
              <a:t>sw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0, 0($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)	# save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 for use afterwards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dirty="0">
                <a:latin typeface="Comic Sans MS" pitchFamily="66" charset="0"/>
                <a:ea typeface="標楷體" pitchFamily="65" charset="-120"/>
              </a:rPr>
              <a:t>add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1	#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 contains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g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+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h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dirty="0">
                <a:latin typeface="Comic Sans MS" pitchFamily="66" charset="0"/>
                <a:ea typeface="標楷體" pitchFamily="65" charset="-120"/>
              </a:rPr>
              <a:t>add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1,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2,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3	#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1 contains 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+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j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dirty="0">
                <a:latin typeface="Comic Sans MS" pitchFamily="66" charset="0"/>
                <a:ea typeface="標楷體" pitchFamily="65" charset="-120"/>
              </a:rPr>
              <a:t>sub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1	#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f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=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0 -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1, which is (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g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+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h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) – (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+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j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dirty="0">
                <a:latin typeface="Comic Sans MS" pitchFamily="66" charset="0"/>
                <a:ea typeface="標楷體" pitchFamily="65" charset="-120"/>
              </a:rPr>
              <a:t>add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zero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# returns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f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($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 =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 + 0)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</a:rPr>
              <a:t>lw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0, 0($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)	# restore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 for caller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</a:rPr>
              <a:t>lw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0, 4($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)	# restore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 for caller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</a:rPr>
              <a:t>lw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1, 8($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)	# restore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1 for caller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</a:rPr>
              <a:t>addi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, 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, 12	# adjust stack to delete 3 items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</a:rPr>
              <a:t>jr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ra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# jump back to calling routine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211638" y="1916832"/>
            <a:ext cx="4710112" cy="1030288"/>
          </a:xfrm>
          <a:prstGeom prst="rect">
            <a:avLst/>
          </a:prstGeom>
          <a:noFill/>
          <a:ln w="12700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211638" y="2978870"/>
            <a:ext cx="4710112" cy="738187"/>
          </a:xfrm>
          <a:prstGeom prst="rect">
            <a:avLst/>
          </a:prstGeom>
          <a:noFill/>
          <a:ln w="12700">
            <a:solidFill>
              <a:srgbClr val="3333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211638" y="3993282"/>
            <a:ext cx="4710112" cy="1011238"/>
          </a:xfrm>
          <a:prstGeom prst="rect">
            <a:avLst/>
          </a:prstGeom>
          <a:noFill/>
          <a:ln w="12700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55904"/>
            <a:ext cx="3903480" cy="154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4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2864296"/>
          </a:xfrm>
        </p:spPr>
        <p:txBody>
          <a:bodyPr/>
          <a:lstStyle/>
          <a:p>
            <a:pPr>
              <a:tabLst>
                <a:tab pos="1619250" algn="l"/>
              </a:tabLst>
            </a:pP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Nested procedures</a:t>
            </a:r>
          </a:p>
          <a:p>
            <a:pPr lvl="1">
              <a:tabLst>
                <a:tab pos="1619250" algn="l"/>
              </a:tabLst>
            </a:pPr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Leaf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procedure: a procedure do not call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other</a:t>
            </a:r>
          </a:p>
          <a:p>
            <a:pPr lvl="1">
              <a:tabLst>
                <a:tab pos="1619250" algn="l"/>
              </a:tabLst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Recursive procedure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call</a:t>
            </a:r>
          </a:p>
          <a:p>
            <a:pPr lvl="2">
              <a:tabLst>
                <a:tab pos="1619250" algn="l"/>
              </a:tabLst>
            </a:pP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Conflict over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 ~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3 and $</a:t>
            </a:r>
            <a:r>
              <a:rPr lang="en-US" altLang="zh-TW" sz="1800" i="1" dirty="0" err="1" smtClean="0">
                <a:latin typeface="Times New Roman" pitchFamily="18" charset="0"/>
                <a:ea typeface="標楷體" pitchFamily="65" charset="-120"/>
              </a:rPr>
              <a:t>ra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2">
              <a:tabLst>
                <a:tab pos="1619250" algn="l"/>
              </a:tabLst>
            </a:pP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Solution: to push all the other registers that must be preserved onto the stack</a:t>
            </a:r>
          </a:p>
          <a:p>
            <a:pPr lvl="1">
              <a:tabLst>
                <a:tab pos="1619250" algn="l"/>
              </a:tabLst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Example: compiling a recursive C procedure, showing nested procedure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linking</a:t>
            </a:r>
          </a:p>
          <a:p>
            <a:pPr lvl="2">
              <a:tabLst>
                <a:tab pos="1619250" algn="l"/>
              </a:tabLst>
            </a:pP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is in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85775" y="3857625"/>
            <a:ext cx="2398713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tabLst>
                <a:tab pos="217488" algn="l"/>
              </a:tabLst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tabLst>
                <a:tab pos="217488" algn="l"/>
              </a:tabLst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tabLst>
                <a:tab pos="21748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tabLst>
                <a:tab pos="2174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tabLst>
                <a:tab pos="2174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2174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2174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2174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2174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TW" sz="1400" b="1">
                <a:latin typeface="Times New Roman" pitchFamily="18" charset="0"/>
                <a:ea typeface="標楷體" pitchFamily="65" charset="-120"/>
              </a:rPr>
              <a:t>int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 fact (</a:t>
            </a:r>
            <a:r>
              <a:rPr lang="en-US" altLang="zh-TW" sz="1400" b="1">
                <a:latin typeface="Times New Roman" pitchFamily="18" charset="0"/>
                <a:ea typeface="標楷體" pitchFamily="65" charset="-120"/>
              </a:rPr>
              <a:t>int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b="1">
                <a:latin typeface="Times New Roman" pitchFamily="18" charset="0"/>
                <a:ea typeface="標楷體" pitchFamily="65" charset="-120"/>
              </a:rPr>
              <a:t>{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b="1">
                <a:latin typeface="Times New Roman" pitchFamily="18" charset="0"/>
                <a:ea typeface="標楷體" pitchFamily="65" charset="-120"/>
              </a:rPr>
              <a:t>	if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 &lt; 1)  </a:t>
            </a:r>
            <a:r>
              <a:rPr lang="en-US" altLang="zh-TW" sz="1400" b="1">
                <a:latin typeface="Times New Roman" pitchFamily="18" charset="0"/>
                <a:ea typeface="標楷體" pitchFamily="65" charset="-120"/>
              </a:rPr>
              <a:t>return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 (1);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b="1">
                <a:latin typeface="Times New Roman" pitchFamily="18" charset="0"/>
                <a:ea typeface="標楷體" pitchFamily="65" charset="-120"/>
              </a:rPr>
              <a:t>else  return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>
                <a:latin typeface="Times New Roman" pitchFamily="18" charset="0"/>
                <a:ea typeface="標楷體" pitchFamily="65" charset="-120"/>
                <a:sym typeface="Symbol" pitchFamily="18" charset="2"/>
              </a:rPr>
              <a:t> fact (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400">
                <a:latin typeface="Times New Roman" pitchFamily="18" charset="0"/>
                <a:ea typeface="標楷體" pitchFamily="65" charset="-120"/>
                <a:sym typeface="Symbol" pitchFamily="18" charset="2"/>
              </a:rPr>
              <a:t> – 1));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b="1">
                <a:latin typeface="Times New Roman" pitchFamily="18" charset="0"/>
                <a:ea typeface="標楷體" pitchFamily="65" charset="-120"/>
              </a:rPr>
              <a:t>}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332163" y="2914650"/>
            <a:ext cx="53435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tabLst>
                <a:tab pos="525463" algn="l"/>
                <a:tab pos="1158875" algn="l"/>
                <a:tab pos="2579688" algn="l"/>
              </a:tabLst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tabLst>
                <a:tab pos="525463" algn="l"/>
                <a:tab pos="1158875" algn="l"/>
                <a:tab pos="2579688" algn="l"/>
              </a:tabLst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tabLst>
                <a:tab pos="525463" algn="l"/>
                <a:tab pos="1158875" algn="l"/>
                <a:tab pos="257968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tabLst>
                <a:tab pos="525463" algn="l"/>
                <a:tab pos="1158875" algn="l"/>
                <a:tab pos="25796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tabLst>
                <a:tab pos="525463" algn="l"/>
                <a:tab pos="1158875" algn="l"/>
                <a:tab pos="25796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525463" algn="l"/>
                <a:tab pos="1158875" algn="l"/>
                <a:tab pos="25796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525463" algn="l"/>
                <a:tab pos="1158875" algn="l"/>
                <a:tab pos="25796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525463" algn="l"/>
                <a:tab pos="1158875" algn="l"/>
                <a:tab pos="25796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525463" algn="l"/>
                <a:tab pos="1158875" algn="l"/>
                <a:tab pos="25796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fact: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</a:rPr>
              <a:t>addi</a:t>
            </a:r>
            <a:r>
              <a:rPr lang="en-US" altLang="zh-TW" sz="1400" dirty="0">
                <a:latin typeface="Comic Sans MS" pitchFamily="66" charset="0"/>
                <a:ea typeface="標楷體" pitchFamily="65" charset="-120"/>
              </a:rPr>
              <a:t>	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, 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, -8	# adjust stack for 2 items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</a:rPr>
              <a:t>sw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ra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, 4($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)	# save the return address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</a:rPr>
              <a:t>sw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0, 0($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)	# save the argument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n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</a:rPr>
              <a:t>slti</a:t>
            </a:r>
            <a:r>
              <a:rPr lang="en-US" altLang="zh-TW" sz="1400" dirty="0">
                <a:latin typeface="Comic Sans MS" pitchFamily="66" charset="0"/>
                <a:ea typeface="標楷體" pitchFamily="65" charset="-120"/>
              </a:rPr>
              <a:t>	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0, 1	# test for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&lt; 1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</a:rPr>
              <a:t>beq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zero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, L1	# if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 1, go to L1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  <a:sym typeface="Symbol" pitchFamily="18" charset="2"/>
              </a:rPr>
              <a:t>addi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v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zero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1	# return 1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  <a:sym typeface="Symbol" pitchFamily="18" charset="2"/>
              </a:rPr>
              <a:t>addi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8	# pop 2 items off stack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  <a:sym typeface="Symbol" pitchFamily="18" charset="2"/>
              </a:rPr>
              <a:t>jr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ra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# return to caller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L1: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  <a:sym typeface="Symbol" pitchFamily="18" charset="2"/>
              </a:rPr>
              <a:t>addi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-1	#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 1: argument gets (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– 1)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  <a:sym typeface="Symbol" pitchFamily="18" charset="2"/>
              </a:rPr>
              <a:t>jal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fact	# call fact with (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– 1)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  <a:sym typeface="Symbol" pitchFamily="18" charset="2"/>
              </a:rPr>
              <a:t>lw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0($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	# return from 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  <a:sym typeface="Symbol" pitchFamily="18" charset="2"/>
              </a:rPr>
              <a:t>jal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restore argument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  <a:sym typeface="Symbol" pitchFamily="18" charset="2"/>
              </a:rPr>
              <a:t>lw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ra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4($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	# restore the return address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  <a:sym typeface="Symbol" pitchFamily="18" charset="2"/>
              </a:rPr>
              <a:t>addi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sp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8	# adjust stack pointer to pop 2 items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  <a:sym typeface="Symbol" pitchFamily="18" charset="2"/>
              </a:rPr>
              <a:t>mul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v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$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v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	# return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fact (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– 1)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  <a:sym typeface="Symbol" pitchFamily="18" charset="2"/>
              </a:rPr>
              <a:t>jr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ra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# return to the caller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295650" y="2925763"/>
            <a:ext cx="5275263" cy="1250950"/>
          </a:xfrm>
          <a:prstGeom prst="rect">
            <a:avLst/>
          </a:prstGeom>
          <a:noFill/>
          <a:ln w="12700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295650" y="4200525"/>
            <a:ext cx="5275263" cy="749300"/>
          </a:xfrm>
          <a:prstGeom prst="rect">
            <a:avLst/>
          </a:prstGeom>
          <a:noFill/>
          <a:ln w="12700">
            <a:solidFill>
              <a:srgbClr val="3333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295650" y="4973638"/>
            <a:ext cx="5275263" cy="485775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295650" y="5483225"/>
            <a:ext cx="5275263" cy="1268413"/>
          </a:xfrm>
          <a:prstGeom prst="rect">
            <a:avLst/>
          </a:prstGeom>
          <a:noFill/>
          <a:ln w="12700">
            <a:solidFill>
              <a:srgbClr val="66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859713" y="4749800"/>
            <a:ext cx="681037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100" dirty="0">
                <a:solidFill>
                  <a:srgbClr val="3333FF"/>
                </a:solidFill>
                <a:latin typeface="Comic Sans MS" pitchFamily="66" charset="0"/>
                <a:ea typeface="標楷體" pitchFamily="65" charset="-120"/>
              </a:rPr>
              <a:t>return (1)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532688" y="5265738"/>
            <a:ext cx="1014412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100">
                <a:solidFill>
                  <a:srgbClr val="008000"/>
                </a:solidFill>
                <a:latin typeface="Comic Sans MS" pitchFamily="66" charset="0"/>
                <a:ea typeface="標楷體" pitchFamily="65" charset="-120"/>
              </a:rPr>
              <a:t>call n</a:t>
            </a:r>
            <a:r>
              <a:rPr lang="en-US" altLang="zh-TW" sz="1100">
                <a:solidFill>
                  <a:srgbClr val="008000"/>
                </a:solidFill>
                <a:latin typeface="Comic Sans MS" pitchFamily="66" charset="0"/>
                <a:ea typeface="標楷體" pitchFamily="65" charset="-120"/>
                <a:sym typeface="Symbol" pitchFamily="18" charset="2"/>
              </a:rPr>
              <a:t>fact(n-1)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367588" y="6546850"/>
            <a:ext cx="1182687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100">
                <a:solidFill>
                  <a:srgbClr val="6600FF"/>
                </a:solidFill>
                <a:latin typeface="Comic Sans MS" pitchFamily="66" charset="0"/>
                <a:ea typeface="標楷體" pitchFamily="65" charset="-120"/>
              </a:rPr>
              <a:t>return n</a:t>
            </a:r>
            <a:r>
              <a:rPr lang="en-US" altLang="zh-TW" sz="1100">
                <a:solidFill>
                  <a:srgbClr val="6600FF"/>
                </a:solidFill>
                <a:latin typeface="Comic Sans MS" pitchFamily="66" charset="0"/>
                <a:ea typeface="標楷體" pitchFamily="65" charset="-120"/>
                <a:sym typeface="Symbol" pitchFamily="18" charset="2"/>
              </a:rPr>
              <a:t>fact(n-1)</a:t>
            </a:r>
          </a:p>
        </p:txBody>
      </p:sp>
    </p:spTree>
    <p:extLst>
      <p:ext uri="{BB962C8B-B14F-4D97-AF65-F5344CB8AC3E}">
        <p14:creationId xmlns:p14="http://schemas.microsoft.com/office/powerpoint/2010/main" val="215660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34931-C9FF-47F1-B06B-AA8BCDCF5E27}" type="slidenum">
              <a:rPr lang="en-US" altLang="zh-TW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5124" name="Text Box 12"/>
          <p:cNvSpPr txBox="1">
            <a:spLocks noChangeArrowheads="1"/>
          </p:cNvSpPr>
          <p:nvPr/>
        </p:nvSpPr>
        <p:spPr bwMode="auto">
          <a:xfrm>
            <a:off x="2924175" y="1037595"/>
            <a:ext cx="60944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 b="1" dirty="0">
                <a:latin typeface="Comic Sans MS" pitchFamily="66" charset="0"/>
              </a:rPr>
              <a:t>1  2  3  4  5  </a:t>
            </a:r>
            <a:r>
              <a:rPr lang="en-US" altLang="zh-TW" sz="1200" b="1" dirty="0">
                <a:solidFill>
                  <a:srgbClr val="FF3300"/>
                </a:solidFill>
                <a:latin typeface="Comic Sans MS" pitchFamily="66" charset="0"/>
              </a:rPr>
              <a:t>9  10  1  2  3  4  5</a:t>
            </a:r>
            <a:r>
              <a:rPr lang="en-US" altLang="zh-TW" sz="1200" b="1" dirty="0">
                <a:latin typeface="Comic Sans MS" pitchFamily="66" charset="0"/>
              </a:rPr>
              <a:t>  </a:t>
            </a:r>
            <a:r>
              <a:rPr lang="en-US" altLang="zh-TW" sz="1200" b="1" dirty="0">
                <a:solidFill>
                  <a:srgbClr val="3333FF"/>
                </a:solidFill>
                <a:latin typeface="Comic Sans MS" pitchFamily="66" charset="0"/>
              </a:rPr>
              <a:t>9  10  1  2  3  4  5  </a:t>
            </a:r>
            <a:r>
              <a:rPr lang="en-US" altLang="zh-TW" sz="1200" b="1" dirty="0">
                <a:solidFill>
                  <a:srgbClr val="009900"/>
                </a:solidFill>
                <a:latin typeface="Comic Sans MS" pitchFamily="66" charset="0"/>
              </a:rPr>
              <a:t>9  10  1  2  3  4  5</a:t>
            </a:r>
          </a:p>
        </p:txBody>
      </p:sp>
      <p:sp>
        <p:nvSpPr>
          <p:cNvPr id="5125" name="Text Box 14"/>
          <p:cNvSpPr txBox="1">
            <a:spLocks noChangeArrowheads="1"/>
          </p:cNvSpPr>
          <p:nvPr/>
        </p:nvSpPr>
        <p:spPr bwMode="auto">
          <a:xfrm>
            <a:off x="3106738" y="1324932"/>
            <a:ext cx="628650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1300"/>
              <a:t>$</a:t>
            </a:r>
            <a:r>
              <a:rPr lang="en-US" altLang="zh-TW" sz="1300" i="1"/>
              <a:t>ra</a:t>
            </a:r>
            <a:r>
              <a:rPr lang="en-US" altLang="zh-TW" sz="1300"/>
              <a:t> = ?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1300"/>
              <a:t>$</a:t>
            </a:r>
            <a:r>
              <a:rPr lang="en-US" altLang="zh-TW" sz="1300" i="1"/>
              <a:t>a</a:t>
            </a:r>
            <a:r>
              <a:rPr lang="en-US" altLang="zh-TW" sz="1300"/>
              <a:t>0 = 3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1300"/>
              <a:t>$</a:t>
            </a:r>
            <a:r>
              <a:rPr lang="en-US" altLang="zh-TW" sz="1300" i="1"/>
              <a:t>v</a:t>
            </a:r>
            <a:r>
              <a:rPr lang="en-US" altLang="zh-TW" sz="1300"/>
              <a:t>0 = 0</a:t>
            </a:r>
          </a:p>
        </p:txBody>
      </p:sp>
      <p:sp>
        <p:nvSpPr>
          <p:cNvPr id="5126" name="Text Box 15"/>
          <p:cNvSpPr txBox="1">
            <a:spLocks noChangeArrowheads="1"/>
          </p:cNvSpPr>
          <p:nvPr/>
        </p:nvSpPr>
        <p:spPr bwMode="auto">
          <a:xfrm>
            <a:off x="4494213" y="1324932"/>
            <a:ext cx="628650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FF3300"/>
                </a:solidFill>
              </a:rPr>
              <a:t>$</a:t>
            </a:r>
            <a:r>
              <a:rPr lang="en-US" altLang="zh-TW" sz="1300" i="1">
                <a:solidFill>
                  <a:srgbClr val="FF3300"/>
                </a:solidFill>
              </a:rPr>
              <a:t>ra</a:t>
            </a:r>
            <a:r>
              <a:rPr lang="en-US" altLang="zh-TW" sz="1300">
                <a:solidFill>
                  <a:srgbClr val="FF3300"/>
                </a:solidFill>
              </a:rPr>
              <a:t> = 58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FF3300"/>
                </a:solidFill>
              </a:rPr>
              <a:t>$</a:t>
            </a:r>
            <a:r>
              <a:rPr lang="en-US" altLang="zh-TW" sz="1300" i="1">
                <a:solidFill>
                  <a:srgbClr val="FF3300"/>
                </a:solidFill>
              </a:rPr>
              <a:t>a</a:t>
            </a:r>
            <a:r>
              <a:rPr lang="en-US" altLang="zh-TW" sz="1300">
                <a:solidFill>
                  <a:srgbClr val="FF3300"/>
                </a:solidFill>
              </a:rPr>
              <a:t>0 = 2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FF3300"/>
                </a:solidFill>
              </a:rPr>
              <a:t>$</a:t>
            </a:r>
            <a:r>
              <a:rPr lang="en-US" altLang="zh-TW" sz="1300" i="1">
                <a:solidFill>
                  <a:srgbClr val="FF3300"/>
                </a:solidFill>
              </a:rPr>
              <a:t>v</a:t>
            </a:r>
            <a:r>
              <a:rPr lang="en-US" altLang="zh-TW" sz="1300">
                <a:solidFill>
                  <a:srgbClr val="FF3300"/>
                </a:solidFill>
              </a:rPr>
              <a:t>0 = 0</a:t>
            </a:r>
          </a:p>
        </p:txBody>
      </p:sp>
      <p:sp>
        <p:nvSpPr>
          <p:cNvPr id="5127" name="Text Box 16"/>
          <p:cNvSpPr txBox="1">
            <a:spLocks noChangeArrowheads="1"/>
          </p:cNvSpPr>
          <p:nvPr/>
        </p:nvSpPr>
        <p:spPr bwMode="auto">
          <a:xfrm>
            <a:off x="6203950" y="1324932"/>
            <a:ext cx="628650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3333FF"/>
                </a:solidFill>
              </a:rPr>
              <a:t>$</a:t>
            </a:r>
            <a:r>
              <a:rPr lang="en-US" altLang="zh-TW" sz="1300" i="1">
                <a:solidFill>
                  <a:srgbClr val="3333FF"/>
                </a:solidFill>
              </a:rPr>
              <a:t>ra</a:t>
            </a:r>
            <a:r>
              <a:rPr lang="en-US" altLang="zh-TW" sz="1300">
                <a:solidFill>
                  <a:srgbClr val="3333FF"/>
                </a:solidFill>
              </a:rPr>
              <a:t> = 58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3333FF"/>
                </a:solidFill>
              </a:rPr>
              <a:t>$</a:t>
            </a:r>
            <a:r>
              <a:rPr lang="en-US" altLang="zh-TW" sz="1300" i="1">
                <a:solidFill>
                  <a:srgbClr val="3333FF"/>
                </a:solidFill>
              </a:rPr>
              <a:t>a</a:t>
            </a:r>
            <a:r>
              <a:rPr lang="en-US" altLang="zh-TW" sz="1300">
                <a:solidFill>
                  <a:srgbClr val="3333FF"/>
                </a:solidFill>
              </a:rPr>
              <a:t>0 = 1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3333FF"/>
                </a:solidFill>
              </a:rPr>
              <a:t>$</a:t>
            </a:r>
            <a:r>
              <a:rPr lang="en-US" altLang="zh-TW" sz="1300" i="1">
                <a:solidFill>
                  <a:srgbClr val="3333FF"/>
                </a:solidFill>
              </a:rPr>
              <a:t>v</a:t>
            </a:r>
            <a:r>
              <a:rPr lang="en-US" altLang="zh-TW" sz="1300">
                <a:solidFill>
                  <a:srgbClr val="3333FF"/>
                </a:solidFill>
              </a:rPr>
              <a:t>0 = 0</a:t>
            </a:r>
          </a:p>
        </p:txBody>
      </p:sp>
      <p:sp>
        <p:nvSpPr>
          <p:cNvPr id="5128" name="Text Box 13"/>
          <p:cNvSpPr txBox="1">
            <a:spLocks noChangeArrowheads="1"/>
          </p:cNvSpPr>
          <p:nvPr/>
        </p:nvSpPr>
        <p:spPr bwMode="auto">
          <a:xfrm>
            <a:off x="3473450" y="4044320"/>
            <a:ext cx="542925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 b="1" dirty="0">
                <a:solidFill>
                  <a:srgbClr val="9900CC"/>
                </a:solidFill>
                <a:latin typeface="Comic Sans MS" pitchFamily="66" charset="0"/>
              </a:rPr>
              <a:t>6  7  8</a:t>
            </a:r>
            <a:r>
              <a:rPr lang="en-US" altLang="zh-TW" sz="1200" b="1" dirty="0">
                <a:latin typeface="Comic Sans MS" pitchFamily="66" charset="0"/>
              </a:rPr>
              <a:t>  </a:t>
            </a:r>
            <a:r>
              <a:rPr lang="en-US" altLang="zh-TW" sz="1200" b="1" dirty="0">
                <a:solidFill>
                  <a:srgbClr val="CC9900"/>
                </a:solidFill>
                <a:latin typeface="Comic Sans MS" pitchFamily="66" charset="0"/>
              </a:rPr>
              <a:t>11  12  13  14  15</a:t>
            </a:r>
            <a:r>
              <a:rPr lang="en-US" altLang="zh-TW" sz="1200" b="1" dirty="0">
                <a:latin typeface="Comic Sans MS" pitchFamily="66" charset="0"/>
              </a:rPr>
              <a:t>  </a:t>
            </a:r>
            <a:r>
              <a:rPr lang="en-US" altLang="zh-TW" sz="1200" b="1" dirty="0">
                <a:solidFill>
                  <a:srgbClr val="FF3399"/>
                </a:solidFill>
                <a:latin typeface="Comic Sans MS" pitchFamily="66" charset="0"/>
              </a:rPr>
              <a:t>11  12  13  14  15  </a:t>
            </a:r>
            <a:r>
              <a:rPr lang="en-US" altLang="zh-TW" sz="1200" b="1" dirty="0">
                <a:solidFill>
                  <a:srgbClr val="336699"/>
                </a:solidFill>
                <a:latin typeface="Comic Sans MS" pitchFamily="66" charset="0"/>
              </a:rPr>
              <a:t>11  12  13  14  15</a:t>
            </a:r>
          </a:p>
        </p:txBody>
      </p:sp>
      <p:sp>
        <p:nvSpPr>
          <p:cNvPr id="5129" name="Text Box 17"/>
          <p:cNvSpPr txBox="1">
            <a:spLocks noChangeArrowheads="1"/>
          </p:cNvSpPr>
          <p:nvPr/>
        </p:nvSpPr>
        <p:spPr bwMode="auto">
          <a:xfrm>
            <a:off x="3395663" y="4344357"/>
            <a:ext cx="628650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9900CC"/>
                </a:solidFill>
              </a:rPr>
              <a:t>$</a:t>
            </a:r>
            <a:r>
              <a:rPr lang="en-US" altLang="zh-TW" sz="1300" i="1">
                <a:solidFill>
                  <a:srgbClr val="9900CC"/>
                </a:solidFill>
              </a:rPr>
              <a:t>ra</a:t>
            </a:r>
            <a:r>
              <a:rPr lang="en-US" altLang="zh-TW" sz="1300">
                <a:solidFill>
                  <a:srgbClr val="9900CC"/>
                </a:solidFill>
              </a:rPr>
              <a:t> = 58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9900CC"/>
                </a:solidFill>
              </a:rPr>
              <a:t>$</a:t>
            </a:r>
            <a:r>
              <a:rPr lang="en-US" altLang="zh-TW" sz="1300" i="1">
                <a:solidFill>
                  <a:srgbClr val="9900CC"/>
                </a:solidFill>
              </a:rPr>
              <a:t>a</a:t>
            </a:r>
            <a:r>
              <a:rPr lang="en-US" altLang="zh-TW" sz="1300">
                <a:solidFill>
                  <a:srgbClr val="9900CC"/>
                </a:solidFill>
              </a:rPr>
              <a:t>0 = 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9900CC"/>
                </a:solidFill>
              </a:rPr>
              <a:t>$</a:t>
            </a:r>
            <a:r>
              <a:rPr lang="en-US" altLang="zh-TW" sz="1300" i="1">
                <a:solidFill>
                  <a:srgbClr val="9900CC"/>
                </a:solidFill>
              </a:rPr>
              <a:t>v</a:t>
            </a:r>
            <a:r>
              <a:rPr lang="en-US" altLang="zh-TW" sz="1300">
                <a:solidFill>
                  <a:srgbClr val="9900CC"/>
                </a:solidFill>
              </a:rPr>
              <a:t>0 = 1</a:t>
            </a:r>
          </a:p>
        </p:txBody>
      </p:sp>
      <p:sp>
        <p:nvSpPr>
          <p:cNvPr id="5130" name="Text Box 18"/>
          <p:cNvSpPr txBox="1">
            <a:spLocks noChangeArrowheads="1"/>
          </p:cNvSpPr>
          <p:nvPr/>
        </p:nvSpPr>
        <p:spPr bwMode="auto">
          <a:xfrm>
            <a:off x="5919788" y="4344357"/>
            <a:ext cx="1076325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FF3399"/>
                </a:solidFill>
              </a:rPr>
              <a:t>$</a:t>
            </a:r>
            <a:r>
              <a:rPr lang="en-US" altLang="zh-TW" sz="1300" i="1">
                <a:solidFill>
                  <a:srgbClr val="FF3399"/>
                </a:solidFill>
              </a:rPr>
              <a:t>ra</a:t>
            </a:r>
            <a:r>
              <a:rPr lang="en-US" altLang="zh-TW" sz="1300">
                <a:solidFill>
                  <a:srgbClr val="FF3399"/>
                </a:solidFill>
              </a:rPr>
              <a:t> = 58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FF3399"/>
                </a:solidFill>
              </a:rPr>
              <a:t>$</a:t>
            </a:r>
            <a:r>
              <a:rPr lang="en-US" altLang="zh-TW" sz="1300" i="1">
                <a:solidFill>
                  <a:srgbClr val="FF3399"/>
                </a:solidFill>
              </a:rPr>
              <a:t>a</a:t>
            </a:r>
            <a:r>
              <a:rPr lang="en-US" altLang="zh-TW" sz="1300">
                <a:solidFill>
                  <a:srgbClr val="FF3399"/>
                </a:solidFill>
              </a:rPr>
              <a:t>0 = 2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FF3399"/>
                </a:solidFill>
              </a:rPr>
              <a:t>$</a:t>
            </a:r>
            <a:r>
              <a:rPr lang="en-US" altLang="zh-TW" sz="1300" i="1">
                <a:solidFill>
                  <a:srgbClr val="FF3399"/>
                </a:solidFill>
              </a:rPr>
              <a:t>v</a:t>
            </a:r>
            <a:r>
              <a:rPr lang="en-US" altLang="zh-TW" sz="1300">
                <a:solidFill>
                  <a:srgbClr val="FF3399"/>
                </a:solidFill>
              </a:rPr>
              <a:t>0 = 2</a:t>
            </a:r>
            <a:r>
              <a:rPr lang="en-US" altLang="zh-TW" sz="1300">
                <a:solidFill>
                  <a:srgbClr val="FF3399"/>
                </a:solidFill>
                <a:sym typeface="Symbol" pitchFamily="18" charset="2"/>
              </a:rPr>
              <a:t>1 = 2</a:t>
            </a:r>
          </a:p>
        </p:txBody>
      </p:sp>
      <p:sp>
        <p:nvSpPr>
          <p:cNvPr id="5131" name="Text Box 19"/>
          <p:cNvSpPr txBox="1">
            <a:spLocks noChangeArrowheads="1"/>
          </p:cNvSpPr>
          <p:nvPr/>
        </p:nvSpPr>
        <p:spPr bwMode="auto">
          <a:xfrm>
            <a:off x="7516813" y="4344357"/>
            <a:ext cx="1063625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336699"/>
                </a:solidFill>
              </a:rPr>
              <a:t>$</a:t>
            </a:r>
            <a:r>
              <a:rPr lang="en-US" altLang="zh-TW" sz="1300" i="1">
                <a:solidFill>
                  <a:srgbClr val="336699"/>
                </a:solidFill>
              </a:rPr>
              <a:t>ra</a:t>
            </a:r>
            <a:r>
              <a:rPr lang="en-US" altLang="zh-TW" sz="1300">
                <a:solidFill>
                  <a:srgbClr val="336699"/>
                </a:solidFill>
              </a:rPr>
              <a:t> = ?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336699"/>
                </a:solidFill>
              </a:rPr>
              <a:t>$</a:t>
            </a:r>
            <a:r>
              <a:rPr lang="en-US" altLang="zh-TW" sz="1300" i="1">
                <a:solidFill>
                  <a:srgbClr val="336699"/>
                </a:solidFill>
              </a:rPr>
              <a:t>a</a:t>
            </a:r>
            <a:r>
              <a:rPr lang="en-US" altLang="zh-TW" sz="1300">
                <a:solidFill>
                  <a:srgbClr val="336699"/>
                </a:solidFill>
              </a:rPr>
              <a:t>0 = 3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336699"/>
                </a:solidFill>
              </a:rPr>
              <a:t>$</a:t>
            </a:r>
            <a:r>
              <a:rPr lang="en-US" altLang="zh-TW" sz="1300" i="1">
                <a:solidFill>
                  <a:srgbClr val="336699"/>
                </a:solidFill>
              </a:rPr>
              <a:t>v</a:t>
            </a:r>
            <a:r>
              <a:rPr lang="en-US" altLang="zh-TW" sz="1300">
                <a:solidFill>
                  <a:srgbClr val="336699"/>
                </a:solidFill>
              </a:rPr>
              <a:t>0 = 3</a:t>
            </a:r>
            <a:r>
              <a:rPr lang="en-US" altLang="zh-TW" sz="1300">
                <a:solidFill>
                  <a:srgbClr val="336699"/>
                </a:solidFill>
                <a:sym typeface="Symbol" pitchFamily="18" charset="2"/>
              </a:rPr>
              <a:t>2 = 6</a:t>
            </a:r>
          </a:p>
        </p:txBody>
      </p:sp>
      <p:grpSp>
        <p:nvGrpSpPr>
          <p:cNvPr id="5133" name="Group 41"/>
          <p:cNvGrpSpPr>
            <a:grpSpLocks/>
          </p:cNvGrpSpPr>
          <p:nvPr/>
        </p:nvGrpSpPr>
        <p:grpSpPr bwMode="auto">
          <a:xfrm>
            <a:off x="4392611" y="44624"/>
            <a:ext cx="2439989" cy="863603"/>
            <a:chOff x="3276" y="280"/>
            <a:chExt cx="1537" cy="544"/>
          </a:xfrm>
        </p:grpSpPr>
        <p:grpSp>
          <p:nvGrpSpPr>
            <p:cNvPr id="5221" name="Group 39"/>
            <p:cNvGrpSpPr>
              <a:grpSpLocks/>
            </p:cNvGrpSpPr>
            <p:nvPr/>
          </p:nvGrpSpPr>
          <p:grpSpPr bwMode="auto">
            <a:xfrm>
              <a:off x="3276" y="392"/>
              <a:ext cx="839" cy="366"/>
              <a:chOff x="3403" y="594"/>
              <a:chExt cx="839" cy="366"/>
            </a:xfrm>
          </p:grpSpPr>
          <p:sp>
            <p:nvSpPr>
              <p:cNvPr id="5223" name="Line 32"/>
              <p:cNvSpPr>
                <a:spLocks noChangeShapeType="1"/>
              </p:cNvSpPr>
              <p:nvPr/>
            </p:nvSpPr>
            <p:spPr bwMode="auto">
              <a:xfrm>
                <a:off x="3799" y="611"/>
                <a:ext cx="0" cy="34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224" name="Line 35"/>
              <p:cNvSpPr>
                <a:spLocks noChangeShapeType="1"/>
              </p:cNvSpPr>
              <p:nvPr/>
            </p:nvSpPr>
            <p:spPr bwMode="auto">
              <a:xfrm>
                <a:off x="4242" y="611"/>
                <a:ext cx="0" cy="34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225" name="Line 36"/>
              <p:cNvSpPr>
                <a:spLocks noChangeShapeType="1"/>
              </p:cNvSpPr>
              <p:nvPr/>
            </p:nvSpPr>
            <p:spPr bwMode="auto">
              <a:xfrm>
                <a:off x="3799" y="663"/>
                <a:ext cx="4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226" name="Line 37"/>
              <p:cNvSpPr>
                <a:spLocks noChangeShapeType="1"/>
              </p:cNvSpPr>
              <p:nvPr/>
            </p:nvSpPr>
            <p:spPr bwMode="auto">
              <a:xfrm>
                <a:off x="3591" y="663"/>
                <a:ext cx="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227" name="Text Box 38"/>
              <p:cNvSpPr txBox="1">
                <a:spLocks noChangeArrowheads="1"/>
              </p:cNvSpPr>
              <p:nvPr/>
            </p:nvSpPr>
            <p:spPr bwMode="auto">
              <a:xfrm>
                <a:off x="3403" y="594"/>
                <a:ext cx="189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200" dirty="0"/>
                  <a:t>$</a:t>
                </a:r>
                <a:r>
                  <a:rPr lang="en-US" altLang="zh-TW" sz="1200" i="1" dirty="0" err="1"/>
                  <a:t>sp</a:t>
                </a:r>
                <a:endParaRPr lang="en-US" altLang="zh-TW" sz="1200" i="1" dirty="0"/>
              </a:p>
            </p:txBody>
          </p:sp>
        </p:grpSp>
        <p:sp>
          <p:nvSpPr>
            <p:cNvPr id="5222" name="Text Box 40"/>
            <p:cNvSpPr txBox="1">
              <a:spLocks noChangeArrowheads="1"/>
            </p:cNvSpPr>
            <p:nvPr/>
          </p:nvSpPr>
          <p:spPr bwMode="auto">
            <a:xfrm>
              <a:off x="4197" y="688"/>
              <a:ext cx="57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 dirty="0" smtClean="0"/>
                <a:t>Low address</a:t>
              </a:r>
              <a:endParaRPr lang="en-US" altLang="zh-TW" sz="1400" dirty="0"/>
            </a:p>
          </p:txBody>
        </p:sp>
        <p:sp>
          <p:nvSpPr>
            <p:cNvPr id="116" name="Text Box 40"/>
            <p:cNvSpPr txBox="1">
              <a:spLocks noChangeArrowheads="1"/>
            </p:cNvSpPr>
            <p:nvPr/>
          </p:nvSpPr>
          <p:spPr bwMode="auto">
            <a:xfrm>
              <a:off x="4197" y="280"/>
              <a:ext cx="616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 dirty="0" smtClean="0"/>
                <a:t>High address</a:t>
              </a:r>
              <a:endParaRPr lang="en-US" altLang="zh-TW" sz="1400" dirty="0"/>
            </a:p>
          </p:txBody>
        </p:sp>
      </p:grpSp>
      <p:sp>
        <p:nvSpPr>
          <p:cNvPr id="5136" name="Line 71"/>
          <p:cNvSpPr>
            <a:spLocks noChangeShapeType="1"/>
          </p:cNvSpPr>
          <p:nvPr/>
        </p:nvSpPr>
        <p:spPr bwMode="auto">
          <a:xfrm>
            <a:off x="2676525" y="3842707"/>
            <a:ext cx="63611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TW" altLang="en-US"/>
          </a:p>
        </p:txBody>
      </p:sp>
      <p:sp>
        <p:nvSpPr>
          <p:cNvPr id="5140" name="Text Box 111"/>
          <p:cNvSpPr txBox="1">
            <a:spLocks noChangeArrowheads="1"/>
          </p:cNvSpPr>
          <p:nvPr/>
        </p:nvSpPr>
        <p:spPr bwMode="auto">
          <a:xfrm>
            <a:off x="7878763" y="1324932"/>
            <a:ext cx="628650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009900"/>
                </a:solidFill>
              </a:rPr>
              <a:t>$</a:t>
            </a:r>
            <a:r>
              <a:rPr lang="en-US" altLang="zh-TW" sz="1300" i="1">
                <a:solidFill>
                  <a:srgbClr val="009900"/>
                </a:solidFill>
              </a:rPr>
              <a:t>ra</a:t>
            </a:r>
            <a:r>
              <a:rPr lang="en-US" altLang="zh-TW" sz="1300">
                <a:solidFill>
                  <a:srgbClr val="009900"/>
                </a:solidFill>
              </a:rPr>
              <a:t> = 58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009900"/>
                </a:solidFill>
              </a:rPr>
              <a:t>$</a:t>
            </a:r>
            <a:r>
              <a:rPr lang="en-US" altLang="zh-TW" sz="1300" i="1">
                <a:solidFill>
                  <a:srgbClr val="009900"/>
                </a:solidFill>
              </a:rPr>
              <a:t>a</a:t>
            </a:r>
            <a:r>
              <a:rPr lang="en-US" altLang="zh-TW" sz="1300">
                <a:solidFill>
                  <a:srgbClr val="009900"/>
                </a:solidFill>
              </a:rPr>
              <a:t>0 = 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009900"/>
                </a:solidFill>
              </a:rPr>
              <a:t>$</a:t>
            </a:r>
            <a:r>
              <a:rPr lang="en-US" altLang="zh-TW" sz="1300" i="1">
                <a:solidFill>
                  <a:srgbClr val="009900"/>
                </a:solidFill>
              </a:rPr>
              <a:t>v</a:t>
            </a:r>
            <a:r>
              <a:rPr lang="en-US" altLang="zh-TW" sz="1300">
                <a:solidFill>
                  <a:srgbClr val="009900"/>
                </a:solidFill>
              </a:rPr>
              <a:t>0 = 0</a:t>
            </a:r>
          </a:p>
        </p:txBody>
      </p:sp>
      <p:sp>
        <p:nvSpPr>
          <p:cNvPr id="5141" name="Text Box 112"/>
          <p:cNvSpPr txBox="1">
            <a:spLocks noChangeArrowheads="1"/>
          </p:cNvSpPr>
          <p:nvPr/>
        </p:nvSpPr>
        <p:spPr bwMode="auto">
          <a:xfrm>
            <a:off x="4308475" y="4344357"/>
            <a:ext cx="1076325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CC9900"/>
                </a:solidFill>
              </a:rPr>
              <a:t>$</a:t>
            </a:r>
            <a:r>
              <a:rPr lang="en-US" altLang="zh-TW" sz="1300" i="1">
                <a:solidFill>
                  <a:srgbClr val="CC9900"/>
                </a:solidFill>
              </a:rPr>
              <a:t>ra</a:t>
            </a:r>
            <a:r>
              <a:rPr lang="en-US" altLang="zh-TW" sz="1300">
                <a:solidFill>
                  <a:srgbClr val="CC9900"/>
                </a:solidFill>
              </a:rPr>
              <a:t> = 58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CC9900"/>
                </a:solidFill>
              </a:rPr>
              <a:t>$</a:t>
            </a:r>
            <a:r>
              <a:rPr lang="en-US" altLang="zh-TW" sz="1300" i="1">
                <a:solidFill>
                  <a:srgbClr val="CC9900"/>
                </a:solidFill>
              </a:rPr>
              <a:t>a</a:t>
            </a:r>
            <a:r>
              <a:rPr lang="en-US" altLang="zh-TW" sz="1300">
                <a:solidFill>
                  <a:srgbClr val="CC9900"/>
                </a:solidFill>
              </a:rPr>
              <a:t>0 = 1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1300">
                <a:solidFill>
                  <a:srgbClr val="CC9900"/>
                </a:solidFill>
              </a:rPr>
              <a:t>$</a:t>
            </a:r>
            <a:r>
              <a:rPr lang="en-US" altLang="zh-TW" sz="1300" i="1">
                <a:solidFill>
                  <a:srgbClr val="CC9900"/>
                </a:solidFill>
              </a:rPr>
              <a:t>v</a:t>
            </a:r>
            <a:r>
              <a:rPr lang="en-US" altLang="zh-TW" sz="1300">
                <a:solidFill>
                  <a:srgbClr val="CC9900"/>
                </a:solidFill>
              </a:rPr>
              <a:t>0 = 1</a:t>
            </a:r>
            <a:r>
              <a:rPr lang="en-US" altLang="zh-TW" sz="1300">
                <a:solidFill>
                  <a:srgbClr val="CC9900"/>
                </a:solidFill>
                <a:sym typeface="Symbol" pitchFamily="18" charset="2"/>
              </a:rPr>
              <a:t>1 = 1</a:t>
            </a:r>
          </a:p>
        </p:txBody>
      </p:sp>
      <p:grpSp>
        <p:nvGrpSpPr>
          <p:cNvPr id="5144" name="群組 2"/>
          <p:cNvGrpSpPr>
            <a:grpSpLocks/>
          </p:cNvGrpSpPr>
          <p:nvPr/>
        </p:nvGrpSpPr>
        <p:grpSpPr bwMode="auto">
          <a:xfrm>
            <a:off x="115888" y="908720"/>
            <a:ext cx="2503487" cy="1371600"/>
            <a:chOff x="106294" y="1117811"/>
            <a:chExt cx="2504703" cy="1372001"/>
          </a:xfrm>
        </p:grpSpPr>
        <p:sp>
          <p:nvSpPr>
            <p:cNvPr id="5154" name="Text Box 10"/>
            <p:cNvSpPr txBox="1">
              <a:spLocks noChangeArrowheads="1"/>
            </p:cNvSpPr>
            <p:nvPr/>
          </p:nvSpPr>
          <p:spPr bwMode="auto">
            <a:xfrm>
              <a:off x="248983" y="1228342"/>
              <a:ext cx="2219325" cy="1150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217488" algn="l"/>
                </a:tabLs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tabLst>
                  <a:tab pos="217488" algn="l"/>
                </a:tabLs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tabLst>
                  <a:tab pos="217488" algn="l"/>
                </a:tabLs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tabLst>
                  <a:tab pos="217488" algn="l"/>
                </a:tabLs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tabLst>
                  <a:tab pos="217488" algn="l"/>
                </a:tabLs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17488" algn="l"/>
                </a:tabLs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17488" algn="l"/>
                </a:tabLs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17488" algn="l"/>
                </a:tabLs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17488" algn="l"/>
                </a:tabLs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1300" b="1" dirty="0" err="1"/>
                <a:t>int</a:t>
              </a:r>
              <a:r>
                <a:rPr lang="en-US" altLang="zh-TW" sz="1300" dirty="0"/>
                <a:t> fact (</a:t>
              </a:r>
              <a:r>
                <a:rPr lang="en-US" altLang="zh-TW" sz="1300" b="1" dirty="0" err="1"/>
                <a:t>int</a:t>
              </a:r>
              <a:r>
                <a:rPr lang="en-US" altLang="zh-TW" sz="1300" dirty="0"/>
                <a:t> </a:t>
              </a:r>
              <a:r>
                <a:rPr lang="en-US" altLang="zh-TW" sz="1300" i="1" dirty="0"/>
                <a:t>n</a:t>
              </a:r>
              <a:r>
                <a:rPr lang="en-US" altLang="zh-TW" sz="1300" dirty="0"/>
                <a:t>)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sz="1300" b="1" dirty="0"/>
                <a:t>{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sz="1300" b="1" dirty="0"/>
                <a:t>	if</a:t>
              </a:r>
              <a:r>
                <a:rPr lang="en-US" altLang="zh-TW" sz="1300" dirty="0"/>
                <a:t> (</a:t>
              </a:r>
              <a:r>
                <a:rPr lang="en-US" altLang="zh-TW" sz="1300" i="1" dirty="0"/>
                <a:t>n</a:t>
              </a:r>
              <a:r>
                <a:rPr lang="en-US" altLang="zh-TW" sz="1300" dirty="0"/>
                <a:t> &lt; 1)  </a:t>
              </a:r>
              <a:r>
                <a:rPr lang="en-US" altLang="zh-TW" sz="1300" b="1" dirty="0"/>
                <a:t>return</a:t>
              </a:r>
              <a:r>
                <a:rPr lang="en-US" altLang="zh-TW" sz="1300" dirty="0"/>
                <a:t> (1);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sz="1300" dirty="0"/>
                <a:t>	</a:t>
              </a:r>
              <a:r>
                <a:rPr lang="en-US" altLang="zh-TW" sz="1300" b="1" dirty="0"/>
                <a:t>else  return</a:t>
              </a:r>
              <a:r>
                <a:rPr lang="en-US" altLang="zh-TW" sz="1300" dirty="0"/>
                <a:t> (</a:t>
              </a:r>
              <a:r>
                <a:rPr lang="en-US" altLang="zh-TW" sz="1300" i="1" dirty="0"/>
                <a:t>n</a:t>
              </a:r>
              <a:r>
                <a:rPr lang="en-US" altLang="zh-TW" sz="1300" dirty="0"/>
                <a:t> </a:t>
              </a:r>
              <a:r>
                <a:rPr lang="en-US" altLang="zh-TW" sz="1300" dirty="0">
                  <a:sym typeface="Symbol" pitchFamily="18" charset="2"/>
                </a:rPr>
                <a:t> fact (</a:t>
              </a:r>
              <a:r>
                <a:rPr lang="en-US" altLang="zh-TW" sz="1300" i="1" dirty="0">
                  <a:sym typeface="Symbol" pitchFamily="18" charset="2"/>
                </a:rPr>
                <a:t>n</a:t>
              </a:r>
              <a:r>
                <a:rPr lang="en-US" altLang="zh-TW" sz="1300" dirty="0">
                  <a:sym typeface="Symbol" pitchFamily="18" charset="2"/>
                </a:rPr>
                <a:t> – 1));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sz="1300" b="1" dirty="0"/>
                <a:t>}</a:t>
              </a:r>
            </a:p>
          </p:txBody>
        </p:sp>
        <p:sp>
          <p:nvSpPr>
            <p:cNvPr id="5155" name="Rectangle 104"/>
            <p:cNvSpPr>
              <a:spLocks noChangeArrowheads="1"/>
            </p:cNvSpPr>
            <p:nvPr/>
          </p:nvSpPr>
          <p:spPr bwMode="auto">
            <a:xfrm>
              <a:off x="106294" y="1117811"/>
              <a:ext cx="2504703" cy="13720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5145" name="群組 6"/>
          <p:cNvGrpSpPr>
            <a:grpSpLocks/>
          </p:cNvGrpSpPr>
          <p:nvPr/>
        </p:nvGrpSpPr>
        <p:grpSpPr bwMode="auto">
          <a:xfrm>
            <a:off x="107950" y="2740025"/>
            <a:ext cx="2519363" cy="3857625"/>
            <a:chOff x="107504" y="2739484"/>
            <a:chExt cx="2520280" cy="3857868"/>
          </a:xfrm>
        </p:grpSpPr>
        <p:grpSp>
          <p:nvGrpSpPr>
            <p:cNvPr id="5146" name="群組 3"/>
            <p:cNvGrpSpPr>
              <a:grpSpLocks/>
            </p:cNvGrpSpPr>
            <p:nvPr/>
          </p:nvGrpSpPr>
          <p:grpSpPr bwMode="auto">
            <a:xfrm>
              <a:off x="107504" y="2923877"/>
              <a:ext cx="2520280" cy="3673475"/>
              <a:chOff x="107504" y="2781300"/>
              <a:chExt cx="2520280" cy="3673475"/>
            </a:xfrm>
          </p:grpSpPr>
          <p:sp>
            <p:nvSpPr>
              <p:cNvPr id="5149" name="Text Box 9"/>
              <p:cNvSpPr txBox="1">
                <a:spLocks noChangeArrowheads="1"/>
              </p:cNvSpPr>
              <p:nvPr/>
            </p:nvSpPr>
            <p:spPr bwMode="auto">
              <a:xfrm>
                <a:off x="193005" y="2851150"/>
                <a:ext cx="2434779" cy="3560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tabLst>
                    <a:tab pos="285750" algn="l"/>
                    <a:tab pos="584200" algn="l"/>
                    <a:tab pos="969963" algn="l"/>
                    <a:tab pos="1454150" algn="l"/>
                  </a:tabLs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tabLst>
                    <a:tab pos="285750" algn="l"/>
                    <a:tab pos="584200" algn="l"/>
                    <a:tab pos="969963" algn="l"/>
                    <a:tab pos="1454150" algn="l"/>
                  </a:tabLs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tabLst>
                    <a:tab pos="285750" algn="l"/>
                    <a:tab pos="584200" algn="l"/>
                    <a:tab pos="969963" algn="l"/>
                    <a:tab pos="1454150" algn="l"/>
                  </a:tabLs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tabLst>
                    <a:tab pos="285750" algn="l"/>
                    <a:tab pos="584200" algn="l"/>
                    <a:tab pos="969963" algn="l"/>
                    <a:tab pos="1454150" algn="l"/>
                  </a:tabLs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tabLst>
                    <a:tab pos="285750" algn="l"/>
                    <a:tab pos="584200" algn="l"/>
                    <a:tab pos="969963" algn="l"/>
                    <a:tab pos="1454150" algn="l"/>
                  </a:tabLs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5750" algn="l"/>
                    <a:tab pos="584200" algn="l"/>
                    <a:tab pos="969963" algn="l"/>
                    <a:tab pos="1454150" algn="l"/>
                  </a:tabLs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5750" algn="l"/>
                    <a:tab pos="584200" algn="l"/>
                    <a:tab pos="969963" algn="l"/>
                    <a:tab pos="1454150" algn="l"/>
                  </a:tabLs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5750" algn="l"/>
                    <a:tab pos="584200" algn="l"/>
                    <a:tab pos="969963" algn="l"/>
                    <a:tab pos="1454150" algn="l"/>
                  </a:tabLs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5750" algn="l"/>
                    <a:tab pos="584200" algn="l"/>
                    <a:tab pos="969963" algn="l"/>
                    <a:tab pos="1454150" algn="l"/>
                  </a:tabLs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300" b="1" dirty="0">
                    <a:latin typeface="Comic Sans MS" pitchFamily="66" charset="0"/>
                  </a:rPr>
                  <a:t>1</a:t>
                </a:r>
                <a:r>
                  <a:rPr lang="en-US" altLang="zh-TW" sz="1300" b="1" dirty="0"/>
                  <a:t>	30</a:t>
                </a:r>
                <a:r>
                  <a:rPr lang="en-US" altLang="zh-TW" sz="1300" dirty="0"/>
                  <a:t>	fact:	</a:t>
                </a:r>
                <a:r>
                  <a:rPr lang="en-US" altLang="zh-TW" sz="1300" dirty="0" err="1">
                    <a:latin typeface="Comic Sans MS" pitchFamily="66" charset="0"/>
                  </a:rPr>
                  <a:t>addi</a:t>
                </a:r>
                <a:r>
                  <a:rPr lang="en-US" altLang="zh-TW" sz="1300" dirty="0">
                    <a:latin typeface="Comic Sans MS" pitchFamily="66" charset="0"/>
                  </a:rPr>
                  <a:t>	</a:t>
                </a:r>
                <a:r>
                  <a:rPr lang="en-US" altLang="zh-TW" sz="1300" dirty="0"/>
                  <a:t>$</a:t>
                </a:r>
                <a:r>
                  <a:rPr lang="en-US" altLang="zh-TW" sz="1300" i="1" dirty="0" err="1"/>
                  <a:t>sp</a:t>
                </a:r>
                <a:r>
                  <a:rPr lang="en-US" altLang="zh-TW" sz="1300" dirty="0"/>
                  <a:t>, $</a:t>
                </a:r>
                <a:r>
                  <a:rPr lang="en-US" altLang="zh-TW" sz="1300" i="1" dirty="0" err="1"/>
                  <a:t>sp</a:t>
                </a:r>
                <a:r>
                  <a:rPr lang="en-US" altLang="zh-TW" sz="1300" dirty="0"/>
                  <a:t>, -8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300" b="1" dirty="0">
                    <a:latin typeface="Comic Sans MS" pitchFamily="66" charset="0"/>
                  </a:rPr>
                  <a:t>2</a:t>
                </a:r>
                <a:r>
                  <a:rPr lang="en-US" altLang="zh-TW" sz="1300" b="1" dirty="0"/>
                  <a:t>	34</a:t>
                </a:r>
                <a:r>
                  <a:rPr lang="en-US" altLang="zh-TW" sz="1300" dirty="0"/>
                  <a:t>		</a:t>
                </a:r>
                <a:r>
                  <a:rPr lang="en-US" altLang="zh-TW" sz="1300" dirty="0" err="1">
                    <a:latin typeface="Comic Sans MS" pitchFamily="66" charset="0"/>
                  </a:rPr>
                  <a:t>sw</a:t>
                </a:r>
                <a:r>
                  <a:rPr lang="en-US" altLang="zh-TW" sz="1300" dirty="0"/>
                  <a:t>	$</a:t>
                </a:r>
                <a:r>
                  <a:rPr lang="en-US" altLang="zh-TW" sz="1300" i="1" dirty="0" err="1"/>
                  <a:t>ra</a:t>
                </a:r>
                <a:r>
                  <a:rPr lang="en-US" altLang="zh-TW" sz="1300" dirty="0"/>
                  <a:t>, 4($</a:t>
                </a:r>
                <a:r>
                  <a:rPr lang="en-US" altLang="zh-TW" sz="1300" i="1" dirty="0" err="1"/>
                  <a:t>sp</a:t>
                </a:r>
                <a:r>
                  <a:rPr lang="en-US" altLang="zh-TW" sz="1300" dirty="0"/>
                  <a:t>)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300" b="1" dirty="0">
                    <a:latin typeface="Comic Sans MS" pitchFamily="66" charset="0"/>
                  </a:rPr>
                  <a:t>3</a:t>
                </a:r>
                <a:r>
                  <a:rPr lang="en-US" altLang="zh-TW" sz="1300" b="1" dirty="0"/>
                  <a:t>	38</a:t>
                </a:r>
                <a:r>
                  <a:rPr lang="en-US" altLang="zh-TW" sz="1300" dirty="0"/>
                  <a:t>		</a:t>
                </a:r>
                <a:r>
                  <a:rPr lang="en-US" altLang="zh-TW" sz="1300" dirty="0" err="1">
                    <a:latin typeface="Comic Sans MS" pitchFamily="66" charset="0"/>
                  </a:rPr>
                  <a:t>sw</a:t>
                </a:r>
                <a:r>
                  <a:rPr lang="en-US" altLang="zh-TW" sz="1300" dirty="0"/>
                  <a:t>	$</a:t>
                </a:r>
                <a:r>
                  <a:rPr lang="en-US" altLang="zh-TW" sz="1300" i="1" dirty="0"/>
                  <a:t>a</a:t>
                </a:r>
                <a:r>
                  <a:rPr lang="en-US" altLang="zh-TW" sz="1300" dirty="0"/>
                  <a:t>0, 0($</a:t>
                </a:r>
                <a:r>
                  <a:rPr lang="en-US" altLang="zh-TW" sz="1300" i="1" dirty="0" err="1"/>
                  <a:t>sp</a:t>
                </a:r>
                <a:r>
                  <a:rPr lang="en-US" altLang="zh-TW" sz="1300" dirty="0"/>
                  <a:t>)</a:t>
                </a:r>
                <a:endParaRPr lang="en-US" altLang="zh-TW" sz="1300" i="1" dirty="0"/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300" b="1" dirty="0">
                    <a:latin typeface="Comic Sans MS" pitchFamily="66" charset="0"/>
                  </a:rPr>
                  <a:t>4</a:t>
                </a:r>
                <a:r>
                  <a:rPr lang="en-US" altLang="zh-TW" sz="1300" b="1" dirty="0"/>
                  <a:t>	3C</a:t>
                </a:r>
                <a:r>
                  <a:rPr lang="en-US" altLang="zh-TW" sz="1300" i="1" dirty="0"/>
                  <a:t>		</a:t>
                </a:r>
                <a:r>
                  <a:rPr lang="en-US" altLang="zh-TW" sz="1300" dirty="0" err="1">
                    <a:latin typeface="Comic Sans MS" pitchFamily="66" charset="0"/>
                  </a:rPr>
                  <a:t>slti</a:t>
                </a:r>
                <a:r>
                  <a:rPr lang="en-US" altLang="zh-TW" sz="1300" dirty="0">
                    <a:latin typeface="Comic Sans MS" pitchFamily="66" charset="0"/>
                  </a:rPr>
                  <a:t>	</a:t>
                </a:r>
                <a:r>
                  <a:rPr lang="en-US" altLang="zh-TW" sz="1300" dirty="0"/>
                  <a:t>$</a:t>
                </a:r>
                <a:r>
                  <a:rPr lang="en-US" altLang="zh-TW" sz="1300" i="1" dirty="0"/>
                  <a:t>t</a:t>
                </a:r>
                <a:r>
                  <a:rPr lang="en-US" altLang="zh-TW" sz="1300" dirty="0"/>
                  <a:t>0, $</a:t>
                </a:r>
                <a:r>
                  <a:rPr lang="en-US" altLang="zh-TW" sz="1300" i="1" dirty="0"/>
                  <a:t>a</a:t>
                </a:r>
                <a:r>
                  <a:rPr lang="en-US" altLang="zh-TW" sz="1300" dirty="0"/>
                  <a:t>0, 1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300" b="1" dirty="0">
                    <a:latin typeface="Comic Sans MS" pitchFamily="66" charset="0"/>
                  </a:rPr>
                  <a:t>5</a:t>
                </a:r>
                <a:r>
                  <a:rPr lang="en-US" altLang="zh-TW" sz="1300" b="1" dirty="0"/>
                  <a:t>	40</a:t>
                </a:r>
                <a:r>
                  <a:rPr lang="en-US" altLang="zh-TW" sz="1300" dirty="0"/>
                  <a:t>		</a:t>
                </a:r>
                <a:r>
                  <a:rPr lang="en-US" altLang="zh-TW" sz="1300" dirty="0" err="1">
                    <a:latin typeface="Comic Sans MS" pitchFamily="66" charset="0"/>
                  </a:rPr>
                  <a:t>beq</a:t>
                </a:r>
                <a:r>
                  <a:rPr lang="en-US" altLang="zh-TW" sz="1300" dirty="0"/>
                  <a:t>	$</a:t>
                </a:r>
                <a:r>
                  <a:rPr lang="en-US" altLang="zh-TW" sz="1300" i="1" dirty="0"/>
                  <a:t>t</a:t>
                </a:r>
                <a:r>
                  <a:rPr lang="en-US" altLang="zh-TW" sz="1300" dirty="0"/>
                  <a:t>0, $</a:t>
                </a:r>
                <a:r>
                  <a:rPr lang="en-US" altLang="zh-TW" sz="1300" i="1" dirty="0"/>
                  <a:t>zero</a:t>
                </a:r>
                <a:r>
                  <a:rPr lang="en-US" altLang="zh-TW" sz="1300" dirty="0"/>
                  <a:t>, L1</a:t>
                </a:r>
                <a:endParaRPr lang="en-US" altLang="zh-TW" sz="1300" dirty="0">
                  <a:sym typeface="Symbol" pitchFamily="18" charset="2"/>
                </a:endParaRP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300" b="1" dirty="0">
                    <a:latin typeface="Comic Sans MS" pitchFamily="66" charset="0"/>
                    <a:sym typeface="Symbol" pitchFamily="18" charset="2"/>
                  </a:rPr>
                  <a:t>6</a:t>
                </a:r>
                <a:r>
                  <a:rPr lang="en-US" altLang="zh-TW" sz="1300" b="1" dirty="0">
                    <a:sym typeface="Symbol" pitchFamily="18" charset="2"/>
                  </a:rPr>
                  <a:t>	44</a:t>
                </a:r>
                <a:r>
                  <a:rPr lang="en-US" altLang="zh-TW" sz="1300" dirty="0">
                    <a:sym typeface="Symbol" pitchFamily="18" charset="2"/>
                  </a:rPr>
                  <a:t>		</a:t>
                </a:r>
                <a:r>
                  <a:rPr lang="en-US" altLang="zh-TW" sz="1300" dirty="0" err="1">
                    <a:latin typeface="Comic Sans MS" pitchFamily="66" charset="0"/>
                    <a:sym typeface="Symbol" pitchFamily="18" charset="2"/>
                  </a:rPr>
                  <a:t>addi</a:t>
                </a:r>
                <a:r>
                  <a:rPr lang="en-US" altLang="zh-TW" sz="1300" dirty="0">
                    <a:sym typeface="Symbol" pitchFamily="18" charset="2"/>
                  </a:rPr>
                  <a:t>	$</a:t>
                </a:r>
                <a:r>
                  <a:rPr lang="en-US" altLang="zh-TW" sz="1300" i="1" dirty="0">
                    <a:sym typeface="Symbol" pitchFamily="18" charset="2"/>
                  </a:rPr>
                  <a:t>v</a:t>
                </a:r>
                <a:r>
                  <a:rPr lang="en-US" altLang="zh-TW" sz="1300" dirty="0">
                    <a:sym typeface="Symbol" pitchFamily="18" charset="2"/>
                  </a:rPr>
                  <a:t>0, $</a:t>
                </a:r>
                <a:r>
                  <a:rPr lang="en-US" altLang="zh-TW" sz="1300" i="1" dirty="0">
                    <a:sym typeface="Symbol" pitchFamily="18" charset="2"/>
                  </a:rPr>
                  <a:t>zero</a:t>
                </a:r>
                <a:r>
                  <a:rPr lang="en-US" altLang="zh-TW" sz="1300" dirty="0">
                    <a:sym typeface="Symbol" pitchFamily="18" charset="2"/>
                  </a:rPr>
                  <a:t>, 1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300" b="1" dirty="0">
                    <a:latin typeface="Comic Sans MS" pitchFamily="66" charset="0"/>
                    <a:sym typeface="Symbol" pitchFamily="18" charset="2"/>
                  </a:rPr>
                  <a:t>7</a:t>
                </a:r>
                <a:r>
                  <a:rPr lang="en-US" altLang="zh-TW" sz="1300" b="1" dirty="0">
                    <a:sym typeface="Symbol" pitchFamily="18" charset="2"/>
                  </a:rPr>
                  <a:t>	48</a:t>
                </a:r>
                <a:r>
                  <a:rPr lang="en-US" altLang="zh-TW" sz="1300" dirty="0">
                    <a:sym typeface="Symbol" pitchFamily="18" charset="2"/>
                  </a:rPr>
                  <a:t>		</a:t>
                </a:r>
                <a:r>
                  <a:rPr lang="en-US" altLang="zh-TW" sz="1300" dirty="0" err="1">
                    <a:latin typeface="Comic Sans MS" pitchFamily="66" charset="0"/>
                    <a:sym typeface="Symbol" pitchFamily="18" charset="2"/>
                  </a:rPr>
                  <a:t>addi</a:t>
                </a:r>
                <a:r>
                  <a:rPr lang="en-US" altLang="zh-TW" sz="1300" dirty="0">
                    <a:sym typeface="Symbol" pitchFamily="18" charset="2"/>
                  </a:rPr>
                  <a:t>	$</a:t>
                </a:r>
                <a:r>
                  <a:rPr lang="en-US" altLang="zh-TW" sz="1300" i="1" dirty="0" err="1">
                    <a:sym typeface="Symbol" pitchFamily="18" charset="2"/>
                  </a:rPr>
                  <a:t>sp</a:t>
                </a:r>
                <a:r>
                  <a:rPr lang="en-US" altLang="zh-TW" sz="1300" dirty="0">
                    <a:sym typeface="Symbol" pitchFamily="18" charset="2"/>
                  </a:rPr>
                  <a:t>, $</a:t>
                </a:r>
                <a:r>
                  <a:rPr lang="en-US" altLang="zh-TW" sz="1300" i="1" dirty="0" err="1">
                    <a:sym typeface="Symbol" pitchFamily="18" charset="2"/>
                  </a:rPr>
                  <a:t>sp</a:t>
                </a:r>
                <a:r>
                  <a:rPr lang="en-US" altLang="zh-TW" sz="1300" dirty="0">
                    <a:sym typeface="Symbol" pitchFamily="18" charset="2"/>
                  </a:rPr>
                  <a:t>, 8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300" b="1" dirty="0">
                    <a:latin typeface="Comic Sans MS" pitchFamily="66" charset="0"/>
                    <a:sym typeface="Symbol" pitchFamily="18" charset="2"/>
                  </a:rPr>
                  <a:t>8</a:t>
                </a:r>
                <a:r>
                  <a:rPr lang="en-US" altLang="zh-TW" sz="1300" b="1" dirty="0">
                    <a:sym typeface="Symbol" pitchFamily="18" charset="2"/>
                  </a:rPr>
                  <a:t>	4C</a:t>
                </a:r>
                <a:r>
                  <a:rPr lang="en-US" altLang="zh-TW" sz="1300" dirty="0">
                    <a:sym typeface="Symbol" pitchFamily="18" charset="2"/>
                  </a:rPr>
                  <a:t>		</a:t>
                </a:r>
                <a:r>
                  <a:rPr lang="en-US" altLang="zh-TW" sz="1300" dirty="0" err="1">
                    <a:latin typeface="Comic Sans MS" pitchFamily="66" charset="0"/>
                    <a:sym typeface="Symbol" pitchFamily="18" charset="2"/>
                  </a:rPr>
                  <a:t>jr</a:t>
                </a:r>
                <a:r>
                  <a:rPr lang="en-US" altLang="zh-TW" sz="1300" dirty="0">
                    <a:sym typeface="Symbol" pitchFamily="18" charset="2"/>
                  </a:rPr>
                  <a:t>	$</a:t>
                </a:r>
                <a:r>
                  <a:rPr lang="en-US" altLang="zh-TW" sz="1300" i="1" dirty="0" err="1">
                    <a:sym typeface="Symbol" pitchFamily="18" charset="2"/>
                  </a:rPr>
                  <a:t>ra</a:t>
                </a:r>
                <a:endParaRPr lang="en-US" altLang="zh-TW" sz="1300" dirty="0">
                  <a:sym typeface="Symbol" pitchFamily="18" charset="2"/>
                </a:endParaRP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300" b="1" dirty="0">
                    <a:latin typeface="Comic Sans MS" pitchFamily="66" charset="0"/>
                    <a:sym typeface="Symbol" pitchFamily="18" charset="2"/>
                  </a:rPr>
                  <a:t>9</a:t>
                </a:r>
                <a:r>
                  <a:rPr lang="en-US" altLang="zh-TW" sz="1300" b="1" dirty="0">
                    <a:sym typeface="Symbol" pitchFamily="18" charset="2"/>
                  </a:rPr>
                  <a:t>	50</a:t>
                </a:r>
                <a:r>
                  <a:rPr lang="en-US" altLang="zh-TW" sz="1300" dirty="0">
                    <a:sym typeface="Symbol" pitchFamily="18" charset="2"/>
                  </a:rPr>
                  <a:t>	L1:	</a:t>
                </a:r>
                <a:r>
                  <a:rPr lang="en-US" altLang="zh-TW" sz="1300" dirty="0" err="1">
                    <a:latin typeface="Comic Sans MS" pitchFamily="66" charset="0"/>
                    <a:sym typeface="Symbol" pitchFamily="18" charset="2"/>
                  </a:rPr>
                  <a:t>addi</a:t>
                </a:r>
                <a:r>
                  <a:rPr lang="en-US" altLang="zh-TW" sz="1300" dirty="0">
                    <a:sym typeface="Symbol" pitchFamily="18" charset="2"/>
                  </a:rPr>
                  <a:t>	$</a:t>
                </a:r>
                <a:r>
                  <a:rPr lang="en-US" altLang="zh-TW" sz="1300" i="1" dirty="0">
                    <a:sym typeface="Symbol" pitchFamily="18" charset="2"/>
                  </a:rPr>
                  <a:t>a</a:t>
                </a:r>
                <a:r>
                  <a:rPr lang="en-US" altLang="zh-TW" sz="1300" dirty="0">
                    <a:sym typeface="Symbol" pitchFamily="18" charset="2"/>
                  </a:rPr>
                  <a:t>0, $</a:t>
                </a:r>
                <a:r>
                  <a:rPr lang="en-US" altLang="zh-TW" sz="1300" i="1" dirty="0">
                    <a:sym typeface="Symbol" pitchFamily="18" charset="2"/>
                  </a:rPr>
                  <a:t>a</a:t>
                </a:r>
                <a:r>
                  <a:rPr lang="en-US" altLang="zh-TW" sz="1300" dirty="0">
                    <a:sym typeface="Symbol" pitchFamily="18" charset="2"/>
                  </a:rPr>
                  <a:t>0, -1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300" b="1" dirty="0">
                    <a:latin typeface="Comic Sans MS" pitchFamily="66" charset="0"/>
                    <a:sym typeface="Symbol" pitchFamily="18" charset="2"/>
                  </a:rPr>
                  <a:t>10</a:t>
                </a:r>
                <a:r>
                  <a:rPr lang="en-US" altLang="zh-TW" sz="1300" b="1" dirty="0">
                    <a:sym typeface="Symbol" pitchFamily="18" charset="2"/>
                  </a:rPr>
                  <a:t>	54</a:t>
                </a:r>
                <a:r>
                  <a:rPr lang="en-US" altLang="zh-TW" sz="1300" dirty="0">
                    <a:sym typeface="Symbol" pitchFamily="18" charset="2"/>
                  </a:rPr>
                  <a:t>		</a:t>
                </a:r>
                <a:r>
                  <a:rPr lang="en-US" altLang="zh-TW" sz="1300" dirty="0" err="1">
                    <a:latin typeface="Comic Sans MS" pitchFamily="66" charset="0"/>
                    <a:sym typeface="Symbol" pitchFamily="18" charset="2"/>
                  </a:rPr>
                  <a:t>jal</a:t>
                </a:r>
                <a:r>
                  <a:rPr lang="en-US" altLang="zh-TW" sz="1300" dirty="0">
                    <a:sym typeface="Symbol" pitchFamily="18" charset="2"/>
                  </a:rPr>
                  <a:t>	fact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300" b="1" dirty="0">
                    <a:latin typeface="Comic Sans MS" pitchFamily="66" charset="0"/>
                    <a:sym typeface="Symbol" pitchFamily="18" charset="2"/>
                  </a:rPr>
                  <a:t>11</a:t>
                </a:r>
                <a:r>
                  <a:rPr lang="en-US" altLang="zh-TW" sz="1300" b="1" dirty="0">
                    <a:sym typeface="Symbol" pitchFamily="18" charset="2"/>
                  </a:rPr>
                  <a:t>	58</a:t>
                </a:r>
                <a:r>
                  <a:rPr lang="en-US" altLang="zh-TW" sz="1300" dirty="0">
                    <a:sym typeface="Symbol" pitchFamily="18" charset="2"/>
                  </a:rPr>
                  <a:t>		</a:t>
                </a:r>
                <a:r>
                  <a:rPr lang="en-US" altLang="zh-TW" sz="1300" dirty="0" err="1">
                    <a:latin typeface="Comic Sans MS" pitchFamily="66" charset="0"/>
                    <a:sym typeface="Symbol" pitchFamily="18" charset="2"/>
                  </a:rPr>
                  <a:t>lw</a:t>
                </a:r>
                <a:r>
                  <a:rPr lang="en-US" altLang="zh-TW" sz="1300" dirty="0">
                    <a:sym typeface="Symbol" pitchFamily="18" charset="2"/>
                  </a:rPr>
                  <a:t>	$</a:t>
                </a:r>
                <a:r>
                  <a:rPr lang="en-US" altLang="zh-TW" sz="1300" i="1" dirty="0">
                    <a:sym typeface="Symbol" pitchFamily="18" charset="2"/>
                  </a:rPr>
                  <a:t>a</a:t>
                </a:r>
                <a:r>
                  <a:rPr lang="en-US" altLang="zh-TW" sz="1300" dirty="0">
                    <a:sym typeface="Symbol" pitchFamily="18" charset="2"/>
                  </a:rPr>
                  <a:t>0, 0($</a:t>
                </a:r>
                <a:r>
                  <a:rPr lang="en-US" altLang="zh-TW" sz="1300" i="1" dirty="0" err="1">
                    <a:sym typeface="Symbol" pitchFamily="18" charset="2"/>
                  </a:rPr>
                  <a:t>sp</a:t>
                </a:r>
                <a:r>
                  <a:rPr lang="en-US" altLang="zh-TW" sz="1300" dirty="0">
                    <a:sym typeface="Symbol" pitchFamily="18" charset="2"/>
                  </a:rPr>
                  <a:t>)</a:t>
                </a:r>
                <a:endParaRPr lang="en-US" altLang="zh-TW" sz="1300" i="1" dirty="0">
                  <a:sym typeface="Symbol" pitchFamily="18" charset="2"/>
                </a:endParaRP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300" b="1" dirty="0">
                    <a:latin typeface="Comic Sans MS" pitchFamily="66" charset="0"/>
                    <a:sym typeface="Symbol" pitchFamily="18" charset="2"/>
                  </a:rPr>
                  <a:t>12</a:t>
                </a:r>
                <a:r>
                  <a:rPr lang="en-US" altLang="zh-TW" sz="1300" b="1" dirty="0">
                    <a:sym typeface="Symbol" pitchFamily="18" charset="2"/>
                  </a:rPr>
                  <a:t>	5C</a:t>
                </a:r>
                <a:r>
                  <a:rPr lang="en-US" altLang="zh-TW" sz="1300" dirty="0">
                    <a:sym typeface="Symbol" pitchFamily="18" charset="2"/>
                  </a:rPr>
                  <a:t>		</a:t>
                </a:r>
                <a:r>
                  <a:rPr lang="en-US" altLang="zh-TW" sz="1300" dirty="0" err="1">
                    <a:latin typeface="Comic Sans MS" pitchFamily="66" charset="0"/>
                    <a:sym typeface="Symbol" pitchFamily="18" charset="2"/>
                  </a:rPr>
                  <a:t>lw</a:t>
                </a:r>
                <a:r>
                  <a:rPr lang="en-US" altLang="zh-TW" sz="1300" dirty="0">
                    <a:sym typeface="Symbol" pitchFamily="18" charset="2"/>
                  </a:rPr>
                  <a:t>	$</a:t>
                </a:r>
                <a:r>
                  <a:rPr lang="en-US" altLang="zh-TW" sz="1300" i="1" dirty="0" err="1">
                    <a:sym typeface="Symbol" pitchFamily="18" charset="2"/>
                  </a:rPr>
                  <a:t>ra</a:t>
                </a:r>
                <a:r>
                  <a:rPr lang="en-US" altLang="zh-TW" sz="1300" dirty="0">
                    <a:sym typeface="Symbol" pitchFamily="18" charset="2"/>
                  </a:rPr>
                  <a:t>, 4($</a:t>
                </a:r>
                <a:r>
                  <a:rPr lang="en-US" altLang="zh-TW" sz="1300" i="1" dirty="0" err="1">
                    <a:sym typeface="Symbol" pitchFamily="18" charset="2"/>
                  </a:rPr>
                  <a:t>sp</a:t>
                </a:r>
                <a:r>
                  <a:rPr lang="en-US" altLang="zh-TW" sz="1300" dirty="0">
                    <a:sym typeface="Symbol" pitchFamily="18" charset="2"/>
                  </a:rPr>
                  <a:t>)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300" b="1" dirty="0">
                    <a:latin typeface="Comic Sans MS" pitchFamily="66" charset="0"/>
                    <a:sym typeface="Symbol" pitchFamily="18" charset="2"/>
                  </a:rPr>
                  <a:t>13</a:t>
                </a:r>
                <a:r>
                  <a:rPr lang="en-US" altLang="zh-TW" sz="1300" b="1" dirty="0">
                    <a:sym typeface="Symbol" pitchFamily="18" charset="2"/>
                  </a:rPr>
                  <a:t>	60</a:t>
                </a:r>
                <a:r>
                  <a:rPr lang="en-US" altLang="zh-TW" sz="1300" dirty="0">
                    <a:sym typeface="Symbol" pitchFamily="18" charset="2"/>
                  </a:rPr>
                  <a:t>		</a:t>
                </a:r>
                <a:r>
                  <a:rPr lang="en-US" altLang="zh-TW" sz="1300" dirty="0" err="1">
                    <a:latin typeface="Comic Sans MS" pitchFamily="66" charset="0"/>
                    <a:sym typeface="Symbol" pitchFamily="18" charset="2"/>
                  </a:rPr>
                  <a:t>addi</a:t>
                </a:r>
                <a:r>
                  <a:rPr lang="en-US" altLang="zh-TW" sz="1300" dirty="0">
                    <a:sym typeface="Symbol" pitchFamily="18" charset="2"/>
                  </a:rPr>
                  <a:t>	$</a:t>
                </a:r>
                <a:r>
                  <a:rPr lang="en-US" altLang="zh-TW" sz="1300" i="1" dirty="0" err="1">
                    <a:sym typeface="Symbol" pitchFamily="18" charset="2"/>
                  </a:rPr>
                  <a:t>sp</a:t>
                </a:r>
                <a:r>
                  <a:rPr lang="en-US" altLang="zh-TW" sz="1300" dirty="0">
                    <a:sym typeface="Symbol" pitchFamily="18" charset="2"/>
                  </a:rPr>
                  <a:t>, $</a:t>
                </a:r>
                <a:r>
                  <a:rPr lang="en-US" altLang="zh-TW" sz="1300" i="1" dirty="0" err="1">
                    <a:sym typeface="Symbol" pitchFamily="18" charset="2"/>
                  </a:rPr>
                  <a:t>sp</a:t>
                </a:r>
                <a:r>
                  <a:rPr lang="en-US" altLang="zh-TW" sz="1300" dirty="0">
                    <a:sym typeface="Symbol" pitchFamily="18" charset="2"/>
                  </a:rPr>
                  <a:t>, 8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300" b="1" dirty="0">
                    <a:latin typeface="Comic Sans MS" pitchFamily="66" charset="0"/>
                    <a:sym typeface="Symbol" pitchFamily="18" charset="2"/>
                  </a:rPr>
                  <a:t>14</a:t>
                </a:r>
                <a:r>
                  <a:rPr lang="en-US" altLang="zh-TW" sz="1300" b="1" dirty="0">
                    <a:sym typeface="Symbol" pitchFamily="18" charset="2"/>
                  </a:rPr>
                  <a:t>	64</a:t>
                </a:r>
                <a:r>
                  <a:rPr lang="en-US" altLang="zh-TW" sz="1300" dirty="0">
                    <a:sym typeface="Symbol" pitchFamily="18" charset="2"/>
                  </a:rPr>
                  <a:t>		</a:t>
                </a:r>
                <a:r>
                  <a:rPr lang="en-US" altLang="zh-TW" sz="1300" dirty="0" err="1">
                    <a:latin typeface="Comic Sans MS" pitchFamily="66" charset="0"/>
                    <a:sym typeface="Symbol" pitchFamily="18" charset="2"/>
                  </a:rPr>
                  <a:t>mul</a:t>
                </a:r>
                <a:r>
                  <a:rPr lang="en-US" altLang="zh-TW" sz="1300" dirty="0">
                    <a:sym typeface="Symbol" pitchFamily="18" charset="2"/>
                  </a:rPr>
                  <a:t>	$</a:t>
                </a:r>
                <a:r>
                  <a:rPr lang="en-US" altLang="zh-TW" sz="1300" i="1" dirty="0">
                    <a:sym typeface="Symbol" pitchFamily="18" charset="2"/>
                  </a:rPr>
                  <a:t>v</a:t>
                </a:r>
                <a:r>
                  <a:rPr lang="en-US" altLang="zh-TW" sz="1300" dirty="0">
                    <a:sym typeface="Symbol" pitchFamily="18" charset="2"/>
                  </a:rPr>
                  <a:t>0, $</a:t>
                </a:r>
                <a:r>
                  <a:rPr lang="en-US" altLang="zh-TW" sz="1300" i="1" dirty="0">
                    <a:sym typeface="Symbol" pitchFamily="18" charset="2"/>
                  </a:rPr>
                  <a:t>a</a:t>
                </a:r>
                <a:r>
                  <a:rPr lang="en-US" altLang="zh-TW" sz="1300" dirty="0">
                    <a:sym typeface="Symbol" pitchFamily="18" charset="2"/>
                  </a:rPr>
                  <a:t>0, $</a:t>
                </a:r>
                <a:r>
                  <a:rPr lang="en-US" altLang="zh-TW" sz="1300" i="1" dirty="0">
                    <a:sym typeface="Symbol" pitchFamily="18" charset="2"/>
                  </a:rPr>
                  <a:t>v</a:t>
                </a:r>
                <a:r>
                  <a:rPr lang="en-US" altLang="zh-TW" sz="1300" dirty="0">
                    <a:sym typeface="Symbol" pitchFamily="18" charset="2"/>
                  </a:rPr>
                  <a:t>0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300" b="1" dirty="0">
                    <a:latin typeface="Comic Sans MS" pitchFamily="66" charset="0"/>
                    <a:sym typeface="Symbol" pitchFamily="18" charset="2"/>
                  </a:rPr>
                  <a:t>15</a:t>
                </a:r>
                <a:r>
                  <a:rPr lang="en-US" altLang="zh-TW" sz="1300" b="1" dirty="0">
                    <a:sym typeface="Symbol" pitchFamily="18" charset="2"/>
                  </a:rPr>
                  <a:t>	68</a:t>
                </a:r>
                <a:r>
                  <a:rPr lang="en-US" altLang="zh-TW" sz="1300" dirty="0">
                    <a:sym typeface="Symbol" pitchFamily="18" charset="2"/>
                  </a:rPr>
                  <a:t>		</a:t>
                </a:r>
                <a:r>
                  <a:rPr lang="en-US" altLang="zh-TW" sz="1300" dirty="0" err="1">
                    <a:latin typeface="Comic Sans MS" pitchFamily="66" charset="0"/>
                    <a:sym typeface="Symbol" pitchFamily="18" charset="2"/>
                  </a:rPr>
                  <a:t>jr</a:t>
                </a:r>
                <a:r>
                  <a:rPr lang="en-US" altLang="zh-TW" sz="1300" dirty="0">
                    <a:sym typeface="Symbol" pitchFamily="18" charset="2"/>
                  </a:rPr>
                  <a:t>	$</a:t>
                </a:r>
                <a:r>
                  <a:rPr lang="en-US" altLang="zh-TW" sz="1300" i="1" dirty="0" err="1">
                    <a:sym typeface="Symbol" pitchFamily="18" charset="2"/>
                  </a:rPr>
                  <a:t>ra</a:t>
                </a:r>
                <a:endParaRPr lang="en-US" altLang="zh-TW" sz="1300" dirty="0">
                  <a:sym typeface="Symbol" pitchFamily="18" charset="2"/>
                </a:endParaRPr>
              </a:p>
            </p:txBody>
          </p:sp>
          <p:sp>
            <p:nvSpPr>
              <p:cNvPr id="5150" name="Rectangle 104"/>
              <p:cNvSpPr>
                <a:spLocks noChangeArrowheads="1"/>
              </p:cNvSpPr>
              <p:nvPr/>
            </p:nvSpPr>
            <p:spPr bwMode="auto">
              <a:xfrm>
                <a:off x="107504" y="2781300"/>
                <a:ext cx="2506216" cy="36734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151" name="Line 107"/>
              <p:cNvSpPr>
                <a:spLocks noChangeShapeType="1"/>
              </p:cNvSpPr>
              <p:nvPr/>
            </p:nvSpPr>
            <p:spPr bwMode="auto">
              <a:xfrm>
                <a:off x="107504" y="4027488"/>
                <a:ext cx="249034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152" name="Line 107"/>
              <p:cNvSpPr>
                <a:spLocks noChangeShapeType="1"/>
              </p:cNvSpPr>
              <p:nvPr/>
            </p:nvSpPr>
            <p:spPr bwMode="auto">
              <a:xfrm>
                <a:off x="107504" y="4518025"/>
                <a:ext cx="249034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153" name="Line 107"/>
              <p:cNvSpPr>
                <a:spLocks noChangeShapeType="1"/>
              </p:cNvSpPr>
              <p:nvPr/>
            </p:nvSpPr>
            <p:spPr bwMode="auto">
              <a:xfrm>
                <a:off x="107504" y="5212088"/>
                <a:ext cx="249034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5147" name="文字方塊 4"/>
            <p:cNvSpPr txBox="1">
              <a:spLocks noChangeArrowheads="1"/>
            </p:cNvSpPr>
            <p:nvPr/>
          </p:nvSpPr>
          <p:spPr bwMode="auto">
            <a:xfrm>
              <a:off x="395536" y="2739881"/>
              <a:ext cx="64807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200" b="1">
                  <a:cs typeface="Times New Roman" pitchFamily="18" charset="0"/>
                </a:rPr>
                <a:t>(Addr.)</a:t>
              </a:r>
              <a:r>
                <a:rPr lang="en-US" altLang="zh-TW" sz="1200" b="1" baseline="-25000">
                  <a:cs typeface="Times New Roman" pitchFamily="18" charset="0"/>
                </a:rPr>
                <a:t>16</a:t>
              </a:r>
              <a:endParaRPr lang="zh-TW" altLang="en-US" sz="1200" b="1" baseline="-25000">
                <a:cs typeface="Times New Roman" pitchFamily="18" charset="0"/>
              </a:endParaRPr>
            </a:p>
          </p:txBody>
        </p:sp>
        <p:sp>
          <p:nvSpPr>
            <p:cNvPr id="5148" name="文字方塊 119"/>
            <p:cNvSpPr txBox="1">
              <a:spLocks noChangeArrowheads="1"/>
            </p:cNvSpPr>
            <p:nvPr/>
          </p:nvSpPr>
          <p:spPr bwMode="auto">
            <a:xfrm>
              <a:off x="114250" y="2739484"/>
              <a:ext cx="281286" cy="18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200" b="1">
                  <a:cs typeface="Times New Roman" pitchFamily="18" charset="0"/>
                </a:rPr>
                <a:t>No.</a:t>
              </a:r>
              <a:endParaRPr lang="zh-TW" altLang="en-US" sz="1200" b="1">
                <a:cs typeface="Times New Roman" pitchFamily="18" charset="0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32092"/>
              </p:ext>
            </p:extLst>
          </p:nvPr>
        </p:nvGraphicFramePr>
        <p:xfrm>
          <a:off x="3231332" y="2149063"/>
          <a:ext cx="692596" cy="152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96"/>
              </a:tblGrid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 ($</a:t>
                      </a:r>
                      <a:r>
                        <a:rPr lang="en-US" altLang="zh-TW" sz="1200" b="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($</a:t>
                      </a:r>
                      <a:r>
                        <a:rPr lang="en-US" altLang="zh-TW" sz="12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直線接點 4"/>
          <p:cNvCxnSpPr/>
          <p:nvPr/>
        </p:nvCxnSpPr>
        <p:spPr bwMode="auto">
          <a:xfrm>
            <a:off x="3231332" y="2062775"/>
            <a:ext cx="0" cy="172232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/>
          <p:nvPr/>
        </p:nvCxnSpPr>
        <p:spPr bwMode="auto">
          <a:xfrm>
            <a:off x="3921019" y="2062775"/>
            <a:ext cx="0" cy="172232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Line 118"/>
          <p:cNvSpPr>
            <a:spLocks noChangeShapeType="1"/>
          </p:cNvSpPr>
          <p:nvPr/>
        </p:nvSpPr>
        <p:spPr bwMode="auto">
          <a:xfrm>
            <a:off x="2934469" y="2532272"/>
            <a:ext cx="296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TW" altLang="en-US" sz="1200"/>
          </a:p>
        </p:txBody>
      </p:sp>
      <p:sp>
        <p:nvSpPr>
          <p:cNvPr id="127" name="Text Box 119"/>
          <p:cNvSpPr txBox="1">
            <a:spLocks noChangeArrowheads="1"/>
          </p:cNvSpPr>
          <p:nvPr/>
        </p:nvSpPr>
        <p:spPr bwMode="auto">
          <a:xfrm>
            <a:off x="2636019" y="2433847"/>
            <a:ext cx="3000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200" dirty="0"/>
              <a:t>$</a:t>
            </a:r>
            <a:r>
              <a:rPr lang="en-US" altLang="zh-TW" sz="1200" i="1" dirty="0" err="1"/>
              <a:t>sp</a:t>
            </a:r>
            <a:endParaRPr lang="en-US" altLang="zh-TW" sz="1200" i="1" dirty="0"/>
          </a:p>
        </p:txBody>
      </p:sp>
      <p:graphicFrame>
        <p:nvGraphicFramePr>
          <p:cNvPr id="131" name="表格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47366"/>
              </p:ext>
            </p:extLst>
          </p:nvPr>
        </p:nvGraphicFramePr>
        <p:xfrm>
          <a:off x="4730529" y="2122513"/>
          <a:ext cx="692596" cy="152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96"/>
              </a:tblGrid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 ($</a:t>
                      </a:r>
                      <a:r>
                        <a:rPr lang="en-US" altLang="zh-TW" sz="1200" b="0" i="1" dirty="0" err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altLang="zh-TW" sz="1200" b="0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="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($</a:t>
                      </a:r>
                      <a:r>
                        <a:rPr lang="en-US" altLang="zh-TW" sz="1200" b="0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TW" sz="1200" b="0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0)</a:t>
                      </a:r>
                      <a:endParaRPr lang="zh-TW" altLang="en-US" sz="1200" b="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 ($</a:t>
                      </a:r>
                      <a:r>
                        <a:rPr lang="en-US" altLang="zh-TW" sz="1200" b="0" i="1" dirty="0" err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altLang="zh-TW" sz="1200" b="0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="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($</a:t>
                      </a:r>
                      <a:r>
                        <a:rPr lang="en-US" altLang="zh-TW" sz="1200" b="0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TW" sz="1200" b="0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0)</a:t>
                      </a:r>
                      <a:endParaRPr lang="zh-TW" altLang="en-US" sz="1200" b="0" dirty="0" smtClean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2" name="直線接點 131"/>
          <p:cNvCxnSpPr/>
          <p:nvPr/>
        </p:nvCxnSpPr>
        <p:spPr bwMode="auto">
          <a:xfrm>
            <a:off x="4730529" y="2036225"/>
            <a:ext cx="0" cy="1722323"/>
          </a:xfrm>
          <a:prstGeom prst="lin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線接點 132"/>
          <p:cNvCxnSpPr/>
          <p:nvPr/>
        </p:nvCxnSpPr>
        <p:spPr bwMode="auto">
          <a:xfrm>
            <a:off x="5420216" y="2036225"/>
            <a:ext cx="0" cy="1722323"/>
          </a:xfrm>
          <a:prstGeom prst="lin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Line 118"/>
          <p:cNvSpPr>
            <a:spLocks noChangeShapeType="1"/>
          </p:cNvSpPr>
          <p:nvPr/>
        </p:nvSpPr>
        <p:spPr bwMode="auto">
          <a:xfrm>
            <a:off x="4433666" y="2876242"/>
            <a:ext cx="296863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TW" altLang="en-US" sz="1200"/>
          </a:p>
        </p:txBody>
      </p:sp>
      <p:sp>
        <p:nvSpPr>
          <p:cNvPr id="135" name="Text Box 119"/>
          <p:cNvSpPr txBox="1">
            <a:spLocks noChangeArrowheads="1"/>
          </p:cNvSpPr>
          <p:nvPr/>
        </p:nvSpPr>
        <p:spPr bwMode="auto">
          <a:xfrm>
            <a:off x="4135216" y="2777817"/>
            <a:ext cx="3000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200" dirty="0">
                <a:solidFill>
                  <a:srgbClr val="FF3300"/>
                </a:solidFill>
              </a:rPr>
              <a:t>$</a:t>
            </a:r>
            <a:r>
              <a:rPr lang="en-US" altLang="zh-TW" sz="1200" i="1" dirty="0" err="1">
                <a:solidFill>
                  <a:srgbClr val="FF3300"/>
                </a:solidFill>
              </a:rPr>
              <a:t>sp</a:t>
            </a:r>
            <a:endParaRPr lang="en-US" altLang="zh-TW" sz="1200" i="1" dirty="0">
              <a:solidFill>
                <a:srgbClr val="FF3300"/>
              </a:solidFill>
            </a:endParaRPr>
          </a:p>
        </p:txBody>
      </p:sp>
      <p:graphicFrame>
        <p:nvGraphicFramePr>
          <p:cNvPr id="136" name="表格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38206"/>
              </p:ext>
            </p:extLst>
          </p:nvPr>
        </p:nvGraphicFramePr>
        <p:xfrm>
          <a:off x="6292417" y="2122513"/>
          <a:ext cx="692596" cy="152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96"/>
              </a:tblGrid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 ($</a:t>
                      </a:r>
                      <a:r>
                        <a:rPr lang="en-US" altLang="zh-TW" sz="1200" b="0" i="1" dirty="0" err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altLang="zh-TW" sz="1200" b="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="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($</a:t>
                      </a:r>
                      <a:r>
                        <a:rPr lang="en-US" altLang="zh-TW" sz="1200" b="0" i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TW" sz="1200" b="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0)</a:t>
                      </a:r>
                      <a:endParaRPr lang="zh-TW" altLang="en-US" sz="1200" b="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 ($</a:t>
                      </a:r>
                      <a:r>
                        <a:rPr lang="en-US" altLang="zh-TW" sz="1200" b="0" i="1" dirty="0" err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altLang="zh-TW" sz="1200" b="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="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($</a:t>
                      </a:r>
                      <a:r>
                        <a:rPr lang="en-US" altLang="zh-TW" sz="1200" b="0" i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TW" sz="1200" b="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0)</a:t>
                      </a:r>
                      <a:endParaRPr lang="zh-TW" altLang="en-US" sz="1200" b="0" dirty="0" smtClean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 ($</a:t>
                      </a:r>
                      <a:r>
                        <a:rPr lang="en-US" altLang="zh-TW" sz="1200" b="0" i="1" dirty="0" err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altLang="zh-TW" sz="1200" b="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="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($</a:t>
                      </a:r>
                      <a:r>
                        <a:rPr lang="en-US" altLang="zh-TW" sz="1200" b="0" i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TW" sz="1200" b="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0)</a:t>
                      </a:r>
                      <a:endParaRPr lang="zh-TW" altLang="en-US" sz="1200" b="0" dirty="0" smtClean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7" name="直線接點 136"/>
          <p:cNvCxnSpPr/>
          <p:nvPr/>
        </p:nvCxnSpPr>
        <p:spPr bwMode="auto">
          <a:xfrm>
            <a:off x="6292417" y="2036225"/>
            <a:ext cx="0" cy="1722323"/>
          </a:xfrm>
          <a:prstGeom prst="line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線接點 137"/>
          <p:cNvCxnSpPr/>
          <p:nvPr/>
        </p:nvCxnSpPr>
        <p:spPr bwMode="auto">
          <a:xfrm>
            <a:off x="6982104" y="2036225"/>
            <a:ext cx="0" cy="1722323"/>
          </a:xfrm>
          <a:prstGeom prst="line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Line 118"/>
          <p:cNvSpPr>
            <a:spLocks noChangeShapeType="1"/>
          </p:cNvSpPr>
          <p:nvPr/>
        </p:nvSpPr>
        <p:spPr bwMode="auto">
          <a:xfrm>
            <a:off x="5995554" y="3267640"/>
            <a:ext cx="296863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TW" altLang="en-US" sz="1200"/>
          </a:p>
        </p:txBody>
      </p:sp>
      <p:sp>
        <p:nvSpPr>
          <p:cNvPr id="140" name="Text Box 119"/>
          <p:cNvSpPr txBox="1">
            <a:spLocks noChangeArrowheads="1"/>
          </p:cNvSpPr>
          <p:nvPr/>
        </p:nvSpPr>
        <p:spPr bwMode="auto">
          <a:xfrm>
            <a:off x="5697104" y="3169215"/>
            <a:ext cx="3000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200" dirty="0">
                <a:solidFill>
                  <a:srgbClr val="3333FF"/>
                </a:solidFill>
              </a:rPr>
              <a:t>$</a:t>
            </a:r>
            <a:r>
              <a:rPr lang="en-US" altLang="zh-TW" sz="1200" i="1" dirty="0" err="1">
                <a:solidFill>
                  <a:srgbClr val="3333FF"/>
                </a:solidFill>
              </a:rPr>
              <a:t>sp</a:t>
            </a:r>
            <a:endParaRPr lang="en-US" altLang="zh-TW" sz="1200" i="1" dirty="0">
              <a:solidFill>
                <a:srgbClr val="3333FF"/>
              </a:solidFill>
            </a:endParaRPr>
          </a:p>
        </p:txBody>
      </p:sp>
      <p:graphicFrame>
        <p:nvGraphicFramePr>
          <p:cNvPr id="141" name="表格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79865"/>
              </p:ext>
            </p:extLst>
          </p:nvPr>
        </p:nvGraphicFramePr>
        <p:xfrm>
          <a:off x="7956376" y="2113310"/>
          <a:ext cx="692596" cy="152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96"/>
              </a:tblGrid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 ($</a:t>
                      </a:r>
                      <a:r>
                        <a:rPr lang="en-US" altLang="zh-TW" sz="1200" b="0" i="1" dirty="0" err="1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altLang="zh-TW" sz="1200" b="0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="0" dirty="0">
                        <a:solidFill>
                          <a:srgbClr val="0099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($</a:t>
                      </a:r>
                      <a:r>
                        <a:rPr lang="en-US" altLang="zh-TW" sz="1200" b="0" i="1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TW" sz="1200" b="0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0)</a:t>
                      </a:r>
                      <a:endParaRPr lang="zh-TW" altLang="en-US" sz="1200" b="0" dirty="0">
                        <a:solidFill>
                          <a:srgbClr val="0099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 ($</a:t>
                      </a:r>
                      <a:r>
                        <a:rPr lang="en-US" altLang="zh-TW" sz="1200" b="0" i="1" dirty="0" err="1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altLang="zh-TW" sz="1200" b="0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="0" dirty="0">
                        <a:solidFill>
                          <a:srgbClr val="0099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($</a:t>
                      </a:r>
                      <a:r>
                        <a:rPr lang="en-US" altLang="zh-TW" sz="1200" b="0" i="1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TW" sz="1200" b="0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0)</a:t>
                      </a:r>
                      <a:endParaRPr lang="zh-TW" altLang="en-US" sz="1200" b="0" dirty="0" smtClean="0">
                        <a:solidFill>
                          <a:srgbClr val="0099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 ($</a:t>
                      </a:r>
                      <a:r>
                        <a:rPr lang="en-US" altLang="zh-TW" sz="1200" b="0" i="1" dirty="0" err="1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altLang="zh-TW" sz="1200" b="0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="0" dirty="0">
                        <a:solidFill>
                          <a:srgbClr val="0099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($</a:t>
                      </a:r>
                      <a:r>
                        <a:rPr lang="en-US" altLang="zh-TW" sz="1200" b="0" i="1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TW" sz="1200" b="0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0)</a:t>
                      </a:r>
                      <a:endParaRPr lang="zh-TW" altLang="en-US" sz="1200" b="0" dirty="0" smtClean="0">
                        <a:solidFill>
                          <a:srgbClr val="0099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 ($</a:t>
                      </a:r>
                      <a:r>
                        <a:rPr lang="en-US" altLang="zh-TW" sz="1200" b="0" i="1" dirty="0" err="1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altLang="zh-TW" sz="1200" b="0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="0" dirty="0">
                        <a:solidFill>
                          <a:srgbClr val="0099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($</a:t>
                      </a:r>
                      <a:r>
                        <a:rPr lang="en-US" altLang="zh-TW" sz="1200" b="0" i="1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TW" sz="1200" b="0" dirty="0" smtClean="0">
                          <a:solidFill>
                            <a:srgbClr val="00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0)</a:t>
                      </a:r>
                      <a:endParaRPr lang="zh-TW" altLang="en-US" sz="1200" b="0" dirty="0" smtClean="0">
                        <a:solidFill>
                          <a:srgbClr val="0099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2" name="直線接點 141"/>
          <p:cNvCxnSpPr/>
          <p:nvPr/>
        </p:nvCxnSpPr>
        <p:spPr bwMode="auto">
          <a:xfrm>
            <a:off x="7956376" y="2027022"/>
            <a:ext cx="0" cy="1722323"/>
          </a:xfrm>
          <a:prstGeom prst="line">
            <a:avLst/>
          </a:prstGeom>
          <a:noFill/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接點 142"/>
          <p:cNvCxnSpPr/>
          <p:nvPr/>
        </p:nvCxnSpPr>
        <p:spPr bwMode="auto">
          <a:xfrm>
            <a:off x="8646063" y="2027022"/>
            <a:ext cx="0" cy="1722323"/>
          </a:xfrm>
          <a:prstGeom prst="line">
            <a:avLst/>
          </a:prstGeom>
          <a:noFill/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Line 118"/>
          <p:cNvSpPr>
            <a:spLocks noChangeShapeType="1"/>
          </p:cNvSpPr>
          <p:nvPr/>
        </p:nvSpPr>
        <p:spPr bwMode="auto">
          <a:xfrm>
            <a:off x="7659513" y="3627680"/>
            <a:ext cx="296863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TW" altLang="en-US" sz="1200"/>
          </a:p>
        </p:txBody>
      </p:sp>
      <p:sp>
        <p:nvSpPr>
          <p:cNvPr id="145" name="Text Box 119"/>
          <p:cNvSpPr txBox="1">
            <a:spLocks noChangeArrowheads="1"/>
          </p:cNvSpPr>
          <p:nvPr/>
        </p:nvSpPr>
        <p:spPr bwMode="auto">
          <a:xfrm>
            <a:off x="7361063" y="3529255"/>
            <a:ext cx="3000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200" dirty="0">
                <a:solidFill>
                  <a:srgbClr val="009900"/>
                </a:solidFill>
              </a:rPr>
              <a:t>$</a:t>
            </a:r>
            <a:r>
              <a:rPr lang="en-US" altLang="zh-TW" sz="1200" i="1" dirty="0" err="1">
                <a:solidFill>
                  <a:srgbClr val="009900"/>
                </a:solidFill>
              </a:rPr>
              <a:t>sp</a:t>
            </a:r>
            <a:endParaRPr lang="en-US" altLang="zh-TW" sz="1200" i="1" dirty="0">
              <a:solidFill>
                <a:srgbClr val="009900"/>
              </a:solidFill>
            </a:endParaRPr>
          </a:p>
        </p:txBody>
      </p:sp>
      <p:graphicFrame>
        <p:nvGraphicFramePr>
          <p:cNvPr id="146" name="表格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582538"/>
              </p:ext>
            </p:extLst>
          </p:nvPr>
        </p:nvGraphicFramePr>
        <p:xfrm>
          <a:off x="3231332" y="5177341"/>
          <a:ext cx="692596" cy="152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96"/>
              </a:tblGrid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 ($</a:t>
                      </a:r>
                      <a:r>
                        <a:rPr lang="en-US" altLang="zh-TW" sz="1200" b="0" i="1" dirty="0" err="1" smtClean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altLang="zh-TW" sz="1200" b="0" dirty="0" smtClean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="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($</a:t>
                      </a:r>
                      <a:r>
                        <a:rPr lang="en-US" altLang="zh-TW" sz="1200" b="0" i="1" dirty="0" smtClean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TW" sz="1200" b="0" dirty="0" smtClean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0)</a:t>
                      </a:r>
                      <a:endParaRPr lang="zh-TW" altLang="en-US" sz="1200" b="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 ($</a:t>
                      </a:r>
                      <a:r>
                        <a:rPr lang="en-US" altLang="zh-TW" sz="1200" b="0" i="1" dirty="0" err="1" smtClean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altLang="zh-TW" sz="1200" b="0" dirty="0" smtClean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="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($</a:t>
                      </a:r>
                      <a:r>
                        <a:rPr lang="en-US" altLang="zh-TW" sz="1200" b="0" i="1" dirty="0" smtClean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TW" sz="1200" b="0" dirty="0" smtClean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0)</a:t>
                      </a:r>
                      <a:endParaRPr lang="zh-TW" altLang="en-US" sz="1200" b="0" dirty="0" smtClean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 ($</a:t>
                      </a:r>
                      <a:r>
                        <a:rPr lang="en-US" altLang="zh-TW" sz="1200" b="0" i="1" dirty="0" err="1" smtClean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altLang="zh-TW" sz="1200" b="0" dirty="0" smtClean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="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($</a:t>
                      </a:r>
                      <a:r>
                        <a:rPr lang="en-US" altLang="zh-TW" sz="1200" b="0" i="1" dirty="0" smtClean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TW" sz="1200" b="0" dirty="0" smtClean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0)</a:t>
                      </a:r>
                      <a:endParaRPr lang="zh-TW" altLang="en-US" sz="1200" b="0" dirty="0" smtClean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 smtClean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7" name="直線接點 146"/>
          <p:cNvCxnSpPr/>
          <p:nvPr/>
        </p:nvCxnSpPr>
        <p:spPr bwMode="auto">
          <a:xfrm>
            <a:off x="3231332" y="5091053"/>
            <a:ext cx="0" cy="1722323"/>
          </a:xfrm>
          <a:prstGeom prst="line">
            <a:avLst/>
          </a:prstGeom>
          <a:noFill/>
          <a:ln w="19050" cap="flat" cmpd="sng" algn="ctr">
            <a:solidFill>
              <a:srgbClr val="99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直線接點 147"/>
          <p:cNvCxnSpPr/>
          <p:nvPr/>
        </p:nvCxnSpPr>
        <p:spPr bwMode="auto">
          <a:xfrm>
            <a:off x="3921019" y="5091053"/>
            <a:ext cx="0" cy="1722323"/>
          </a:xfrm>
          <a:prstGeom prst="line">
            <a:avLst/>
          </a:prstGeom>
          <a:noFill/>
          <a:ln w="19050" cap="flat" cmpd="sng" algn="ctr">
            <a:solidFill>
              <a:srgbClr val="99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Line 118"/>
          <p:cNvSpPr>
            <a:spLocks noChangeShapeType="1"/>
          </p:cNvSpPr>
          <p:nvPr/>
        </p:nvSpPr>
        <p:spPr bwMode="auto">
          <a:xfrm>
            <a:off x="2934469" y="6335737"/>
            <a:ext cx="296863" cy="0"/>
          </a:xfrm>
          <a:prstGeom prst="line">
            <a:avLst/>
          </a:prstGeom>
          <a:noFill/>
          <a:ln w="9525">
            <a:solidFill>
              <a:srgbClr val="9900CC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TW" altLang="en-US" sz="1200"/>
          </a:p>
        </p:txBody>
      </p:sp>
      <p:sp>
        <p:nvSpPr>
          <p:cNvPr id="150" name="Text Box 119"/>
          <p:cNvSpPr txBox="1">
            <a:spLocks noChangeArrowheads="1"/>
          </p:cNvSpPr>
          <p:nvPr/>
        </p:nvSpPr>
        <p:spPr bwMode="auto">
          <a:xfrm>
            <a:off x="2636019" y="6237312"/>
            <a:ext cx="3000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200" dirty="0">
                <a:solidFill>
                  <a:srgbClr val="9900CC"/>
                </a:solidFill>
              </a:rPr>
              <a:t>$</a:t>
            </a:r>
            <a:r>
              <a:rPr lang="en-US" altLang="zh-TW" sz="1200" i="1" dirty="0" err="1">
                <a:solidFill>
                  <a:srgbClr val="9900CC"/>
                </a:solidFill>
              </a:rPr>
              <a:t>sp</a:t>
            </a:r>
            <a:endParaRPr lang="en-US" altLang="zh-TW" sz="1200" i="1" dirty="0">
              <a:solidFill>
                <a:srgbClr val="9900CC"/>
              </a:solidFill>
            </a:endParaRPr>
          </a:p>
        </p:txBody>
      </p:sp>
      <p:graphicFrame>
        <p:nvGraphicFramePr>
          <p:cNvPr id="151" name="表格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53466"/>
              </p:ext>
            </p:extLst>
          </p:nvPr>
        </p:nvGraphicFramePr>
        <p:xfrm>
          <a:off x="4730529" y="5189282"/>
          <a:ext cx="692596" cy="152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96"/>
              </a:tblGrid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CC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 ($</a:t>
                      </a:r>
                      <a:r>
                        <a:rPr lang="en-US" altLang="zh-TW" sz="1200" b="0" i="1" dirty="0" err="1" smtClean="0">
                          <a:solidFill>
                            <a:srgbClr val="CC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altLang="zh-TW" sz="1200" b="0" dirty="0" smtClean="0">
                          <a:solidFill>
                            <a:srgbClr val="CC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="0" dirty="0">
                        <a:solidFill>
                          <a:srgbClr val="CC99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CC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($</a:t>
                      </a:r>
                      <a:r>
                        <a:rPr lang="en-US" altLang="zh-TW" sz="1200" b="0" i="1" dirty="0" smtClean="0">
                          <a:solidFill>
                            <a:srgbClr val="CC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TW" sz="1200" b="0" dirty="0" smtClean="0">
                          <a:solidFill>
                            <a:srgbClr val="CC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0)</a:t>
                      </a:r>
                      <a:endParaRPr lang="zh-TW" altLang="en-US" sz="1200" b="0" dirty="0">
                        <a:solidFill>
                          <a:srgbClr val="CC99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CC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 ($</a:t>
                      </a:r>
                      <a:r>
                        <a:rPr lang="en-US" altLang="zh-TW" sz="1200" b="0" i="1" dirty="0" err="1" smtClean="0">
                          <a:solidFill>
                            <a:srgbClr val="CC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altLang="zh-TW" sz="1200" b="0" dirty="0" smtClean="0">
                          <a:solidFill>
                            <a:srgbClr val="CC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="0" dirty="0">
                        <a:solidFill>
                          <a:srgbClr val="CC99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rgbClr val="CC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($</a:t>
                      </a:r>
                      <a:r>
                        <a:rPr lang="en-US" altLang="zh-TW" sz="1200" b="0" i="1" dirty="0" smtClean="0">
                          <a:solidFill>
                            <a:srgbClr val="CC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TW" sz="1200" b="0" dirty="0" smtClean="0">
                          <a:solidFill>
                            <a:srgbClr val="CC99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0)</a:t>
                      </a:r>
                      <a:endParaRPr lang="zh-TW" altLang="en-US" sz="1200" b="0" dirty="0" smtClean="0">
                        <a:solidFill>
                          <a:srgbClr val="CC99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CC99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CC99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CC99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CC99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2" name="直線接點 151"/>
          <p:cNvCxnSpPr/>
          <p:nvPr/>
        </p:nvCxnSpPr>
        <p:spPr bwMode="auto">
          <a:xfrm>
            <a:off x="4730529" y="5102994"/>
            <a:ext cx="0" cy="1722323"/>
          </a:xfrm>
          <a:prstGeom prst="line">
            <a:avLst/>
          </a:prstGeom>
          <a:noFill/>
          <a:ln w="19050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直線接點 152"/>
          <p:cNvCxnSpPr/>
          <p:nvPr/>
        </p:nvCxnSpPr>
        <p:spPr bwMode="auto">
          <a:xfrm>
            <a:off x="5420216" y="5102994"/>
            <a:ext cx="0" cy="1722323"/>
          </a:xfrm>
          <a:prstGeom prst="line">
            <a:avLst/>
          </a:prstGeom>
          <a:noFill/>
          <a:ln w="19050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" name="Line 118"/>
          <p:cNvSpPr>
            <a:spLocks noChangeShapeType="1"/>
          </p:cNvSpPr>
          <p:nvPr/>
        </p:nvSpPr>
        <p:spPr bwMode="auto">
          <a:xfrm>
            <a:off x="4433666" y="5943011"/>
            <a:ext cx="296863" cy="0"/>
          </a:xfrm>
          <a:prstGeom prst="line">
            <a:avLst/>
          </a:prstGeom>
          <a:noFill/>
          <a:ln w="9525">
            <a:solidFill>
              <a:srgbClr val="CC9900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TW" altLang="en-US" sz="1200"/>
          </a:p>
        </p:txBody>
      </p:sp>
      <p:sp>
        <p:nvSpPr>
          <p:cNvPr id="155" name="Text Box 119"/>
          <p:cNvSpPr txBox="1">
            <a:spLocks noChangeArrowheads="1"/>
          </p:cNvSpPr>
          <p:nvPr/>
        </p:nvSpPr>
        <p:spPr bwMode="auto">
          <a:xfrm>
            <a:off x="4135216" y="5844586"/>
            <a:ext cx="3000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200" dirty="0">
                <a:solidFill>
                  <a:srgbClr val="CC9900"/>
                </a:solidFill>
              </a:rPr>
              <a:t>$</a:t>
            </a:r>
            <a:r>
              <a:rPr lang="en-US" altLang="zh-TW" sz="1200" i="1" dirty="0" err="1">
                <a:solidFill>
                  <a:srgbClr val="CC9900"/>
                </a:solidFill>
              </a:rPr>
              <a:t>sp</a:t>
            </a:r>
            <a:endParaRPr lang="en-US" altLang="zh-TW" sz="1200" i="1" dirty="0">
              <a:solidFill>
                <a:srgbClr val="CC9900"/>
              </a:solidFill>
            </a:endParaRPr>
          </a:p>
        </p:txBody>
      </p:sp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56442"/>
              </p:ext>
            </p:extLst>
          </p:nvPr>
        </p:nvGraphicFramePr>
        <p:xfrm>
          <a:off x="6292417" y="5189282"/>
          <a:ext cx="692596" cy="152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96"/>
              </a:tblGrid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 ($</a:t>
                      </a:r>
                      <a:r>
                        <a:rPr lang="en-US" altLang="zh-TW" sz="1200" b="0" i="1" dirty="0" err="1" smtClean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altLang="zh-TW" sz="1200" b="0" dirty="0" smtClean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="0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($</a:t>
                      </a:r>
                      <a:r>
                        <a:rPr lang="en-US" altLang="zh-TW" sz="1200" b="0" i="1" dirty="0" smtClean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TW" sz="1200" b="0" dirty="0" smtClean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0)</a:t>
                      </a:r>
                      <a:endParaRPr lang="zh-TW" altLang="en-US" sz="1200" b="0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9" name="直線接點 158"/>
          <p:cNvCxnSpPr/>
          <p:nvPr/>
        </p:nvCxnSpPr>
        <p:spPr bwMode="auto">
          <a:xfrm>
            <a:off x="6292417" y="5102994"/>
            <a:ext cx="0" cy="1722323"/>
          </a:xfrm>
          <a:prstGeom prst="line">
            <a:avLst/>
          </a:prstGeom>
          <a:noFill/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直線接點 159"/>
          <p:cNvCxnSpPr/>
          <p:nvPr/>
        </p:nvCxnSpPr>
        <p:spPr bwMode="auto">
          <a:xfrm>
            <a:off x="6982104" y="5102994"/>
            <a:ext cx="0" cy="1722323"/>
          </a:xfrm>
          <a:prstGeom prst="line">
            <a:avLst/>
          </a:prstGeom>
          <a:noFill/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Line 118"/>
          <p:cNvSpPr>
            <a:spLocks noChangeShapeType="1"/>
          </p:cNvSpPr>
          <p:nvPr/>
        </p:nvSpPr>
        <p:spPr bwMode="auto">
          <a:xfrm>
            <a:off x="5995554" y="5572491"/>
            <a:ext cx="296863" cy="0"/>
          </a:xfrm>
          <a:prstGeom prst="line">
            <a:avLst/>
          </a:prstGeom>
          <a:noFill/>
          <a:ln w="9525">
            <a:solidFill>
              <a:srgbClr val="FF3399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TW" altLang="en-US" sz="1200"/>
          </a:p>
        </p:txBody>
      </p:sp>
      <p:sp>
        <p:nvSpPr>
          <p:cNvPr id="162" name="Text Box 119"/>
          <p:cNvSpPr txBox="1">
            <a:spLocks noChangeArrowheads="1"/>
          </p:cNvSpPr>
          <p:nvPr/>
        </p:nvSpPr>
        <p:spPr bwMode="auto">
          <a:xfrm>
            <a:off x="5697104" y="5474066"/>
            <a:ext cx="3000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200" dirty="0">
                <a:solidFill>
                  <a:srgbClr val="FF3399"/>
                </a:solidFill>
              </a:rPr>
              <a:t>$</a:t>
            </a:r>
            <a:r>
              <a:rPr lang="en-US" altLang="zh-TW" sz="1200" i="1" dirty="0" err="1">
                <a:solidFill>
                  <a:srgbClr val="FF3399"/>
                </a:solidFill>
              </a:rPr>
              <a:t>sp</a:t>
            </a:r>
            <a:endParaRPr lang="en-US" altLang="zh-TW" sz="1200" i="1" dirty="0">
              <a:solidFill>
                <a:srgbClr val="FF3399"/>
              </a:solidFill>
            </a:endParaRPr>
          </a:p>
        </p:txBody>
      </p:sp>
      <p:graphicFrame>
        <p:nvGraphicFramePr>
          <p:cNvPr id="163" name="表格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79038"/>
              </p:ext>
            </p:extLst>
          </p:nvPr>
        </p:nvGraphicFramePr>
        <p:xfrm>
          <a:off x="7956376" y="5189282"/>
          <a:ext cx="692596" cy="152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96"/>
              </a:tblGrid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733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64" name="直線接點 163"/>
          <p:cNvCxnSpPr/>
          <p:nvPr/>
        </p:nvCxnSpPr>
        <p:spPr bwMode="auto">
          <a:xfrm>
            <a:off x="7956376" y="5102994"/>
            <a:ext cx="0" cy="1722323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直線接點 164"/>
          <p:cNvCxnSpPr/>
          <p:nvPr/>
        </p:nvCxnSpPr>
        <p:spPr bwMode="auto">
          <a:xfrm>
            <a:off x="8646063" y="5102994"/>
            <a:ext cx="0" cy="1722323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6" name="Line 118"/>
          <p:cNvSpPr>
            <a:spLocks noChangeShapeType="1"/>
          </p:cNvSpPr>
          <p:nvPr/>
        </p:nvSpPr>
        <p:spPr bwMode="auto">
          <a:xfrm>
            <a:off x="7659513" y="5183609"/>
            <a:ext cx="296863" cy="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TW" altLang="en-US" sz="1200"/>
          </a:p>
        </p:txBody>
      </p:sp>
      <p:sp>
        <p:nvSpPr>
          <p:cNvPr id="167" name="Text Box 119"/>
          <p:cNvSpPr txBox="1">
            <a:spLocks noChangeArrowheads="1"/>
          </p:cNvSpPr>
          <p:nvPr/>
        </p:nvSpPr>
        <p:spPr bwMode="auto">
          <a:xfrm>
            <a:off x="7361063" y="5085184"/>
            <a:ext cx="3000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200" dirty="0">
                <a:solidFill>
                  <a:srgbClr val="336699"/>
                </a:solidFill>
              </a:rPr>
              <a:t>$</a:t>
            </a:r>
            <a:r>
              <a:rPr lang="en-US" altLang="zh-TW" sz="1200" i="1" dirty="0" err="1">
                <a:solidFill>
                  <a:srgbClr val="336699"/>
                </a:solidFill>
              </a:rPr>
              <a:t>sp</a:t>
            </a:r>
            <a:endParaRPr lang="en-US" altLang="zh-TW" sz="1200" i="1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3872408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Nested procedures (Cont.)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A C variable is generally a location in storage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Type: integers, characters, …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Storage classes</a:t>
            </a:r>
          </a:p>
          <a:p>
            <a:pPr lvl="3"/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Automatic</a:t>
            </a:r>
          </a:p>
          <a:p>
            <a:pPr lvl="4"/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Local to a procedure and be discarded when the procedure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exits</a:t>
            </a:r>
            <a:endParaRPr lang="en-US" altLang="zh-TW" sz="1400" i="1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3"/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Static</a:t>
            </a:r>
          </a:p>
          <a:p>
            <a:pPr lvl="4"/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Will exist across exits from and entries to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procedures</a:t>
            </a:r>
          </a:p>
          <a:p>
            <a:pPr lvl="4"/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To be declared outside all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procedures</a:t>
            </a:r>
          </a:p>
          <a:p>
            <a:pPr lvl="4"/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To be declared using the keyword </a:t>
            </a:r>
            <a:r>
              <a:rPr lang="en-US" altLang="zh-TW" sz="1400" b="1" i="1" dirty="0" smtClean="0">
                <a:latin typeface="Times New Roman" pitchFamily="18" charset="0"/>
                <a:ea typeface="標楷體" pitchFamily="65" charset="-120"/>
              </a:rPr>
              <a:t>static</a:t>
            </a: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Global pointer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($</a:t>
            </a:r>
            <a:r>
              <a:rPr lang="en-US" altLang="zh-TW" sz="2000" i="1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gp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The register reserved to point to static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data</a:t>
            </a:r>
            <a:endParaRPr lang="en-US" altLang="zh-TW" sz="1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95736" y="6196108"/>
            <a:ext cx="52197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2.11 What is and what is not preserved across a procedure call.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121" y="4653136"/>
            <a:ext cx="5468930" cy="14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1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3296344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Allocating space for new data on the stack</a:t>
            </a: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Procedure frame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activation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record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The segment of the stack containing a procedure’s saved registers and local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variables</a:t>
            </a:r>
          </a:p>
          <a:p>
            <a:pPr lvl="1"/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Frame pointer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($</a:t>
            </a:r>
            <a:r>
              <a:rPr lang="en-US" altLang="zh-TW" sz="1800" i="1" dirty="0" err="1" smtClean="0">
                <a:latin typeface="Times New Roman" pitchFamily="18" charset="0"/>
                <a:ea typeface="標楷體" pitchFamily="65" charset="-120"/>
              </a:rPr>
              <a:t>fp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To point to the first word of the frame of a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procedure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To offer a stable base register within a procedure for local memory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references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$</a:t>
            </a:r>
            <a:r>
              <a:rPr lang="en-US" altLang="zh-TW" sz="1600" i="1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sp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might change during the procedure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Using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$</a:t>
            </a:r>
            <a:r>
              <a:rPr lang="en-US" altLang="zh-TW" sz="1600" i="1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sp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to reference to a local variable in memory might have different offsets depending on where they are in the procedure</a:t>
            </a:r>
            <a:endParaRPr lang="en-US" altLang="zh-TW" sz="1600" i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95375" y="6477000"/>
            <a:ext cx="7437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2.12 Illustration of the stack allocation (a) before, (b) during, and (c) after the procedure call.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681" y="3789040"/>
            <a:ext cx="5446827" cy="2666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2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9328-A450-4B98-BC61-5E1D2D346E3A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 dirty="0" smtClean="0">
                <a:latin typeface="Bookman Old Style" pitchFamily="18" charset="0"/>
                <a:ea typeface="標楷體" pitchFamily="65" charset="-120"/>
              </a:rPr>
              <a:t>Introduction</a:t>
            </a:r>
            <a:endParaRPr lang="en-US" altLang="zh-TW" sz="40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dirty="0">
                <a:ea typeface="標楷體" pitchFamily="65" charset="-120"/>
              </a:rPr>
              <a:t>To command a computer’s </a:t>
            </a:r>
            <a:r>
              <a:rPr lang="en-US" altLang="zh-TW" sz="2400" dirty="0" smtClean="0">
                <a:ea typeface="標楷體" pitchFamily="65" charset="-120"/>
              </a:rPr>
              <a:t>hardware</a:t>
            </a: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Instructions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: the words of a computer’s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language</a:t>
            </a: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Instruction set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: vocabulary of a computer’s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language</a:t>
            </a:r>
          </a:p>
          <a:p>
            <a:r>
              <a:rPr lang="en-US" altLang="zh-TW" sz="2400" dirty="0">
                <a:ea typeface="標楷體" pitchFamily="65" charset="-120"/>
              </a:rPr>
              <a:t>Computer languages are quite </a:t>
            </a:r>
            <a:r>
              <a:rPr lang="en-US" altLang="zh-TW" sz="2400" dirty="0" smtClean="0">
                <a:ea typeface="標楷體" pitchFamily="65" charset="-120"/>
              </a:rPr>
              <a:t>similar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All computers are constructed from hardware technologies based on similar underlying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principles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There are a few basic operations that all computers must provide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A common goal for computer designers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To find a language that makes it easy to build the hardware and the compiler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To maximize performance and minimize cost and energy</a:t>
            </a:r>
          </a:p>
          <a:p>
            <a:r>
              <a:rPr lang="en-US" altLang="zh-TW" sz="2400" b="1" i="1" dirty="0">
                <a:ea typeface="標楷體" pitchFamily="65" charset="-120"/>
              </a:rPr>
              <a:t>MIPS</a:t>
            </a:r>
            <a:r>
              <a:rPr lang="en-US" altLang="zh-TW" sz="2400" dirty="0">
                <a:ea typeface="標楷體" pitchFamily="65" charset="-120"/>
              </a:rPr>
              <a:t> instruction </a:t>
            </a:r>
            <a:r>
              <a:rPr lang="en-US" altLang="zh-TW" sz="2400" dirty="0" smtClean="0">
                <a:ea typeface="標楷體" pitchFamily="65" charset="-120"/>
              </a:rPr>
              <a:t>set</a:t>
            </a:r>
          </a:p>
          <a:p>
            <a:r>
              <a:rPr lang="en-US" altLang="zh-TW" sz="2400" dirty="0">
                <a:ea typeface="標楷體" pitchFamily="65" charset="-120"/>
              </a:rPr>
              <a:t>Stored-program </a:t>
            </a:r>
            <a:r>
              <a:rPr lang="en-US" altLang="zh-TW" sz="2400" dirty="0" smtClean="0">
                <a:ea typeface="標楷體" pitchFamily="65" charset="-120"/>
              </a:rPr>
              <a:t>concept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Instructions and data of many types can be stored in memory as numbers</a:t>
            </a:r>
            <a:endParaRPr lang="en-US" altLang="zh-TW" sz="20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70" y="2492896"/>
            <a:ext cx="265775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6337399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Allocating space for new data on the heap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The MIPS memory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allocation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Reserved (0 ~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003FFFFF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</a:rPr>
              <a:t>hex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Text segment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(00400000</a:t>
            </a:r>
            <a:r>
              <a:rPr lang="en-US" altLang="zh-TW" sz="1800" baseline="-25000" dirty="0">
                <a:latin typeface="Times New Roman" pitchFamily="18" charset="0"/>
                <a:ea typeface="標楷體" pitchFamily="65" charset="-120"/>
              </a:rPr>
              <a:t>hex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~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0FFFFFFF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</a:rPr>
              <a:t>hex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MIPS machine code</a:t>
            </a:r>
          </a:p>
          <a:p>
            <a:pPr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Static data segment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(10000000</a:t>
            </a:r>
            <a:r>
              <a:rPr lang="en-US" altLang="zh-TW" sz="1800" baseline="-25000" dirty="0">
                <a:latin typeface="Times New Roman" pitchFamily="18" charset="0"/>
                <a:ea typeface="標楷體" pitchFamily="65" charset="-120"/>
              </a:rPr>
              <a:t>hex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~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1000FFFF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</a:rPr>
              <a:t>hex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3"/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Constants and static variables</a:t>
            </a:r>
          </a:p>
          <a:p>
            <a:pPr lvl="3"/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600" i="1" dirty="0" err="1">
                <a:latin typeface="Times New Roman" pitchFamily="18" charset="0"/>
                <a:ea typeface="標楷體" pitchFamily="65" charset="-120"/>
              </a:rPr>
              <a:t>gp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: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initialized to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10008000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</a:rPr>
              <a:t>hex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Stack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and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dynamic data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(10010000</a:t>
            </a:r>
            <a:r>
              <a:rPr lang="en-US" altLang="zh-TW" sz="1800" baseline="-25000" dirty="0">
                <a:latin typeface="Times New Roman" pitchFamily="18" charset="0"/>
                <a:ea typeface="標楷體" pitchFamily="65" charset="-120"/>
              </a:rPr>
              <a:t>hex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~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7FFFFFFC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</a:rPr>
              <a:t>hex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Stack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: $</a:t>
            </a:r>
            <a:r>
              <a:rPr lang="en-US" altLang="zh-TW" sz="1600" i="1" dirty="0" err="1" smtClean="0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is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initialized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to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7FFFFFFC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hex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and grows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down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Dynamic data structure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</a:rPr>
              <a:t>heap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4"/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To start at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10010000</a:t>
            </a:r>
            <a:r>
              <a:rPr lang="en-US" altLang="zh-TW" sz="1400" baseline="-25000" dirty="0">
                <a:latin typeface="Times New Roman" pitchFamily="18" charset="0"/>
                <a:ea typeface="標楷體" pitchFamily="65" charset="-120"/>
              </a:rPr>
              <a:t>hex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and grow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up</a:t>
            </a:r>
          </a:p>
          <a:p>
            <a:pPr lvl="4"/>
            <a:r>
              <a:rPr lang="en-US" altLang="zh-TW" sz="1400" b="1" i="1" dirty="0" err="1">
                <a:latin typeface="Times New Roman" pitchFamily="18" charset="0"/>
                <a:ea typeface="標楷體" pitchFamily="65" charset="-120"/>
              </a:rPr>
              <a:t>Malloc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(), </a:t>
            </a:r>
            <a:r>
              <a:rPr lang="en-US" altLang="zh-TW" sz="1400" b="1" i="1" dirty="0">
                <a:latin typeface="Times New Roman" pitchFamily="18" charset="0"/>
                <a:ea typeface="標楷體" pitchFamily="65" charset="-120"/>
              </a:rPr>
              <a:t>free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</a:rPr>
              <a:t>()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To allow the stack and heap to grow toward each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other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Memory allocation is controlled by programs in C</a:t>
            </a:r>
          </a:p>
          <a:p>
            <a:pPr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Memory leak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dangling pointers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Java uses automatic memory allocation and garbage collection</a:t>
            </a:r>
            <a:endParaRPr lang="en-US" altLang="zh-TW" sz="16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506397" y="4797152"/>
            <a:ext cx="249409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2.13 The MIPS memory allocation for program and data.</a:t>
            </a:r>
          </a:p>
        </p:txBody>
      </p:sp>
    </p:spTree>
    <p:extLst>
      <p:ext uri="{BB962C8B-B14F-4D97-AF65-F5344CB8AC3E}">
        <p14:creationId xmlns:p14="http://schemas.microsoft.com/office/powerpoint/2010/main" val="10206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2000200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Elaboration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If there are more than four parameters, these extra parameters are placed on the stack just above the frame pointer in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MIPS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Frame pointer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2000" i="1" dirty="0" err="1" smtClean="0">
                <a:latin typeface="Times New Roman" pitchFamily="18" charset="0"/>
                <a:ea typeface="標楷體" pitchFamily="65" charset="-120"/>
              </a:rPr>
              <a:t>fp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is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not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necessary</a:t>
            </a:r>
          </a:p>
          <a:p>
            <a:pPr lvl="1"/>
            <a:r>
              <a:rPr lang="en-US" altLang="zh-TW" sz="2000" dirty="0" err="1">
                <a:latin typeface="Comic Sans MS" pitchFamily="66" charset="0"/>
                <a:ea typeface="標楷體" pitchFamily="65" charset="-120"/>
              </a:rPr>
              <a:t>jal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will save the address of the instruction that follow </a:t>
            </a:r>
            <a:r>
              <a:rPr lang="en-US" altLang="zh-TW" sz="2000" dirty="0" err="1">
                <a:latin typeface="Comic Sans MS" pitchFamily="66" charset="0"/>
                <a:ea typeface="標楷體" pitchFamily="65" charset="-120"/>
              </a:rPr>
              <a:t>jal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into register $</a:t>
            </a:r>
            <a:r>
              <a:rPr lang="en-US" altLang="zh-TW" sz="2000" i="1" dirty="0" err="1" smtClean="0">
                <a:latin typeface="Times New Roman" pitchFamily="18" charset="0"/>
                <a:ea typeface="標楷體" pitchFamily="65" charset="-120"/>
              </a:rPr>
              <a:t>ra</a:t>
            </a:r>
            <a:endParaRPr lang="en-US" altLang="zh-TW" sz="20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149824" y="6021288"/>
            <a:ext cx="285129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2.14 MIPS register conventions.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63436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8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9328-A450-4B98-BC61-5E1D2D346E3A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 dirty="0" smtClean="0">
                <a:latin typeface="Bookman Old Style" pitchFamily="18" charset="0"/>
                <a:ea typeface="標楷體" pitchFamily="65" charset="-120"/>
              </a:rPr>
              <a:t>Communicating with People</a:t>
            </a:r>
            <a:endParaRPr lang="en-US" altLang="zh-TW" sz="40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dirty="0">
                <a:ea typeface="標楷體" pitchFamily="65" charset="-120"/>
                <a:sym typeface="Symbol" pitchFamily="18" charset="2"/>
              </a:rPr>
              <a:t>Instructions to move </a:t>
            </a:r>
            <a:r>
              <a:rPr lang="en-US" altLang="zh-TW" sz="2400" b="1" i="1" dirty="0">
                <a:ea typeface="標楷體" pitchFamily="65" charset="-120"/>
                <a:sym typeface="Symbol" pitchFamily="18" charset="2"/>
              </a:rPr>
              <a:t>bytes</a:t>
            </a:r>
            <a:r>
              <a:rPr lang="en-US" altLang="zh-TW" sz="2400" dirty="0">
                <a:ea typeface="標楷體" pitchFamily="65" charset="-120"/>
                <a:sym typeface="Symbol" pitchFamily="18" charset="2"/>
              </a:rPr>
              <a:t> and </a:t>
            </a:r>
            <a:r>
              <a:rPr lang="en-US" altLang="zh-TW" sz="2400" b="1" i="1" dirty="0" err="1" smtClean="0">
                <a:ea typeface="標楷體" pitchFamily="65" charset="-120"/>
                <a:sym typeface="Symbol" pitchFamily="18" charset="2"/>
              </a:rPr>
              <a:t>halfword</a:t>
            </a:r>
            <a:endParaRPr lang="en-US" altLang="zh-TW" sz="2400" dirty="0" smtClean="0">
              <a:ea typeface="標楷體" pitchFamily="65" charset="-120"/>
            </a:endParaRPr>
          </a:p>
          <a:p>
            <a:pPr lvl="1">
              <a:tabLst>
                <a:tab pos="1520825" algn="l"/>
              </a:tabLst>
            </a:pPr>
            <a:r>
              <a:rPr lang="en-US" altLang="zh-TW" sz="2000" dirty="0" err="1" smtClean="0">
                <a:solidFill>
                  <a:srgbClr val="FF3300"/>
                </a:solidFill>
                <a:latin typeface="Comic Sans MS" pitchFamily="66" charset="0"/>
                <a:ea typeface="標楷體" pitchFamily="65" charset="-120"/>
                <a:sym typeface="Symbol" pitchFamily="18" charset="2"/>
              </a:rPr>
              <a:t>lb</a:t>
            </a:r>
            <a:r>
              <a:rPr lang="en-US" altLang="zh-TW" sz="20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/</a:t>
            </a:r>
            <a:r>
              <a:rPr lang="en-US" altLang="zh-TW" sz="2000" dirty="0" err="1" smtClean="0">
                <a:solidFill>
                  <a:srgbClr val="FF3300"/>
                </a:solidFill>
                <a:latin typeface="Comic Sans MS" pitchFamily="66" charset="0"/>
                <a:ea typeface="標楷體" pitchFamily="65" charset="-120"/>
                <a:sym typeface="Symbol" pitchFamily="18" charset="2"/>
              </a:rPr>
              <a:t>sb</a:t>
            </a:r>
            <a:r>
              <a:rPr lang="en-US" altLang="zh-TW" sz="2000" dirty="0" smtClean="0">
                <a:solidFill>
                  <a:srgbClr val="FF3300"/>
                </a:solidFill>
                <a:latin typeface="Comic Sans MS" pitchFamily="66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20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$</a:t>
            </a:r>
            <a:r>
              <a:rPr lang="en-US" altLang="zh-TW" sz="2000" i="1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t</a:t>
            </a:r>
            <a:r>
              <a:rPr lang="en-US" altLang="zh-TW" sz="20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20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, 0($</a:t>
            </a:r>
            <a:r>
              <a:rPr lang="en-US" altLang="zh-TW" sz="2000" i="1" dirty="0" err="1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sp</a:t>
            </a:r>
            <a:r>
              <a:rPr lang="en-US" altLang="zh-TW" sz="20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  the rightmost 8-bits of a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register</a:t>
            </a:r>
            <a:endParaRPr lang="en-US" altLang="zh-TW" sz="1800" dirty="0" smtClean="0">
              <a:solidFill>
                <a:srgbClr val="FF3300"/>
              </a:solidFill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1">
              <a:tabLst>
                <a:tab pos="1520825" algn="l"/>
              </a:tabLst>
            </a:pPr>
            <a:r>
              <a:rPr lang="en-US" altLang="zh-TW" sz="1800" dirty="0" err="1" smtClean="0">
                <a:solidFill>
                  <a:srgbClr val="FF3300"/>
                </a:solidFill>
                <a:latin typeface="Comic Sans MS" pitchFamily="66" charset="0"/>
                <a:ea typeface="標楷體" pitchFamily="65" charset="-120"/>
                <a:sym typeface="Symbol" pitchFamily="18" charset="2"/>
              </a:rPr>
              <a:t>lh</a:t>
            </a:r>
            <a:r>
              <a:rPr lang="en-US" altLang="zh-TW" sz="18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/</a:t>
            </a:r>
            <a:r>
              <a:rPr lang="en-US" altLang="zh-TW" sz="1800" dirty="0" err="1" smtClean="0">
                <a:solidFill>
                  <a:srgbClr val="FF3300"/>
                </a:solidFill>
                <a:latin typeface="Comic Sans MS" pitchFamily="66" charset="0"/>
                <a:ea typeface="標楷體" pitchFamily="65" charset="-120"/>
                <a:sym typeface="Symbol" pitchFamily="18" charset="2"/>
              </a:rPr>
              <a:t>sh</a:t>
            </a:r>
            <a:r>
              <a:rPr lang="en-US" altLang="zh-TW" sz="1800" dirty="0" smtClean="0">
                <a:solidFill>
                  <a:srgbClr val="FF3300"/>
                </a:solidFill>
                <a:latin typeface="Comic Sans MS" pitchFamily="66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8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$</a:t>
            </a:r>
            <a:r>
              <a:rPr lang="en-US" altLang="zh-TW" sz="1800" i="1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t</a:t>
            </a:r>
            <a:r>
              <a:rPr lang="en-US" altLang="zh-TW" sz="18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18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, 0($</a:t>
            </a:r>
            <a:r>
              <a:rPr lang="en-US" altLang="zh-TW" sz="1800" i="1" dirty="0" err="1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sp</a:t>
            </a:r>
            <a:r>
              <a:rPr lang="en-US" altLang="zh-TW" sz="1800" dirty="0" smtClean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  the rightmost 16-bits of a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register</a:t>
            </a:r>
          </a:p>
          <a:p>
            <a:r>
              <a:rPr lang="en-US" altLang="zh-TW" sz="2400" dirty="0">
                <a:ea typeface="標楷體" pitchFamily="65" charset="-120"/>
                <a:sym typeface="Symbol" pitchFamily="18" charset="2"/>
              </a:rPr>
              <a:t>Characters (ASCII 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code</a:t>
            </a:r>
            <a:r>
              <a:rPr lang="en-US" altLang="zh-TW" sz="2400" dirty="0">
                <a:ea typeface="標楷體" pitchFamily="65" charset="-120"/>
                <a:sym typeface="Symbol" pitchFamily="18" charset="2"/>
              </a:rPr>
              <a:t>)  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strings</a:t>
            </a:r>
          </a:p>
          <a:p>
            <a:r>
              <a:rPr lang="en-US" altLang="zh-TW" sz="2400" dirty="0">
                <a:ea typeface="標楷體" pitchFamily="65" charset="-120"/>
                <a:sym typeface="Symbol" pitchFamily="18" charset="2"/>
              </a:rPr>
              <a:t>Three choices for representing a 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string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first position of the string is reserved to give the length of a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string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An accompanying variable has the length of the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string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Java includes a word that gives the length of the string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last position of a string is indicated by a character used to mark the end of a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string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 C, a string is terminated with a byte whose value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is 0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5456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1856184"/>
          </a:xfrm>
        </p:spPr>
        <p:txBody>
          <a:bodyPr/>
          <a:lstStyle/>
          <a:p>
            <a:r>
              <a:rPr lang="en-US" altLang="zh-TW" sz="2400" dirty="0">
                <a:ea typeface="標楷體" pitchFamily="65" charset="-120"/>
              </a:rPr>
              <a:t>Example: compiling a string copy procedure, showing how to use C </a:t>
            </a:r>
            <a:r>
              <a:rPr lang="en-US" altLang="zh-TW" sz="2400" dirty="0" smtClean="0">
                <a:ea typeface="標楷體" pitchFamily="65" charset="-120"/>
              </a:rPr>
              <a:t>strings</a:t>
            </a:r>
          </a:p>
          <a:p>
            <a:pPr lvl="1"/>
            <a:r>
              <a:rPr lang="en-US" altLang="zh-TW" sz="2000" i="1" dirty="0" err="1" smtClean="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is in $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0,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base address of (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x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y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 is in ($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$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1)</a:t>
            </a:r>
          </a:p>
          <a:p>
            <a:pPr lvl="1"/>
            <a:r>
              <a:rPr lang="en-US" altLang="zh-TW" sz="20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strcpy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is a leaf procedure, </a:t>
            </a:r>
            <a:r>
              <a:rPr lang="en-US" altLang="zh-TW" sz="20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can be allocated to a temporary register instead of $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</a:t>
            </a: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8288" y="3386783"/>
            <a:ext cx="2431504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tabLst>
                <a:tab pos="217488" algn="l"/>
              </a:tabLst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tabLst>
                <a:tab pos="217488" algn="l"/>
              </a:tabLst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tabLst>
                <a:tab pos="21748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tabLst>
                <a:tab pos="2174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tabLst>
                <a:tab pos="2174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2174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2174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2174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21748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void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 dirty="0" err="1">
                <a:latin typeface="Times New Roman" pitchFamily="18" charset="0"/>
                <a:ea typeface="標楷體" pitchFamily="65" charset="-120"/>
              </a:rPr>
              <a:t>strcpy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char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[],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char y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[])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{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b="1" dirty="0" err="1">
                <a:latin typeface="Times New Roman" pitchFamily="18" charset="0"/>
                <a:ea typeface="標楷體" pitchFamily="65" charset="-120"/>
              </a:rPr>
              <a:t>int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= 0;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while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((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[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] </a:t>
            </a:r>
            <a:r>
              <a:rPr lang="en-US" altLang="zh-TW" sz="1400" smtClean="0">
                <a:latin typeface="Times New Roman" pitchFamily="18" charset="0"/>
                <a:ea typeface="標楷體" pitchFamily="65" charset="-120"/>
              </a:rPr>
              <a:t>= 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y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[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]) != ‘\0’)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 i="1" dirty="0" err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</a:rPr>
              <a:t> += 1;</a:t>
            </a:r>
            <a:endParaRPr lang="en-US" altLang="zh-TW" sz="1400" dirty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14538" y="2721620"/>
            <a:ext cx="5949950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tabLst>
                <a:tab pos="669925" algn="l"/>
                <a:tab pos="1258888" algn="l"/>
                <a:tab pos="2843213" algn="l"/>
              </a:tabLst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tabLst>
                <a:tab pos="669925" algn="l"/>
                <a:tab pos="1258888" algn="l"/>
                <a:tab pos="2843213" algn="l"/>
              </a:tabLst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tabLst>
                <a:tab pos="669925" algn="l"/>
                <a:tab pos="1258888" algn="l"/>
                <a:tab pos="2843213" algn="l"/>
              </a:tabLs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tabLst>
                <a:tab pos="669925" algn="l"/>
                <a:tab pos="1258888" algn="l"/>
                <a:tab pos="2843213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tabLst>
                <a:tab pos="669925" algn="l"/>
                <a:tab pos="1258888" algn="l"/>
                <a:tab pos="2843213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669925" algn="l"/>
                <a:tab pos="1258888" algn="l"/>
                <a:tab pos="2843213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669925" algn="l"/>
                <a:tab pos="1258888" algn="l"/>
                <a:tab pos="2843213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669925" algn="l"/>
                <a:tab pos="1258888" algn="l"/>
                <a:tab pos="2843213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669925" algn="l"/>
                <a:tab pos="1258888" algn="l"/>
                <a:tab pos="2843213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strcpy:	</a:t>
            </a:r>
            <a:r>
              <a:rPr lang="en-US" altLang="zh-TW" sz="1400">
                <a:latin typeface="Comic Sans MS" pitchFamily="66" charset="0"/>
                <a:ea typeface="標楷體" pitchFamily="65" charset="-120"/>
              </a:rPr>
              <a:t>addi	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, 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, -4	# adjust stack for 3  more items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>
                <a:latin typeface="Comic Sans MS" pitchFamily="66" charset="0"/>
                <a:ea typeface="標楷體" pitchFamily="65" charset="-120"/>
              </a:rPr>
              <a:t>sw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0, 0($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)	# save 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0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>
                <a:latin typeface="Comic Sans MS" pitchFamily="66" charset="0"/>
                <a:ea typeface="標楷體" pitchFamily="65" charset="-120"/>
              </a:rPr>
              <a:t>add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zero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, 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zero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# 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 = 0 + 0</a:t>
            </a:r>
            <a:endParaRPr lang="en-US" altLang="zh-TW" sz="1400" i="1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L1:	</a:t>
            </a:r>
            <a:r>
              <a:rPr lang="en-US" altLang="zh-TW" sz="1400">
                <a:latin typeface="Comic Sans MS" pitchFamily="66" charset="0"/>
                <a:ea typeface="標楷體" pitchFamily="65" charset="-120"/>
              </a:rPr>
              <a:t>add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1, 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1	# address of </a:t>
            </a:r>
            <a:r>
              <a:rPr lang="en-US" altLang="zh-TW" sz="1400" b="1">
                <a:latin typeface="Times New Roman" pitchFamily="18" charset="0"/>
                <a:ea typeface="標楷體" pitchFamily="65" charset="-120"/>
              </a:rPr>
              <a:t>y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[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] in 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1400" i="1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>
                <a:latin typeface="Comic Sans MS" pitchFamily="66" charset="0"/>
                <a:ea typeface="標楷體" pitchFamily="65" charset="-120"/>
              </a:rPr>
              <a:t>lbu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2, 0($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1)	# 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2 = </a:t>
            </a:r>
            <a:r>
              <a:rPr lang="en-US" altLang="zh-TW" sz="1400" b="1">
                <a:latin typeface="Times New Roman" pitchFamily="18" charset="0"/>
                <a:ea typeface="標楷體" pitchFamily="65" charset="-120"/>
              </a:rPr>
              <a:t>y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[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]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>
                <a:latin typeface="Comic Sans MS" pitchFamily="66" charset="0"/>
                <a:ea typeface="標楷體" pitchFamily="65" charset="-120"/>
              </a:rPr>
              <a:t>add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3, 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0	# address of </a:t>
            </a:r>
            <a:r>
              <a:rPr lang="en-US" altLang="zh-TW" sz="1400" b="1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[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] in 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3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>
                <a:latin typeface="Comic Sans MS" pitchFamily="66" charset="0"/>
                <a:ea typeface="標楷體" pitchFamily="65" charset="-120"/>
              </a:rPr>
              <a:t>sb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2, 0($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3)	# </a:t>
            </a:r>
            <a:r>
              <a:rPr lang="en-US" altLang="zh-TW" sz="1400" b="1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[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] = </a:t>
            </a:r>
            <a:r>
              <a:rPr lang="en-US" altLang="zh-TW" sz="1400" b="1">
                <a:latin typeface="Times New Roman" pitchFamily="18" charset="0"/>
                <a:ea typeface="標楷體" pitchFamily="65" charset="-120"/>
              </a:rPr>
              <a:t>y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[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]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>
                <a:latin typeface="Comic Sans MS" pitchFamily="66" charset="0"/>
                <a:ea typeface="標楷體" pitchFamily="65" charset="-120"/>
              </a:rPr>
              <a:t>beq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2, 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zero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, L2	# if </a:t>
            </a:r>
            <a:r>
              <a:rPr lang="en-US" altLang="zh-TW" sz="1400" b="1">
                <a:latin typeface="Times New Roman" pitchFamily="18" charset="0"/>
                <a:ea typeface="標楷體" pitchFamily="65" charset="-120"/>
              </a:rPr>
              <a:t>y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[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] = = 0, go to L2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>
                <a:latin typeface="Comic Sans MS" pitchFamily="66" charset="0"/>
                <a:ea typeface="標楷體" pitchFamily="65" charset="-120"/>
              </a:rPr>
              <a:t>addi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0, 1	# 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 + 1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>
                <a:latin typeface="Comic Sans MS" pitchFamily="66" charset="0"/>
                <a:ea typeface="標楷體" pitchFamily="65" charset="-120"/>
              </a:rPr>
              <a:t>j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L1	# go to L1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L2:	</a:t>
            </a:r>
            <a:r>
              <a:rPr lang="en-US" altLang="zh-TW" sz="1400">
                <a:latin typeface="Comic Sans MS" pitchFamily="66" charset="0"/>
                <a:ea typeface="標楷體" pitchFamily="65" charset="-120"/>
              </a:rPr>
              <a:t>lw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0, 0($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)	# </a:t>
            </a:r>
            <a:r>
              <a:rPr lang="en-US" altLang="zh-TW" sz="1400" b="1">
                <a:latin typeface="Times New Roman" pitchFamily="18" charset="0"/>
                <a:ea typeface="標楷體" pitchFamily="65" charset="-120"/>
              </a:rPr>
              <a:t>y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[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] = = 0: end of string. Restore old 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0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>
                <a:latin typeface="Comic Sans MS" pitchFamily="66" charset="0"/>
                <a:ea typeface="標楷體" pitchFamily="65" charset="-120"/>
              </a:rPr>
              <a:t>addi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, 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sp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, 4	# pop 1 word off stack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400">
                <a:latin typeface="Comic Sans MS" pitchFamily="66" charset="0"/>
                <a:ea typeface="標楷體" pitchFamily="65" charset="-120"/>
              </a:rPr>
              <a:t>jr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$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ra</a:t>
            </a:r>
            <a:r>
              <a:rPr lang="en-US" altLang="zh-TW" sz="1400">
                <a:latin typeface="Times New Roman" pitchFamily="18" charset="0"/>
                <a:ea typeface="標楷體" pitchFamily="65" charset="-120"/>
              </a:rPr>
              <a:t>	# return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25726" y="5285433"/>
            <a:ext cx="5243512" cy="473075"/>
          </a:xfrm>
          <a:prstGeom prst="rect">
            <a:avLst/>
          </a:prstGeom>
          <a:noFill/>
          <a:ln w="12700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25726" y="2708920"/>
            <a:ext cx="5243512" cy="473075"/>
          </a:xfrm>
          <a:prstGeom prst="rect">
            <a:avLst/>
          </a:prstGeom>
          <a:noFill/>
          <a:ln w="12700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625726" y="3474095"/>
            <a:ext cx="5243512" cy="473075"/>
          </a:xfrm>
          <a:prstGeom prst="rect">
            <a:avLst/>
          </a:prstGeom>
          <a:noFill/>
          <a:ln w="12700">
            <a:solidFill>
              <a:srgbClr val="3333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625726" y="3983683"/>
            <a:ext cx="5243512" cy="473075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44787" y="5733256"/>
            <a:ext cx="365442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. extra ASCII representation of characters.</a:t>
            </a:r>
            <a:endParaRPr lang="en-US" altLang="zh-TW" sz="1400" b="1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1484784"/>
            <a:ext cx="82772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5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9328-A450-4B98-BC61-5E1D2D346E3A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3200" b="1" dirty="0" smtClean="0">
                <a:latin typeface="Bookman Old Style" pitchFamily="18" charset="0"/>
                <a:ea typeface="標楷體" pitchFamily="65" charset="-120"/>
              </a:rPr>
              <a:t>MIPS Addressing for 32-bit </a:t>
            </a:r>
            <a:r>
              <a:rPr lang="en-US" altLang="zh-TW" sz="3200" b="1" dirty="0" err="1" smtClean="0">
                <a:latin typeface="Bookman Old Style" pitchFamily="18" charset="0"/>
                <a:ea typeface="標楷體" pitchFamily="65" charset="-120"/>
              </a:rPr>
              <a:t>Immediates</a:t>
            </a:r>
            <a:r>
              <a:rPr lang="en-US" altLang="zh-TW" sz="3200" b="1" dirty="0" smtClean="0">
                <a:latin typeface="Bookman Old Style" pitchFamily="18" charset="0"/>
                <a:ea typeface="標楷體" pitchFamily="65" charset="-120"/>
              </a:rPr>
              <a:t> and Addresses</a:t>
            </a:r>
            <a:endParaRPr lang="en-US" altLang="zh-TW" sz="32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2960737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32-bit immediate operands</a:t>
            </a: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Load upper immediate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instruction </a:t>
            </a:r>
            <a:r>
              <a:rPr lang="en-US" altLang="zh-TW" sz="20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  <a:sym typeface="Symbol" pitchFamily="18" charset="2"/>
              </a:rPr>
              <a:t>lui</a:t>
            </a:r>
            <a:endParaRPr lang="en-US" altLang="zh-TW" sz="2000" dirty="0" smtClean="0">
              <a:solidFill>
                <a:srgbClr val="FF0000"/>
              </a:solidFill>
              <a:latin typeface="Comic Sans MS" panose="030F0702030302020204" pitchFamily="66" charset="0"/>
              <a:ea typeface="標楷體" pitchFamily="65" charset="-120"/>
              <a:sym typeface="Symbol" pitchFamily="18" charset="2"/>
            </a:endParaRP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set the upper 16 bits of a constant in a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register</a:t>
            </a:r>
          </a:p>
          <a:p>
            <a:pPr lvl="2">
              <a:tabLst>
                <a:tab pos="1619250" algn="l"/>
              </a:tabLst>
            </a:pPr>
            <a:r>
              <a:rPr lang="en-US" altLang="zh-TW" sz="18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  <a:sym typeface="Symbol" pitchFamily="18" charset="2"/>
              </a:rPr>
              <a:t>lui</a:t>
            </a:r>
            <a:r>
              <a:rPr lang="en-US" altLang="zh-TW" sz="1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800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t</a:t>
            </a:r>
            <a:r>
              <a:rPr lang="en-US" altLang="zh-TW" sz="1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0, 255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Two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immediate instructions are used to specify a 32-bit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constant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load 0000 0000 0011 1101 0000 1001 0000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0000</a:t>
            </a:r>
            <a:r>
              <a:rPr lang="en-US" altLang="zh-TW" sz="20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$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</a:t>
            </a:r>
          </a:p>
          <a:p>
            <a:pPr lvl="2">
              <a:tabLst>
                <a:tab pos="1619250" algn="l"/>
                <a:tab pos="3403600" algn="l"/>
              </a:tabLst>
            </a:pPr>
            <a:r>
              <a:rPr lang="en-US" altLang="zh-TW" sz="1800" dirty="0" err="1" smtClean="0">
                <a:latin typeface="Comic Sans MS" panose="030F0702030302020204" pitchFamily="66" charset="0"/>
                <a:ea typeface="標楷體" pitchFamily="65" charset="-120"/>
                <a:sym typeface="Symbol" pitchFamily="18" charset="2"/>
              </a:rPr>
              <a:t>lui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61	# 61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 0000 0000 0011 1101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</a:p>
          <a:p>
            <a:pPr marL="1144800" lvl="2" indent="0">
              <a:buNone/>
              <a:tabLst>
                <a:tab pos="1619250" algn="l"/>
                <a:tab pos="3403600" algn="l"/>
              </a:tabLst>
            </a:pPr>
            <a:r>
              <a:rPr lang="en-US" altLang="zh-TW" sz="1800" dirty="0" err="1" smtClean="0">
                <a:latin typeface="Comic Sans MS" panose="030F0702030302020204" pitchFamily="66" charset="0"/>
                <a:ea typeface="標楷體" pitchFamily="65" charset="-120"/>
                <a:sym typeface="Symbol" pitchFamily="18" charset="2"/>
              </a:rPr>
              <a:t>ori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2304	# 2304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0000 1001 0000 0000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60738" y="6318936"/>
            <a:ext cx="318452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2.15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The effect of the </a:t>
            </a:r>
            <a:r>
              <a:rPr lang="en-US" altLang="zh-TW" sz="1400" dirty="0" err="1">
                <a:latin typeface="Comic Sans MS" pitchFamily="66" charset="0"/>
                <a:ea typeface="標楷體" pitchFamily="65" charset="-120"/>
              </a:rPr>
              <a:t>lui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 instruction.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41168"/>
            <a:ext cx="71628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960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Addressing in branches and jumps</a:t>
            </a: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J-type format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J-format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/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/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op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TW" sz="1600" b="1" i="1" dirty="0" err="1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opcode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):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basic operation of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instruction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Target address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2</a:t>
            </a:r>
            <a:r>
              <a:rPr lang="en-US" altLang="zh-TW" sz="1600" baseline="30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26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words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For jump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TW" sz="1600" dirty="0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and jump-and-link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TW" sz="1600" dirty="0" err="1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jal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instructions</a:t>
            </a:r>
          </a:p>
          <a:p>
            <a:pPr lvl="2">
              <a:tabLst>
                <a:tab pos="2600325" algn="l"/>
                <a:tab pos="4306888" algn="l"/>
              </a:tabLst>
            </a:pP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Example: </a:t>
            </a:r>
            <a:r>
              <a:rPr lang="en-US" altLang="zh-TW" sz="1800" dirty="0" smtClean="0">
                <a:latin typeface="Comic Sans MS" pitchFamily="66" charset="0"/>
                <a:ea typeface="標楷體" pitchFamily="65" charset="-120"/>
                <a:sym typeface="Symbol" pitchFamily="18" charset="2"/>
              </a:rPr>
              <a:t>j	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10000	# go to location 10000</a:t>
            </a:r>
          </a:p>
          <a:p>
            <a:pPr lvl="3"/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/>
            <a:endParaRPr lang="en-US" altLang="zh-TW" sz="1600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Conditional branch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I-type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instruction</a:t>
            </a:r>
          </a:p>
          <a:p>
            <a:pPr lvl="2">
              <a:tabLst>
                <a:tab pos="2600325" algn="l"/>
                <a:tab pos="4306888" algn="l"/>
              </a:tabLst>
            </a:pP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Example: </a:t>
            </a:r>
            <a:r>
              <a:rPr lang="en-US" altLang="zh-TW" sz="1800" dirty="0" err="1" smtClean="0">
                <a:latin typeface="Comic Sans MS" pitchFamily="66" charset="0"/>
                <a:ea typeface="標楷體" pitchFamily="65" charset="-120"/>
                <a:sym typeface="Symbol" pitchFamily="18" charset="2"/>
              </a:rPr>
              <a:t>bne</a:t>
            </a:r>
            <a:r>
              <a:rPr lang="en-US" altLang="zh-TW" sz="1800" dirty="0" smtClean="0">
                <a:latin typeface="Comic Sans MS" pitchFamily="66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1,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Exit	# go to Exit if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/>
              </a:rPr>
              <a:t>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/>
              </a:rPr>
              <a:t>1</a:t>
            </a:r>
          </a:p>
          <a:p>
            <a:pPr lvl="3"/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/>
            </a:endParaRPr>
          </a:p>
          <a:p>
            <a:pPr marL="1371600" lvl="3" indent="0">
              <a:buNone/>
            </a:pP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/>
            </a:endParaRPr>
          </a:p>
          <a:p>
            <a:pPr lvl="3"/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Program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counter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 register + branch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address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Branch range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/>
              </a:rPr>
              <a:t>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600" baseline="30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15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words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program to be as large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as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600" baseline="30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32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words</a:t>
            </a:r>
            <a:endParaRPr lang="en-US" altLang="zh-TW" sz="1600" i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028510"/>
              </p:ext>
            </p:extLst>
          </p:nvPr>
        </p:nvGraphicFramePr>
        <p:xfrm>
          <a:off x="1536700" y="1412776"/>
          <a:ext cx="6096000" cy="495300"/>
        </p:xfrm>
        <a:graphic>
          <a:graphicData uri="http://schemas.openxmlformats.org/drawingml/2006/table">
            <a:tbl>
              <a:tblPr/>
              <a:tblGrid>
                <a:gridCol w="1016000"/>
                <a:gridCol w="5080000"/>
              </a:tblGrid>
              <a:tr h="2441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op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target address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1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 bits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26 bits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10322"/>
              </p:ext>
            </p:extLst>
          </p:nvPr>
        </p:nvGraphicFramePr>
        <p:xfrm>
          <a:off x="1932384" y="3538215"/>
          <a:ext cx="6096000" cy="250825"/>
        </p:xfrm>
        <a:graphic>
          <a:graphicData uri="http://schemas.openxmlformats.org/drawingml/2006/table">
            <a:tbl>
              <a:tblPr/>
              <a:tblGrid>
                <a:gridCol w="1016000"/>
                <a:gridCol w="5080000"/>
              </a:tblGrid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10702"/>
              </p:ext>
            </p:extLst>
          </p:nvPr>
        </p:nvGraphicFramePr>
        <p:xfrm>
          <a:off x="1932384" y="5237956"/>
          <a:ext cx="6096000" cy="4953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3048000"/>
              </a:tblGrid>
              <a:tr h="2441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Exit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1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 bits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 bits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 bits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 bits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1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3440360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Addressing in branches and jumps (Cont.)</a:t>
            </a: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PC-relative addressing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The address is the sum of the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program counter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PC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) and a constant in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instruction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Conditional branch instructions can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branch within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2</a:t>
            </a:r>
            <a:r>
              <a:rPr lang="en-US" altLang="zh-TW" sz="18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15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words of the current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instruction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Almost all loops and </a:t>
            </a:r>
            <a:r>
              <a:rPr lang="en-US" altLang="zh-TW" sz="16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if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statements are much smaller than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16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words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26-bit field in jump instructions is also a word address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Example: showing branch offset in machine language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Loop starting at location 80000 in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3375" y="4167188"/>
            <a:ext cx="2222500" cy="185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tabLst>
                <a:tab pos="593725" algn="l"/>
                <a:tab pos="1112838" algn="l"/>
              </a:tabLst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tabLst>
                <a:tab pos="593725" algn="l"/>
                <a:tab pos="1112838" algn="l"/>
              </a:tabLst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tabLst>
                <a:tab pos="593725" algn="l"/>
                <a:tab pos="111283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tabLst>
                <a:tab pos="593725" algn="l"/>
                <a:tab pos="111283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tabLst>
                <a:tab pos="593725" algn="l"/>
                <a:tab pos="111283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593725" algn="l"/>
                <a:tab pos="111283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593725" algn="l"/>
                <a:tab pos="111283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593725" algn="l"/>
                <a:tab pos="111283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tabLst>
                <a:tab pos="593725" algn="l"/>
                <a:tab pos="1112838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Loop:	</a:t>
            </a:r>
            <a:r>
              <a:rPr lang="en-US" altLang="zh-TW" sz="1600" dirty="0" err="1">
                <a:latin typeface="Comic Sans MS" pitchFamily="66" charset="0"/>
                <a:ea typeface="標楷體" pitchFamily="65" charset="-120"/>
              </a:rPr>
              <a:t>sll</a:t>
            </a:r>
            <a:r>
              <a:rPr lang="en-US" altLang="zh-TW" sz="1600" dirty="0">
                <a:latin typeface="Comic Sans MS" pitchFamily="66" charset="0"/>
                <a:ea typeface="標楷體" pitchFamily="65" charset="-120"/>
              </a:rPr>
              <a:t>	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1, $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3, 2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600" dirty="0">
                <a:latin typeface="Comic Sans MS" pitchFamily="66" charset="0"/>
                <a:ea typeface="標楷體" pitchFamily="65" charset="-120"/>
              </a:rPr>
              <a:t>add	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1, $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1, $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6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600" dirty="0" err="1">
                <a:latin typeface="Comic Sans MS" pitchFamily="66" charset="0"/>
                <a:ea typeface="標楷體" pitchFamily="65" charset="-120"/>
              </a:rPr>
              <a:t>lw</a:t>
            </a:r>
            <a:r>
              <a:rPr lang="en-US" altLang="zh-TW" sz="1600" dirty="0">
                <a:latin typeface="Comic Sans MS" pitchFamily="66" charset="0"/>
                <a:ea typeface="標楷體" pitchFamily="65" charset="-120"/>
              </a:rPr>
              <a:t>	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0, 0($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1)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600" dirty="0" err="1">
                <a:latin typeface="Comic Sans MS" pitchFamily="66" charset="0"/>
                <a:ea typeface="標楷體" pitchFamily="65" charset="-120"/>
              </a:rPr>
              <a:t>bne</a:t>
            </a:r>
            <a:r>
              <a:rPr lang="en-US" altLang="zh-TW" sz="1600" dirty="0">
                <a:latin typeface="Comic Sans MS" pitchFamily="66" charset="0"/>
                <a:ea typeface="標楷體" pitchFamily="65" charset="-120"/>
              </a:rPr>
              <a:t>	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5, Exit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600" dirty="0" err="1">
                <a:latin typeface="Comic Sans MS" pitchFamily="66" charset="0"/>
                <a:ea typeface="標楷體" pitchFamily="65" charset="-120"/>
              </a:rPr>
              <a:t>addi</a:t>
            </a:r>
            <a:r>
              <a:rPr lang="en-US" altLang="zh-TW" sz="1600" dirty="0">
                <a:latin typeface="Comic Sans MS" pitchFamily="66" charset="0"/>
                <a:ea typeface="標楷體" pitchFamily="65" charset="-120"/>
              </a:rPr>
              <a:t>	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$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3, $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3, 1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1600" dirty="0">
                <a:latin typeface="Comic Sans MS" pitchFamily="66" charset="0"/>
                <a:ea typeface="標楷體" pitchFamily="65" charset="-120"/>
              </a:rPr>
              <a:t>j	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Loop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Exit:</a:t>
            </a:r>
          </a:p>
        </p:txBody>
      </p:sp>
      <p:grpSp>
        <p:nvGrpSpPr>
          <p:cNvPr id="8" name="Group 374"/>
          <p:cNvGrpSpPr>
            <a:grpSpLocks/>
          </p:cNvGrpSpPr>
          <p:nvPr/>
        </p:nvGrpSpPr>
        <p:grpSpPr bwMode="auto">
          <a:xfrm>
            <a:off x="3067050" y="4225925"/>
            <a:ext cx="5875338" cy="2227263"/>
            <a:chOff x="1932" y="2662"/>
            <a:chExt cx="3701" cy="1403"/>
          </a:xfrm>
        </p:grpSpPr>
        <p:sp>
          <p:nvSpPr>
            <p:cNvPr id="9" name="Rectangle 366"/>
            <p:cNvSpPr>
              <a:spLocks noChangeArrowheads="1"/>
            </p:cNvSpPr>
            <p:nvPr/>
          </p:nvSpPr>
          <p:spPr bwMode="auto">
            <a:xfrm>
              <a:off x="1932" y="2662"/>
              <a:ext cx="360" cy="10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10" name="Rectangle 367"/>
            <p:cNvSpPr>
              <a:spLocks noChangeArrowheads="1"/>
            </p:cNvSpPr>
            <p:nvPr/>
          </p:nvSpPr>
          <p:spPr bwMode="auto">
            <a:xfrm>
              <a:off x="1932" y="3655"/>
              <a:ext cx="360" cy="10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11" name="Oval 368"/>
            <p:cNvSpPr>
              <a:spLocks noChangeArrowheads="1"/>
            </p:cNvSpPr>
            <p:nvPr/>
          </p:nvSpPr>
          <p:spPr bwMode="auto">
            <a:xfrm>
              <a:off x="4599" y="3113"/>
              <a:ext cx="318" cy="19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12" name="Oval 369"/>
            <p:cNvSpPr>
              <a:spLocks noChangeArrowheads="1"/>
            </p:cNvSpPr>
            <p:nvPr/>
          </p:nvSpPr>
          <p:spPr bwMode="auto">
            <a:xfrm>
              <a:off x="3973" y="3448"/>
              <a:ext cx="495" cy="19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13" name="Text Box 370"/>
            <p:cNvSpPr txBox="1">
              <a:spLocks noChangeArrowheads="1"/>
            </p:cNvSpPr>
            <p:nvPr/>
          </p:nvSpPr>
          <p:spPr bwMode="auto">
            <a:xfrm>
              <a:off x="4558" y="3931"/>
              <a:ext cx="1075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400" dirty="0">
                  <a:latin typeface="Times New Roman" pitchFamily="18" charset="0"/>
                  <a:ea typeface="標楷體" pitchFamily="65" charset="-120"/>
                </a:rPr>
                <a:t>80016 + 2 </a:t>
              </a:r>
              <a:r>
                <a:rPr lang="en-US" altLang="zh-TW" sz="1400" dirty="0">
                  <a:latin typeface="Times New Roman" pitchFamily="18" charset="0"/>
                  <a:ea typeface="標楷體" pitchFamily="65" charset="-120"/>
                  <a:sym typeface="Symbol" pitchFamily="18" charset="2"/>
                </a:rPr>
                <a:t> 4 = 80024</a:t>
              </a:r>
            </a:p>
          </p:txBody>
        </p:sp>
        <p:sp>
          <p:nvSpPr>
            <p:cNvPr id="14" name="Text Box 371"/>
            <p:cNvSpPr txBox="1">
              <a:spLocks noChangeArrowheads="1"/>
            </p:cNvSpPr>
            <p:nvPr/>
          </p:nvSpPr>
          <p:spPr bwMode="auto">
            <a:xfrm>
              <a:off x="3518" y="3931"/>
              <a:ext cx="878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imes New Roman" pitchFamily="18" charset="0"/>
                  <a:ea typeface="標楷體" pitchFamily="65" charset="-120"/>
                </a:rPr>
                <a:t>20000 </a:t>
              </a:r>
              <a:r>
                <a:rPr lang="en-US" altLang="zh-TW" sz="1400">
                  <a:latin typeface="Times New Roman" pitchFamily="18" charset="0"/>
                  <a:ea typeface="標楷體" pitchFamily="65" charset="-120"/>
                  <a:sym typeface="Symbol" pitchFamily="18" charset="2"/>
                </a:rPr>
                <a:t> 4 = 80000</a:t>
              </a:r>
            </a:p>
          </p:txBody>
        </p:sp>
        <p:sp>
          <p:nvSpPr>
            <p:cNvPr id="15" name="Line 372"/>
            <p:cNvSpPr>
              <a:spLocks noChangeShapeType="1"/>
            </p:cNvSpPr>
            <p:nvPr/>
          </p:nvSpPr>
          <p:spPr bwMode="auto">
            <a:xfrm flipH="1">
              <a:off x="3995" y="3644"/>
              <a:ext cx="171" cy="28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6" name="Line 373"/>
            <p:cNvSpPr>
              <a:spLocks noChangeShapeType="1"/>
            </p:cNvSpPr>
            <p:nvPr/>
          </p:nvSpPr>
          <p:spPr bwMode="auto">
            <a:xfrm>
              <a:off x="4843" y="3302"/>
              <a:ext cx="165" cy="64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</p:grpSp>
      <p:graphicFrame>
        <p:nvGraphicFramePr>
          <p:cNvPr id="17" name="Group 365"/>
          <p:cNvGraphicFramePr>
            <a:graphicFrameLocks noGrp="1"/>
          </p:cNvGraphicFramePr>
          <p:nvPr/>
        </p:nvGraphicFramePr>
        <p:xfrm>
          <a:off x="2930525" y="4165600"/>
          <a:ext cx="5889625" cy="1836740"/>
        </p:xfrm>
        <a:graphic>
          <a:graphicData uri="http://schemas.openxmlformats.org/drawingml/2006/table">
            <a:tbl>
              <a:tblPr/>
              <a:tblGrid>
                <a:gridCol w="841375"/>
                <a:gridCol w="841375"/>
                <a:gridCol w="841375"/>
                <a:gridCol w="841375"/>
                <a:gridCol w="841375"/>
                <a:gridCol w="841375"/>
                <a:gridCol w="841375"/>
              </a:tblGrid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80000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80004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32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80008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35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80012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80016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80020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20000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80024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5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Addressing in branches and jumps (Cont.)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Branching far away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target address of a conditional branch instruction exceeds 2</a:t>
            </a:r>
            <a:r>
              <a:rPr lang="en-US" altLang="zh-TW" sz="18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16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words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insert an unconditional jump to the branch target and invert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condition</a:t>
            </a:r>
          </a:p>
          <a:p>
            <a:pPr lvl="3" eaLnBrk="1" hangingPunct="1">
              <a:tabLst>
                <a:tab pos="1692275" algn="l"/>
                <a:tab pos="2073275" algn="l"/>
                <a:tab pos="2733675" algn="l"/>
              </a:tabLst>
            </a:pPr>
            <a:r>
              <a:rPr lang="en-US" altLang="zh-TW" sz="1600" dirty="0" smtClean="0">
                <a:latin typeface="Comic Sans MS" pitchFamily="66" charset="0"/>
                <a:ea typeface="標楷體" pitchFamily="65" charset="-120"/>
                <a:sym typeface="Symbol" pitchFamily="18" charset="2"/>
              </a:rPr>
              <a:t>		</a:t>
            </a:r>
            <a:r>
              <a:rPr lang="en-US" altLang="zh-TW" sz="1600" dirty="0" err="1" smtClean="0">
                <a:latin typeface="Comic Sans MS" pitchFamily="66" charset="0"/>
                <a:ea typeface="標楷體" pitchFamily="65" charset="-120"/>
                <a:sym typeface="Symbol" pitchFamily="18" charset="2"/>
              </a:rPr>
              <a:t>beq</a:t>
            </a:r>
            <a:r>
              <a:rPr lang="en-US" altLang="zh-TW" sz="1600" dirty="0">
                <a:latin typeface="Comic Sans MS" pitchFamily="66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$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$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1, L1</a:t>
            </a:r>
          </a:p>
          <a:p>
            <a:pPr lvl="3" eaLnBrk="1" hangingPunct="1">
              <a:buFont typeface="Symbol" pitchFamily="18" charset="2"/>
              <a:buNone/>
              <a:tabLst>
                <a:tab pos="1692275" algn="l"/>
                <a:tab pos="2073275" algn="l"/>
                <a:tab pos="2733675" algn="l"/>
              </a:tabLst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			</a:t>
            </a:r>
            <a:r>
              <a:rPr lang="en-US" altLang="zh-TW" sz="1600" dirty="0" err="1">
                <a:latin typeface="Comic Sans MS" pitchFamily="66" charset="0"/>
                <a:ea typeface="標楷體" pitchFamily="65" charset="-120"/>
                <a:sym typeface="Symbol" pitchFamily="18" charset="2"/>
              </a:rPr>
              <a:t>bne</a:t>
            </a:r>
            <a:r>
              <a:rPr lang="en-US" altLang="zh-TW" sz="1600" dirty="0">
                <a:latin typeface="Comic Sans MS" pitchFamily="66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$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$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1, L2</a:t>
            </a:r>
          </a:p>
          <a:p>
            <a:pPr lvl="3" eaLnBrk="1" hangingPunct="1">
              <a:buFont typeface="Symbol" pitchFamily="18" charset="2"/>
              <a:buNone/>
              <a:tabLst>
                <a:tab pos="1692275" algn="l"/>
                <a:tab pos="2073275" algn="l"/>
                <a:tab pos="2733675" algn="l"/>
              </a:tabLst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		</a:t>
            </a:r>
            <a:r>
              <a:rPr lang="en-US" altLang="zh-TW" sz="1600" dirty="0">
                <a:latin typeface="Comic Sans MS" pitchFamily="66" charset="0"/>
                <a:ea typeface="標楷體" pitchFamily="65" charset="-120"/>
                <a:sym typeface="Symbol" pitchFamily="18" charset="2"/>
              </a:rPr>
              <a:t>j	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L1</a:t>
            </a:r>
          </a:p>
          <a:p>
            <a:pPr lvl="3" eaLnBrk="1" hangingPunct="1">
              <a:buFont typeface="Symbol" pitchFamily="18" charset="2"/>
              <a:buNone/>
              <a:tabLst>
                <a:tab pos="1692275" algn="l"/>
                <a:tab pos="2073275" algn="l"/>
                <a:tab pos="2733675" algn="l"/>
              </a:tabLst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	L2:</a:t>
            </a:r>
          </a:p>
          <a:p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MIPS </a:t>
            </a:r>
            <a:r>
              <a:rPr lang="en-US" altLang="zh-TW" sz="2400" dirty="0">
                <a:ea typeface="標楷體" pitchFamily="65" charset="-120"/>
                <a:sym typeface="Symbol" pitchFamily="18" charset="2"/>
              </a:rPr>
              <a:t>addressing mode 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summary</a:t>
            </a: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Immediate addressing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operand is a constant within the instruction itself</a:t>
            </a: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Register addressing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operand is a register</a:t>
            </a: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Base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or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displacement addressing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operand is at the memory location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Address = base register + constant (in the instruction)</a:t>
            </a: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PC-relative addressing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Branch address = PC + constant (in the instruction)</a:t>
            </a:r>
          </a:p>
        </p:txBody>
      </p:sp>
    </p:spTree>
    <p:extLst>
      <p:ext uri="{BB962C8B-B14F-4D97-AF65-F5344CB8AC3E}">
        <p14:creationId xmlns:p14="http://schemas.microsoft.com/office/powerpoint/2010/main" val="15248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1496144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MIPS </a:t>
            </a:r>
            <a:r>
              <a:rPr lang="en-US" altLang="zh-TW" sz="2400" dirty="0">
                <a:ea typeface="標楷體" pitchFamily="65" charset="-120"/>
                <a:sym typeface="Symbol" pitchFamily="18" charset="2"/>
              </a:rPr>
              <a:t>addressing mode 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summary (Cont.)</a:t>
            </a:r>
          </a:p>
          <a:p>
            <a:pPr lvl="1"/>
            <a:r>
              <a:rPr lang="en-US" altLang="zh-TW" sz="2000" b="1" i="1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Pseudodirect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addressing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Jump address is the 26 bits of the instruction concatenated with the upper bits of the PC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474460" y="6525924"/>
            <a:ext cx="44640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2.16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Illustration of the five MIPS addressing modes.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669" y="1772815"/>
            <a:ext cx="3975633" cy="46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5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9328-A450-4B98-BC61-5E1D2D346E3A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3200" b="1" dirty="0" smtClean="0">
                <a:latin typeface="Bookman Old Style" pitchFamily="18" charset="0"/>
                <a:ea typeface="標楷體" pitchFamily="65" charset="-120"/>
              </a:rPr>
              <a:t>Operations of the Computer Hardware</a:t>
            </a:r>
            <a:endParaRPr lang="en-US" altLang="zh-TW" sz="32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MIPS arithmetic instruction</a:t>
            </a:r>
          </a:p>
          <a:p>
            <a:pPr lvl="1">
              <a:tabLst>
                <a:tab pos="1790700" algn="l"/>
              </a:tabLst>
            </a:pPr>
            <a:r>
              <a:rPr lang="en-US" altLang="zh-TW" sz="2000" dirty="0" smtClean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add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sub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000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c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To add/subtract variables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b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and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and to put their sum/difference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in a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Example: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e</a:t>
            </a:r>
          </a:p>
          <a:p>
            <a:pPr lvl="2">
              <a:tabLst>
                <a:tab pos="1706563" algn="l"/>
              </a:tabLst>
            </a:pPr>
            <a:r>
              <a:rPr lang="en-US" altLang="zh-TW" sz="1800" dirty="0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add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c</a:t>
            </a:r>
          </a:p>
          <a:p>
            <a:pPr marL="1144800" lvl="2" indent="0">
              <a:buNone/>
              <a:tabLst>
                <a:tab pos="1706563" algn="l"/>
              </a:tabLst>
            </a:pPr>
            <a:r>
              <a:rPr lang="en-US" altLang="zh-TW" sz="1800" dirty="0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add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d</a:t>
            </a:r>
          </a:p>
          <a:p>
            <a:pPr marL="1144800" lvl="2" indent="0">
              <a:buNone/>
              <a:tabLst>
                <a:tab pos="1706563" algn="l"/>
              </a:tabLst>
            </a:pPr>
            <a:r>
              <a:rPr lang="en-US" altLang="zh-TW" sz="1800" dirty="0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add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e</a:t>
            </a: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Design principle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1: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simplicity favors regularity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Requiring every MIPS arithmetic instruction to have exactly three operands to keep the hardware simple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Hardware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for a variable number of operands is more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complicated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Notes for MIPS language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Each line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can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contain at most one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instruction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Sharp symbol (#) is used for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comments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Comments always terminate at the end of a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3016832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948264" y="6165304"/>
            <a:ext cx="207969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2.17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MIPS instruction encoding.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6672"/>
            <a:ext cx="5913145" cy="63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6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076278" y="4221088"/>
            <a:ext cx="279876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2.18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MIPS instruction formats.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72961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4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9328-A450-4B98-BC61-5E1D2D346E3A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 dirty="0" smtClean="0">
                <a:latin typeface="Bookman Old Style" pitchFamily="18" charset="0"/>
                <a:ea typeface="標楷體" pitchFamily="65" charset="-120"/>
              </a:rPr>
              <a:t>Fallacies and Pitfalls</a:t>
            </a:r>
            <a:endParaRPr lang="en-US" altLang="zh-TW" sz="40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Fallacies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More powerful instructions mean higher performance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Example: to move data in memory (Intel x86)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Solution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1: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using a move instruction with the repeat </a:t>
            </a:r>
            <a:r>
              <a:rPr lang="en-US" altLang="zh-TW" sz="16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prefix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Solution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2: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using standard load and store instructions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Solution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3: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using the larger floating-point registers instead of the integer registers</a:t>
            </a:r>
          </a:p>
          <a:p>
            <a:pPr marL="1371600" lvl="3" indent="0"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Speed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solution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1 :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solution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2 :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solution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3 = 1 : 1.5 : 2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Write in assembly language to obtain the highest performance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increasing sophistication of compilers means the gap between compiled code and code produced by hand is closing fast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dangers of writing in assembly language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longer time spent coding and debugging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loss in portability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difficulty of maintaining such code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When a program becomes popular, someone has to update the code and make it work with new releases of operating systems and new models of machines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3631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2720280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Fallacies (Cont.)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Write in assembly language to obtain the highest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performance (Cont.)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Writing in higher-level language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allow future compilers to tailor the code to future machines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make the software easier to maintain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allow the program to run on more brands of computers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importance of commercial binary compatibility means successful instruction sets don’t change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652435" y="6489050"/>
            <a:ext cx="390231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2.39 Growth of x86 instruction set over time.</a:t>
            </a:r>
            <a:endParaRPr lang="en-US" altLang="zh-TW" sz="1400" b="1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057" y="3284984"/>
            <a:ext cx="47910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9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Pitfalls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Forgetting that sequential word addresses in machines with byte addressing do not differ by one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 word = 4 bytes = 32 bits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Addresses of sequential words differ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by 4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Using a pointer to an automatic variable outside its defining procedure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 common mistake: to pass a result from a procedure that includes a pointer to a local array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memory that contains the local array will be reused as soon as the procedure returns</a:t>
            </a:r>
          </a:p>
        </p:txBody>
      </p:sp>
    </p:spTree>
    <p:extLst>
      <p:ext uri="{BB962C8B-B14F-4D97-AF65-F5344CB8AC3E}">
        <p14:creationId xmlns:p14="http://schemas.microsoft.com/office/powerpoint/2010/main" val="15403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Examples: compiling C assignments into MIPS</a:t>
            </a:r>
          </a:p>
          <a:p>
            <a:pPr lvl="1"/>
            <a:r>
              <a:rPr lang="en-US" altLang="zh-TW" sz="20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; 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– 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;</a:t>
            </a:r>
          </a:p>
          <a:p>
            <a:pPr lvl="2">
              <a:tabLst>
                <a:tab pos="1716088" algn="l"/>
              </a:tabLst>
            </a:pPr>
            <a:r>
              <a:rPr lang="en-US" altLang="zh-TW" sz="1800" dirty="0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add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</a:t>
            </a:r>
          </a:p>
          <a:p>
            <a:pPr marL="1144800" lvl="2" indent="0">
              <a:buNone/>
              <a:tabLst>
                <a:tab pos="1716088" algn="l"/>
              </a:tabLst>
            </a:pPr>
            <a:r>
              <a:rPr lang="en-US" altLang="zh-TW" sz="1800" dirty="0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sub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</a:t>
            </a:r>
          </a:p>
          <a:p>
            <a:pPr lvl="1"/>
            <a:r>
              <a:rPr lang="en-US" altLang="zh-TW" sz="20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= (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g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h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 – (</a:t>
            </a:r>
            <a:r>
              <a:rPr lang="en-US" altLang="zh-TW" sz="2000" i="1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j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);</a:t>
            </a:r>
          </a:p>
          <a:p>
            <a:pPr lvl="2">
              <a:tabLst>
                <a:tab pos="1716088" algn="l"/>
              </a:tabLst>
            </a:pPr>
            <a:r>
              <a:rPr lang="en-US" altLang="zh-TW" sz="1800" dirty="0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add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0, 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g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h</a:t>
            </a:r>
          </a:p>
          <a:p>
            <a:pPr marL="1144800" lvl="2" indent="0">
              <a:buNone/>
              <a:tabLst>
                <a:tab pos="1716088" algn="l"/>
              </a:tabLst>
            </a:pPr>
            <a:r>
              <a:rPr lang="en-US" altLang="zh-TW" sz="1800" dirty="0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add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1, </a:t>
            </a:r>
            <a:r>
              <a:rPr lang="en-US" altLang="zh-TW" sz="1800" i="1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j</a:t>
            </a:r>
          </a:p>
          <a:p>
            <a:pPr marL="1144800" lvl="2" indent="0">
              <a:buNone/>
              <a:tabLst>
                <a:tab pos="1716088" algn="l"/>
              </a:tabLst>
            </a:pPr>
            <a:r>
              <a:rPr lang="en-US" altLang="zh-TW" sz="1800" dirty="0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sub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0, 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</a:t>
            </a:r>
          </a:p>
          <a:p>
            <a:pPr lvl="2">
              <a:tabLst>
                <a:tab pos="1716088" algn="l"/>
              </a:tabLst>
            </a:pP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Compiler creates temporary variable 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0 and 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 to store immediate results</a:t>
            </a:r>
            <a:endParaRPr lang="en-US" altLang="zh-TW" sz="1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27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9328-A450-4B98-BC61-5E1D2D346E3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3200" b="1" dirty="0" smtClean="0">
                <a:latin typeface="Bookman Old Style" pitchFamily="18" charset="0"/>
                <a:ea typeface="標楷體" pitchFamily="65" charset="-120"/>
              </a:rPr>
              <a:t>Operands of the Computer Hardware</a:t>
            </a:r>
            <a:endParaRPr lang="en-US" altLang="zh-TW" sz="32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Variables vs. operands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Unlike programs in high-level languages, the operands of arithmetic instructions are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restricted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Operands must be from a limited number of special locations called registers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MIPS has 32 32-bit registers (1 word = 32 bits)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Typically 32 registers on current computers</a:t>
            </a: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Design principle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2: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smaller is faster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Larger number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of registers may increase the clock cycle time and the number of bits required in the instruction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format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To balance between the designer’s desire and the limitation of hardware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Example: </a:t>
            </a:r>
            <a:r>
              <a:rPr lang="en-US" altLang="zh-TW" sz="20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</a:t>
            </a:r>
            <a:r>
              <a:rPr lang="en-US" altLang="zh-TW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= (</a:t>
            </a:r>
            <a:r>
              <a:rPr lang="en-US" altLang="zh-TW" sz="20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g</a:t>
            </a:r>
            <a:r>
              <a:rPr lang="en-US" altLang="zh-TW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20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h</a:t>
            </a:r>
            <a:r>
              <a:rPr lang="en-US" altLang="zh-TW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 – (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20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j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f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g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h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1800" i="1" dirty="0" err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j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) are in ($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1,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2,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3,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4)</a:t>
            </a:r>
          </a:p>
          <a:p>
            <a:pPr lvl="2">
              <a:tabLst>
                <a:tab pos="1716088" algn="l"/>
              </a:tabLst>
            </a:pPr>
            <a:r>
              <a:rPr lang="en-US" altLang="zh-TW" sz="1800" dirty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add</a:t>
            </a:r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$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$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1, $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2</a:t>
            </a:r>
            <a:endParaRPr lang="en-US" altLang="zh-TW" sz="1800" i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1144800" lvl="2" indent="0">
              <a:buNone/>
              <a:tabLst>
                <a:tab pos="1716088" algn="l"/>
              </a:tabLst>
            </a:pPr>
            <a:r>
              <a:rPr lang="en-US" altLang="zh-TW" sz="1800" dirty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add</a:t>
            </a:r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$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$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3, $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4</a:t>
            </a:r>
            <a:endParaRPr lang="en-US" altLang="zh-TW" sz="1800" i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1144800" lvl="2" indent="0">
              <a:buNone/>
              <a:tabLst>
                <a:tab pos="1716088" algn="l"/>
              </a:tabLst>
            </a:pPr>
            <a:r>
              <a:rPr lang="en-US" altLang="zh-TW" sz="1800" dirty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sub</a:t>
            </a:r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$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0, $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$</a:t>
            </a:r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614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Memory operands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Registers only keep small amount of data, but memory contains millions of data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elements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Memory is a large single-dimensional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array</a:t>
            </a:r>
          </a:p>
          <a:p>
            <a:pPr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Address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acts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as the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index to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memory, starting at 0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Data transfer instructions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A command that moves data between memory and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registers</a:t>
            </a:r>
          </a:p>
          <a:p>
            <a:pPr lvl="2">
              <a:tabLst>
                <a:tab pos="1611313" algn="l"/>
              </a:tabLst>
            </a:pPr>
            <a:r>
              <a:rPr lang="en-US" altLang="zh-TW" sz="18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lw</a:t>
            </a:r>
            <a:r>
              <a:rPr lang="en-US" altLang="zh-TW" sz="1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	$</a:t>
            </a:r>
            <a:r>
              <a:rPr lang="en-US" altLang="zh-TW" sz="1800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destination</a:t>
            </a:r>
            <a:r>
              <a:rPr lang="en-US" altLang="zh-TW" sz="1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offset</a:t>
            </a:r>
            <a:r>
              <a:rPr lang="en-US" altLang="zh-TW" sz="1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($</a:t>
            </a:r>
            <a:r>
              <a:rPr lang="en-US" altLang="zh-TW" sz="1800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base</a:t>
            </a:r>
            <a:r>
              <a:rPr lang="en-US" altLang="zh-TW" sz="1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Load word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memory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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register</a:t>
            </a:r>
            <a:endParaRPr lang="en-US" altLang="zh-TW" sz="1600" i="1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>
              <a:tabLst>
                <a:tab pos="1611313" algn="l"/>
              </a:tabLst>
            </a:pPr>
            <a:r>
              <a:rPr lang="en-US" altLang="zh-TW" sz="18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</a:rPr>
              <a:t>sw</a:t>
            </a:r>
            <a:r>
              <a:rPr lang="en-US" altLang="zh-TW" sz="1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	$</a:t>
            </a:r>
            <a:r>
              <a:rPr lang="en-US" altLang="zh-TW" sz="1800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source</a:t>
            </a:r>
            <a:r>
              <a:rPr lang="en-US" altLang="zh-TW" sz="1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offset</a:t>
            </a:r>
            <a:r>
              <a:rPr lang="en-US" altLang="zh-TW" sz="1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($</a:t>
            </a:r>
            <a:r>
              <a:rPr lang="en-US" altLang="zh-TW" sz="1800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base</a:t>
            </a:r>
            <a:r>
              <a:rPr lang="en-US" altLang="zh-TW" sz="1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Store word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register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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memory</a:t>
            </a:r>
            <a:endParaRPr lang="en-US" altLang="zh-TW" sz="1600" i="1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Memory address = contents of the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base register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+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offset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Base register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the second register of the instruction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The compiler can place the proper starting address into the data transfer instructions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Offset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the constant portion of the instruction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Example: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[8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];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 are in ($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2), base address of </a:t>
            </a:r>
            <a:r>
              <a:rPr lang="en-US" altLang="zh-TW" sz="18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is in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</a:t>
            </a:r>
          </a:p>
          <a:p>
            <a:pPr lvl="2" eaLnBrk="1" hangingPunct="1">
              <a:tabLst>
                <a:tab pos="1706563" algn="l"/>
              </a:tabLst>
            </a:pPr>
            <a:r>
              <a:rPr lang="en-US" altLang="zh-TW" sz="1800" dirty="0" err="1">
                <a:latin typeface="Comic Sans MS" pitchFamily="66" charset="0"/>
                <a:ea typeface="標楷體" pitchFamily="65" charset="-120"/>
                <a:sym typeface="Symbol" pitchFamily="18" charset="2"/>
              </a:rPr>
              <a:t>lw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8($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3)</a:t>
            </a:r>
          </a:p>
          <a:p>
            <a:pPr lvl="2">
              <a:buNone/>
              <a:tabLst>
                <a:tab pos="1706563" algn="l"/>
              </a:tabLst>
            </a:pPr>
            <a:r>
              <a:rPr lang="en-US" altLang="zh-TW" sz="1800" dirty="0">
                <a:latin typeface="Comic Sans MS" pitchFamily="66" charset="0"/>
                <a:ea typeface="標楷體" pitchFamily="65" charset="-120"/>
                <a:sym typeface="Symbol" pitchFamily="18" charset="2"/>
              </a:rPr>
              <a:t>	add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2,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</a:t>
            </a:r>
            <a:endParaRPr lang="en-US" altLang="zh-TW" sz="1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852936"/>
            <a:ext cx="1919919" cy="157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39036" y="4365104"/>
            <a:ext cx="11731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dirty="0"/>
              <a:t>byte addressing</a:t>
            </a:r>
          </a:p>
        </p:txBody>
      </p:sp>
    </p:spTree>
    <p:extLst>
      <p:ext uri="{BB962C8B-B14F-4D97-AF65-F5344CB8AC3E}">
        <p14:creationId xmlns:p14="http://schemas.microsoft.com/office/powerpoint/2010/main" val="166936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6D83C-1B10-4494-AAD3-C0A8837DD947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graphicFrame>
        <p:nvGraphicFramePr>
          <p:cNvPr id="180204" name="Group 10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22345"/>
              </p:ext>
            </p:extLst>
          </p:nvPr>
        </p:nvGraphicFramePr>
        <p:xfrm>
          <a:off x="1403350" y="1227038"/>
          <a:ext cx="2959100" cy="4543425"/>
        </p:xfrm>
        <a:graphic>
          <a:graphicData uri="http://schemas.openxmlformats.org/drawingml/2006/table">
            <a:tbl>
              <a:tblPr/>
              <a:tblGrid>
                <a:gridCol w="611188"/>
                <a:gridCol w="296862"/>
                <a:gridCol w="814388"/>
                <a:gridCol w="149225"/>
                <a:gridCol w="1087437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(F)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(1111)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00010011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(E)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(1110)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01001100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(D)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(1101)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11100000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(C)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(1100)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00001111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(B)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(1011)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10101100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(A)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(1010)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10010000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(9)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(1001)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00000011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(8)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(1000)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11100111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(7)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(0111)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11110110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(6)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(0110)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01001100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(5)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(0101)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10011010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(4)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(0100)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11001001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(3)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(0011)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01011011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(2)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(0010)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00111101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(0001)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10110000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(0000)</a:t>
                      </a:r>
                      <a:r>
                        <a:rPr kumimoji="1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01101101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address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memory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05" name="Rectangle 1005"/>
          <p:cNvSpPr>
            <a:spLocks noChangeArrowheads="1"/>
          </p:cNvSpPr>
          <p:nvPr/>
        </p:nvSpPr>
        <p:spPr bwMode="auto">
          <a:xfrm>
            <a:off x="3171825" y="2238276"/>
            <a:ext cx="1300163" cy="2535237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67297" name="Group 10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67930"/>
              </p:ext>
            </p:extLst>
          </p:nvPr>
        </p:nvGraphicFramePr>
        <p:xfrm>
          <a:off x="4578350" y="2239863"/>
          <a:ext cx="366713" cy="2543176"/>
        </p:xfrm>
        <a:graphic>
          <a:graphicData uri="http://schemas.openxmlformats.org/drawingml/2006/table">
            <a:tbl>
              <a:tblPr/>
              <a:tblGrid>
                <a:gridCol w="366713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A[9]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A[8]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A[7]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A[6]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A[5]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A[4]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A[3]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A[2]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A[1]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A[0]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298" name="Text Box 1058"/>
          <p:cNvSpPr txBox="1">
            <a:spLocks noChangeArrowheads="1"/>
          </p:cNvSpPr>
          <p:nvPr/>
        </p:nvSpPr>
        <p:spPr bwMode="auto">
          <a:xfrm>
            <a:off x="5580063" y="5043388"/>
            <a:ext cx="314007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base address of </a:t>
            </a:r>
            <a:r>
              <a:rPr lang="en-US" altLang="zh-TW" b="1"/>
              <a:t>A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 address of </a:t>
            </a:r>
            <a:r>
              <a:rPr lang="en-US" altLang="zh-TW" b="1">
                <a:sym typeface="Symbol" pitchFamily="18" charset="2"/>
              </a:rPr>
              <a:t>A</a:t>
            </a:r>
            <a:r>
              <a:rPr lang="en-US" altLang="zh-TW">
                <a:sym typeface="Symbol" pitchFamily="18" charset="2"/>
              </a:rPr>
              <a:t>[0]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>
                <a:sym typeface="Symbol" pitchFamily="18" charset="2"/>
              </a:rPr>
              <a:t>若 </a:t>
            </a:r>
            <a:r>
              <a:rPr lang="en-US" altLang="zh-TW">
                <a:sym typeface="Symbol" pitchFamily="18" charset="2"/>
              </a:rPr>
              <a:t>base address of </a:t>
            </a:r>
            <a:r>
              <a:rPr lang="en-US" altLang="zh-TW" b="1">
                <a:sym typeface="Symbol" pitchFamily="18" charset="2"/>
              </a:rPr>
              <a:t>A</a:t>
            </a:r>
            <a:r>
              <a:rPr lang="en-US" altLang="zh-TW">
                <a:sym typeface="Symbol" pitchFamily="18" charset="2"/>
              </a:rPr>
              <a:t> </a:t>
            </a:r>
            <a:r>
              <a:rPr lang="zh-TW" altLang="en-US">
                <a:sym typeface="Symbol" pitchFamily="18" charset="2"/>
              </a:rPr>
              <a:t>存在 </a:t>
            </a:r>
            <a:r>
              <a:rPr lang="en-US" altLang="zh-TW">
                <a:sym typeface="Symbol" pitchFamily="18" charset="2"/>
              </a:rPr>
              <a:t>$</a:t>
            </a:r>
            <a:r>
              <a:rPr lang="en-US" altLang="zh-TW" i="1">
                <a:sym typeface="Symbol" pitchFamily="18" charset="2"/>
              </a:rPr>
              <a:t>s</a:t>
            </a:r>
            <a:r>
              <a:rPr lang="en-US" altLang="zh-TW">
                <a:sym typeface="Symbol" pitchFamily="18" charset="2"/>
              </a:rPr>
              <a:t>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ym typeface="Symbol" pitchFamily="18" charset="2"/>
              </a:rPr>
              <a:t> </a:t>
            </a:r>
            <a:r>
              <a:rPr lang="zh-TW" altLang="en-US">
                <a:sym typeface="Symbol" pitchFamily="18" charset="2"/>
              </a:rPr>
              <a:t>要存取 </a:t>
            </a:r>
            <a:r>
              <a:rPr lang="en-US" altLang="zh-TW" b="1">
                <a:sym typeface="Symbol" pitchFamily="18" charset="2"/>
              </a:rPr>
              <a:t>A</a:t>
            </a:r>
            <a:r>
              <a:rPr lang="en-US" altLang="zh-TW">
                <a:sym typeface="Symbol" pitchFamily="18" charset="2"/>
              </a:rPr>
              <a:t>[8], </a:t>
            </a:r>
            <a:r>
              <a:rPr lang="zh-TW" altLang="en-US">
                <a:sym typeface="Symbol" pitchFamily="18" charset="2"/>
              </a:rPr>
              <a:t>位址為 </a:t>
            </a:r>
            <a:r>
              <a:rPr lang="en-US" altLang="zh-TW">
                <a:sym typeface="Symbol" pitchFamily="18" charset="2"/>
              </a:rPr>
              <a:t>8($</a:t>
            </a:r>
            <a:r>
              <a:rPr lang="en-US" altLang="zh-TW" i="1">
                <a:sym typeface="Symbol" pitchFamily="18" charset="2"/>
              </a:rPr>
              <a:t>s</a:t>
            </a:r>
            <a:r>
              <a:rPr lang="en-US" altLang="zh-TW">
                <a:sym typeface="Symbol" pitchFamily="18" charset="2"/>
              </a:rPr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368329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6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8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05" grpId="0" animBg="1"/>
      <p:bldP spid="2672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Memory operands (Cont.)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Most data items use words not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bytes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 word = 4 bytes = 32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bits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address of a word matches the address of one of the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4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bytes within the word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Addresses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of sequential words differ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by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4</a:t>
            </a:r>
          </a:p>
          <a:p>
            <a:pPr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Alignment restriction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Words must start at address that are multiples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of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4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Many architectures, including MIPS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have to satisfied the alignment restriction</a:t>
            </a:r>
          </a:p>
          <a:p>
            <a:pPr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Big endian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vs.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Little endian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Example: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[12] =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[8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];</a:t>
            </a:r>
          </a:p>
          <a:p>
            <a:pPr lvl="2"/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is in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2, base address of </a:t>
            </a:r>
            <a:r>
              <a:rPr lang="en-US" altLang="zh-TW" sz="18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is in 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</a:t>
            </a:r>
          </a:p>
          <a:p>
            <a:pPr lvl="2" eaLnBrk="1" hangingPunct="1">
              <a:tabLst>
                <a:tab pos="1706563" algn="l"/>
                <a:tab pos="1878013" algn="l"/>
              </a:tabLst>
            </a:pPr>
            <a:r>
              <a:rPr lang="en-US" altLang="zh-TW" sz="1800" dirty="0" err="1">
                <a:latin typeface="Comic Sans MS" pitchFamily="66" charset="0"/>
                <a:ea typeface="標楷體" pitchFamily="65" charset="-120"/>
                <a:sym typeface="Symbol" pitchFamily="18" charset="2"/>
              </a:rPr>
              <a:t>lw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</a:t>
            </a:r>
            <a:r>
              <a:rPr lang="en-US" altLang="zh-TW" sz="18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32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3)</a:t>
            </a:r>
          </a:p>
          <a:p>
            <a:pPr lvl="2">
              <a:buNone/>
              <a:tabLst>
                <a:tab pos="1706563" algn="l"/>
                <a:tab pos="1878013" algn="l"/>
              </a:tabLst>
            </a:pPr>
            <a:r>
              <a:rPr lang="en-US" altLang="zh-TW" sz="1800" dirty="0">
                <a:latin typeface="Comic Sans MS" pitchFamily="66" charset="0"/>
                <a:ea typeface="標楷體" pitchFamily="65" charset="-120"/>
                <a:sym typeface="Symbol" pitchFamily="18" charset="2"/>
              </a:rPr>
              <a:t>	add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2, 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</a:t>
            </a:r>
          </a:p>
          <a:p>
            <a:pPr lvl="2">
              <a:buNone/>
              <a:tabLst>
                <a:tab pos="1706563" algn="l"/>
                <a:tab pos="1878013" algn="l"/>
              </a:tabLst>
            </a:pPr>
            <a:r>
              <a:rPr lang="en-US" altLang="zh-TW" sz="1800" dirty="0">
                <a:latin typeface="Comic Sans MS" pitchFamily="66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1800" dirty="0" err="1">
                <a:latin typeface="Comic Sans MS" pitchFamily="66" charset="0"/>
                <a:ea typeface="標楷體" pitchFamily="65" charset="-120"/>
                <a:sym typeface="Symbol" pitchFamily="18" charset="2"/>
              </a:rPr>
              <a:t>sw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$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0, </a:t>
            </a:r>
            <a:r>
              <a:rPr lang="en-US" altLang="zh-TW" sz="18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48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($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3)</a:t>
            </a:r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Spilling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put less commonly used variables into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keep the most frequently used variables in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registers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An ISA must have a sufficient number of registers and compilers must use registers efficiently</a:t>
            </a:r>
            <a:endParaRPr lang="en-US" altLang="zh-TW" sz="1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140968"/>
            <a:ext cx="2007327" cy="162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62448" y="4803750"/>
            <a:ext cx="353536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2.3 Actual MIPS memory addresses and contents of memory for those words.</a:t>
            </a:r>
          </a:p>
        </p:txBody>
      </p:sp>
    </p:spTree>
    <p:extLst>
      <p:ext uri="{BB962C8B-B14F-4D97-AF65-F5344CB8AC3E}">
        <p14:creationId xmlns:p14="http://schemas.microsoft.com/office/powerpoint/2010/main" val="27919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_1">
  <a:themeElements>
    <a:clrScheme name="sample_1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sample_1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sample_1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mple_1">
  <a:themeElements>
    <a:clrScheme name="1_sample_1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sample_1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1_sample_1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8576</TotalTime>
  <Words>3340</Words>
  <Application>Microsoft Office PowerPoint</Application>
  <PresentationFormat>如螢幕大小 (4:3)</PresentationFormat>
  <Paragraphs>988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44</vt:i4>
      </vt:variant>
    </vt:vector>
  </HeadingPairs>
  <TitlesOfParts>
    <vt:vector size="58" baseType="lpstr">
      <vt:lpstr>新細明體</vt:lpstr>
      <vt:lpstr>標楷體</vt:lpstr>
      <vt:lpstr>Arial</vt:lpstr>
      <vt:lpstr>Arial Black</vt:lpstr>
      <vt:lpstr>Bookman Old Style</vt:lpstr>
      <vt:lpstr>Comic Sans MS</vt:lpstr>
      <vt:lpstr>Courier New</vt:lpstr>
      <vt:lpstr>Symbol</vt:lpstr>
      <vt:lpstr>Times New Roman</vt:lpstr>
      <vt:lpstr>Webdings</vt:lpstr>
      <vt:lpstr>Wingdings</vt:lpstr>
      <vt:lpstr>Wingdings 2</vt:lpstr>
      <vt:lpstr>sample_1</vt:lpstr>
      <vt:lpstr>1_sample_1</vt:lpstr>
      <vt:lpstr>Instructions: Language of the Computer</vt:lpstr>
      <vt:lpstr>Outline</vt:lpstr>
      <vt:lpstr>Introduction</vt:lpstr>
      <vt:lpstr>Operations of the Computer Hardware</vt:lpstr>
      <vt:lpstr>PowerPoint 簡報</vt:lpstr>
      <vt:lpstr>Operands of the Computer Hardware</vt:lpstr>
      <vt:lpstr>PowerPoint 簡報</vt:lpstr>
      <vt:lpstr>PowerPoint 簡報</vt:lpstr>
      <vt:lpstr>PowerPoint 簡報</vt:lpstr>
      <vt:lpstr>PowerPoint 簡報</vt:lpstr>
      <vt:lpstr>PowerPoint 簡報</vt:lpstr>
      <vt:lpstr>Representing Instructions in the Computer</vt:lpstr>
      <vt:lpstr>PowerPoint 簡報</vt:lpstr>
      <vt:lpstr>PowerPoint 簡報</vt:lpstr>
      <vt:lpstr>PowerPoint 簡報</vt:lpstr>
      <vt:lpstr>PowerPoint 簡報</vt:lpstr>
      <vt:lpstr>Logical Operations</vt:lpstr>
      <vt:lpstr>PowerPoint 簡報</vt:lpstr>
      <vt:lpstr>Instructions for Making Decisions</vt:lpstr>
      <vt:lpstr>PowerPoint 簡報</vt:lpstr>
      <vt:lpstr>PowerPoint 簡報</vt:lpstr>
      <vt:lpstr>PowerPoint 簡報</vt:lpstr>
      <vt:lpstr>Supporting Procedures in Computer Hardware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Communicating with People</vt:lpstr>
      <vt:lpstr>PowerPoint 簡報</vt:lpstr>
      <vt:lpstr>PowerPoint 簡報</vt:lpstr>
      <vt:lpstr>MIPS Addressing for 32-bit Immediates and Addresses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Fallacies and Pitfalls</vt:lpstr>
      <vt:lpstr>PowerPoint 簡報</vt:lpstr>
      <vt:lpstr>PowerPoint 簡報</vt:lpstr>
    </vt:vector>
  </TitlesOfParts>
  <Company>csie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Topics Overview</dc:title>
  <dc:creator>Monlin</dc:creator>
  <cp:lastModifiedBy>Catherine</cp:lastModifiedBy>
  <cp:revision>432</cp:revision>
  <dcterms:created xsi:type="dcterms:W3CDTF">2004-07-21T06:38:58Z</dcterms:created>
  <dcterms:modified xsi:type="dcterms:W3CDTF">2014-11-06T05:59:47Z</dcterms:modified>
</cp:coreProperties>
</file>