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742" r:id="rId3"/>
    <p:sldMasterId id="2147483754" r:id="rId4"/>
    <p:sldMasterId id="2147483766" r:id="rId5"/>
    <p:sldMasterId id="2147483778" r:id="rId6"/>
  </p:sldMasterIdLst>
  <p:notesMasterIdLst>
    <p:notesMasterId r:id="rId93"/>
  </p:notesMasterIdLst>
  <p:sldIdLst>
    <p:sldId id="323" r:id="rId7"/>
    <p:sldId id="301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5" r:id="rId67"/>
    <p:sldId id="386" r:id="rId68"/>
    <p:sldId id="384" r:id="rId69"/>
    <p:sldId id="387" r:id="rId70"/>
    <p:sldId id="388" r:id="rId71"/>
    <p:sldId id="389" r:id="rId72"/>
    <p:sldId id="390" r:id="rId73"/>
    <p:sldId id="391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8855" autoAdjust="0"/>
  </p:normalViewPr>
  <p:slideViewPr>
    <p:cSldViewPr>
      <p:cViewPr varScale="1">
        <p:scale>
          <a:sx n="80" d="100"/>
          <a:sy n="80" d="100"/>
        </p:scale>
        <p:origin x="7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viewProps" Target="view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67EFC92-47C3-484F-9AC5-6F5401A09C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06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69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76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79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EFC92-47C3-484F-9AC5-6F5401A09C8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83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5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ea typeface="新細明體" charset="-12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pPr>
              <a:defRPr/>
            </a:pPr>
            <a:fld id="{88062367-A97C-401C-8596-6719C6F90E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38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2F756-0236-4733-9E79-1182182D44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2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8FC68-A496-4E23-89AC-4FEC760D40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81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887A8-D723-449D-8CA5-6DFD24ADAB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03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89644-5649-4AED-9CB7-7795E39970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196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64DBF-B5D6-483B-8C8A-E2FDFE566F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28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415925"/>
            <a:ext cx="4279900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415925"/>
            <a:ext cx="4281488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D07DE-30B3-4353-B2C4-D97397DDAA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7852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8C13-CB1D-4997-B4A3-05181F6E9C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700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ADB9-6E21-4708-B4BF-23FFEBA8F1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3412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AA449-6794-4682-A708-ED390468B6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3597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8EA02-3542-4DE3-B5E1-515E6E8B14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5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A8D2-D6A3-4A67-B278-5BAA114C6A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552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E9092-1E8D-43CF-8FC7-8EAD3474DA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097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C787-7153-47F5-86F8-59BB7700AD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705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2738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B7301-76C4-40E9-B9A4-8C8C9F863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591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pPr>
              <a:defRPr/>
            </a:pPr>
            <a:fld id="{88062367-A97C-401C-8596-6719C6F90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5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A8D2-D6A3-4A67-B278-5BAA114C6AE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83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733C6-04CC-473D-814F-F4A61A4241F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33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CAA5-0A78-4A5A-84CB-819FB1D68C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30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2969-F583-49AC-B3C9-A4C192A9321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70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150-4AED-4A8C-BDE1-538EA18529F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61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00D16-7934-4CB6-AC76-0A56C448B23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733C6-04CC-473D-814F-F4A61A424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255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93DB-2AA2-4FD9-952F-760B3315359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70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1133-6D08-4BDB-B954-5ED3BC1B6B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47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2F756-0236-4733-9E79-1182182D441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12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8FC68-A496-4E23-89AC-4FEC760D40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01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pPr>
              <a:defRPr/>
            </a:pPr>
            <a:fld id="{88062367-A97C-401C-8596-6719C6F90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92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A8D2-D6A3-4A67-B278-5BAA114C6AE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01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733C6-04CC-473D-814F-F4A61A4241F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1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CAA5-0A78-4A5A-84CB-819FB1D68C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553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2969-F583-49AC-B3C9-A4C192A9321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376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150-4AED-4A8C-BDE1-538EA18529F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CAA5-0A78-4A5A-84CB-819FB1D68C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013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00D16-7934-4CB6-AC76-0A56C448B23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9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93DB-2AA2-4FD9-952F-760B3315359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12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1133-6D08-4BDB-B954-5ED3BC1B6B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96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2F756-0236-4733-9E79-1182182D441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017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8FC68-A496-4E23-89AC-4FEC760D40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072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solidFill>
                    <a:srgbClr val="000000"/>
                  </a:solidFill>
                  <a:ea typeface="新細明體" charset="-12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pPr>
              <a:defRPr/>
            </a:pPr>
            <a:fld id="{88062367-A97C-401C-8596-6719C6F90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360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A8D2-D6A3-4A67-B278-5BAA114C6AE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847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733C6-04CC-473D-814F-F4A61A4241F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619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CAA5-0A78-4A5A-84CB-819FB1D68C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151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2969-F583-49AC-B3C9-A4C192A9321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2969-F583-49AC-B3C9-A4C192A932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4407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150-4AED-4A8C-BDE1-538EA18529F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062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00D16-7934-4CB6-AC76-0A56C448B23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520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93DB-2AA2-4FD9-952F-760B3315359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04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1133-6D08-4BDB-B954-5ED3BC1B6B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586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2F756-0236-4733-9E79-1182182D441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32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8FC68-A496-4E23-89AC-4FEC760D40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18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887A8-D723-449D-8CA5-6DFD24ADABC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812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89644-5649-4AED-9CB7-7795E39970C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050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64DBF-B5D6-483B-8C8A-E2FDFE566F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282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415925"/>
            <a:ext cx="4279900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415925"/>
            <a:ext cx="4281488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D07DE-30B3-4353-B2C4-D97397DDAA0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150-4AED-4A8C-BDE1-538EA18529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13894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8C13-CB1D-4997-B4A3-05181F6E9CE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819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ADB9-6E21-4708-B4BF-23FFEBA8F14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554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AA449-6794-4682-A708-ED390468B6B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33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8EA02-3542-4DE3-B5E1-515E6E8B144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641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E9092-1E8D-43CF-8FC7-8EAD3474DA1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51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C787-7153-47F5-86F8-59BB7700AD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675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2738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B7301-76C4-40E9-B9A4-8C8C9F86343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00D16-7934-4CB6-AC76-0A56C448B2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05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93DB-2AA2-4FD9-952F-760B331535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670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1133-6D08-4BDB-B954-5ED3BC1B6B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33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55A3A36A-4437-4971-97EF-D4C3793DDB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CD27ECF3-3941-4D33-98F4-2E29C3BD36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2054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2055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6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7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ea typeface="新細明體" charset="-120"/>
              </a:endParaRPr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61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415925"/>
            <a:ext cx="8713788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55A3A36A-4437-4971-97EF-D4C3793DDBD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6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55A3A36A-4437-4971-97EF-D4C3793DDBD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55A3A36A-4437-4971-97EF-D4C3793DDBD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pPr>
              <a:defRPr/>
            </a:pPr>
            <a:fld id="{CD27ECF3-3941-4D33-98F4-2E29C3BD363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2054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2055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6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7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666699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solidFill>
                  <a:srgbClr val="000000"/>
                </a:solidFill>
                <a:ea typeface="新細明體" charset="-120"/>
              </a:endParaRPr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061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rgbClr val="9999CC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415925"/>
            <a:ext cx="8713788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99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3725" y="2276475"/>
            <a:ext cx="7181850" cy="1392238"/>
          </a:xfrm>
          <a:noFill/>
        </p:spPr>
        <p:txBody>
          <a:bodyPr lIns="0" tIns="0" rIns="0" bIns="0" anchorCtr="1"/>
          <a:lstStyle/>
          <a:p>
            <a:pPr algn="ctr" eaLnBrk="1" hangingPunct="1"/>
            <a:r>
              <a:rPr lang="en-US" altLang="zh-TW" sz="3600" b="1" smtClean="0">
                <a:latin typeface="Bookman Old Style" pitchFamily="18" charset="0"/>
              </a:rPr>
              <a:t>Large and Fast: Exploiting 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42679" y="2767222"/>
            <a:ext cx="3051672" cy="10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extra </a:t>
            </a:r>
            <a:r>
              <a:rPr lang="en-US" altLang="zh-TW" sz="1400" b="1" dirty="0"/>
              <a:t>Internal organization of a </a:t>
            </a:r>
            <a:r>
              <a:rPr lang="en-US" altLang="zh-TW" sz="1400" b="1" dirty="0" smtClean="0"/>
              <a:t>256 Mbit DRAM.</a:t>
            </a:r>
          </a:p>
          <a:p>
            <a:pPr algn="ctr">
              <a:spcBef>
                <a:spcPct val="20000"/>
              </a:spcBef>
            </a:pPr>
            <a:r>
              <a:rPr lang="en-US" altLang="zh-TW" sz="1200" dirty="0" smtClean="0"/>
              <a:t>Instead of one 16384</a:t>
            </a:r>
            <a:r>
              <a:rPr lang="en-US" altLang="zh-TW" sz="1200" dirty="0" smtClean="0">
                <a:sym typeface="Symbol" pitchFamily="18" charset="2"/>
              </a:rPr>
              <a:t>16384 memory, a DRAM might use 256 10241024 arrays or 64 20482048 arrays.</a:t>
            </a:r>
            <a:endParaRPr lang="en-US" altLang="zh-TW" sz="1200" dirty="0">
              <a:sym typeface="Symbol" pitchFamily="18" charset="2"/>
            </a:endParaRPr>
          </a:p>
        </p:txBody>
      </p:sp>
      <p:pic>
        <p:nvPicPr>
          <p:cNvPr id="7" name="Picture 4" descr="Ch5-fi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2272"/>
            <a:ext cx="5616624" cy="297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9" y="4509120"/>
            <a:ext cx="503415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24128" y="6165884"/>
            <a:ext cx="32676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5.4 </a:t>
            </a:r>
            <a:r>
              <a:rPr lang="en-US" altLang="zh-TW" sz="1400" b="1" dirty="0"/>
              <a:t>Internal organization of a </a:t>
            </a:r>
            <a:r>
              <a:rPr lang="en-US" altLang="zh-TW" sz="1400" b="1" dirty="0" smtClean="0"/>
              <a:t>DRAM.</a:t>
            </a:r>
          </a:p>
        </p:txBody>
      </p:sp>
    </p:spTree>
    <p:extLst>
      <p:ext uri="{BB962C8B-B14F-4D97-AF65-F5344CB8AC3E}">
        <p14:creationId xmlns:p14="http://schemas.microsoft.com/office/powerpoint/2010/main" val="201929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DRAM technology (Cont.)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Synchronous DRAM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SDRAM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use of a clock eliminates the time for the memory and processor to synchronize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Burst mode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clock transfers the successive bits in a burst without having to specify additional address bits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Double data rate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DDR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 SDRAM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Data transfers on both the rising and falling edge of the clock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Getting twice as much bandwidth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Multiple banks inside a DRAM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memory bank has its own row buffer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Address interleaving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Sending an address to several banks permits them to read or write simultaneously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bank number, row address, column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Dual inline memory modules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DIMMs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DIMM typically contains 4~16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DRAM chips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DRAM chips are normally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organized to be 8 bytes wide for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server systems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856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77860" cy="3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600" y="5157192"/>
            <a:ext cx="71338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5.5 DRAM size increased by multiples of four approximately once every three years until 1996, and thereafter considerably slower.</a:t>
            </a:r>
          </a:p>
        </p:txBody>
      </p:sp>
    </p:spTree>
    <p:extLst>
      <p:ext uri="{BB962C8B-B14F-4D97-AF65-F5344CB8AC3E}">
        <p14:creationId xmlns:p14="http://schemas.microsoft.com/office/powerpoint/2010/main" val="76627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Flash memory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type of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electrically erasable programmable read-only memory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EEPROM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Nonvolatile memory, more power efficient and shock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resistant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Read time is much shorter than write time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Wear leveling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technique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Writes can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wear out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flash memory bits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include a controller to remap blocks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Uniformly distributing written blocks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maximize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lifetime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PMDs are very unlikely to exceed the write limits in the flash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improve yield by mapping out memory cells that were manufactured incorrectly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lower the potential performance of flash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 memory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Structure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collection of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platters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Covered with magnetic recording material on both sides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Typically only one or two platters per drive today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Rotation rate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5400~15000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RPM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         Diameter: 2.5 or 3.5 inches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movable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arm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containing a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read-write head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is located just above each surface</a:t>
            </a:r>
          </a:p>
        </p:txBody>
      </p:sp>
    </p:spTree>
    <p:extLst>
      <p:ext uri="{BB962C8B-B14F-4D97-AF65-F5344CB8AC3E}">
        <p14:creationId xmlns:p14="http://schemas.microsoft.com/office/powerpoint/2010/main" val="417098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944416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 memory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Structure (Cont.)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disk surface is divided into concentric circles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tracks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TW" sz="1800" b="1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Typically tens of thousands of tracks per surface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track is divided into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sectors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track may have thousands of sectors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Sectors are typically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512~4096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bytes in size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sequence recorded on the magnetic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media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sector number, a gap, the information including ECC,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gap, sector number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…</a:t>
            </a: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disk heads for each surface are connected together and move in conjunction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Every head is over the same track of every surface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Cylinder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all the tracks under the heads at a given point on all surfaces</a:t>
            </a:r>
          </a:p>
        </p:txBody>
      </p:sp>
      <p:pic>
        <p:nvPicPr>
          <p:cNvPr id="4" name="Picture 2" descr="F7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12" y="4509120"/>
            <a:ext cx="2401216" cy="227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18" y="4365104"/>
            <a:ext cx="1926474" cy="243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72199" y="6078234"/>
            <a:ext cx="2677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5.6 A disk showing 10 disk platters and the read-write heads.</a:t>
            </a:r>
          </a:p>
        </p:txBody>
      </p:sp>
    </p:spTree>
    <p:extLst>
      <p:ext uri="{BB962C8B-B14F-4D97-AF65-F5344CB8AC3E}">
        <p14:creationId xmlns:p14="http://schemas.microsoft.com/office/powerpoint/2010/main" val="21084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26" y="1556792"/>
            <a:ext cx="6546750" cy="39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90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 memory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Three-stage process of the operating system to access data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Seek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Seek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position the read-write head over the proper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track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Minimum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maximum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average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seek time is reported in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manuals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Average seek time depends on the seek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distance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Usually advertised as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3~13 </a:t>
            </a:r>
            <a:r>
              <a:rPr lang="en-US" altLang="zh-TW" sz="14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ms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actual time may be only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25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% ~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33%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the advertised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number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Rotational latency 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800" b="1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rotational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delay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wait for the desired sector to rotate under the read-write head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average latency is halfway around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disk</a:t>
            </a:r>
          </a:p>
          <a:p>
            <a:pPr lvl="3" eaLnBrk="1" hangingPunct="1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5400~15000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RPM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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2.0~5.6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ms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371600" lvl="3" indent="0" eaLnBrk="1" hangingPunct="1">
              <a:buNone/>
            </a:pP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371600" lvl="3" indent="0" eaLnBrk="1" hangingPunct="1">
              <a:buNone/>
            </a:pPr>
            <a:endParaRPr lang="en-US" altLang="zh-TW" sz="1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371600" lvl="3" indent="0" eaLnBrk="1" hangingPunct="1">
              <a:buNone/>
            </a:pP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Transfer time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transfer a block of bits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function of the sector size, the rotation speed, and the recording density of a track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Transfer rate is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100~250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MB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sec in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2012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With a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built-in cache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transfer rate is up to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750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MB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sec in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2012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59574"/>
              </p:ext>
            </p:extLst>
          </p:nvPr>
        </p:nvGraphicFramePr>
        <p:xfrm>
          <a:off x="2051720" y="4293096"/>
          <a:ext cx="681871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方程式" r:id="rId3" imgW="5892480" imgH="622080" progId="Equation.3">
                  <p:embed/>
                </p:oleObj>
              </mc:Choice>
              <mc:Fallback>
                <p:oleObj name="方程式" r:id="rId3" imgW="589248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4293096"/>
                        <a:ext cx="6818717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92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 memory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new disk model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sym typeface="Symbol" pitchFamily="18" charset="2"/>
              </a:rPr>
              <a:t>Conventional: sector-track-cylinder 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model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Nearby blocks are on the same </a:t>
            </a:r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track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Blocks in the same cylinder take less time to access 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no seek </a:t>
            </a:r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time</a:t>
            </a:r>
            <a:r>
              <a:rPr lang="en-US" altLang="zh-TW" sz="16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sym typeface="Symbol" pitchFamily="18" charset="2"/>
              </a:rPr>
              <a:t>To offer higher-level intelligent 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interfaces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To include a microprocessor inside a </a:t>
            </a:r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disk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Logical blocks are ordered in serpentine fashion across a single </a:t>
            </a:r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surface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sym typeface="Symbol" pitchFamily="18" charset="2"/>
              </a:rPr>
              <a:t>To capture all the sectors that are recorded at the same bit </a:t>
            </a:r>
            <a:r>
              <a:rPr lang="en-US" altLang="zh-TW" sz="1400" i="1" dirty="0" smtClean="0">
                <a:latin typeface="Times New Roman" pitchFamily="18" charset="0"/>
                <a:sym typeface="Symbol" pitchFamily="18" charset="2"/>
              </a:rPr>
              <a:t>density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Sequential blocks may be on different tracks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Primary differences between magnetic disks and semiconductor memory technologies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Disks have a slower access time because they are mechanical devices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Flash is 1000 times as fast, DRAM is 100000 times as fast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Disks are cheaper per bit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Very high storage capacity at a modest cost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 is 10~100 time cheaper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Magnetic disks are nonvolatile like flash but no write wear-out problem</a:t>
            </a:r>
          </a:p>
          <a:p>
            <a:pPr lvl="1" eaLnBrk="1" hangingPunct="1"/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46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The Basics of Caches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2528689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A simple cache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safe place to store things that we needed to examine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The name to represent the level of the memory hierarchy between the processor and main memory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Two questions to answer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How do we know if a data item is in the cache?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If it is, how do we find it?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75656" y="6352619"/>
            <a:ext cx="61023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5.7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cache just before and just after a reference to a word </a:t>
            </a:r>
            <a:r>
              <a:rPr lang="en-US" altLang="zh-TW" sz="1400" b="1" i="1" dirty="0" err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1400" b="1" i="1" baseline="-25000" dirty="0" err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that is not initially in the cache.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580112" y="5373216"/>
            <a:ext cx="33123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TW" sz="1400" b="1" dirty="0" smtClean="0"/>
              <a:t>Assumption:</a:t>
            </a:r>
          </a:p>
          <a:p>
            <a:pPr algn="just"/>
            <a:r>
              <a:rPr lang="en-US" altLang="zh-TW" sz="1400" dirty="0" smtClean="0"/>
              <a:t>The processor requests are each one word and the blocks also consist of a single word</a:t>
            </a:r>
            <a:endParaRPr lang="zh-TW" altLang="en-US" sz="1400" dirty="0"/>
          </a:p>
        </p:txBody>
      </p:sp>
      <p:pic>
        <p:nvPicPr>
          <p:cNvPr id="9" name="Picture 6" descr="f05-0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84343"/>
            <a:ext cx="3077254" cy="230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79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7"/>
            <a:ext cx="8713788" cy="4448473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simple cache (Cont.)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Direct-mapped cache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Each memory location is mapped to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exactly one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location in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cache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assign the cache location based on the memory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address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of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word</a:t>
            </a:r>
          </a:p>
          <a:p>
            <a:pPr lvl="3"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block address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</a:rPr>
              <a:t>modulo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number of cache blocks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cache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It is better to have the number of entries in the cache is a power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of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2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Different memory locations will be mapped to the same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location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Tag</a:t>
            </a:r>
            <a:r>
              <a:rPr lang="en-US" altLang="zh-TW" sz="1800" b="1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</a:t>
            </a:r>
            <a:endParaRPr lang="en-US" altLang="zh-TW" sz="1800" b="1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identify whether a word in the cache corresponds to the requested word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Only contains the upper portion of the address, which is not used as an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</a:rPr>
              <a:t>index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into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cache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Valid bit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indicate whether an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entry contains</a:t>
            </a:r>
          </a:p>
          <a:p>
            <a:pPr marL="1602000" lvl="3" indent="0" eaLnBrk="1" hangingPunct="1">
              <a:spcBef>
                <a:spcPts val="0"/>
              </a:spcBef>
              <a:buNone/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valid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address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4" name="Picture 5" descr="f05-05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42" y="3812125"/>
            <a:ext cx="4056140" cy="292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8162" y="6095037"/>
            <a:ext cx="4392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5.8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A direct-mapped cache with eight entries showing the addresses of memory words between 0 and 31 that map to the same cache locations.</a:t>
            </a:r>
          </a:p>
        </p:txBody>
      </p:sp>
    </p:spTree>
    <p:extLst>
      <p:ext uri="{BB962C8B-B14F-4D97-AF65-F5344CB8AC3E}">
        <p14:creationId xmlns:p14="http://schemas.microsoft.com/office/powerpoint/2010/main" val="352333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46DC7-C68B-4053-8220-76EBD9A7EE3D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Introduction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Memory Technologies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The Basics of Caches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Measuring and Improving Cache Performance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Dependable Memory Hierarchy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Virtual Memory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A Common Framework for Memory Hierarchies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Using a Finite-State Machine to Control a Simple Cache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Real Stuff: The ARM Cortex-A8 and Intel Core i7 Memory Hierarchies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Fallacies and Pitfalls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496144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Accessing a cache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An example: 8-block direct-mapped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block contains one word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low-order 3 bits of an address give the block number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985690"/>
            <a:ext cx="4250448" cy="165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39" y="3717032"/>
            <a:ext cx="2165854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7" y="5326255"/>
            <a:ext cx="2142439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81" y="3717032"/>
            <a:ext cx="212516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31" y="5326255"/>
            <a:ext cx="215706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93" y="3717032"/>
            <a:ext cx="217481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27" y="5326255"/>
            <a:ext cx="215414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75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08032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Accessing a cache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referenced address is divided into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cache index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Used to select the cache block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total number of entries in a direct-mapped cache must be a power of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tag field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Used to compare with the value of the tag field of the cache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least significant 2 bits are ignored when selecting a word in the block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Words are aligned to multiples of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4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bytes in the MIPS architecture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051720" y="3501008"/>
            <a:ext cx="3286503" cy="3245474"/>
            <a:chOff x="2509633" y="3501008"/>
            <a:chExt cx="3286503" cy="3245474"/>
          </a:xfrm>
        </p:grpSpPr>
        <p:pic>
          <p:nvPicPr>
            <p:cNvPr id="4" name="Picture 6" descr="f05-07-P37449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633" y="3501008"/>
              <a:ext cx="3286503" cy="324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658343" y="3695266"/>
              <a:ext cx="368300" cy="35242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latin typeface="Times New Roman" pitchFamily="18" charset="0"/>
                <a:ea typeface="標楷體" pitchFamily="65" charset="-120"/>
              </a:endParaRPr>
            </a:p>
          </p:txBody>
        </p:sp>
      </p:grp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36096" y="6023029"/>
            <a:ext cx="35735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5.7 For this cache, the lower portion of the address is used to select a cache entry consisting of a data word and a tag.</a:t>
            </a:r>
          </a:p>
        </p:txBody>
      </p:sp>
    </p:spTree>
    <p:extLst>
      <p:ext uri="{BB962C8B-B14F-4D97-AF65-F5344CB8AC3E}">
        <p14:creationId xmlns:p14="http://schemas.microsoft.com/office/powerpoint/2010/main" val="115256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736504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Accessing a cache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An 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 cache: the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Intrinsity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FastMATH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processor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embedded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microprocessor that uses the MIPS architecture and a simple cache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implementation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Processor</a:t>
            </a:r>
          </a:p>
          <a:p>
            <a:pPr lvl="3" eaLnBrk="1" hangingPunct="1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12-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stage pipeline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When operating at peak speed, both an instruction word and a data word can be request on every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clock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Separate instruction and data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caches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Each is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16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KB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(4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K words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with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16-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word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blocks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Separate control signals to read and write each cache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block index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field is used to select the requested word from the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words in the indexed block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offer both write-through and write-back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strategies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One-entry write buffer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6" y="5373216"/>
            <a:ext cx="7220242" cy="68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59258" y="6166465"/>
            <a:ext cx="65461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5.13 Approximate instruction and data miss rates for the </a:t>
            </a:r>
            <a:r>
              <a:rPr lang="en-US" altLang="zh-TW" sz="1400" b="1" dirty="0" err="1" smtClean="0">
                <a:latin typeface="Times New Roman" pitchFamily="18" charset="0"/>
                <a:ea typeface="標楷體" pitchFamily="65" charset="-120"/>
              </a:rPr>
              <a:t>Intrinsity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b="1" dirty="0" err="1" smtClean="0">
                <a:latin typeface="Times New Roman" pitchFamily="18" charset="0"/>
                <a:ea typeface="標楷體" pitchFamily="65" charset="-120"/>
              </a:rPr>
              <a:t>FastMATH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 processor for SPEC CPU2000 benchmarks.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92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4" name="群組 3"/>
          <p:cNvGrpSpPr/>
          <p:nvPr/>
        </p:nvGrpSpPr>
        <p:grpSpPr>
          <a:xfrm>
            <a:off x="860623" y="1052736"/>
            <a:ext cx="7448550" cy="4718050"/>
            <a:chOff x="931863" y="1125538"/>
            <a:chExt cx="7448550" cy="4718050"/>
          </a:xfrm>
        </p:grpSpPr>
        <p:pic>
          <p:nvPicPr>
            <p:cNvPr id="5" name="Picture 5" descr="f05-09-P37449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863" y="1125538"/>
              <a:ext cx="7448550" cy="471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173913" y="2159000"/>
              <a:ext cx="903287" cy="22542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latin typeface="Times New Roman" pitchFamily="18" charset="0"/>
                <a:ea typeface="標楷體" pitchFamily="65" charset="-120"/>
              </a:endParaRPr>
            </a:p>
          </p:txBody>
        </p:sp>
      </p:grp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5348" y="6090101"/>
            <a:ext cx="80391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5.12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16 KB caches in the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Intrinsity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FastMATH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each contain 256 blocks with 16 words per block.</a:t>
            </a:r>
          </a:p>
        </p:txBody>
      </p:sp>
    </p:spTree>
    <p:extLst>
      <p:ext uri="{BB962C8B-B14F-4D97-AF65-F5344CB8AC3E}">
        <p14:creationId xmlns:p14="http://schemas.microsoft.com/office/powerpoint/2010/main" val="425504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Accessing a cache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total number of bits needed for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direct-map cache</a:t>
            </a:r>
          </a:p>
          <a:p>
            <a:pPr lvl="3"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32-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bit byte address,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blocks with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word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block</a:t>
            </a:r>
          </a:p>
          <a:p>
            <a:pPr marL="1602000" lvl="3" indent="0" eaLnBrk="1" hangingPunct="1"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size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32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–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2)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</a:endParaRP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number of bits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size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tag size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valid field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size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marL="1371600" lvl="3" indent="0" eaLnBrk="1" hangingPunct="1">
              <a:buNone/>
              <a:tabLst>
                <a:tab pos="2955925" algn="l"/>
              </a:tabLst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=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(2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32 + (32 –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2) + 1) =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(2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32 + 31 –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Usually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count only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size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bits in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How many total bits are required for a direct-mapped cache with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16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KB of data and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 blocks, assuming a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16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4-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 block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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Tag size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32 – 10 – 2 – 2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18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</a:t>
            </a:r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block has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4  32 = 128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cache size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(128 + 18 + 1) =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147 = 147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Kbits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18.4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Total size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18.4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KB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Data size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16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KB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 1.15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times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139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Accessing a cache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mapping an address to a multiword cache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Consider a cache with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64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blocks and a block size of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16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bytes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What block number does byte address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1200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map to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block is given by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address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modulo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Number of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address of the block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endParaRPr lang="en-US" altLang="zh-TW" sz="1600" i="1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                           contains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all addresses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between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endParaRPr lang="en-US" altLang="zh-TW" sz="1600" i="1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371600" lvl="3" indent="0" eaLnBrk="1" hangingPunct="1">
              <a:spcBef>
                <a:spcPct val="15000"/>
              </a:spcBef>
              <a:buNone/>
              <a:tabLst>
                <a:tab pos="2300288" algn="l"/>
              </a:tabLst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                                                    and</a:t>
            </a:r>
          </a:p>
          <a:p>
            <a:pPr marL="1371600" lvl="3" indent="0" eaLnBrk="1" hangingPunct="1">
              <a:spcBef>
                <a:spcPct val="15000"/>
              </a:spcBef>
              <a:buNone/>
              <a:tabLst>
                <a:tab pos="2300288" algn="l"/>
              </a:tabLst>
            </a:pP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371600" lvl="3" indent="0" eaLnBrk="1" hangingPunct="1">
              <a:spcBef>
                <a:spcPct val="15000"/>
              </a:spcBef>
              <a:buNone/>
              <a:tabLst>
                <a:tab pos="2300288" algn="l"/>
              </a:tabLst>
            </a:pP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Byte address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1200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block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  <a:endParaRPr lang="en-US" altLang="zh-TW" sz="1600" i="1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endParaRPr lang="en-US" altLang="zh-TW" sz="1600" i="1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marL="1371600" lvl="3" indent="0" eaLnBrk="1" hangingPunct="1">
              <a:spcBef>
                <a:spcPct val="15000"/>
              </a:spcBef>
              <a:buNone/>
              <a:tabLst>
                <a:tab pos="2300288" algn="l"/>
              </a:tabLst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        which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maps to cache block number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(75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modulo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64)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11</a:t>
            </a:r>
          </a:p>
          <a:p>
            <a:pPr lvl="3" eaLnBrk="1" hangingPunct="1">
              <a:spcBef>
                <a:spcPct val="15000"/>
              </a:spcBef>
              <a:tabLst>
                <a:tab pos="2300288" algn="l"/>
              </a:tabLst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Block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maps all address between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1200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and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1215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04925"/>
              </p:ext>
            </p:extLst>
          </p:nvPr>
        </p:nvGraphicFramePr>
        <p:xfrm>
          <a:off x="4139952" y="2780928"/>
          <a:ext cx="1221408" cy="50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" name="方程式" r:id="rId3" imgW="1016000" imgH="419100" progId="Equation.3">
                  <p:embed/>
                </p:oleObj>
              </mc:Choice>
              <mc:Fallback>
                <p:oleObj name="方程式" r:id="rId3" imgW="10160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780928"/>
                        <a:ext cx="1221408" cy="504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53353"/>
              </p:ext>
            </p:extLst>
          </p:nvPr>
        </p:nvGraphicFramePr>
        <p:xfrm>
          <a:off x="2483768" y="3500532"/>
          <a:ext cx="1221408" cy="50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" name="方程式" r:id="rId5" imgW="1016000" imgH="419100" progId="Equation.3">
                  <p:embed/>
                </p:oleObj>
              </mc:Choice>
              <mc:Fallback>
                <p:oleObj name="方程式" r:id="rId5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0532"/>
                        <a:ext cx="1221408" cy="504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529061"/>
              </p:ext>
            </p:extLst>
          </p:nvPr>
        </p:nvGraphicFramePr>
        <p:xfrm>
          <a:off x="1835696" y="4293096"/>
          <a:ext cx="24828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" name="方程式" r:id="rId6" imgW="2209800" imgH="457200" progId="Equation.3">
                  <p:embed/>
                </p:oleObj>
              </mc:Choice>
              <mc:Fallback>
                <p:oleObj name="方程式" r:id="rId6" imgW="220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93096"/>
                        <a:ext cx="24828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31011"/>
              </p:ext>
            </p:extLst>
          </p:nvPr>
        </p:nvGraphicFramePr>
        <p:xfrm>
          <a:off x="4824735" y="4293096"/>
          <a:ext cx="39957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" name="方程式" r:id="rId8" imgW="3556000" imgH="457200" progId="Equation.3">
                  <p:embed/>
                </p:oleObj>
              </mc:Choice>
              <mc:Fallback>
                <p:oleObj name="方程式" r:id="rId8" imgW="3556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735" y="4293096"/>
                        <a:ext cx="39957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232442"/>
              </p:ext>
            </p:extLst>
          </p:nvPr>
        </p:nvGraphicFramePr>
        <p:xfrm>
          <a:off x="4860032" y="5229200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" name="方程式" r:id="rId10" imgW="787400" imgH="431800" progId="Equation.3">
                  <p:embed/>
                </p:oleObj>
              </mc:Choice>
              <mc:Fallback>
                <p:oleObj name="方程式" r:id="rId10" imgW="787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229200"/>
                        <a:ext cx="78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81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296344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Accessing a cache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When the cache block size becomes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larger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Larger blocks exploit spatial locality to lower miss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miss rate may go up if the block size becomes too large, because the number of blocks that can be held in the cache will become small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increase the block size will increase the miss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penalty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 penalty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the latency to the first word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the transfer time for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rest of the block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transfer time will increase as the block size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grows</a:t>
            </a:r>
          </a:p>
          <a:p>
            <a:pPr marL="914400" lvl="2" indent="0" eaLnBrk="1" hangingPunct="1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increase the block size and obtain good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design the memory to transfer larger block more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efficiently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948264" y="6165304"/>
            <a:ext cx="20338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5.11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Miss rate versus block size.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11" y="3704063"/>
            <a:ext cx="5753045" cy="305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8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Handling cache misses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When a cache miss occurs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Done with the processor control unit and a separate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controller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stall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the processor and wait for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freeze the contents of the temporary and programmer-visible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More sophisticated out-of-order processors can allow execution of instructions while waiting for a cache miss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initiate the memory access and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refill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How instruction misses are handled for pipelined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datapath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Send the original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(current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– 4) to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 memory to perform a read and wait for the memory to complete its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access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 the cache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entry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Putting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data in the data portion of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entry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Writing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upper bits of the address into the tag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field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Turning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valid bit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Restart the instruction execution at the first step (instruction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refetch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control of the cache on a data access is essentially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identical</a:t>
            </a:r>
          </a:p>
        </p:txBody>
      </p:sp>
    </p:spTree>
    <p:extLst>
      <p:ext uri="{BB962C8B-B14F-4D97-AF65-F5344CB8AC3E}">
        <p14:creationId xmlns:p14="http://schemas.microsoft.com/office/powerpoint/2010/main" val="3952015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Handling writes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cache and memory may be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inconsistent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 is written into only the data cache without changing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Write-through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Always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 the data into both the memory and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Simple but not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efficient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 buffer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store the data while it is waiting to be written 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processor can continue execution after writing the data into the cache and into the write buffer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write buffer entry is freed when a write to main memory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completes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the write buffer is full when the processor reaches 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processor must stall until there is an empty position in the write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buffer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deeper write buffer to reduce the occurrence of such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stalls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Write-back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 is written only to the block in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modified block is written to the memory when it is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replaced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Complex but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70997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itchFamily="18" charset="0"/>
              </a:rPr>
              <a:t>Elaboration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 allocate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 vs.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 write allocate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write-through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 allocate cache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missed block is fetched from memory and then allocate a block in the cache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appropriate portion of the block in the cache is overwritten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 write allocate cache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update the portion of the block in memory but not put it in the cache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Combined cache vs.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Split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Combined 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single cache stored both instructions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Better hit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Split 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Two independent caches that operate in parallel with one handling instructions and one handling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Slightly increased miss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Doubling the cache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bandwidth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Almost all processors today use split cache to match what modern pipelines expect</a:t>
            </a:r>
          </a:p>
        </p:txBody>
      </p:sp>
    </p:spTree>
    <p:extLst>
      <p:ext uri="{BB962C8B-B14F-4D97-AF65-F5344CB8AC3E}">
        <p14:creationId xmlns:p14="http://schemas.microsoft.com/office/powerpoint/2010/main" val="401015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4000" b="1" smtClean="0">
                <a:latin typeface="Bookman Old Style" pitchFamily="18" charset="0"/>
                <a:ea typeface="標楷體" pitchFamily="65" charset="-120"/>
              </a:rPr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A library example</a:t>
            </a:r>
          </a:p>
          <a:p>
            <a:pPr eaLnBrk="1" hangingPunct="1"/>
            <a:r>
              <a:rPr lang="en-US" altLang="zh-TW" sz="2400" b="1" i="1" dirty="0" smtClean="0">
                <a:ea typeface="標楷體" pitchFamily="65" charset="-120"/>
              </a:rPr>
              <a:t>Principle of locality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Programs access a relatively small portion of their address space at any instant of time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It is impossible to make most memory accesses fast and still have large memory in computers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Temporal locality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(locality in time)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If an item is referenced, it will tend to be reference again soon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Ex: loops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Spatial locality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(locality in space)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If an item is reference, items whose addresses are close by will tend to be referenced soon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Ex: program (instructions) and array data are normally sequentially accessed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Measuring and Improving Cache Performance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To measure and analyze cache performance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To compute the CPU time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CPU time = (CPU execution clock cycles + Memory-stall clock cycles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marL="914400" lvl="2" indent="0" eaLnBrk="1" hangingPunct="1">
              <a:buNone/>
              <a:tabLst>
                <a:tab pos="2297113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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cycle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costs of cache hits are part of the normal CPU execution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Memory-stall clock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 = Read-stall cycles + Write-stall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</a:t>
            </a:r>
          </a:p>
          <a:p>
            <a:pPr lvl="4" eaLnBrk="1" hangingPunct="1"/>
            <a:endParaRPr lang="en-US" altLang="zh-TW" sz="14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</a:t>
            </a:r>
          </a:p>
          <a:p>
            <a:pPr lvl="4" eaLnBrk="1" hangingPunct="1"/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4" eaLnBrk="1" hangingPunct="1"/>
            <a:endParaRPr lang="en-US" altLang="zh-TW" sz="14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602000" lvl="3" indent="0" eaLnBrk="1" hangingPunct="1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(write-through)</a:t>
            </a:r>
          </a:p>
          <a:p>
            <a:pPr lvl="4" eaLnBrk="1" hangingPunct="1"/>
            <a:endParaRPr lang="en-US" altLang="zh-TW" sz="14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Write-through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with a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reasonable write buffer depth, write buffer stall will be small and can be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safely ignored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Write-back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additional stalls arising from the need to write a cache block back to memory when the block is replace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11933"/>
              </p:ext>
            </p:extLst>
          </p:nvPr>
        </p:nvGraphicFramePr>
        <p:xfrm>
          <a:off x="1907704" y="3716338"/>
          <a:ext cx="56721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方程式" r:id="rId4" imgW="4038480" imgH="419040" progId="Equation.3">
                  <p:embed/>
                </p:oleObj>
              </mc:Choice>
              <mc:Fallback>
                <p:oleObj name="方程式" r:id="rId4" imgW="4038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16338"/>
                        <a:ext cx="56721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68200"/>
              </p:ext>
            </p:extLst>
          </p:nvPr>
        </p:nvGraphicFramePr>
        <p:xfrm>
          <a:off x="1907704" y="4509120"/>
          <a:ext cx="7190754" cy="59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方程式" r:id="rId6" imgW="5499000" imgH="457200" progId="Equation.3">
                  <p:embed/>
                </p:oleObj>
              </mc:Choice>
              <mc:Fallback>
                <p:oleObj name="方程式" r:id="rId6" imgW="5499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09120"/>
                        <a:ext cx="7190754" cy="59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87027" y="2327615"/>
            <a:ext cx="2614982" cy="2746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965943" y="2601717"/>
            <a:ext cx="2011879" cy="658813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136324" y="3273913"/>
            <a:ext cx="1637155" cy="2746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07704" y="3861048"/>
            <a:ext cx="1562609" cy="2746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462972" y="3571261"/>
            <a:ext cx="1129085" cy="289787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0900" y="3273913"/>
            <a:ext cx="1703277" cy="27463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07704" y="4653136"/>
            <a:ext cx="1507767" cy="27463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415471" y="3548550"/>
            <a:ext cx="2829090" cy="1086729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446654" y="3273913"/>
            <a:ext cx="2519290" cy="2746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16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標楷體" pitchFamily="65" charset="-120"/>
              </a:rPr>
              <a:t>To measure and analyze cache </a:t>
            </a:r>
            <a:r>
              <a:rPr lang="en-US" altLang="zh-TW" sz="2400" dirty="0" smtClean="0">
                <a:ea typeface="標楷體" pitchFamily="65" charset="-120"/>
              </a:rPr>
              <a:t>performance (Cont.)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To compute the CPU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time (Cont.)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371600" lvl="3" indent="0" eaLnBrk="1" hangingPunct="1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(write-through)</a:t>
            </a:r>
          </a:p>
          <a:p>
            <a:pPr lvl="3" eaLnBrk="1" hangingPunct="1"/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 smtClean="0">
              <a:latin typeface="Times New Roman" pitchFamily="18" charset="0"/>
              <a:ea typeface="標楷體" pitchFamily="65" charset="-120"/>
            </a:endParaRPr>
          </a:p>
          <a:p>
            <a:pPr lvl="3" eaLnBrk="1" hangingPunct="1"/>
            <a:endParaRPr lang="en-US" altLang="zh-TW" sz="1600" i="1" dirty="0" smtClean="0">
              <a:latin typeface="Times New Roman" pitchFamily="18" charset="0"/>
              <a:ea typeface="標楷體" pitchFamily="65" charset="-120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read and write miss penalties are the same in most write-through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organization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write buffer stalls 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negligible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calculating cache performance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Problem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Instruction cache miss rate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Data cache miss rate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4%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A processor has a CPI of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without any memory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stalls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Miss penalty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100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 cycles for all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misses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Assume the frequency of all loads and stores is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36%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How much faster a processor would run with a perfect cache that never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missed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?</a:t>
            </a:r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91562"/>
              </p:ext>
            </p:extLst>
          </p:nvPr>
        </p:nvGraphicFramePr>
        <p:xfrm>
          <a:off x="1476375" y="1221432"/>
          <a:ext cx="610552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方程式" r:id="rId3" imgW="4483080" imgH="1091880" progId="Equation.3">
                  <p:embed/>
                </p:oleObj>
              </mc:Choice>
              <mc:Fallback>
                <p:oleObj name="方程式" r:id="rId3" imgW="4483080" imgH="109188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21432"/>
                        <a:ext cx="6105525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69803" y="1365813"/>
            <a:ext cx="2280394" cy="261339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581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標楷體" pitchFamily="65" charset="-120"/>
              </a:rPr>
              <a:t>To measure and analyze cache performance (Cont</a:t>
            </a:r>
            <a:r>
              <a:rPr lang="en-US" altLang="zh-TW" sz="2400" dirty="0" smtClean="0">
                <a:ea typeface="標楷體" pitchFamily="65" charset="-120"/>
              </a:rPr>
              <a:t>.)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calculating cache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 (Cont.)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Solution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Assume there are total I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instructions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Instruction miss cycles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 2%  100 = 2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 miss cycles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36%  4%  100 = 1.44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number of memory-stall cycles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(2 + 1.44) 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3.44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 with memory stalls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2 + 3.44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5.44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ratio of the CPU execution times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</a:p>
          <a:p>
            <a:pPr lvl="3" eaLnBrk="1" hangingPunct="1"/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1371600" lvl="3" indent="0" eaLnBrk="1" hangingPunct="1">
              <a:buNone/>
            </a:pPr>
            <a:endParaRPr lang="en-US" altLang="zh-TW" sz="16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processor is made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faster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but the memory system is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amount of time spent on memory stalls will take up an increasing fraction of the execution time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previous example, suppose the CPI is reduced from 2 to 1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 of the system with cache miss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1 + 3.44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4.44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system with the perfect cache will be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4.44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(4.44/1)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times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faster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Execution time spent on memory stalls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63% 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2)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. 77% 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CPI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Increasing the clock rate without changing the memory system also increases the performance lost due to cache misses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395"/>
              </p:ext>
            </p:extLst>
          </p:nvPr>
        </p:nvGraphicFramePr>
        <p:xfrm>
          <a:off x="1979712" y="3387942"/>
          <a:ext cx="5696863" cy="47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方程式" r:id="rId3" imgW="5054600" imgH="419100" progId="Equation.3">
                  <p:embed/>
                </p:oleObj>
              </mc:Choice>
              <mc:Fallback>
                <p:oleObj name="方程式" r:id="rId3" imgW="5054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87942"/>
                        <a:ext cx="5696863" cy="473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74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標楷體" pitchFamily="65" charset="-120"/>
              </a:rPr>
              <a:t>To measure and analyze cache performance (Cont</a:t>
            </a:r>
            <a:r>
              <a:rPr lang="en-US" altLang="zh-TW" sz="2400" dirty="0" smtClean="0">
                <a:ea typeface="標楷體" pitchFamily="65" charset="-120"/>
              </a:rPr>
              <a:t>.)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larger cache could have a longer access time (the increase in hit time)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increase in accessing a word from the memory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system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increase in the processor cycle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Likely adds another stage to the pipeline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It may take multiple cycles for a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hit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increase in hit time for a larger cache could dominate the improvement in hit rate, leading to a decrease in processor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lvl="1" eaLnBrk="1" hangingPunct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Average memory access time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AMAT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AMAT = Time for a hit + Miss rate  Miss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penalty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average time to access memory considering both hits and misses and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frequency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different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accesses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Problem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processor with a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ns clock cycle time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 penalty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20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cycles     Miss rate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0.05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 per instruction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cache access time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including hit detection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): 1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clock cycle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Find the AMAT for this processor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Solution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AMAT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 for a hit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 rate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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Miss penalty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= 1 + 0.05  20 = 2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clock cycles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= 2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ns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004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Reducing cache misses by more flexible placement of blocks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Different placement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schemes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Direct mapped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block can go in exactly one place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Position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number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modulo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Number of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 associative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block can be placed in any location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All tags of all the blocks in the cache must be searched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parallel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Comparators significantly increase the hardware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cost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Only practical for caches with small numbers of blocks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 associative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block can be placed in a fixed number of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locations</a:t>
            </a:r>
          </a:p>
          <a:p>
            <a:pPr lvl="3" eaLnBrk="1" hangingPunct="1"/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n-way set-associative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cache with n locations for a block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cache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consists of a number of 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sets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each of which consists of n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block in the memory maps to a unique set in the cache given by the index field, and a block can be placed in any element of that set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All tags of all the elements of the set must be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searched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Position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number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modulo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Number of sets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120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00113" y="5157788"/>
            <a:ext cx="73802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5.14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location of a memory block whose address is 12 in a cache with 8 blocks varies for direct-mapped, set-associative, and fully associative placement.</a:t>
            </a:r>
          </a:p>
        </p:txBody>
      </p:sp>
      <p:pic>
        <p:nvPicPr>
          <p:cNvPr id="6" name="Picture 4" descr="f05-1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700213"/>
            <a:ext cx="708183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37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864296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Reducing cache misses by more flexible placement of blocks (Cont.)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increase the degree of associativity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direct-mapped cache is simply a one-way set-associative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fully associative cache with 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entries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m-way set-associative cache, only one set with m blocks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Advantage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decreases the miss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Disadvantage: increases in the hit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96137" y="5807586"/>
            <a:ext cx="316835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5.15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An eight-block cache configured as direct mapped, two-way set associative, four-way set associative, and fully associative.</a:t>
            </a:r>
          </a:p>
        </p:txBody>
      </p:sp>
      <p:pic>
        <p:nvPicPr>
          <p:cNvPr id="5" name="Picture 4" descr="f05-1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16" y="3333460"/>
            <a:ext cx="4344904" cy="33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93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Reducing cache misses by more flexible placement of blocks (Cont.)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misses and associativity in caches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Problem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Three small cache, each consists of four one-word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Direct mapped, two-way set associative, fully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Given a sequence of block addresses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0, 8, 0, 6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8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Find the number of misses for each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organization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Solution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Direct-mapped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5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</a:p>
          <a:p>
            <a:pPr lvl="3" eaLnBrk="1" hangingPunct="1"/>
            <a:endParaRPr lang="en-US" altLang="zh-TW" sz="1600" i="1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Two-way set associative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4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the 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least recently used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LRU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replacement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rule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24" y="3709998"/>
            <a:ext cx="4320000" cy="12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24" y="5517232"/>
            <a:ext cx="4320000" cy="1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975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664496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Reducing cache misses by more flexible placement of blocks (Cont.)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misses and associativity in caches (Cont.)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Solution (Cont.)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Fully-associative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best we can do</a:t>
            </a:r>
          </a:p>
          <a:p>
            <a:pPr lvl="3" eaLnBrk="1" hangingPunct="1"/>
            <a:endParaRPr lang="en-US" altLang="zh-TW" sz="1600" i="1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endParaRPr lang="en-US" altLang="zh-TW" sz="16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Reduction in the miss rate vs.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associativity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64 KB data cache, 16-word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One-way to two-way associativity: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15% decreasing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Little further improvement in going to higher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associativity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24" y="2503318"/>
            <a:ext cx="4320000" cy="121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10" y="5157192"/>
            <a:ext cx="5607271" cy="108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7584" y="6310481"/>
            <a:ext cx="7291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5.16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data cache miss rates for an organization like the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Intrinsity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FastMATH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processor for SPEC2000 benchmarks with associativity varying from one-way to eight-way.</a:t>
            </a:r>
          </a:p>
        </p:txBody>
      </p:sp>
    </p:spTree>
    <p:extLst>
      <p:ext uri="{BB962C8B-B14F-4D97-AF65-F5344CB8AC3E}">
        <p14:creationId xmlns:p14="http://schemas.microsoft.com/office/powerpoint/2010/main" val="1610876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15232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Locating a block in the cache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 decomposition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Index: used to select the set containing the address of interest (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bits)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Tag: all the tags in the selected set are searched in parallel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offset: block offset (</a:t>
            </a:r>
            <a:r>
              <a:rPr lang="en-US" altLang="zh-TW" sz="18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bit) + byte offset (2 bits)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Costs of an associative cache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Extra comparators and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-to-1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multiplier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Any delay imposed by having to do the compare and select from among the elements of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</a:t>
            </a:r>
          </a:p>
        </p:txBody>
      </p:sp>
      <p:pic>
        <p:nvPicPr>
          <p:cNvPr id="4" name="Picture 15" descr="f05-17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11" y="3274697"/>
            <a:ext cx="4252943" cy="353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3800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3734" y="6309320"/>
            <a:ext cx="49643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5.18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implementation of a four-way set-associative cache requires four comparators and a 4-to-1 multiplexor.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45619" y="4725144"/>
            <a:ext cx="37242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5.17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The three portions of an address in a set-associative or direct-mapped cache.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55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b="1" i="1" dirty="0" smtClean="0">
                <a:ea typeface="標楷體" pitchFamily="65" charset="-120"/>
              </a:rPr>
              <a:t>Memory hierarchy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basic structure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Multiple levels of memory with different speeds and sizes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faster memories are more expensive per bit than the slower memories and thus are smaller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faster memory is close to the processor and the slower, less expensive memory is below it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present the user with as much memory as is available in the cheapest technology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provide access at the speed offered by the fastest memory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data is similarly hierarchical</a:t>
            </a:r>
          </a:p>
          <a:p>
            <a:pPr lvl="3" eaLnBrk="1" hangingPunct="1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All the data is stored at the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lowest level</a:t>
            </a: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 eaLnBrk="1" hangingPunct="1"/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Inclusion property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level closer to the processor is</a:t>
            </a:r>
          </a:p>
          <a:p>
            <a:pPr marL="2059200" lvl="3" indent="0" eaLnBrk="1" hangingPunct="1">
              <a:spcBef>
                <a:spcPts val="0"/>
              </a:spcBef>
              <a:buNone/>
            </a:pPr>
            <a:r>
              <a:rPr lang="en-US" altLang="zh-TW" sz="14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enerally a subset of any level</a:t>
            </a:r>
          </a:p>
          <a:p>
            <a:pPr marL="2059200" lvl="3" indent="0" eaLnBrk="1" hangingPunct="1">
              <a:spcBef>
                <a:spcPts val="0"/>
              </a:spcBef>
              <a:buNone/>
            </a:pP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further away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82" y="3799310"/>
            <a:ext cx="3584823" cy="218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51291" y="6165884"/>
            <a:ext cx="39393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5.1 The basic structure of a memory hierarchy.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Locating a block in the cache (Cont.)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choice among three placement schemes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Depending on the cost of a miss versus the cost of implementing associativity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Both in time and in extra hardware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size of tags versus set associativity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Problem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cache of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4096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blocks,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-word block size,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-bit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Find the total number of sets and the total number of tag bits for caches that are direct mapped, two-way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 associative, four-way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 associative, and full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Solutions</a:t>
            </a:r>
          </a:p>
          <a:p>
            <a:pPr lvl="3"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-bit address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4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 for block offset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28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 for index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tag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Direct mapped</a:t>
            </a:r>
          </a:p>
          <a:p>
            <a:pPr lvl="4" eaLnBrk="1" hangingPunct="1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4096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sets     Index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log</a:t>
            </a:r>
            <a:r>
              <a:rPr lang="en-US" altLang="zh-TW" sz="14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(4096) = 12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     Tag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(28 – 12)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 4096  66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K bits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Two-way set associative</a:t>
            </a:r>
          </a:p>
          <a:p>
            <a:pPr lvl="4" eaLnBrk="1" hangingPunct="1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2048 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sets   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Index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log</a:t>
            </a:r>
            <a:r>
              <a:rPr lang="en-US" altLang="zh-TW" sz="14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(2048)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11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  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Tag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(28 –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11)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/>
              </a:rPr>
              <a:t>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2  2048  70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/>
              </a:rPr>
              <a:t>K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bits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Four-way set associative</a:t>
            </a:r>
          </a:p>
          <a:p>
            <a:pPr lvl="4" eaLnBrk="1" hangingPunct="1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1024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sets     Index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log</a:t>
            </a:r>
            <a:r>
              <a:rPr lang="en-US" altLang="zh-TW" sz="14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(1024)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     Tag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(28 –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10)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/>
              </a:rPr>
              <a:t>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4  1024  74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/>
              </a:rPr>
              <a:t>K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bits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 associative</a:t>
            </a:r>
          </a:p>
          <a:p>
            <a:pPr lvl="4" eaLnBrk="1" hangingPunct="1"/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sets     Index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log</a:t>
            </a:r>
            <a:r>
              <a:rPr lang="en-US" altLang="zh-TW" sz="14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(1)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0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bits     Tag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(28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– 0)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/>
              </a:rPr>
              <a:t> 4096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/>
              </a:rPr>
              <a:t> 1  115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/>
              </a:rPr>
              <a:t>K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/>
              </a:rPr>
              <a:t>bits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5946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Choosing which block to replace</a:t>
            </a:r>
            <a:endParaRPr lang="en-US" altLang="zh-TW" sz="2400" dirty="0" smtClean="0"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choose a block among the blocks in the selected set to replace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Least recently used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LRU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block replaced is the one that has been unused for the longest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Implemented by keeping track of when each element in a set was used relative to the other elements in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 associativity increases, implementing LRU gets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harder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Reducing the miss penalty using multilevel caches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Multilevel cache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memory hierarchy with multiple levels of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close the gap further between the fast clock rates of modern processors and the increasingly long time required to access DRAMs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a second-level cache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Normally on the same chip as the processor and primary cache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be accessed when a miss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occurs in the primary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access time is much less than the access time of main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neither the primary nor secondary cache contains the data, a main memory access is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required and incurred a larger miss penalty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4066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Reducing the miss penalty using multilevel caches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performance of multilevel caches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processor with a base CPI of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1.0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and a clock rate of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4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GHz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Main memory access time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100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ns     Secondary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 access time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5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 rate per instruction at the primary cache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After adding a secondary cache, the miss rate to main memory is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0.5%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How much faster will the processor with and without a secondary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?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 1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Miss penalty to main memory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100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400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clock cycles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Miss penalty to secondary cache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5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 20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clock cycles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the processor with one level of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caching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CPI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Base CPI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Memory-stall cycles per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CPI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1.0 + 2%  400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9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the processor with two level of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caching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CPI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Base CPI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Primary stalls per instruction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Secondary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stalls per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CPI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 + 2%  20 + 0.5%  400 =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3.4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Relative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9/3.4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2.6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 2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the processor with two level of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caching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Total CPI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 + (2% – 0.5%)  20 + 0.5%  (20 + 400) =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3.4</a:t>
            </a:r>
            <a:endParaRPr lang="en-US" altLang="zh-TW" sz="14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770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Reducing the miss penalty using multilevel caches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Design considerations for a primary and secondary cache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Primary cache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focus on minimizing hit time to yield a shorter clock cycle or fewer pipeline stages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Smaller cache size, higher miss rate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Smaller block size to reduce the miss penalty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Secondary 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focus on miss rate to reduce the penalty of long memory access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Larger cache size, the access time is less critical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Larger block size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Higher associativity to reduce miss rates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Elaboration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Global miss rate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fraction of references that miss in all levels of a multilevel cache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Local miss rate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fraction of references to one level of a cache that miss; used in multilevel hierarchies</a:t>
            </a:r>
          </a:p>
        </p:txBody>
      </p:sp>
    </p:spTree>
    <p:extLst>
      <p:ext uri="{BB962C8B-B14F-4D97-AF65-F5344CB8AC3E}">
        <p14:creationId xmlns:p14="http://schemas.microsoft.com/office/powerpoint/2010/main" val="3805130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3600" b="1" dirty="0" smtClean="0">
                <a:latin typeface="Bookman Old Style" pitchFamily="18" charset="0"/>
                <a:ea typeface="標楷體" pitchFamily="65" charset="-120"/>
              </a:rPr>
              <a:t>Dependable Memory Hierarchy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Defining failure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Dependability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 system alternating between two states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</a:rPr>
              <a:t>Service accomplishment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where the service is delivered as specified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</a:rPr>
              <a:t>Service interruption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where the delivered service is different from the specified service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Failure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: service accomplishment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/>
              </a:rPr>
              <a:t>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service interruption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Restoration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: service interruption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/>
              </a:rPr>
              <a:t> service accomplishment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Failures can be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permanent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or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intermittent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Intermittent failures are harder to diagnose the problem when a system oscillates between above two states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Permanent failures are far easier to diagnose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Reliability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Mean time to failure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MTTF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 measure of the continuous service accomplishment from a reference point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When MTTF gets large it can be misleading</a:t>
            </a:r>
          </a:p>
        </p:txBody>
      </p:sp>
    </p:spTree>
    <p:extLst>
      <p:ext uri="{BB962C8B-B14F-4D97-AF65-F5344CB8AC3E}">
        <p14:creationId xmlns:p14="http://schemas.microsoft.com/office/powerpoint/2010/main" val="1044224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Defining failure (Cont.)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Reliability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(Cont.)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Annual failure rate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AFR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percentage of devices that would be expected to fail in a year for a given MTTF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AFR leads to better intuition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MTTF vs. AFR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Problem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Disks are quoted to have a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1,000,000-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hour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MTTF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 114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years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4" eaLnBrk="1" hangingPunct="1"/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50,000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servers, each server has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disks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Use AFR to calculate how many disks we would expect to fail per year</a:t>
            </a:r>
            <a:endParaRPr lang="en-US" altLang="zh-TW" sz="14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Solution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One year is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365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24 = 8760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hours</a:t>
            </a:r>
          </a:p>
          <a:p>
            <a:pPr lvl="4" eaLnBrk="1" hangingPunct="1"/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1,000,000-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hour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MTTF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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AFR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8760/1,000,000 = 0.876%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With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100,000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disks, we expect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876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disks to fail per year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(2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disk failures per day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Mean time to repair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MTTR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): the time of service interruption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Mean time between failures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MTBF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): MTBF = MTTF + MTTR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Availability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measure of service accomplishment with respect to the alternation between the two states of accomplishment and interruption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Availability = MTTF / (MTTF + MTTR)</a:t>
            </a:r>
          </a:p>
        </p:txBody>
      </p:sp>
    </p:spTree>
    <p:extLst>
      <p:ext uri="{BB962C8B-B14F-4D97-AF65-F5344CB8AC3E}">
        <p14:creationId xmlns:p14="http://schemas.microsoft.com/office/powerpoint/2010/main" val="3367067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Defining failure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Dependability vs. Reliability vs. Availability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Dependability is just synonyms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Reliability and availability are actually quantifiable measures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Shrinking MTTR can help availability as much as increasing MTTF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Tools for fault detection, diagnosis, and repair help reduce the time to repair faults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number of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nines of availability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per year</a:t>
            </a:r>
          </a:p>
          <a:p>
            <a:pPr lvl="2" eaLnBrk="1" hangingPunct="1">
              <a:tabLst>
                <a:tab pos="2368550" algn="l"/>
                <a:tab pos="3360738" algn="l"/>
                <a:tab pos="3767138" algn="l"/>
              </a:tabLst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Definition</a:t>
            </a:r>
          </a:p>
          <a:p>
            <a:pPr lvl="3" eaLnBrk="1" hangingPunct="1">
              <a:tabLst>
                <a:tab pos="2743200" algn="l"/>
                <a:tab pos="3635375" algn="l"/>
                <a:tab pos="4032250" algn="l"/>
              </a:tabLst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One nine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	90%	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	36.5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days of repair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year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>
              <a:tabLst>
                <a:tab pos="2743200" algn="l"/>
                <a:tab pos="3635375" algn="l"/>
                <a:tab pos="4032250" algn="l"/>
              </a:tabLst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Two nines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	99%	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	3.65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days of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repair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year</a:t>
            </a:r>
          </a:p>
          <a:p>
            <a:pPr lvl="3" eaLnBrk="1" hangingPunct="1">
              <a:tabLst>
                <a:tab pos="2743200" algn="l"/>
                <a:tab pos="3635375" algn="l"/>
                <a:tab pos="4032250" algn="l"/>
              </a:tabLst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Three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nines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99.9%	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	526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minutes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of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repair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year</a:t>
            </a:r>
          </a:p>
          <a:p>
            <a:pPr lvl="3" eaLnBrk="1" hangingPunct="1">
              <a:tabLst>
                <a:tab pos="2743200" algn="l"/>
                <a:tab pos="3635375" algn="l"/>
                <a:tab pos="4032250" algn="l"/>
              </a:tabLst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Four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nines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99.99%	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	52.6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minutes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of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repair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year</a:t>
            </a:r>
          </a:p>
          <a:p>
            <a:pPr lvl="3" eaLnBrk="1" hangingPunct="1">
              <a:tabLst>
                <a:tab pos="2743200" algn="l"/>
                <a:tab pos="3635375" algn="l"/>
                <a:tab pos="4032250" algn="l"/>
              </a:tabLst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Five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nines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	99.999%	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	5.26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minutes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of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repair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year</a:t>
            </a:r>
          </a:p>
          <a:p>
            <a:pPr lvl="2" eaLnBrk="1" hangingPunct="1">
              <a:tabLst>
                <a:tab pos="2368550" algn="l"/>
                <a:tab pos="3360738" algn="l"/>
                <a:tab pos="3767138" algn="l"/>
              </a:tabLst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Example:</a:t>
            </a:r>
          </a:p>
          <a:p>
            <a:pPr lvl="3" eaLnBrk="1" hangingPunct="1">
              <a:tabLst>
                <a:tab pos="2368550" algn="l"/>
                <a:tab pos="3360738" algn="l"/>
                <a:tab pos="3767138" algn="l"/>
              </a:tabLst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 very good Internet service today offers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or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nines of availability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Failure vs.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Fault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Failure needs to be defined with respect to a context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Failure of a component may not lead to a failure of the system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Fault: failure of a component</a:t>
            </a:r>
          </a:p>
        </p:txBody>
      </p:sp>
    </p:spTree>
    <p:extLst>
      <p:ext uri="{BB962C8B-B14F-4D97-AF65-F5344CB8AC3E}">
        <p14:creationId xmlns:p14="http://schemas.microsoft.com/office/powerpoint/2010/main" val="1529367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Defining failure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Three ways to improve MTTF</a:t>
            </a:r>
            <a:endParaRPr lang="en-US" altLang="zh-TW" sz="2000" b="1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Fault avoidance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Preventing fault occurrence by construction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Fault tolerance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redundancy to allow the service to comply with the service specification despite faults occurring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Fault forecasting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Predicting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the presence and creation of faults, allowing the component to be replaced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before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it fails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Hamming Single Error Correcting, Double Error Detecting Code (SEC/DED)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Self-study</a:t>
            </a:r>
          </a:p>
        </p:txBody>
      </p:sp>
    </p:spTree>
    <p:extLst>
      <p:ext uri="{BB962C8B-B14F-4D97-AF65-F5344CB8AC3E}">
        <p14:creationId xmlns:p14="http://schemas.microsoft.com/office/powerpoint/2010/main" val="4072300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Virtual Memory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Preliminary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Virtual memory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 technique that uses main memory as a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cache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for secondary storage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Two major motivations for virtual memory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allow efficient and safe sharing of memory among multiple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Such as for the memory needed by multiple virtual machines for cloud computing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remove the programming burdens of a small, limited amount of main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first motivation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Consider multiple virtual machines running at once on a computer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total required memory size may be much larger than the available size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Main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need contain only the active portions of the many virtual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machines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Only a fraction of total required memory is actively being used at any point in time</a:t>
            </a:r>
            <a:endParaRPr lang="en-US" altLang="zh-TW" sz="1400" i="1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Must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be able to protect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machines from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other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ensure that a program can only access the portions of main memory that have been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3690307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Preliminary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first motivation (Cont.)</a:t>
            </a:r>
            <a:endParaRPr lang="en-US" altLang="zh-TW" sz="2000" b="1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virtual machines sharing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memory change dynamically while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machines are running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compile each program into its own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space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memory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implements the translation of a program’s address space to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physical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translation process enforces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protection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of a program’s address space from other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machine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second motivation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a program became too large for memory, it was up to the programmer to make it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fit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Programmers divided programs into mutually exclusive pieces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Overlays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were loaded or unloaded under user program control during execution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program never tried to access an unloaded overlay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overlays loaded never exceeded the total size of the 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Overlays were traditionally organized as modules, each containing both code and data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memory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automatically manages the main memory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physical memory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and secondary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storage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04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b="1" i="1" dirty="0" smtClean="0">
                <a:ea typeface="標楷體" pitchFamily="65" charset="-120"/>
              </a:rPr>
              <a:t>Memory hierarchy</a:t>
            </a:r>
            <a:r>
              <a:rPr lang="en-US" altLang="zh-TW" sz="2400" dirty="0" smtClean="0">
                <a:ea typeface="標楷體" pitchFamily="65" charset="-120"/>
              </a:rPr>
              <a:t> (Cont.)</a:t>
            </a:r>
            <a:endParaRPr lang="en-US" altLang="zh-TW" sz="2400" b="1" i="1" dirty="0" smtClean="0">
              <a:ea typeface="標楷體" pitchFamily="65" charset="-120"/>
            </a:endParaRP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Data is copied between only two adjacent levels at a time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upper level is smaller, faster, and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expensive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Block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line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minimum unit of information that can be either present or not present in a cache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Miss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the data requested by the processor appears in some block in the upper level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Miss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the requested data is not found in the upper level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Hit rate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hit ratio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 vs.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Miss rate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fraction of memory accesses found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or not found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in the upper level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Hit rate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Miss rate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= 1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Hit time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time to access the upper level of the memory hierarchy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Including the time needed to determine whether the access</a:t>
            </a:r>
          </a:p>
          <a:p>
            <a:pPr marL="1602000" lvl="3" indent="0" eaLnBrk="1" hangingPunct="1">
              <a:spcBef>
                <a:spcPts val="0"/>
              </a:spcBef>
              <a:buNone/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is a hit or a miss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Miss penalty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time to replace a block in the upper level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Including the time to deliver this block to the processor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Hit time will be much smaller than the time to access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the</a:t>
            </a:r>
          </a:p>
          <a:p>
            <a:pPr marL="1144800" lvl="2" indent="0"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next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level in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hierarchy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5" descr="f05-0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6" y="4293095"/>
            <a:ext cx="2035480" cy="232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29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584376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The structure of virtual memory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Terminologies in virtual memory system</a:t>
            </a: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a virtual memory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</a:t>
            </a: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 fault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a virtual memory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</a:t>
            </a: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address that corresponds to a location in virtual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space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be translated by address mapping to a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physical address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when memory 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accessed</a:t>
            </a:r>
            <a:endParaRPr lang="en-US" altLang="zh-TW" sz="1600" b="1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 translation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mapping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process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 which a virtual address is mapped to an address used to access memory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4" name="Picture 5" descr="f05-1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18311"/>
            <a:ext cx="3852117" cy="262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31795" y="5934075"/>
            <a:ext cx="2927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5.25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In virtual memory, blocks of memory are mapped from one set of addresses to another set.</a:t>
            </a:r>
          </a:p>
        </p:txBody>
      </p:sp>
    </p:spTree>
    <p:extLst>
      <p:ext uri="{BB962C8B-B14F-4D97-AF65-F5344CB8AC3E}">
        <p14:creationId xmlns:p14="http://schemas.microsoft.com/office/powerpoint/2010/main" val="1534730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The structure of virtual memory (Cont.)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Relocation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map the virtual addresses to different physical addresses before the addresses are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used to access memory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 can be loaded to anywhere in main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All virtual memory systems relocate the program as a set of pages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eliminate the need to find a contiguous block of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 to allocate a program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only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need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find a sufficient number of pages in main memory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Virtual address format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Page offset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Not changed during address translation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determine the page size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Virtual page number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be translate to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physical page number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during</a:t>
            </a:r>
          </a:p>
          <a:p>
            <a:pPr marL="1602000" lvl="3" indent="0" eaLnBrk="1" hangingPunct="1">
              <a:spcBef>
                <a:spcPts val="0"/>
              </a:spcBef>
              <a:buNone/>
            </a:pP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address translation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number of pages addressable with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</a:t>
            </a:r>
          </a:p>
          <a:p>
            <a:pPr marL="1144800" lvl="2" indent="0"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addresses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need not match those of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addressable</a:t>
            </a:r>
          </a:p>
          <a:p>
            <a:pPr marL="1144800" lvl="2" indent="0" eaLnBrk="1" hangingPunct="1">
              <a:spcBef>
                <a:spcPts val="0"/>
              </a:spcBef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ith the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physical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number of virtual pages is larger</a:t>
            </a:r>
          </a:p>
        </p:txBody>
      </p:sp>
      <p:pic>
        <p:nvPicPr>
          <p:cNvPr id="4" name="Picture 4" descr="f05-20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19136"/>
            <a:ext cx="2975856" cy="21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82628" y="6238473"/>
            <a:ext cx="25789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5.26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Mapping from a virtual to a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760674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The structure of virtual memory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page fault will take millions of clock cycles to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Dominated by the time to get the first word for typical page sizes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Key decisions in designing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virtual memory systems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Pages should be large enough to amortize the high access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Typical size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4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~ 16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New desktop and server system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support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32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 and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64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New embedded system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1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KB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Organizations that reduce the page fault rate are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attractive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allow fully associative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placement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 faults can be handled in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software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overhead will be small compared to the disk access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use clever algorithms for choosing how to place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Write-through will not work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virtual memory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Writes take too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long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Virtual memory system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write-back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501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Placing a page and finding it again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fully associative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placement of pages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reduce page fault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frequency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use a clever and flexible replacement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scheme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use a sophisticated algorithm and complex data structure to track page usage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try to choose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page that will not be needed for a long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Page table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table containing the virtual to physical address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translations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Resided in memory, to avoid a full search of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Indexed with the page number from the virtual address to discover the corresponding physical page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number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program has its own page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table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Different programs use the same virtual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addresses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page table may contain entries for pages not present in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valid bit is used in each page table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entry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 tags are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required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page table contains a mapping for every possible virtual page</a:t>
            </a: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 table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register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register that points to the start of the page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table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2054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01700" y="5976020"/>
            <a:ext cx="72723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5.27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page table is indexed with the virtual page number to obtain the corresponding portion of the physical address.</a:t>
            </a:r>
          </a:p>
        </p:txBody>
      </p:sp>
      <p:pic>
        <p:nvPicPr>
          <p:cNvPr id="6" name="Picture 4" descr="f05-21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908720"/>
            <a:ext cx="5513388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295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72839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Page faults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page fault occurs if the valid bit for a virtual page is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off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operating system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gets control, done with the exception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mechanism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find the page in the next level of the hierarchy and decide where to place the requested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When a process is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created, the operating system creates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swap space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 flash memory or disk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space reserved for the full virtual memory space of a process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data structure to record where each virtual page is stored on disk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Part of the page table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 auxiliary data structure indexed in the same way as the page table</a:t>
            </a:r>
          </a:p>
        </p:txBody>
      </p:sp>
      <p:pic>
        <p:nvPicPr>
          <p:cNvPr id="4" name="Picture 6" descr="f05-2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6" y="4161389"/>
            <a:ext cx="3365190" cy="257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48064" y="5735578"/>
            <a:ext cx="388843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5.28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page table maps each page in virtual memory to either a page in main memory or a page stored on disk, which is the next level in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3024238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Page faults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tracks which processes and which virtual addresses use each physical page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When a page fault occurs and all pages in memory are in use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Usually follow the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least recently used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LRU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replacement scheme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replaced pages are written to swap space on the disk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Approximate LRU replacement scheme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keep track which pages have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which pages have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 been recently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used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Use bit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reference bit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be set whenever a page is accessed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periodically clears the reference bits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determine which pages were touched during a particular time period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will replace a page which reference bit is off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What about writes?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Virtual memory must use write-back scheme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Dirty bit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dirty bit is associated with each page in the page table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be set if any word in a page is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written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indicate whether the page needs to be written out when it 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replaced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1689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864296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Making address translation fast: the TLB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Every memory access by a program can take at least twice as long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One memory access to the page table to obtain the physical address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second access to get the data</a:t>
            </a:r>
          </a:p>
          <a:p>
            <a:pPr lvl="1" eaLnBrk="1" hangingPunct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Translation </a:t>
            </a:r>
            <a:r>
              <a:rPr lang="en-US" altLang="zh-TW" sz="2000" b="1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lookaside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buffer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TLB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special cache that keeps track of recently used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translations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Tag entry: virtual page number          Data entry: physical page number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Valid bit, dirty bit, reference bit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92838" y="5964238"/>
            <a:ext cx="28178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5.29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TLB acts as a cache on the page table for the entries that map to physical pages only.</a:t>
            </a:r>
          </a:p>
        </p:txBody>
      </p:sp>
      <p:pic>
        <p:nvPicPr>
          <p:cNvPr id="5" name="Picture 5" descr="f05-2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3"/>
            <a:ext cx="4983415" cy="351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67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Making address translation fast: the TLB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 every reference, we access the TLB instead of the page table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look up the virtual page number in the TLB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TLB hit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physical page number 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used to form the address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corresponding 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eference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 is turned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d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irty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bit is turned on if the processor is performing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write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TLB miss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Merely TLB miss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page exists in memory, only the translation is missing in the TLB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load the translation from the page table and replace an TLB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entry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copy the reference and dirty bits back to the page table entry when a TLB entry is replaced 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write-back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scheme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endParaRPr lang="en-US" altLang="zh-TW" sz="14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True page fault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page is not present in memory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invoke the operating system using an exception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Merely TLB miss will be much more frequent than true page faults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TLB miss rate is expected to very small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TLB misses can be handled either in hardware or in software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With care there can be little performance between the two approaches</a:t>
            </a:r>
          </a:p>
        </p:txBody>
      </p:sp>
    </p:spTree>
    <p:extLst>
      <p:ext uri="{BB962C8B-B14F-4D97-AF65-F5344CB8AC3E}">
        <p14:creationId xmlns:p14="http://schemas.microsoft.com/office/powerpoint/2010/main" val="4190085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Making address translation fast: the TLB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Typical values for a TLB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TLB size: 16 ~ 512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entries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 size: 1 ~ 2 page table entries (typically 4~8 bytes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each)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Hit time: 0.5 ~ 1 clock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 penalty: 10 ~ 100 clock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cycles     Miss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rate: 0.01% ~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1%</a:t>
            </a:r>
          </a:p>
          <a:p>
            <a:pPr lvl="1" eaLnBrk="1" hangingPunct="1"/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Associativities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in TLBs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Small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and fully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associative TLBs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Lower miss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Since the TLB is small,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cost of a fully associativity mapping is not too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high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Choosing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entry to replaced becomes tricky since implementing a hardware LRU scheme is too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expensive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Randomly choosing an entry 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replace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Larger TLBs with small associativity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Intrinsity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FastMATH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TLB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4 KB pages, 32-bit address space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The virtual page number is 20 bits long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physical address is the same size as the virtual address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TLB contains 16 entries, fully associative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TLB entry is 64 bits wide (bookkeeping bits)</a:t>
            </a:r>
          </a:p>
        </p:txBody>
      </p:sp>
    </p:spTree>
    <p:extLst>
      <p:ext uri="{BB962C8B-B14F-4D97-AF65-F5344CB8AC3E}">
        <p14:creationId xmlns:p14="http://schemas.microsoft.com/office/powerpoint/2010/main" val="4808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95252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Memory systems are critical to performance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All programs spend much of their time accessing memory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memory system is necessarily a major factor in determining performance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Memory hierarchy vs. locality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Programs exhibit both temporal locality and spatial locality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Temporal locality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keep more recently accessed data items closer to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processor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Accesses that hit in the highest level of the hierarchy can be processed quickly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Spatial locality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To move blocks consisting of multiple contiguous words in memory to upper levels of the hierarchy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most system, data cannot be present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</a:t>
            </a:r>
          </a:p>
          <a:p>
            <a:pPr marL="741600" lvl="1" indent="0" eaLnBrk="1" hangingPunct="1"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level </a:t>
            </a: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unless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it is also present in level 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+ 1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55" y="4365104"/>
            <a:ext cx="3300247" cy="228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8142" y="6095037"/>
            <a:ext cx="4320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5.3 This diagram shows the structure of a memory hierarchy: as the distance from the processor increases, so does the size.</a:t>
            </a:r>
          </a:p>
        </p:txBody>
      </p:sp>
    </p:spTree>
    <p:extLst>
      <p:ext uri="{BB962C8B-B14F-4D97-AF65-F5344CB8AC3E}">
        <p14:creationId xmlns:p14="http://schemas.microsoft.com/office/powerpoint/2010/main" val="1166295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60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7088" y="6261100"/>
            <a:ext cx="752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5.30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TLB and cache implement the process of going from a virtual address to a data item in the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Intrinsity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FastMATH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.</a:t>
            </a:r>
          </a:p>
        </p:txBody>
      </p:sp>
      <p:pic>
        <p:nvPicPr>
          <p:cNvPr id="6" name="Picture 4" descr="f05-2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54038"/>
            <a:ext cx="5360987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69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61</a:t>
            </a:fld>
            <a:endParaRPr lang="en-US" altLang="zh-TW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4" y="476671"/>
            <a:ext cx="6568114" cy="58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8888" y="6394450"/>
            <a:ext cx="69865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5.31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Processing a read or a write through in the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Intrinsity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400" b="1" dirty="0" err="1">
                <a:latin typeface="Times New Roman" pitchFamily="18" charset="0"/>
                <a:ea typeface="標楷體" pitchFamily="65" charset="-120"/>
              </a:rPr>
              <a:t>FastMATH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 TLB and cache.</a:t>
            </a:r>
          </a:p>
        </p:txBody>
      </p:sp>
    </p:spTree>
    <p:extLst>
      <p:ext uri="{BB962C8B-B14F-4D97-AF65-F5344CB8AC3E}">
        <p14:creationId xmlns:p14="http://schemas.microsoft.com/office/powerpoint/2010/main" val="1782885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62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44847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Integrating virtual memory, TLBs, and caches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 cannot be in the cache unless it is present in main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helps maintain the memory hierarchy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flush the contents of any page from the cache when it decides to migrate that page to disk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modify the page tables and TLB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generate a page fault when the processor tries to access any data on the migrated page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Example: overall operation of a memory hierarchy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a memory hierarchy includes a TLB and a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Three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different types of misses: TLB miss, page fault, cache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Consider all the combinations of these three events with one or more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occurring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State whether this event can actually occur and under what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circumstances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39862"/>
            <a:ext cx="5761698" cy="184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44711" y="6095037"/>
            <a:ext cx="2891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5.32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possible combinations of events in the TLB, virtual memory system, and cache.</a:t>
            </a:r>
          </a:p>
        </p:txBody>
      </p:sp>
    </p:spTree>
    <p:extLst>
      <p:ext uri="{BB962C8B-B14F-4D97-AF65-F5344CB8AC3E}">
        <p14:creationId xmlns:p14="http://schemas.microsoft.com/office/powerpoint/2010/main" val="4085044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63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Implementing protection with virtual memory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allow sharing of a single main memory by multiple processes and provide memory protection among these processes and the operating system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ensure one renegade process cannot write into the address space of another user process or into the operating system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write access bit in the TLB can protect a page from being write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Basic capabilities must be provided by the operating system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At least two modes</a:t>
            </a:r>
          </a:p>
          <a:p>
            <a:pPr lvl="3" eaLnBrk="1" hangingPunct="1"/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User mode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running process is a user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process</a:t>
            </a:r>
          </a:p>
          <a:p>
            <a:pPr lvl="3" eaLnBrk="1" hangingPunct="1"/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Kernel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supervisor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running process 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operating system process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portion of the processor state that a user process can read but not write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Including the user/supervisor mode bit, the page table pointer,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and the TLB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uses special instructions that are only available in supervisor mode to write these element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Alternating between user and supervisor modes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User mode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supervisor mode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Using a </a:t>
            </a:r>
            <a:r>
              <a:rPr lang="en-US" altLang="zh-TW" sz="14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special system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call instruction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PC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from the point of the system call is saved in the </a:t>
            </a:r>
            <a:r>
              <a:rPr lang="en-US" altLang="zh-TW" sz="14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EPC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Supervisor mode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user mode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the 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return from exception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4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ERET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54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Implementing protection with virtual memory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prevent a process from reading the data of another process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Each process has it own virtual address space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keeps the page tables organized and let the independent virtual pages map to disjoint physical pages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One process will not be able to access another’s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data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place the page tables in the protected address space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can assure safety if it prevents the user process from modifying its own page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table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must be able to modify the page tables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When processes want to share information in a limited way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operating system must assist them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It requires changing the page table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write access bit can be used to restrict the sharing to just read sharing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allow process P1 to read a page owned by process P2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would ask the operating system to let a virtual page in 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1’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 address space point to the same physical page that 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wants to share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write protection bit can be used to prevent P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from writing the data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Any bits that determine the access rights must be included in both the page table and the TLB</a:t>
            </a:r>
          </a:p>
        </p:txBody>
      </p:sp>
    </p:spTree>
    <p:extLst>
      <p:ext uri="{BB962C8B-B14F-4D97-AF65-F5344CB8AC3E}">
        <p14:creationId xmlns:p14="http://schemas.microsoft.com/office/powerpoint/2010/main" val="2121435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65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Handling TLB misses and page faults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Two possibilities of TLB miss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Merely TLB miss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page is present in 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Only need to create the missing TLB entry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Page fault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page is not present in 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Need to transfer control to the operating system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MIPS traditionally handles a TLB miss in software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bring in the page table entry from memory and re-execute the instruction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generate a page fault exception if necessary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Using the exception mechanism to handle a TLB miss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interrupt the active process  to transfer control to the OS  to resume execution of the interrupted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process</a:t>
            </a:r>
          </a:p>
          <a:p>
            <a:pPr lvl="3" eaLnBrk="1" hangingPunct="1"/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PC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of the instruction caused the TLB miss must be saved in the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EPC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exception must be asserted by the end of the same clock cycle that the memory access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occurs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page fault will be recognized during the clock cycle used to access 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next clock cycle will begin exception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232126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66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Handling TLB misses and page faults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Once the operating system knows the virtual address that caused the page fault (for instruction access)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Find the location of the referenced page on disk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the virtual address to look up the page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table entry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hoose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physical page to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replace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the chosen page is dirty, it must be written out 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disk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tart a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read to bring the referenced page from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disk into the chosen physical page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It may take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millions of processor clock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operating system will usually select another process to execute until the disk access completes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Re-execute the instruction that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faulted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Restore the </a:t>
            </a:r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PC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and state of the process that caused the page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fault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Reset the processor from kernel to user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Access the requested page successfully and continue execution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 fault exceptions for data accesses are difficult to implement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They occur in the middle of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instruction cannot be completed before handling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exception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instruction must be restarted after handling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077684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Handling TLB misses and page faults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Making instructions </a:t>
            </a:r>
            <a:r>
              <a:rPr lang="en-US" altLang="zh-TW" sz="2000" b="1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restartable</a:t>
            </a:r>
            <a:endParaRPr lang="en-US" altLang="zh-TW" sz="2000" b="1" i="1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exception can be handled and the instruction later continued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 architecture like the MIPS: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easy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instruction writes only one data item and this write occurs at the end of the instruction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cycle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Simply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prevents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instruction from completing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restarts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instruction at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beginning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processors with complex instructions: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Each instruction my touch many memory locations and write many data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items</a:t>
            </a:r>
          </a:p>
          <a:p>
            <a:pPr marL="1602000" lvl="3" indent="0" eaLnBrk="1" hangingPunct="1"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To generate a number of page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faults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Instruction often cannot be restarted from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beginning</a:t>
            </a:r>
          </a:p>
          <a:p>
            <a:pPr marL="1602000" lvl="3" indent="0" eaLnBrk="1" hangingPunct="1"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To interrupt and later continue midstream in its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execution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resume an instruction in the middle of its execution, it requires saving some special state during the execution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Careful and detailed coordination between the exception-handling code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operating system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and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hardware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how MIPS architecture works when a TLB miss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occurs</a:t>
            </a:r>
          </a:p>
        </p:txBody>
      </p:sp>
    </p:spTree>
    <p:extLst>
      <p:ext uri="{BB962C8B-B14F-4D97-AF65-F5344CB8AC3E}">
        <p14:creationId xmlns:p14="http://schemas.microsoft.com/office/powerpoint/2010/main" val="25702676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68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15232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Handling TLB misses and page faults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page faults occur too frequently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program routinely accesses more virtual memory than it has physical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Thrashing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program continuously swaps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pages between memory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disk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program will run very slowly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Solutions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a computer with more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reexamine the algorithm and data structure to change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locality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286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30115" y="5805264"/>
            <a:ext cx="69056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5.35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key quantitative design parameters that characterize the major elements of memory hierarchy in a computer.</a:t>
            </a:r>
          </a:p>
        </p:txBody>
      </p:sp>
    </p:spTree>
    <p:extLst>
      <p:ext uri="{BB962C8B-B14F-4D97-AF65-F5344CB8AC3E}">
        <p14:creationId xmlns:p14="http://schemas.microsoft.com/office/powerpoint/2010/main" val="1061003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A Common Framework for Memory Hierarchies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2888729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Question 1: Where can a block be placed?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Direct mapped, set associative, fully associative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 advantage of higher degree of associativity: the lower miss rate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Reducing misses that compete for the same location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largest gains are obtained in going from one-way to two-way associative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 cache sizes grow,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relative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improvement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increases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only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slightly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potential disadvantages of associativity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Increased cost, slower access time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880" y="4005063"/>
            <a:ext cx="3374930" cy="231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0" y="6344643"/>
            <a:ext cx="41286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5.30 The data cache miss rates for each of eight cache sizes improve as the associativity increases.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41168"/>
            <a:ext cx="4676607" cy="10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89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Memory Technologies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4328889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Preliminary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Four primary technologies used today in memory hierarchies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DRAM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dynamic random access memory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Used to implement the main 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Slower and less costly per bit than SRAM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DRAM uses significantly less area per bit of memory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SRAM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static random access memory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Used to implement the cache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Flash 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Nonvolatile memory, the secondary memory in PMD (personal mobile devices)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Magnetic disk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Used to implement the largest and slowest level in the hierarchy in servers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 access time and price per bit vary widely among these technologies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60242"/>
            <a:ext cx="4919536" cy="105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879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70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Question 2: How is a block found?</a:t>
            </a:r>
          </a:p>
          <a:p>
            <a:pPr lvl="1" eaLnBrk="1" hangingPunct="1"/>
            <a:endParaRPr lang="en-US" altLang="zh-TW" sz="20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endParaRPr lang="en-US" altLang="zh-TW" sz="18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marL="914400" lvl="2" indent="0" eaLnBrk="1" hangingPunct="1">
              <a:buNone/>
            </a:pPr>
            <a:endParaRPr lang="en-US" altLang="zh-TW" sz="18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choice among three block placement schemes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Depending on the cost of a miss versus the cost of implementing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associativity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Both in time and in extra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hardware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Including the L2 cache on the chip enables much higher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associativity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hit times are not as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critical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 associative caches are prohibitive except for small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sizes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cost of the comparators is not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overwhelming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absolute miss rate improvements are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greatest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Four location methods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Indexing: used in direct-mapped 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few systems have used it because of their advantages in access time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simplicity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Finding the requested block does not depend on a comparison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 search: used in fully-associative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92" y="1178805"/>
            <a:ext cx="6926008" cy="1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395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Question 2: How is a block found?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Four location methods (Cont.)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Limited search: used in set-associative cache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Often used for caches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TLB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access combines indexing and the search of a small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separate lookup table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page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table for the virtual memory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system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Extra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storage and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extra memory access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required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motivation for choosing fully-associative placement and the extra table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 associativity is beneficial since misses are very expensive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Fully associativity allows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software to use sophisticated replacement schemes that are designed to reduce the miss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rate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full map can be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easily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indexed with no extra hardware and no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searching required</a:t>
            </a:r>
          </a:p>
          <a:p>
            <a:pPr lvl="4" eaLnBrk="1" hangingPunct="1"/>
            <a:r>
              <a:rPr lang="en-US" altLang="zh-TW" sz="14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large page size means the page table size is relatively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small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Question 3: Which block should be replaced on a cache miss?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Number of candidates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a fully associativity cache, all blocks are candidates for replacement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a set-associative cache, candidates are chosen among the blocks in the set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a direct-mapped cache, there is only one candidate</a:t>
            </a:r>
          </a:p>
        </p:txBody>
      </p:sp>
    </p:spTree>
    <p:extLst>
      <p:ext uri="{BB962C8B-B14F-4D97-AF65-F5344CB8AC3E}">
        <p14:creationId xmlns:p14="http://schemas.microsoft.com/office/powerpoint/2010/main" val="13335062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72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Question 3: Which block should be replaced on a cache miss?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Primary replacement strategies in set-associative or fully associative caches</a:t>
            </a: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Random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Candidate blocks are randomly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selected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Simple to build in hardware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Least recently used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LRU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replace the block that has been unused for the longest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Too costly to implement for caches with more than a small degree of associativity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Approximated LRU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Used for four-way or larger set-associativity cache</a:t>
            </a:r>
          </a:p>
          <a:p>
            <a:pPr lvl="4" eaLnBrk="1" hangingPunct="1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Tracking which set is LRU, and which block in each set is LRU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Random replacement can sometimes be better than the simple LRU approximations</a:t>
            </a:r>
          </a:p>
          <a:p>
            <a:pPr lvl="1" eaLnBrk="1" hangingPunct="1"/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For larger associativity, either approximated LRU or random replacement can be used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As the cache become larger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miss rate for both replacement strategies falls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absolute difference becomes small</a:t>
            </a:r>
          </a:p>
        </p:txBody>
      </p:sp>
    </p:spTree>
    <p:extLst>
      <p:ext uri="{BB962C8B-B14F-4D97-AF65-F5344CB8AC3E}">
        <p14:creationId xmlns:p14="http://schemas.microsoft.com/office/powerpoint/2010/main" val="12783957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73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Question 3: Which block should be replaced on a cache miss?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In virtual memory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tiny reduction in the miss rate can be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important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Approximated LRU implemented in software is acceptable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Misses are so expensive and relatively infrequent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Question 4: What happens on a write?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Write-through vs. Write-back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Only write-back policy is practical in virtual memory systems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Today lowest-level caches typically use write-back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Advantages of both policies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Write-through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Misses are simpler and cheaper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Easier to implement although a write buffer is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required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Write-back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Individual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words can be written at the rate that the cache can accept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them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Multiple writes within a block require only one write to the lower level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hierarchy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make effective use of a high-bandwidth transfer since the entire block is written</a:t>
            </a:r>
          </a:p>
        </p:txBody>
      </p:sp>
    </p:spTree>
    <p:extLst>
      <p:ext uri="{BB962C8B-B14F-4D97-AF65-F5344CB8AC3E}">
        <p14:creationId xmlns:p14="http://schemas.microsoft.com/office/powerpoint/2010/main" val="26138738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74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The three Cs: An intuitive model for understanding the behavior of memory hierarchies</a:t>
            </a:r>
          </a:p>
          <a:p>
            <a:pPr lvl="1" eaLnBrk="1" hangingPunct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Three Cs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model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qualitative cache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model in which all cache misses are classified into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one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three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categories</a:t>
            </a: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Compulsory misses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cold-start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Caused by the first access to a block that has never been in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Capacity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Caused when the cache cannot contain all the blocks needed during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execution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occur when blocks are replaced and then later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retrieved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Conflict misses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collision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Occur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set-associative or direct-mapped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caches when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multiple blocks compete for the same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set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Can be eliminated in a fully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associative</a:t>
            </a:r>
          </a:p>
          <a:p>
            <a:pPr marL="1602000" lvl="3" indent="0" eaLnBrk="1" hangingPunct="1">
              <a:spcBef>
                <a:spcPts val="0"/>
              </a:spcBef>
              <a:buNone/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the same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size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365104"/>
            <a:ext cx="3649096" cy="247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7704" y="6309320"/>
            <a:ext cx="33843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5.37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The miss rate can be broken into three sources of misses.</a:t>
            </a:r>
          </a:p>
        </p:txBody>
      </p:sp>
    </p:spTree>
    <p:extLst>
      <p:ext uri="{BB962C8B-B14F-4D97-AF65-F5344CB8AC3E}">
        <p14:creationId xmlns:p14="http://schemas.microsoft.com/office/powerpoint/2010/main" val="1423380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75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5924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The three Cs: An intuitive model for understanding the behavior of memory hierarchies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Methods to attack three categories of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Conflict misses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increase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associativity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May slow access time to lower overall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Capacity misses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enlarge the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increased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access time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could lead to lower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overall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performance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Second-level caches have been growing steadily larger for many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years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First-level caches have been growing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slowly,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if at al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Compulsory misses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increase the block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size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Too large block will lead too high miss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penalty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52" y="5055476"/>
            <a:ext cx="6042792" cy="146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26842" y="6525344"/>
            <a:ext cx="36402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5.32 Memory hierarchy design challenges.</a:t>
            </a:r>
          </a:p>
        </p:txBody>
      </p:sp>
    </p:spTree>
    <p:extLst>
      <p:ext uri="{BB962C8B-B14F-4D97-AF65-F5344CB8AC3E}">
        <p14:creationId xmlns:p14="http://schemas.microsoft.com/office/powerpoint/2010/main" val="29549022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Using a Finite-State Machine to Control a Simple Cache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3608809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A simple cache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Key characteristics of the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Direct-mapped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Write-back using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write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allocate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Block size: 4 words (16 bytes, 128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bits)     Cache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size: 16 KB (1024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blocks)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cache includes a valid bit and dirty bit per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block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Cache address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32-bit byte address</a:t>
            </a:r>
          </a:p>
          <a:p>
            <a:pPr lvl="2" eaLnBrk="1" hangingPunct="1"/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Signals between the processor, cache, and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memory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931091" y="5093723"/>
            <a:ext cx="4318880" cy="1647645"/>
            <a:chOff x="688" y="1689"/>
            <a:chExt cx="4097" cy="1563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688" y="1736"/>
              <a:ext cx="654" cy="1516"/>
              <a:chOff x="476" y="1752"/>
              <a:chExt cx="654" cy="1516"/>
            </a:xfrm>
          </p:grpSpPr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476" y="1752"/>
                <a:ext cx="654" cy="15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Symbol" pitchFamily="18" charset="2"/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ebdings" pitchFamily="18" charset="2"/>
                  <a:buChar char="ñ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«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ebdings" pitchFamily="18" charset="2"/>
                  <a:buChar char="¯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latin typeface="Times New Roman" pitchFamily="18" charset="0"/>
                  <a:ea typeface="標楷體" pitchFamily="65" charset="-120"/>
                </a:endParaRP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596" y="2433"/>
                <a:ext cx="41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Symbol" pitchFamily="18" charset="2"/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ebdings" pitchFamily="18" charset="2"/>
                  <a:buChar char="ñ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«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ebdings" pitchFamily="18" charset="2"/>
                  <a:buChar char="¯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dirty="0">
                    <a:latin typeface="Comic Sans MS" pitchFamily="66" charset="0"/>
                    <a:ea typeface="標楷體" pitchFamily="65" charset="-120"/>
                  </a:rPr>
                  <a:t>CPU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404" y="1736"/>
              <a:ext cx="654" cy="1516"/>
              <a:chOff x="2114" y="1741"/>
              <a:chExt cx="654" cy="1516"/>
            </a:xfrm>
          </p:grpSpPr>
          <p:sp>
            <p:nvSpPr>
              <p:cNvPr id="47" name="Text Box 16"/>
              <p:cNvSpPr txBox="1">
                <a:spLocks noChangeArrowheads="1"/>
              </p:cNvSpPr>
              <p:nvPr/>
            </p:nvSpPr>
            <p:spPr bwMode="auto">
              <a:xfrm>
                <a:off x="2163" y="2422"/>
                <a:ext cx="53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Symbol" pitchFamily="18" charset="2"/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ebdings" pitchFamily="18" charset="2"/>
                  <a:buChar char="ñ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«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ebdings" pitchFamily="18" charset="2"/>
                  <a:buChar char="¯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dirty="0">
                    <a:latin typeface="Comic Sans MS" pitchFamily="66" charset="0"/>
                    <a:ea typeface="標楷體" pitchFamily="65" charset="-120"/>
                  </a:rPr>
                  <a:t>Cache</a:t>
                </a:r>
              </a:p>
            </p:txBody>
          </p:sp>
          <p:sp>
            <p:nvSpPr>
              <p:cNvPr id="48" name="Rectangle 18"/>
              <p:cNvSpPr>
                <a:spLocks noChangeArrowheads="1"/>
              </p:cNvSpPr>
              <p:nvPr/>
            </p:nvSpPr>
            <p:spPr bwMode="auto">
              <a:xfrm>
                <a:off x="2114" y="1741"/>
                <a:ext cx="654" cy="15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Symbol" pitchFamily="18" charset="2"/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ebdings" pitchFamily="18" charset="2"/>
                  <a:buChar char="ñ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«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ebdings" pitchFamily="18" charset="2"/>
                  <a:buChar char="¯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latin typeface="Times New Roman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131" y="1736"/>
              <a:ext cx="654" cy="1516"/>
              <a:chOff x="4262" y="1746"/>
              <a:chExt cx="654" cy="1516"/>
            </a:xfrm>
          </p:grpSpPr>
          <p:sp>
            <p:nvSpPr>
              <p:cNvPr id="45" name="Rectangle 19"/>
              <p:cNvSpPr>
                <a:spLocks noChangeArrowheads="1"/>
              </p:cNvSpPr>
              <p:nvPr/>
            </p:nvSpPr>
            <p:spPr bwMode="auto">
              <a:xfrm>
                <a:off x="4262" y="1746"/>
                <a:ext cx="654" cy="15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Symbol" pitchFamily="18" charset="2"/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ebdings" pitchFamily="18" charset="2"/>
                  <a:buChar char="ñ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«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ebdings" pitchFamily="18" charset="2"/>
                  <a:buChar char="¯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latin typeface="Times New Roman" pitchFamily="18" charset="0"/>
                  <a:ea typeface="標楷體" pitchFamily="65" charset="-120"/>
                </a:endParaRPr>
              </a:p>
            </p:txBody>
          </p: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4262" y="2427"/>
                <a:ext cx="65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Symbol" pitchFamily="18" charset="2"/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ebdings" pitchFamily="18" charset="2"/>
                  <a:buChar char="ñ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«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ebdings" pitchFamily="18" charset="2"/>
                  <a:buChar char="¯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 2" pitchFamily="18" charset="2"/>
                  <a:buChar char="ð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dirty="0">
                    <a:latin typeface="Comic Sans MS" pitchFamily="66" charset="0"/>
                    <a:ea typeface="標楷體" pitchFamily="65" charset="-120"/>
                  </a:rPr>
                  <a:t>Memory</a:t>
                </a:r>
              </a:p>
            </p:txBody>
          </p:sp>
        </p:grp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1335" y="1888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335" y="3118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335" y="2142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1335" y="2376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335" y="2625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1335" y="2874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3064" y="1888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064" y="3118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3064" y="2142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3064" y="2376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064" y="2625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064" y="2874"/>
              <a:ext cx="1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1467" y="1689"/>
              <a:ext cx="72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Read/Write</a:t>
              </a:r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H="1">
              <a:off x="3937" y="2326"/>
              <a:ext cx="10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 flipH="1">
              <a:off x="2204" y="2326"/>
              <a:ext cx="10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2204" y="2570"/>
              <a:ext cx="10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flipH="1">
              <a:off x="2204" y="2819"/>
              <a:ext cx="10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3937" y="2570"/>
              <a:ext cx="10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 flipH="1">
              <a:off x="3937" y="2819"/>
              <a:ext cx="10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2188" y="2140"/>
              <a:ext cx="17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32</a:t>
              </a:r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2188" y="2390"/>
              <a:ext cx="17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32</a:t>
              </a:r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2188" y="2639"/>
              <a:ext cx="17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32</a:t>
              </a:r>
            </a:p>
          </p:txBody>
        </p:sp>
        <p:sp>
          <p:nvSpPr>
            <p:cNvPr id="31" name="Text Box 50"/>
            <p:cNvSpPr txBox="1">
              <a:spLocks noChangeArrowheads="1"/>
            </p:cNvSpPr>
            <p:nvPr/>
          </p:nvSpPr>
          <p:spPr bwMode="auto">
            <a:xfrm>
              <a:off x="3912" y="2140"/>
              <a:ext cx="17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32</a:t>
              </a: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808" y="2390"/>
              <a:ext cx="28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128</a:t>
              </a:r>
            </a:p>
          </p:txBody>
        </p:sp>
        <p:sp>
          <p:nvSpPr>
            <p:cNvPr id="33" name="Text Box 52"/>
            <p:cNvSpPr txBox="1">
              <a:spLocks noChangeArrowheads="1"/>
            </p:cNvSpPr>
            <p:nvPr/>
          </p:nvSpPr>
          <p:spPr bwMode="auto">
            <a:xfrm>
              <a:off x="3808" y="2639"/>
              <a:ext cx="28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128</a:t>
              </a:r>
            </a:p>
          </p:txBody>
        </p:sp>
        <p:sp>
          <p:nvSpPr>
            <p:cNvPr id="34" name="Text Box 53"/>
            <p:cNvSpPr txBox="1">
              <a:spLocks noChangeArrowheads="1"/>
            </p:cNvSpPr>
            <p:nvPr/>
          </p:nvSpPr>
          <p:spPr bwMode="auto">
            <a:xfrm>
              <a:off x="3128" y="1689"/>
              <a:ext cx="68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Read/Write</a:t>
              </a: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467" y="1944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Valid</a:t>
              </a: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128" y="1944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Valid</a:t>
              </a:r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1467" y="2171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Address</a:t>
              </a:r>
            </a:p>
          </p:txBody>
        </p:sp>
        <p:sp>
          <p:nvSpPr>
            <p:cNvPr id="38" name="Text Box 57"/>
            <p:cNvSpPr txBox="1">
              <a:spLocks noChangeArrowheads="1"/>
            </p:cNvSpPr>
            <p:nvPr/>
          </p:nvSpPr>
          <p:spPr bwMode="auto">
            <a:xfrm>
              <a:off x="3128" y="2171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Address</a:t>
              </a:r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1467" y="2427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Data</a:t>
              </a:r>
            </a:p>
          </p:txBody>
        </p:sp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3128" y="2427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Data</a:t>
              </a:r>
            </a:p>
          </p:txBody>
        </p:sp>
        <p:sp>
          <p:nvSpPr>
            <p:cNvPr id="41" name="Text Box 60"/>
            <p:cNvSpPr txBox="1">
              <a:spLocks noChangeArrowheads="1"/>
            </p:cNvSpPr>
            <p:nvPr/>
          </p:nvSpPr>
          <p:spPr bwMode="auto">
            <a:xfrm>
              <a:off x="1467" y="2670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Data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3128" y="2670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Data</a:t>
              </a:r>
            </a:p>
          </p:txBody>
        </p:sp>
        <p:sp>
          <p:nvSpPr>
            <p:cNvPr id="43" name="Text Box 62"/>
            <p:cNvSpPr txBox="1">
              <a:spLocks noChangeArrowheads="1"/>
            </p:cNvSpPr>
            <p:nvPr/>
          </p:nvSpPr>
          <p:spPr bwMode="auto">
            <a:xfrm>
              <a:off x="1467" y="2913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Times New Roman" pitchFamily="18" charset="0"/>
                  <a:ea typeface="標楷體" pitchFamily="65" charset="-120"/>
                </a:rPr>
                <a:t>Ready</a:t>
              </a:r>
            </a:p>
          </p:txBody>
        </p:sp>
        <p:sp>
          <p:nvSpPr>
            <p:cNvPr id="44" name="Text Box 63"/>
            <p:cNvSpPr txBox="1">
              <a:spLocks noChangeArrowheads="1"/>
            </p:cNvSpPr>
            <p:nvPr/>
          </p:nvSpPr>
          <p:spPr bwMode="auto">
            <a:xfrm>
              <a:off x="3128" y="2913"/>
              <a:ext cx="60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Symbol" pitchFamily="18" charset="2"/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ebdings" pitchFamily="18" charset="2"/>
                <a:buChar char="ñ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«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ebdings" pitchFamily="18" charset="2"/>
                <a:buChar char="¯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 2" pitchFamily="18" charset="2"/>
                <a:buChar char="ð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itchFamily="18" charset="0"/>
                  <a:ea typeface="標楷體" pitchFamily="65" charset="-120"/>
                </a:rPr>
                <a:t>Ready</a:t>
              </a:r>
            </a:p>
          </p:txBody>
        </p:sp>
      </p:grpSp>
      <p:graphicFrame>
        <p:nvGraphicFramePr>
          <p:cNvPr id="5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8869"/>
              </p:ext>
            </p:extLst>
          </p:nvPr>
        </p:nvGraphicFramePr>
        <p:xfrm>
          <a:off x="3778324" y="4077072"/>
          <a:ext cx="4610100" cy="464667"/>
        </p:xfrm>
        <a:graphic>
          <a:graphicData uri="http://schemas.openxmlformats.org/drawingml/2006/table">
            <a:tbl>
              <a:tblPr/>
              <a:tblGrid>
                <a:gridCol w="2143125"/>
                <a:gridCol w="1309688"/>
                <a:gridCol w="1157287"/>
              </a:tblGrid>
              <a:tr h="232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Tag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Cache index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charset="-120"/>
                        </a:rPr>
                        <a:t>Block offset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 bits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 bits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ebdings" pitchFamily="18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ebdings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 bits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079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72839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Finite-state machines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 sequential logic consists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of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set of states, inputs, and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outputs</a:t>
            </a:r>
          </a:p>
          <a:p>
            <a:pPr lvl="2" eaLnBrk="1" hangingPunct="1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Next-state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function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map the current state and the inputs to a new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state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Output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function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To map the current state and possibly the inputs to a set of asserted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outputs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implementation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temporary register holds the current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state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 block of combinational logic determines both the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datapath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signals to be asserted and the next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state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4" name="Picture 3" descr="f05-3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5"/>
            <a:ext cx="3223967" cy="28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6167045"/>
            <a:ext cx="5148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5.39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Finite-state machine controllers are typically implemented using a block of combinational logic and a register to hold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22641425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78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56004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FSM for a simple cache controller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03525" y="6000080"/>
            <a:ext cx="34417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5.40 </a:t>
            </a: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Four states of the simple controller.</a:t>
            </a:r>
          </a:p>
        </p:txBody>
      </p:sp>
      <p:pic>
        <p:nvPicPr>
          <p:cNvPr id="5" name="Picture 4" descr="f05-3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1340768"/>
            <a:ext cx="4738687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745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Bookman Old Style" pitchFamily="18" charset="0"/>
                <a:ea typeface="標楷體" pitchFamily="65" charset="-120"/>
              </a:rPr>
              <a:t>Real Stuff: The ARM Cortex-A8 and Intel Core i7 Memory Hierarchies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54" y="1700808"/>
            <a:ext cx="6475006" cy="43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1586525" y="6093296"/>
            <a:ext cx="59766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5.43 Address translation and TLB hardware for the ARM Cortex-A8 and Intel Core i7 920.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0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SRAM technology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Memory arrays with (usually) a single access port that can provide either a read or a write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fixed access time to any datum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read and write access times may differ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SRAMs don’t need to refresh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access time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is very close to the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cycle time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Access time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 between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read is requested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desired word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arrive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Cycle time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minimum time between requests 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memory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Cycle time is greater than access time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Typically uses 6~8 transistors per bit to prevent the information from being disturbed when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read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SRAM needs only minimal power to retain the charge in standby mode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Today all levels of caches are integrated onto the processor chip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DRAM technology</a:t>
            </a:r>
          </a:p>
          <a:p>
            <a:pPr lvl="1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 a DRAM, the value kept in a cell is stored as a charge in a capacitor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single transistor is used to access the stored charge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DRAM is much denser and cheaper per bit than SRAM</a:t>
            </a:r>
          </a:p>
        </p:txBody>
      </p:sp>
    </p:spTree>
    <p:extLst>
      <p:ext uri="{BB962C8B-B14F-4D97-AF65-F5344CB8AC3E}">
        <p14:creationId xmlns:p14="http://schemas.microsoft.com/office/powerpoint/2010/main" val="24515901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80</a:t>
            </a:fld>
            <a:endParaRPr lang="en-US" altLang="zh-TW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19676" y="6215524"/>
            <a:ext cx="48965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5.44 Caches in the ARM Cortex-A8 and Intel Core i7 920.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904664" cy="540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81</a:t>
            </a:fld>
            <a:endParaRPr lang="en-US" altLang="zh-TW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3165"/>
            <a:ext cx="4524293" cy="303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1727"/>
            <a:ext cx="4797722" cy="319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1999" y="2854097"/>
            <a:ext cx="446449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5.45 Data cache miss rates for ARM Cortex-A8 when running </a:t>
            </a:r>
            <a:r>
              <a:rPr lang="en-US" altLang="zh-TW" sz="1400" b="1" dirty="0" err="1" smtClean="0">
                <a:latin typeface="Times New Roman" pitchFamily="18" charset="0"/>
                <a:ea typeface="標楷體" pitchFamily="65" charset="-120"/>
              </a:rPr>
              <a:t>Minnespec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, a small version of SPEC2000.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1999" y="6095037"/>
            <a:ext cx="44644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5.47 The L1, L2, and L3 data cache miss rates for the Intel Core i7 920 running the full integer SPECCPU2006 benchmarks.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2141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82</a:t>
            </a:fld>
            <a:endParaRPr lang="en-US" altLang="zh-TW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7624" y="6000080"/>
            <a:ext cx="6840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Symbol" pitchFamily="18" charset="2"/>
              <a:buChar char="§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ebdings" pitchFamily="18" charset="2"/>
              <a:buChar char="ñ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«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ebdings" pitchFamily="18" charset="2"/>
              <a:buChar char="¯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 2" pitchFamily="18" charset="2"/>
              <a:buChar char="ð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Times New Roman" pitchFamily="18" charset="0"/>
                <a:ea typeface="標楷體" pitchFamily="65" charset="-120"/>
              </a:rPr>
              <a:t>Fig.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5.46 The average memory access penalty in clock cycles per data memory reference coming from L1 and L2 is shown for the ARM processor when running </a:t>
            </a:r>
            <a:r>
              <a:rPr lang="en-US" altLang="zh-TW" sz="1400" b="1" dirty="0" err="1" smtClean="0">
                <a:latin typeface="Times New Roman" pitchFamily="18" charset="0"/>
                <a:ea typeface="標楷體" pitchFamily="65" charset="-120"/>
              </a:rPr>
              <a:t>Minnespec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</a:rPr>
              <a:t>.</a:t>
            </a:r>
            <a:endParaRPr lang="en-US" altLang="zh-TW" sz="14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89" y="764704"/>
            <a:ext cx="5628630" cy="498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8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A50F-78A1-4656-85EA-08F195EF23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Fallacies and Pitfalls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411286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Pitfalls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Forgetting to account for byte addressing or the cache block size in simulating a cach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make sure to account for the effect of byte addressing and multiword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blocks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32-byte direct-mapped cache, block size is 4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bytes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byte address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36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maps into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Byte address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36 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is block address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9 and (9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8) = 1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word address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36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maps into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4</a:t>
            </a:r>
          </a:p>
          <a:p>
            <a:pPr lvl="4" eaLnBrk="1" hangingPunct="1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(36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8) = 4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256-byte direct-mapped cache, block size is 32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bytes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byte address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300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maps into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block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number of blocks in the cache is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(256/32) = 8</a:t>
            </a:r>
          </a:p>
          <a:p>
            <a:pPr lvl="4" eaLnBrk="1" hangingPunct="1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Byte address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300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is block address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9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and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(9 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mod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8) = 1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649757"/>
            <a:ext cx="5336285" cy="116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541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Pitfalls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Ignoring memory system behavior when writing programs or when generating code in a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compiler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Equivalent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fallacy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Programmers can ignore memory hierarchies in writing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code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Example: matrix multiply, 500  500 double precision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matrices</a:t>
            </a:r>
          </a:p>
          <a:p>
            <a:pPr lvl="3" defTabSz="963613" eaLnBrk="1" hangingPunct="1">
              <a:spcBef>
                <a:spcPct val="15000"/>
              </a:spcBef>
              <a:tabLst>
                <a:tab pos="1976438" algn="l"/>
                <a:tab pos="2347913" algn="l"/>
                <a:tab pos="2717800" algn="l"/>
              </a:tabLst>
            </a:pP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0;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!= 500;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+ 1)</a:t>
            </a:r>
          </a:p>
          <a:p>
            <a:pPr lvl="3" defTabSz="963613" eaLnBrk="1" hangingPunct="1">
              <a:spcBef>
                <a:spcPct val="15000"/>
              </a:spcBef>
              <a:buNone/>
              <a:tabLst>
                <a:tab pos="1976438" algn="l"/>
                <a:tab pos="2347913" algn="l"/>
                <a:tab pos="2717800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	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0;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!= 500;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+ 1)</a:t>
            </a:r>
          </a:p>
          <a:p>
            <a:pPr lvl="3" defTabSz="963613" eaLnBrk="1" hangingPunct="1">
              <a:spcBef>
                <a:spcPct val="15000"/>
              </a:spcBef>
              <a:buNone/>
              <a:tabLst>
                <a:tab pos="1976438" algn="l"/>
                <a:tab pos="2347913" algn="l"/>
                <a:tab pos="2717800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		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0;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!= 500;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+ 1)</a:t>
            </a:r>
          </a:p>
          <a:p>
            <a:pPr lvl="3" defTabSz="963613" eaLnBrk="1" hangingPunct="1">
              <a:spcBef>
                <a:spcPct val="15000"/>
              </a:spcBef>
              <a:buNone/>
              <a:tabLst>
                <a:tab pos="1976438" algn="l"/>
                <a:tab pos="2347913" algn="l"/>
                <a:tab pos="2717800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			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x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[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][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 =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x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[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][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 +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y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[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][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 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[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][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a MIPS CPU with a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MB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nd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cache, loop order k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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j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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costs about half the execution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Having less set associativity for a shared cache than the number of cores or threads sharing that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 parallel program running on 2</a:t>
            </a:r>
            <a:r>
              <a:rPr lang="en-US" altLang="zh-TW" sz="1800" i="1" baseline="30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processors or threads can easily allocate data structures to addresses that would map to the same set of a shared L2 cache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If the L2 cache is less than 2</a:t>
            </a:r>
            <a:r>
              <a:rPr lang="en-US" altLang="zh-TW" sz="1800" i="1" baseline="30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-way associative, it will occur performance bugs due to conflict misses in L2 cache</a:t>
            </a:r>
          </a:p>
        </p:txBody>
      </p:sp>
    </p:spTree>
    <p:extLst>
      <p:ext uri="{BB962C8B-B14F-4D97-AF65-F5344CB8AC3E}">
        <p14:creationId xmlns:p14="http://schemas.microsoft.com/office/powerpoint/2010/main" val="3715994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Pitfalls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Using average memory access time to evaluate the memory hierarchy of an out-of-order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processor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When a processor stalls during a cache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Separately calculate the memory-stall time and the processor execution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evaluate the memory hierarchy independently using average memory access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an out-of-order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processor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processor continues to execute instructions and may even sustain more cache misses during a cache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miss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out-of-order processor must be simulated along with the memory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hierarchy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Fallacies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sym typeface="Symbol" pitchFamily="18" charset="2"/>
              </a:rPr>
              <a:t>Disk failure rates in the field match their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specifications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Study 1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Almost </a:t>
            </a:r>
            <a:r>
              <a:rPr lang="en-US" altLang="zh-TW" sz="1600" dirty="0" smtClean="0">
                <a:latin typeface="Times New Roman" pitchFamily="18" charset="0"/>
                <a:sym typeface="Symbol" pitchFamily="18" charset="2"/>
              </a:rPr>
              <a:t>100,000 </a:t>
            </a:r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disks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Quoted</a:t>
            </a:r>
            <a:r>
              <a:rPr lang="en-US" altLang="zh-TW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MTTF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 1,000,000 ~ 1,500,000   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AFR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 0.6% ~ </a:t>
            </a:r>
            <a:r>
              <a:rPr lang="en-US" altLang="zh-TW" sz="1600" dirty="0" smtClean="0">
                <a:latin typeface="Times New Roman" pitchFamily="18" charset="0"/>
                <a:sym typeface="Symbol" pitchFamily="18" charset="2"/>
              </a:rPr>
              <a:t>0.8%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In the field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: 2% ~ </a:t>
            </a:r>
            <a:r>
              <a:rPr lang="en-US" altLang="zh-TW" sz="1600" dirty="0" smtClean="0">
                <a:latin typeface="Times New Roman" pitchFamily="18" charset="0"/>
                <a:sym typeface="Symbol" pitchFamily="18" charset="2"/>
              </a:rPr>
              <a:t>4%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Study 2</a:t>
            </a:r>
          </a:p>
          <a:p>
            <a:pPr lvl="3" eaLnBrk="1" hangingPunct="1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100,000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disks at Google with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quoted AFR 1.5%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In the field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: 1.7% 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in the 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TW" sz="1600" i="1" baseline="30000" dirty="0">
                <a:latin typeface="Times New Roman" pitchFamily="18" charset="0"/>
                <a:sym typeface="Symbol" pitchFamily="18" charset="2"/>
              </a:rPr>
              <a:t>st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 year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, 8.6% 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in the </a:t>
            </a:r>
            <a:r>
              <a:rPr lang="en-US" altLang="zh-TW" sz="1600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TW" sz="1600" i="1" baseline="30000" dirty="0">
                <a:latin typeface="Times New Roman" pitchFamily="18" charset="0"/>
                <a:sym typeface="Symbol" pitchFamily="18" charset="2"/>
              </a:rPr>
              <a:t>rd</a:t>
            </a:r>
            <a:r>
              <a:rPr lang="en-US" altLang="zh-TW" sz="16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sym typeface="Symbol" pitchFamily="18" charset="2"/>
              </a:rPr>
              <a:t>year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16671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51236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Fallacies (Cont.)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</a:rPr>
              <a:t>Operating systems are the best place to schedule disk accesse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Higher-level disk interfaces offer logical block addresses to the hose operating system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An operating system can try to sort the logical block addresses into increasing order to help performance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disk can reduce the rotational and seed latencies by rescheduling the logical block addresses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Only the disk knows the actual mapping of the logical addresses onto the physical geometry of sectors, tracks, and surfaces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Example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7950" y="5866655"/>
            <a:ext cx="1468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dirty="0"/>
              <a:t>The sequence after reordering by OS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950" y="4409330"/>
            <a:ext cx="1468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dirty="0"/>
              <a:t>The original read sequence</a:t>
            </a:r>
          </a:p>
        </p:txBody>
      </p:sp>
      <p:sp>
        <p:nvSpPr>
          <p:cNvPr id="8" name="Text Box 69"/>
          <p:cNvSpPr txBox="1">
            <a:spLocks noChangeArrowheads="1"/>
          </p:cNvSpPr>
          <p:nvPr/>
        </p:nvSpPr>
        <p:spPr bwMode="auto">
          <a:xfrm>
            <a:off x="5205413" y="6165304"/>
            <a:ext cx="37877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>
                <a:ea typeface="新細明體" charset="-120"/>
              </a:rPr>
              <a:t>Fig. </a:t>
            </a:r>
            <a:r>
              <a:rPr lang="en-US" altLang="zh-TW" sz="1400" b="1" dirty="0" smtClean="0">
                <a:ea typeface="新細明體" charset="-120"/>
              </a:rPr>
              <a:t>5.50 </a:t>
            </a:r>
            <a:r>
              <a:rPr lang="en-US" altLang="zh-TW" sz="1400" b="1" dirty="0"/>
              <a:t>Example showing OS vs. disk schedule accesses, labeled host-ordered vs. drive-ordered.</a:t>
            </a:r>
          </a:p>
        </p:txBody>
      </p:sp>
      <p:pic>
        <p:nvPicPr>
          <p:cNvPr id="9" name="Picture 70" descr="Ch6-fig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53" y="3698405"/>
            <a:ext cx="3586494" cy="23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59" y="3960068"/>
            <a:ext cx="3362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1" y="5417393"/>
            <a:ext cx="33909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7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9331C-0526-4D45-90F0-D629B4891113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DRAM technology (Cont.)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DRAM cells must be periodically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refreshed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read contents for a cell and write it back</a:t>
            </a:r>
          </a:p>
          <a:p>
            <a:pPr lvl="3" eaLnBrk="1" hangingPunct="1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charge can be kept for several milliseconds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difference between the access time and the cycle time as well as the need to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refresh</a:t>
            </a:r>
          </a:p>
          <a:p>
            <a:pPr lvl="3" eaLnBrk="1" hangingPunct="1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Designers try to keep time spent refreshing to less than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5%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of the total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time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All bits in a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can be refreshed simultaneously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internal organization of a DRAM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The memory is organized as a rectangular matrix addressed by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rows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and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columns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To multiplex the address lines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Row address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vs.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Column address</a:t>
            </a:r>
          </a:p>
          <a:p>
            <a:pPr lvl="3" eaLnBrk="1" hangingPunct="1"/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Row access strobe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RAS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vs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Column access strobe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CAS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DRAMs buffer rows for repeated access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Random bits can be accessed in the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row buffer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until the next row access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The access time to bits in the row is much lower</a:t>
            </a:r>
          </a:p>
          <a:p>
            <a:pPr lvl="3" eaLnBrk="1" hangingPunct="1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Within the buffer, bits can be transferred by successive addresses or by specifying a block transfer and the starting address</a:t>
            </a:r>
          </a:p>
          <a:p>
            <a:pPr lvl="2" eaLnBrk="1" hangingPunct="1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Making the chip wider also improves the memory bandwidth of the chip</a:t>
            </a:r>
          </a:p>
        </p:txBody>
      </p:sp>
    </p:spTree>
    <p:extLst>
      <p:ext uri="{BB962C8B-B14F-4D97-AF65-F5344CB8AC3E}">
        <p14:creationId xmlns:p14="http://schemas.microsoft.com/office/powerpoint/2010/main" val="373181148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_1">
  <a:themeElements>
    <a:clrScheme name="1_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sample_1">
  <a:themeElements>
    <a:clrScheme name="1_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9185</TotalTime>
  <Words>9687</Words>
  <Application>Microsoft Office PowerPoint</Application>
  <PresentationFormat>如螢幕大小 (4:3)</PresentationFormat>
  <Paragraphs>1206</Paragraphs>
  <Slides>86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6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105" baseType="lpstr">
      <vt:lpstr>新細明體</vt:lpstr>
      <vt:lpstr>標楷體</vt:lpstr>
      <vt:lpstr>Arial</vt:lpstr>
      <vt:lpstr>Arial Black</vt:lpstr>
      <vt:lpstr>Bookman Old Style</vt:lpstr>
      <vt:lpstr>Comic Sans MS</vt:lpstr>
      <vt:lpstr>Courier New</vt:lpstr>
      <vt:lpstr>Symbol</vt:lpstr>
      <vt:lpstr>Times New Roman</vt:lpstr>
      <vt:lpstr>Webdings</vt:lpstr>
      <vt:lpstr>Wingdings</vt:lpstr>
      <vt:lpstr>Wingdings 2</vt:lpstr>
      <vt:lpstr>sample_1</vt:lpstr>
      <vt:lpstr>1_sample_1</vt:lpstr>
      <vt:lpstr>2_sample_1</vt:lpstr>
      <vt:lpstr>3_sample_1</vt:lpstr>
      <vt:lpstr>4_sample_1</vt:lpstr>
      <vt:lpstr>5_sample_1</vt:lpstr>
      <vt:lpstr>方程式</vt:lpstr>
      <vt:lpstr>Large and Fast: Exploiting Memory Hierarchy</vt:lpstr>
      <vt:lpstr>Outline</vt:lpstr>
      <vt:lpstr>Introduction</vt:lpstr>
      <vt:lpstr>PowerPoint 簡報</vt:lpstr>
      <vt:lpstr>PowerPoint 簡報</vt:lpstr>
      <vt:lpstr>PowerPoint 簡報</vt:lpstr>
      <vt:lpstr>Memory Technologies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Basics of Caches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Measuring and Improving Cache Performance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Dependable Memory Hierarchy</vt:lpstr>
      <vt:lpstr>PowerPoint 簡報</vt:lpstr>
      <vt:lpstr>PowerPoint 簡報</vt:lpstr>
      <vt:lpstr>PowerPoint 簡報</vt:lpstr>
      <vt:lpstr>Virtual Memory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 Common Framework for Memory Hierarchies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Using a Finite-State Machine to Control a Simple Cache</vt:lpstr>
      <vt:lpstr>PowerPoint 簡報</vt:lpstr>
      <vt:lpstr>PowerPoint 簡報</vt:lpstr>
      <vt:lpstr>Real Stuff: The ARM Cortex-A8 and Intel Core i7 Memory Hierarchies</vt:lpstr>
      <vt:lpstr>PowerPoint 簡報</vt:lpstr>
      <vt:lpstr>PowerPoint 簡報</vt:lpstr>
      <vt:lpstr>PowerPoint 簡報</vt:lpstr>
      <vt:lpstr>Fallacies and Pitfalls</vt:lpstr>
      <vt:lpstr>PowerPoint 簡報</vt:lpstr>
      <vt:lpstr>PowerPoint 簡報</vt:lpstr>
      <vt:lpstr>PowerPoint 簡報</vt:lpstr>
    </vt:vector>
  </TitlesOfParts>
  <Company>csie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Overview</dc:title>
  <dc:creator>Monlin</dc:creator>
  <cp:lastModifiedBy>Catherine</cp:lastModifiedBy>
  <cp:revision>412</cp:revision>
  <dcterms:created xsi:type="dcterms:W3CDTF">2004-07-21T06:38:58Z</dcterms:created>
  <dcterms:modified xsi:type="dcterms:W3CDTF">2015-11-30T05:40:03Z</dcterms:modified>
</cp:coreProperties>
</file>