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256" r:id="rId2"/>
    <p:sldId id="377" r:id="rId3"/>
    <p:sldId id="257" r:id="rId4"/>
    <p:sldId id="378" r:id="rId5"/>
    <p:sldId id="381" r:id="rId6"/>
    <p:sldId id="259" r:id="rId7"/>
    <p:sldId id="380" r:id="rId8"/>
    <p:sldId id="379" r:id="rId9"/>
    <p:sldId id="382" r:id="rId10"/>
    <p:sldId id="392" r:id="rId11"/>
    <p:sldId id="391" r:id="rId12"/>
    <p:sldId id="385" r:id="rId13"/>
    <p:sldId id="260" r:id="rId14"/>
    <p:sldId id="261" r:id="rId15"/>
    <p:sldId id="386" r:id="rId16"/>
    <p:sldId id="388" r:id="rId17"/>
    <p:sldId id="387" r:id="rId18"/>
    <p:sldId id="389" r:id="rId19"/>
    <p:sldId id="394" r:id="rId20"/>
    <p:sldId id="390" r:id="rId21"/>
    <p:sldId id="393" r:id="rId22"/>
    <p:sldId id="26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10" r:id="rId32"/>
    <p:sldId id="411" r:id="rId33"/>
    <p:sldId id="404" r:id="rId34"/>
    <p:sldId id="405" r:id="rId35"/>
    <p:sldId id="406" r:id="rId36"/>
    <p:sldId id="412" r:id="rId37"/>
    <p:sldId id="407" r:id="rId38"/>
    <p:sldId id="408" r:id="rId39"/>
    <p:sldId id="409" r:id="rId40"/>
    <p:sldId id="413" r:id="rId41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DC9C74-7225-4807-9262-31EA68EE22E7}" type="datetimeFigureOut">
              <a:rPr lang="zh-TW" altLang="en-US" smtClean="0"/>
              <a:pPr/>
              <a:t>2016/9/29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A040CE-6F5D-4541-94AA-851319D4DF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01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9805B-833C-4BC9-98A6-066111357570}" type="datetimeFigureOut">
              <a:rPr lang="zh-TW" altLang="en-US" smtClean="0"/>
              <a:pPr/>
              <a:t>2016/9/29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F3650-3699-43EA-94DB-2505AD6C51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67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F3650-3699-43EA-94DB-2505AD6C513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9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46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3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03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95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23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12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3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4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5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16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63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52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5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5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25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4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altLang="zh-TW" smtClean="0"/>
              <a:t>2009 Fall Semester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096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0" y="1371600"/>
            <a:ext cx="3092968" cy="18288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演算法設計與分析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5229200"/>
            <a:ext cx="7854696" cy="12382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台大資工系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呂學一</a:t>
            </a:r>
          </a:p>
        </p:txBody>
      </p:sp>
      <p:pic>
        <p:nvPicPr>
          <p:cNvPr id="5" name="圖片 4" descr="turb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980728"/>
            <a:ext cx="3384376" cy="3384376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4797152"/>
            <a:ext cx="6554867" cy="15240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「計算模型」</a:t>
            </a:r>
            <a:r>
              <a:rPr lang="en-US" altLang="zh-TW" dirty="0" smtClean="0">
                <a:sym typeface="Wingdings" pitchFamily="2" charset="2"/>
              </a:rPr>
              <a:t>=  </a:t>
            </a:r>
            <a:r>
              <a:rPr lang="zh-TW" altLang="en-US" dirty="0" smtClean="0">
                <a:sym typeface="Wingdings" pitchFamily="2" charset="2"/>
              </a:rPr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1" y="1124744"/>
            <a:ext cx="7422976" cy="376767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不管有沒有明說，每個問題背後都有其「遊戲規則」。同一個問題，在不同的遊戲規則，難易度可以差很多。</a:t>
            </a:r>
            <a:endParaRPr lang="en-US" altLang="zh-TW" dirty="0" smtClean="0"/>
          </a:p>
          <a:p>
            <a:r>
              <a:rPr lang="zh-TW" altLang="en-US" dirty="0" smtClean="0"/>
              <a:t>「魔方問題」可以有不同的遊戲規則：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只能用轉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(rotation-based?)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只要喜歡沒啥不</a:t>
            </a:r>
            <a:r>
              <a:rPr lang="zh-TW" altLang="en-US" dirty="0"/>
              <a:t>行</a:t>
            </a:r>
            <a:r>
              <a:rPr lang="zh-TW" altLang="en-US" dirty="0" smtClean="0"/>
              <a:t> </a:t>
            </a:r>
            <a:r>
              <a:rPr lang="en-US" altLang="zh-TW" dirty="0" smtClean="0"/>
              <a:t>(jungle-</a:t>
            </a:r>
            <a:r>
              <a:rPr lang="en-US" altLang="zh-TW" dirty="0" smtClean="0"/>
              <a:t>based</a:t>
            </a:r>
            <a:r>
              <a:rPr lang="en-US" altLang="zh-TW" dirty="0" smtClean="0"/>
              <a:t>?)</a:t>
            </a:r>
            <a:endParaRPr lang="en-US" altLang="zh-TW" dirty="0" smtClean="0"/>
          </a:p>
          <a:p>
            <a:r>
              <a:rPr lang="zh-TW" altLang="en-US" dirty="0" smtClean="0"/>
              <a:t>「</a:t>
            </a:r>
            <a:r>
              <a:rPr lang="zh-TW" altLang="en-US" dirty="0" smtClean="0"/>
              <a:t>遊戲規則」的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學名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叫做「計算模型」</a:t>
            </a:r>
            <a:r>
              <a:rPr lang="en-US" altLang="zh-TW" dirty="0" smtClean="0"/>
              <a:t>(computation model)</a:t>
            </a:r>
            <a:r>
              <a:rPr lang="zh-TW" altLang="en-US" dirty="0" smtClean="0"/>
              <a:t>。同一個問題在不同的計算模型下，會有不同的</a:t>
            </a:r>
            <a:r>
              <a:rPr lang="zh-TW" altLang="en-US" dirty="0" smtClean="0"/>
              <a:t>「困難程度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8167" y="760186"/>
            <a:ext cx="1800200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01344"/>
            <a:ext cx="6554867" cy="1524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冠軍問題的遊戲規則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965448"/>
            <a:ext cx="8229600" cy="440776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我們為冠軍問題訂定下列遊戲規則：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不准「偷看」輸入的那些整數的數值。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只准「比較」任兩個輸入的整數誰大誰小。</a:t>
            </a:r>
            <a:endParaRPr lang="en-US" altLang="zh-TW" dirty="0" smtClean="0"/>
          </a:p>
          <a:p>
            <a:r>
              <a:rPr lang="zh-TW" altLang="en-US" dirty="0" smtClean="0"/>
              <a:t>想像輸入的這</a:t>
            </a:r>
            <a:r>
              <a:rPr lang="en-US" altLang="zh-TW" i="1" dirty="0" smtClean="0"/>
              <a:t>n</a:t>
            </a:r>
            <a:r>
              <a:rPr lang="zh-TW" altLang="en-US" dirty="0" smtClean="0"/>
              <a:t>個數字是放在</a:t>
            </a:r>
            <a:r>
              <a:rPr lang="zh-TW" altLang="en-US" dirty="0" smtClean="0">
                <a:solidFill>
                  <a:srgbClr val="0070C0"/>
                </a:solidFill>
              </a:rPr>
              <a:t>信封</a:t>
            </a:r>
            <a:r>
              <a:rPr lang="zh-TW" altLang="en-US" dirty="0" smtClean="0"/>
              <a:t>裡，解題的人可以要求別人幫忙判斷任兩個信封裡的數字誰大誰小。</a:t>
            </a:r>
            <a:endParaRPr lang="en-US" altLang="zh-TW" dirty="0" smtClean="0"/>
          </a:p>
          <a:p>
            <a:r>
              <a:rPr lang="zh-TW" altLang="en-US" dirty="0" smtClean="0"/>
              <a:t>符合這個遊戲規則的解題方法叫做</a:t>
            </a:r>
            <a:r>
              <a:rPr lang="en-US" altLang="zh-TW" dirty="0" smtClean="0"/>
              <a:t>comparison-based algorithm</a:t>
            </a:r>
            <a:r>
              <a:rPr lang="zh-TW" altLang="en-US" dirty="0" smtClean="0"/>
              <a:t>。然後這個遊戲規則下的計算模型叫做</a:t>
            </a:r>
            <a:r>
              <a:rPr lang="en-US" altLang="zh-TW" dirty="0" smtClean="0"/>
              <a:t>comparison-based computation model.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4B072-0425-4026-89DF-B68CA234E835}" type="slidenum">
              <a:rPr lang="zh-TW" altLang="en-US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問題的</a:t>
            </a:r>
            <a:r>
              <a:rPr lang="zh-TW" altLang="en-US" dirty="0" smtClean="0">
                <a:solidFill>
                  <a:srgbClr val="FF0000"/>
                </a:solidFill>
              </a:rPr>
              <a:t>「困難程度</a:t>
            </a:r>
            <a:r>
              <a:rPr lang="zh-TW" altLang="en-US" dirty="0" smtClean="0">
                <a:solidFill>
                  <a:srgbClr val="FF0000"/>
                </a:solidFill>
              </a:rPr>
              <a:t>」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也就是想要知道一個問題有多難解</a:t>
            </a:r>
            <a:endParaRPr lang="en-US" altLang="zh-TW" dirty="0" smtClean="0"/>
          </a:p>
          <a:p>
            <a:r>
              <a:rPr lang="zh-TW" altLang="en-US" dirty="0" smtClean="0"/>
              <a:t>例如：魔術方塊問題有多難解？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rotation-based</a:t>
            </a:r>
            <a:r>
              <a:rPr lang="zh-TW" altLang="en-US" dirty="0" smtClean="0"/>
              <a:t>的遊戲規則下</a:t>
            </a:r>
            <a:endParaRPr lang="en-US" altLang="zh-TW" dirty="0" smtClean="0"/>
          </a:p>
          <a:p>
            <a:r>
              <a:rPr lang="zh-TW" altLang="en-US" dirty="0" smtClean="0"/>
              <a:t>又如：冠軍問題有多難解？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comparison-based</a:t>
            </a:r>
            <a:r>
              <a:rPr lang="zh-TW" altLang="en-US" dirty="0" smtClean="0"/>
              <a:t>的遊戲規則下</a:t>
            </a:r>
            <a:endParaRPr lang="en-US" altLang="zh-TW" dirty="0" smtClean="0"/>
          </a:p>
          <a:p>
            <a:r>
              <a:rPr lang="zh-TW" altLang="en-US" dirty="0" smtClean="0"/>
              <a:t>先解釋「解」，再解釋「難」。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zh-TW" altLang="en-US" dirty="0" smtClean="0">
                <a:solidFill>
                  <a:srgbClr val="FF0000"/>
                </a:solidFill>
              </a:rPr>
              <a:t>「解題」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744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5770984" cy="438912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What do we mean by “solving” a problem?</a:t>
            </a:r>
          </a:p>
          <a:p>
            <a:pPr lvl="1" eaLnBrk="1" hangingPunct="1"/>
            <a:r>
              <a:rPr lang="en-US" altLang="zh-TW" dirty="0" smtClean="0"/>
              <a:t>Giving </a:t>
            </a:r>
            <a:r>
              <a:rPr lang="en-US" altLang="zh-TW" smtClean="0"/>
              <a:t>an </a:t>
            </a:r>
            <a:r>
              <a:rPr lang="en-US" altLang="zh-TW" smtClean="0">
                <a:solidFill>
                  <a:srgbClr val="FF3300"/>
                </a:solidFill>
              </a:rPr>
              <a:t>algorithm (</a:t>
            </a:r>
            <a:r>
              <a:rPr lang="zh-TW" altLang="en-US" smtClean="0">
                <a:solidFill>
                  <a:srgbClr val="FF3300"/>
                </a:solidFill>
              </a:rPr>
              <a:t>演算法</a:t>
            </a:r>
            <a:r>
              <a:rPr lang="en-US" altLang="zh-TW" smtClean="0">
                <a:solidFill>
                  <a:srgbClr val="FF3300"/>
                </a:solidFill>
              </a:rPr>
              <a:t>) </a:t>
            </a:r>
            <a:r>
              <a:rPr lang="en-US" altLang="zh-TW" smtClean="0"/>
              <a:t> </a:t>
            </a:r>
            <a:r>
              <a:rPr lang="en-US" altLang="zh-TW" dirty="0" smtClean="0"/>
              <a:t>that produces a correct output for </a:t>
            </a:r>
            <a:r>
              <a:rPr lang="en-US" altLang="zh-TW" dirty="0" smtClean="0">
                <a:solidFill>
                  <a:srgbClr val="FF0000"/>
                </a:solidFill>
              </a:rPr>
              <a:t>any</a:t>
            </a:r>
            <a:r>
              <a:rPr lang="en-US" altLang="zh-TW" dirty="0" smtClean="0"/>
              <a:t> instance of the problem.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32B19-20C9-4BC1-89D8-45B69C6E7B06}" type="slidenum">
              <a:rPr lang="zh-TW" altLang="en-US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Picture 2" descr="http://files.turbosquid.com/Preview/Content_2009_07_14__01_08_34/render-01.jpg99815229-c3ef-49bc-a596-507e5be0dffaLarg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flipH="1">
            <a:off x="4283968" y="930243"/>
            <a:ext cx="2010474" cy="2010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6" descr="http://files.turbosquid.com/Preview/Content_2009_07_26__02_04_02/Kilgorin%20Sword%20Of%20Darkness%204.jpg4908fbf5-7046-44ae-a83f-cd337996109e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30243"/>
            <a:ext cx="2010474" cy="2010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 decel="100000"/>
                                        <p:tgtEl>
                                          <p:spTgt spid="957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decel="100000" fill="hold"/>
                                        <p:tgtEl>
                                          <p:spTgt spid="957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decel="100000" fill="hold"/>
                                        <p:tgtEl>
                                          <p:spTgt spid="957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0" decel="100000" fill="hold"/>
                                        <p:tgtEl>
                                          <p:spTgt spid="957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accel="100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957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100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957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405" y="5301208"/>
            <a:ext cx="6554867" cy="101887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solidFill>
                  <a:srgbClr val="FF0000"/>
                </a:solidFill>
              </a:rPr>
              <a:t>「演算法」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</p:txBody>
      </p:sp>
      <p:sp>
        <p:nvSpPr>
          <p:cNvPr id="96051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855586"/>
            <a:ext cx="7776864" cy="43097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Algorithm: a detailed step-by-step instruction.</a:t>
            </a:r>
          </a:p>
          <a:p>
            <a:pPr lvl="1"/>
            <a:r>
              <a:rPr lang="zh-TW" altLang="en-US" sz="2000" dirty="0" smtClean="0"/>
              <a:t>符合遊戲規則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要多詳細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看情況，像食譜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Which p</a:t>
            </a:r>
            <a:r>
              <a:rPr lang="en-US" altLang="zh-TW" sz="2000" dirty="0" smtClean="0"/>
              <a:t>rogramming language? It doesn’t </a:t>
            </a:r>
            <a:r>
              <a:rPr lang="en-US" altLang="zh-TW" sz="2000" dirty="0" smtClean="0"/>
              <a:t>matter</a:t>
            </a:r>
          </a:p>
          <a:p>
            <a:pPr lvl="2" eaLnBrk="1" hangingPunct="1"/>
            <a:r>
              <a:rPr lang="en-US" altLang="zh-TW" sz="2000" dirty="0" smtClean="0"/>
              <a:t>Doesn’t have to use pseudo-codes.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lvl="2" eaLnBrk="1" hangingPunct="1"/>
            <a:r>
              <a:rPr lang="en-US" altLang="zh-TW" sz="2000" dirty="0" smtClean="0"/>
              <a:t>Chinese or French, if </a:t>
            </a:r>
            <a:r>
              <a:rPr lang="en-US" altLang="zh-TW" sz="2000" dirty="0" smtClean="0"/>
              <a:t>necessary, </a:t>
            </a:r>
            <a:r>
              <a:rPr lang="en-US" altLang="zh-TW" sz="2000" dirty="0" smtClean="0"/>
              <a:t>is fine. </a:t>
            </a:r>
            <a:r>
              <a:rPr lang="en-US" altLang="zh-TW" sz="2000" dirty="0" smtClean="0">
                <a:sym typeface="Wingdings" pitchFamily="2" charset="2"/>
              </a:rPr>
              <a:t></a:t>
            </a:r>
            <a:endParaRPr lang="en-US" altLang="zh-TW" sz="2000" dirty="0" smtClean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2B3EC-DB69-4725-91D5-AE7A6B400095}" type="slidenum">
              <a:rPr lang="zh-TW" altLang="en-US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3074" name="Picture 2" descr="http://punchline.asia/wp-content/uploads/2015/10/%E5%A4%A9%E8%8F%9C%E5%A4%A7%E5%BB%9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57" y="404664"/>
            <a:ext cx="2863107" cy="1905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 </a:t>
            </a:r>
            <a:r>
              <a:rPr lang="en-US" altLang="zh-TW" dirty="0" smtClean="0"/>
              <a:t>= </a:t>
            </a:r>
            <a:r>
              <a:rPr lang="zh-TW" altLang="en-US" dirty="0" smtClean="0"/>
              <a:t>解題步驟</a:t>
            </a:r>
            <a:endParaRPr lang="zh-TW" altLang="en-US" dirty="0"/>
          </a:p>
        </p:txBody>
      </p:sp>
      <p:sp>
        <p:nvSpPr>
          <p:cNvPr id="95744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075240" cy="4389120"/>
          </a:xfrm>
        </p:spPr>
        <p:txBody>
          <a:bodyPr/>
          <a:lstStyle/>
          <a:p>
            <a:r>
              <a:rPr lang="en-US" altLang="zh-TW" dirty="0" smtClean="0"/>
              <a:t>If an algorithm produces a correct output for any instance of the problem, we say that this algorithm “</a:t>
            </a:r>
            <a:r>
              <a:rPr lang="en-US" altLang="zh-TW" dirty="0" smtClean="0">
                <a:solidFill>
                  <a:srgbClr val="FF0000"/>
                </a:solidFill>
              </a:rPr>
              <a:t>solves</a:t>
            </a:r>
            <a:r>
              <a:rPr lang="en-US" altLang="zh-TW" dirty="0" smtClean="0"/>
              <a:t>” the problem.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32B19-20C9-4BC1-89D8-45B69C6E7B06}" type="slidenum">
              <a:rPr lang="zh-TW" altLang="en-US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9" name="Picture 2" descr="http://files.turbosquid.com/Preview/Content_2009_07_14__01_08_34/render-01.jpg99815229-c3ef-49bc-a596-507e5be0dffaLarg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flipH="1">
            <a:off x="4283968" y="930243"/>
            <a:ext cx="2010474" cy="2010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6" descr="http://files.turbosquid.com/Preview/Content_2009_07_26__02_04_02/Kilgorin%20Sword%20Of%20Darkness%204.jpg4908fbf5-7046-44ae-a83f-cd337996109e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30243"/>
            <a:ext cx="2010474" cy="2010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 decel="100000"/>
                                        <p:tgtEl>
                                          <p:spTgt spid="95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decel="100000" fill="hold"/>
                                        <p:tgtEl>
                                          <p:spTgt spid="95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decel="100000" fill="hold"/>
                                        <p:tgtEl>
                                          <p:spTgt spid="95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0" decel="100000" fill="hold"/>
                                        <p:tgtEl>
                                          <p:spTgt spid="95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accel="100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95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100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95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609421" y="608856"/>
            <a:ext cx="6554867" cy="1524000"/>
          </a:xfrm>
        </p:spPr>
        <p:txBody>
          <a:bodyPr/>
          <a:lstStyle/>
          <a:p>
            <a:r>
              <a:rPr lang="zh-TW" altLang="en-US" dirty="0" smtClean="0"/>
              <a:t>何謂</a:t>
            </a:r>
            <a:r>
              <a:rPr lang="zh-TW" altLang="en-US" dirty="0" smtClean="0">
                <a:solidFill>
                  <a:srgbClr val="FF0000"/>
                </a:solidFill>
              </a:rPr>
              <a:t>「難度」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744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852936"/>
            <a:ext cx="7715200" cy="3471664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某個盾牌型號有多硬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 smtClean="0"/>
              <a:t>最厲害的武器要花多少</a:t>
            </a:r>
            <a:r>
              <a:rPr lang="zh-TW" altLang="en-US" dirty="0" smtClean="0">
                <a:solidFill>
                  <a:srgbClr val="FF0000"/>
                </a:solidFill>
              </a:rPr>
              <a:t>力氣</a:t>
            </a:r>
            <a:r>
              <a:rPr lang="zh-TW" altLang="en-US" dirty="0" smtClean="0"/>
              <a:t>才能破壞該</a:t>
            </a:r>
            <a:r>
              <a:rPr lang="zh-TW" altLang="en-US" dirty="0"/>
              <a:t>型號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任何一枚盾牌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一個問題有多難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最厲害的解法，需要花多少</a:t>
            </a:r>
            <a:r>
              <a:rPr lang="zh-TW" altLang="en-US" dirty="0" smtClean="0">
                <a:solidFill>
                  <a:srgbClr val="FF0000"/>
                </a:solidFill>
              </a:rPr>
              <a:t>功夫</a:t>
            </a:r>
            <a:r>
              <a:rPr lang="zh-TW" altLang="en-US" dirty="0" smtClean="0"/>
              <a:t>才能解</a:t>
            </a:r>
            <a:r>
              <a:rPr lang="zh-TW" altLang="en-US" dirty="0" smtClean="0"/>
              <a:t>掉該</a:t>
            </a:r>
            <a:r>
              <a:rPr lang="zh-TW" altLang="en-US" dirty="0" smtClean="0"/>
              <a:t>問題</a:t>
            </a:r>
            <a:r>
              <a:rPr lang="zh-TW" altLang="en-US" dirty="0"/>
              <a:t>的</a:t>
            </a:r>
            <a:r>
              <a:rPr lang="zh-TW" altLang="en-US" dirty="0" smtClean="0"/>
              <a:t>任</a:t>
            </a:r>
            <a:r>
              <a:rPr lang="zh-TW" altLang="en-US" dirty="0"/>
              <a:t>何</a:t>
            </a:r>
            <a:r>
              <a:rPr lang="zh-TW" altLang="en-US" dirty="0" smtClean="0"/>
              <a:t>個</a:t>
            </a:r>
            <a:r>
              <a:rPr lang="zh-TW" altLang="en-US" dirty="0" smtClean="0"/>
              <a:t>例。</a:t>
            </a:r>
            <a:endParaRPr lang="en-US" altLang="zh-TW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32B19-20C9-4BC1-89D8-45B69C6E7B06}" type="slidenum">
              <a:rPr lang="zh-TW" altLang="en-US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9" name="Picture 2" descr="http://files.turbosquid.com/Preview/Content_2009_07_14__01_08_34/render-01.jpg99815229-c3ef-49bc-a596-507e5be0dffaLarg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flipH="1">
            <a:off x="6272813" y="1130494"/>
            <a:ext cx="2010474" cy="2010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6" descr="http://files.turbosquid.com/Preview/Content_2009_07_26__02_04_02/Kilgorin%20Sword%20Of%20Darkness%204.jpg4908fbf5-7046-44ae-a83f-cd337996109e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130494"/>
            <a:ext cx="2010474" cy="2010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魔方問題</a:t>
            </a:r>
            <a:r>
              <a:rPr lang="zh-TW" altLang="en-US" dirty="0" smtClean="0"/>
              <a:t>有多難？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075240" cy="4389120"/>
          </a:xfrm>
        </p:spPr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zh-TW" altLang="en-US" dirty="0" smtClean="0"/>
              <a:t>最厲害的解法需要多少</a:t>
            </a:r>
            <a:r>
              <a:rPr lang="zh-TW" altLang="en-US" dirty="0">
                <a:solidFill>
                  <a:srgbClr val="FF0000"/>
                </a:solidFill>
              </a:rPr>
              <a:t>工</a:t>
            </a:r>
            <a:r>
              <a:rPr lang="zh-TW" altLang="en-US" dirty="0" smtClean="0">
                <a:solidFill>
                  <a:srgbClr val="FF0000"/>
                </a:solidFill>
              </a:rPr>
              <a:t>夫</a:t>
            </a:r>
            <a:r>
              <a:rPr lang="zh-TW" altLang="en-US" dirty="0" smtClean="0"/>
              <a:t>解掉該問題的任何一個問題個例。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rotation-based</a:t>
            </a:r>
            <a:r>
              <a:rPr lang="zh-TW" altLang="en-US" dirty="0" smtClean="0"/>
              <a:t>的遊戲規則下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工</a:t>
            </a:r>
            <a:r>
              <a:rPr lang="zh-TW" altLang="en-US" dirty="0" smtClean="0">
                <a:solidFill>
                  <a:srgbClr val="FF0000"/>
                </a:solidFill>
              </a:rPr>
              <a:t>夫</a:t>
            </a:r>
            <a:r>
              <a:rPr lang="zh-TW" altLang="en-US" dirty="0" smtClean="0"/>
              <a:t>：用旋轉的次數來衡量。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5" name="Picture 4" descr="http://220.132.178.43/blogpic/網頁設計-魔術方塊-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602" y="476672"/>
            <a:ext cx="2524606" cy="2302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220.132.178.43/blogpic/網頁設計-魔術方塊-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6918" y="446547"/>
            <a:ext cx="2592288" cy="2333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2" t="2650" r="2632" b="1955"/>
          <a:stretch>
            <a:fillRect/>
          </a:stretch>
        </p:blipFill>
        <p:spPr bwMode="auto">
          <a:xfrm>
            <a:off x="4905155" y="2740145"/>
            <a:ext cx="2139446" cy="2139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072" y="4941168"/>
            <a:ext cx="4257083" cy="1143000"/>
          </a:xfrm>
        </p:spPr>
        <p:txBody>
          <a:bodyPr>
            <a:noAutofit/>
          </a:bodyPr>
          <a:lstStyle/>
          <a:p>
            <a:r>
              <a:rPr lang="zh-TW" altLang="en-US" sz="4800" dirty="0" smtClean="0"/>
              <a:t>魔方簡史 </a:t>
            </a:r>
            <a:r>
              <a:rPr lang="en-US" altLang="zh-TW" sz="2000" dirty="0" smtClean="0"/>
              <a:t>http://www.cube20.org/</a:t>
            </a:r>
            <a:endParaRPr lang="zh-TW" altLang="en-US" sz="2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May, 1992: 18~37</a:t>
            </a:r>
          </a:p>
          <a:p>
            <a:r>
              <a:rPr lang="en-US" altLang="zh-TW" dirty="0" smtClean="0">
                <a:solidFill>
                  <a:srgbClr val="7030A0"/>
                </a:solidFill>
              </a:rPr>
              <a:t>January, 1995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  <a:r>
              <a:rPr lang="en-US" altLang="zh-TW" dirty="0" smtClean="0"/>
              <a:t>~29</a:t>
            </a:r>
          </a:p>
          <a:p>
            <a:r>
              <a:rPr lang="en-US" altLang="zh-TW" dirty="0" smtClean="0"/>
              <a:t>December, 2005: 20~28</a:t>
            </a:r>
          </a:p>
          <a:p>
            <a:r>
              <a:rPr lang="en-US" altLang="zh-TW" dirty="0" smtClean="0"/>
              <a:t>April, 2006: 20~27</a:t>
            </a:r>
          </a:p>
          <a:p>
            <a:r>
              <a:rPr lang="en-US" altLang="zh-TW" dirty="0" smtClean="0"/>
              <a:t>May, 2007: 20~26</a:t>
            </a:r>
          </a:p>
          <a:p>
            <a:r>
              <a:rPr lang="en-US" altLang="zh-TW" dirty="0" smtClean="0"/>
              <a:t>March, 2008: 20~25</a:t>
            </a:r>
          </a:p>
          <a:p>
            <a:r>
              <a:rPr lang="en-US" altLang="zh-TW" dirty="0" smtClean="0"/>
              <a:t>April, 2008: 20~23</a:t>
            </a:r>
          </a:p>
          <a:p>
            <a:r>
              <a:rPr lang="en-US" altLang="zh-TW" dirty="0" smtClean="0"/>
              <a:t>August, 2008: 20~22</a:t>
            </a:r>
          </a:p>
          <a:p>
            <a:r>
              <a:rPr lang="en-US" altLang="zh-TW" dirty="0" smtClean="0">
                <a:solidFill>
                  <a:srgbClr val="7030A0"/>
                </a:solidFill>
              </a:rPr>
              <a:t>July, 2010</a:t>
            </a:r>
            <a:r>
              <a:rPr lang="en-US" altLang="zh-TW" dirty="0" smtClean="0"/>
              <a:t>: 20~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4427984" y="319136"/>
            <a:ext cx="3948238" cy="21597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1974: 1~80</a:t>
            </a:r>
          </a:p>
          <a:p>
            <a:r>
              <a:rPr lang="en-US" altLang="zh-TW" dirty="0" smtClean="0">
                <a:solidFill>
                  <a:srgbClr val="7030A0"/>
                </a:solidFill>
              </a:rPr>
              <a:t>1980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18</a:t>
            </a:r>
            <a:r>
              <a:rPr lang="en-US" altLang="zh-TW" dirty="0" smtClean="0"/>
              <a:t>~80 </a:t>
            </a:r>
          </a:p>
          <a:p>
            <a:r>
              <a:rPr lang="en-US" altLang="zh-TW" dirty="0" smtClean="0"/>
              <a:t>July, 1981: 18~52 </a:t>
            </a:r>
          </a:p>
          <a:p>
            <a:r>
              <a:rPr lang="en-US" altLang="zh-TW" dirty="0" smtClean="0"/>
              <a:t>April, 1992: 18~42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869160"/>
            <a:ext cx="6554867" cy="15240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魔方問題</a:t>
            </a:r>
            <a:r>
              <a:rPr lang="zh-TW" altLang="en-US" dirty="0" smtClean="0"/>
              <a:t>的難度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2492896"/>
            <a:ext cx="8435280" cy="26642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魔方問題的難度是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  <a:r>
              <a:rPr lang="zh-TW" altLang="en-US" dirty="0" smtClean="0">
                <a:solidFill>
                  <a:srgbClr val="FF0000"/>
                </a:solidFill>
              </a:rPr>
              <a:t>轉</a:t>
            </a:r>
            <a:r>
              <a:rPr lang="zh-TW" altLang="en-US" dirty="0" smtClean="0"/>
              <a:t>，因為</a:t>
            </a:r>
            <a:r>
              <a:rPr lang="en-US" altLang="zh-TW" dirty="0" smtClean="0"/>
              <a:t>(a)&amp;(b)</a:t>
            </a:r>
            <a:r>
              <a:rPr lang="zh-TW" altLang="en-US" dirty="0" smtClean="0"/>
              <a:t>兩個敘述都成立</a:t>
            </a:r>
            <a:r>
              <a:rPr lang="en-US" altLang="zh-TW" dirty="0" smtClean="0"/>
              <a:t>:</a:t>
            </a:r>
          </a:p>
          <a:p>
            <a:pPr lvl="1">
              <a:buNone/>
            </a:pPr>
            <a:r>
              <a:rPr lang="en-US" altLang="zh-TW" dirty="0" smtClean="0"/>
              <a:t>(a)</a:t>
            </a:r>
            <a:r>
              <a:rPr lang="zh-TW" altLang="en-US" dirty="0" smtClean="0"/>
              <a:t> 有個解法，能夠把任何一個混亂狀態在</a:t>
            </a:r>
            <a:r>
              <a:rPr lang="en-US" altLang="zh-TW" dirty="0" smtClean="0"/>
              <a:t>20</a:t>
            </a:r>
            <a:r>
              <a:rPr lang="zh-TW" altLang="en-US" dirty="0" smtClean="0"/>
              <a:t>轉之內還原。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(b) </a:t>
            </a:r>
            <a:r>
              <a:rPr lang="zh-TW" altLang="en-US" dirty="0" smtClean="0"/>
              <a:t>任何解法，都有個混亂狀態是讓它無法在</a:t>
            </a:r>
            <a:r>
              <a:rPr lang="en-US" altLang="zh-TW" dirty="0" smtClean="0"/>
              <a:t>19</a:t>
            </a:r>
            <a:r>
              <a:rPr lang="zh-TW" altLang="en-US" dirty="0" smtClean="0"/>
              <a:t>轉之內還原。</a:t>
            </a:r>
            <a:endParaRPr lang="en-US" altLang="zh-TW" dirty="0" smtClean="0"/>
          </a:p>
          <a:p>
            <a:r>
              <a:rPr lang="zh-TW" altLang="en-US" dirty="0" smtClean="0"/>
              <a:t>其實可以證出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(c)</a:t>
            </a:r>
            <a:r>
              <a:rPr lang="zh-TW" altLang="en-US" dirty="0" smtClean="0"/>
              <a:t>有個混亂狀態（如上），是任何解法都無法在</a:t>
            </a:r>
            <a:r>
              <a:rPr lang="en-US" altLang="zh-TW" dirty="0" smtClean="0"/>
              <a:t>19</a:t>
            </a:r>
            <a:r>
              <a:rPr lang="zh-TW" altLang="en-US" dirty="0" smtClean="0"/>
              <a:t>轉之內把它還原。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7" name="橢圓形圖說文字 6"/>
          <p:cNvSpPr/>
          <p:nvPr/>
        </p:nvSpPr>
        <p:spPr>
          <a:xfrm>
            <a:off x="4067944" y="620688"/>
            <a:ext cx="3528392" cy="1656184"/>
          </a:xfrm>
          <a:prstGeom prst="wedgeEllipseCallout">
            <a:avLst>
              <a:gd name="adj1" fmla="val -52072"/>
              <a:gd name="adj2" fmla="val 245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smtClean="0"/>
              <a:t>(a) &amp; (b) &amp; (c) </a:t>
            </a:r>
            <a:r>
              <a:rPr lang="zh-TW" altLang="en-US" sz="2000" smtClean="0"/>
              <a:t>這三句話的證明都超出本課程範圍。</a:t>
            </a:r>
            <a:endParaRPr lang="zh-TW" altLang="en-US" sz="200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2632" t="2650" r="2632" b="1955"/>
          <a:stretch>
            <a:fillRect/>
          </a:stretch>
        </p:blipFill>
        <p:spPr bwMode="auto">
          <a:xfrm>
            <a:off x="539552" y="476672"/>
            <a:ext cx="1872208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33400" y="4581128"/>
            <a:ext cx="6154713" cy="1308721"/>
          </a:xfrm>
        </p:spPr>
        <p:txBody>
          <a:bodyPr/>
          <a:lstStyle/>
          <a:p>
            <a:r>
              <a:rPr lang="zh-TW" altLang="en-US" dirty="0" smtClean="0"/>
              <a:t>一些「行話」</a:t>
            </a:r>
            <a:endParaRPr lang="zh-TW" altLang="en-US" dirty="0"/>
          </a:p>
        </p:txBody>
      </p:sp>
      <p:pic>
        <p:nvPicPr>
          <p:cNvPr id="2050" name="Picture 2" descr="http://img.mp.itc.cn/upload/20160625/95fc7edd3ace417cb8967593e0f9f084_th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4762500" cy="267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冠軍問題</a:t>
            </a:r>
            <a:r>
              <a:rPr lang="zh-TW" altLang="en-US" dirty="0" smtClean="0"/>
              <a:t>有多難？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" y="1412776"/>
            <a:ext cx="8363272" cy="308302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最厲害的解法需要多少</a:t>
            </a:r>
            <a:r>
              <a:rPr lang="zh-TW" altLang="en-US" dirty="0">
                <a:solidFill>
                  <a:srgbClr val="FF0000"/>
                </a:solidFill>
              </a:rPr>
              <a:t>工</a:t>
            </a:r>
            <a:r>
              <a:rPr lang="zh-TW" altLang="en-US" dirty="0" smtClean="0">
                <a:solidFill>
                  <a:srgbClr val="FF0000"/>
                </a:solidFill>
              </a:rPr>
              <a:t>夫</a:t>
            </a:r>
            <a:r>
              <a:rPr lang="zh-TW" altLang="en-US" dirty="0" smtClean="0"/>
              <a:t>解掉該問題的任何一個問題個例。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comparison-based</a:t>
            </a:r>
            <a:r>
              <a:rPr lang="zh-TW" altLang="en-US" dirty="0" smtClean="0"/>
              <a:t>的遊戲規則下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不准偷看信封的內容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請別人幫忙「比大小」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工</a:t>
            </a:r>
            <a:r>
              <a:rPr lang="zh-TW" altLang="en-US" dirty="0" smtClean="0">
                <a:solidFill>
                  <a:srgbClr val="FF0000"/>
                </a:solidFill>
              </a:rPr>
              <a:t>夫</a:t>
            </a:r>
            <a:r>
              <a:rPr lang="zh-TW" altLang="en-US" dirty="0" smtClean="0"/>
              <a:t>：用請別人幫忙「比大小」的次數來衡量。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6828" y="4382619"/>
            <a:ext cx="1865784" cy="1865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844824"/>
            <a:ext cx="2088997" cy="2088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冠軍問題</a:t>
            </a:r>
            <a:r>
              <a:rPr lang="zh-TW" altLang="en-US" dirty="0" smtClean="0"/>
              <a:t>有多難？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6024"/>
            <a:ext cx="5228841" cy="424510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冠軍問題的難度是</a:t>
            </a:r>
            <a:r>
              <a:rPr lang="en-US" altLang="zh-TW" i="1" dirty="0" smtClean="0">
                <a:solidFill>
                  <a:srgbClr val="FF0000"/>
                </a:solidFill>
              </a:rPr>
              <a:t>n –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次「比大小」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(a) </a:t>
            </a:r>
            <a:r>
              <a:rPr lang="zh-TW" altLang="en-US" dirty="0" smtClean="0"/>
              <a:t>有某個解法，對任何一個個例，都可以只用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- 1</a:t>
            </a:r>
            <a:r>
              <a:rPr lang="zh-TW" altLang="en-US" dirty="0" smtClean="0"/>
              <a:t>次的「比大小」就找到冠軍。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(b) </a:t>
            </a:r>
            <a:r>
              <a:rPr lang="zh-TW" altLang="en-US" dirty="0" smtClean="0"/>
              <a:t>對任何一個解法，都存在一個個例，是得讓該解法進行至少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- 1</a:t>
            </a:r>
            <a:r>
              <a:rPr lang="zh-TW" altLang="en-US" dirty="0" smtClean="0"/>
              <a:t>次的「比大小」。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擂臺法</a:t>
            </a:r>
            <a:endParaRPr lang="en-US" altLang="zh-TW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404664"/>
            <a:ext cx="6984776" cy="4256261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</a:t>
            </a:r>
            <a:r>
              <a:rPr lang="en-US" altLang="zh-TW" sz="3200" i="1" dirty="0" err="1" smtClean="0"/>
              <a:t>i</a:t>
            </a:r>
            <a:r>
              <a:rPr lang="en-US" altLang="zh-TW" sz="3200" i="1" dirty="0" smtClean="0"/>
              <a:t>, j</a:t>
            </a:r>
            <a:r>
              <a:rPr lang="en-US" altLang="zh-TW" sz="3200" dirty="0" smtClean="0"/>
              <a:t>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i="1" dirty="0" smtClean="0"/>
              <a:t>j</a:t>
            </a:r>
            <a:r>
              <a:rPr lang="en-US" altLang="zh-TW" sz="3200" dirty="0" smtClean="0"/>
              <a:t> = 1;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smtClean="0"/>
              <a:t>for (</a:t>
            </a:r>
            <a:r>
              <a:rPr lang="en-US" altLang="zh-TW" sz="3200" i="1" dirty="0" err="1" smtClean="0"/>
              <a:t>i</a:t>
            </a:r>
            <a:r>
              <a:rPr lang="en-US" altLang="zh-TW" sz="3200" i="1" dirty="0" smtClean="0"/>
              <a:t> </a:t>
            </a:r>
            <a:r>
              <a:rPr lang="en-US" altLang="zh-TW" sz="3200" dirty="0" smtClean="0"/>
              <a:t>= 2;  </a:t>
            </a:r>
            <a:r>
              <a:rPr lang="en-US" altLang="zh-TW" sz="3200" i="1" dirty="0" err="1" smtClean="0"/>
              <a:t>i</a:t>
            </a:r>
            <a:r>
              <a:rPr lang="en-US" altLang="zh-TW" sz="3200" i="1" dirty="0" smtClean="0"/>
              <a:t> </a:t>
            </a:r>
            <a:r>
              <a:rPr lang="en-US" altLang="zh-TW" sz="3200" dirty="0" smtClean="0"/>
              <a:t>&lt;= </a:t>
            </a:r>
            <a:r>
              <a:rPr lang="en-US" altLang="zh-TW" sz="3200" i="1" dirty="0" smtClean="0"/>
              <a:t>n</a:t>
            </a:r>
            <a:r>
              <a:rPr lang="en-US" altLang="zh-TW" sz="3200" dirty="0" smtClean="0"/>
              <a:t>;  </a:t>
            </a:r>
            <a:r>
              <a:rPr lang="en-US" altLang="zh-TW" sz="3200" i="1" dirty="0" err="1" smtClean="0"/>
              <a:t>i</a:t>
            </a:r>
            <a:r>
              <a:rPr lang="en-US" altLang="zh-TW" sz="3200" dirty="0" smtClean="0"/>
              <a:t>++)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smtClean="0"/>
              <a:t>    if (</a:t>
            </a:r>
            <a:r>
              <a:rPr lang="en-US" altLang="zh-TW" sz="3200" i="1" dirty="0" smtClean="0"/>
              <a:t>A</a:t>
            </a:r>
            <a:r>
              <a:rPr lang="en-US" altLang="zh-TW" sz="3200" dirty="0" smtClean="0"/>
              <a:t>[</a:t>
            </a:r>
            <a:r>
              <a:rPr lang="en-US" altLang="zh-TW" sz="3200" i="1" dirty="0" err="1" smtClean="0"/>
              <a:t>i</a:t>
            </a:r>
            <a:r>
              <a:rPr lang="en-US" altLang="zh-TW" sz="3200" dirty="0" smtClean="0"/>
              <a:t>] &gt; </a:t>
            </a:r>
            <a:r>
              <a:rPr lang="en-US" altLang="zh-TW" sz="3200" i="1" dirty="0" smtClean="0"/>
              <a:t>A</a:t>
            </a:r>
            <a:r>
              <a:rPr lang="en-US" altLang="zh-TW" sz="3200" dirty="0" smtClean="0"/>
              <a:t>[</a:t>
            </a:r>
            <a:r>
              <a:rPr lang="en-US" altLang="zh-TW" sz="3200" i="1" dirty="0" smtClean="0"/>
              <a:t>j</a:t>
            </a:r>
            <a:r>
              <a:rPr lang="en-US" altLang="zh-TW" sz="3200" dirty="0" smtClean="0"/>
              <a:t>])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smtClean="0"/>
              <a:t>	    </a:t>
            </a:r>
            <a:r>
              <a:rPr lang="en-US" altLang="zh-TW" sz="3200" i="1" dirty="0" smtClean="0"/>
              <a:t>j</a:t>
            </a:r>
            <a:r>
              <a:rPr lang="en-US" altLang="zh-TW" sz="3200" dirty="0" smtClean="0"/>
              <a:t> = </a:t>
            </a:r>
            <a:r>
              <a:rPr lang="en-US" altLang="zh-TW" sz="3200" i="1" dirty="0" err="1" smtClean="0"/>
              <a:t>i</a:t>
            </a:r>
            <a:r>
              <a:rPr lang="en-US" altLang="zh-TW" sz="3200" dirty="0" smtClean="0"/>
              <a:t>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smtClean="0"/>
              <a:t>return </a:t>
            </a:r>
            <a:r>
              <a:rPr lang="en-US" altLang="zh-TW" sz="3200" i="1" dirty="0" smtClean="0"/>
              <a:t>j</a:t>
            </a:r>
            <a:r>
              <a:rPr lang="en-US" altLang="zh-TW" sz="3200" dirty="0" smtClean="0"/>
              <a:t>;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965D4-3E23-42D9-BE51-C782CB138ACB}" type="slidenum">
              <a:rPr lang="zh-TW" altLang="en-US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16392" name="Picture 9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601" y="868076"/>
            <a:ext cx="2555331" cy="2555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31840" y="4293096"/>
            <a:ext cx="5688632" cy="1655763"/>
          </a:xfrm>
          <a:prstGeom prst="wedgeEllipseCallout">
            <a:avLst>
              <a:gd name="adj1" fmla="val -22928"/>
              <a:gd name="adj2" fmla="val -57155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sz="2800"/>
              <a:t>Q1: Is this </a:t>
            </a:r>
            <a:r>
              <a:rPr lang="en-US" altLang="zh-TW" sz="2800" smtClean="0"/>
              <a:t>a comparison-based algorithm?</a:t>
            </a:r>
            <a:endParaRPr lang="en-US" altLang="zh-TW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擂臺法</a:t>
            </a:r>
            <a:endParaRPr lang="en-US" altLang="zh-TW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404664"/>
            <a:ext cx="6984776" cy="4256261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</a:t>
            </a:r>
            <a:r>
              <a:rPr lang="en-US" altLang="zh-TW" sz="3200" i="1" dirty="0" err="1" smtClean="0"/>
              <a:t>i</a:t>
            </a:r>
            <a:r>
              <a:rPr lang="en-US" altLang="zh-TW" sz="3200" i="1" dirty="0" smtClean="0"/>
              <a:t>, j</a:t>
            </a:r>
            <a:r>
              <a:rPr lang="en-US" altLang="zh-TW" sz="3200" dirty="0" smtClean="0"/>
              <a:t>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i="1" dirty="0" smtClean="0"/>
              <a:t>j</a:t>
            </a:r>
            <a:r>
              <a:rPr lang="en-US" altLang="zh-TW" sz="3200" dirty="0" smtClean="0"/>
              <a:t> = 1;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smtClean="0"/>
              <a:t>for (</a:t>
            </a:r>
            <a:r>
              <a:rPr lang="en-US" altLang="zh-TW" sz="3200" i="1" dirty="0" err="1" smtClean="0"/>
              <a:t>i</a:t>
            </a:r>
            <a:r>
              <a:rPr lang="en-US" altLang="zh-TW" sz="3200" i="1" dirty="0" smtClean="0"/>
              <a:t> </a:t>
            </a:r>
            <a:r>
              <a:rPr lang="en-US" altLang="zh-TW" sz="3200" dirty="0" smtClean="0"/>
              <a:t>= 2;  </a:t>
            </a:r>
            <a:r>
              <a:rPr lang="en-US" altLang="zh-TW" sz="3200" i="1" dirty="0" err="1" smtClean="0"/>
              <a:t>i</a:t>
            </a:r>
            <a:r>
              <a:rPr lang="en-US" altLang="zh-TW" sz="3200" i="1" dirty="0" smtClean="0"/>
              <a:t> </a:t>
            </a:r>
            <a:r>
              <a:rPr lang="en-US" altLang="zh-TW" sz="3200" dirty="0" smtClean="0"/>
              <a:t>&lt;= </a:t>
            </a:r>
            <a:r>
              <a:rPr lang="en-US" altLang="zh-TW" sz="3200" i="1" dirty="0" smtClean="0"/>
              <a:t>n</a:t>
            </a:r>
            <a:r>
              <a:rPr lang="en-US" altLang="zh-TW" sz="3200" dirty="0" smtClean="0"/>
              <a:t>;  </a:t>
            </a:r>
            <a:r>
              <a:rPr lang="en-US" altLang="zh-TW" sz="3200" i="1" dirty="0" err="1" smtClean="0"/>
              <a:t>i</a:t>
            </a:r>
            <a:r>
              <a:rPr lang="en-US" altLang="zh-TW" sz="3200" dirty="0" smtClean="0"/>
              <a:t>++)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smtClean="0"/>
              <a:t>    if (</a:t>
            </a:r>
            <a:r>
              <a:rPr lang="en-US" altLang="zh-TW" sz="3200" i="1" dirty="0" smtClean="0"/>
              <a:t>A</a:t>
            </a:r>
            <a:r>
              <a:rPr lang="en-US" altLang="zh-TW" sz="3200" dirty="0" smtClean="0"/>
              <a:t>[</a:t>
            </a:r>
            <a:r>
              <a:rPr lang="en-US" altLang="zh-TW" sz="3200" i="1" dirty="0" err="1" smtClean="0"/>
              <a:t>i</a:t>
            </a:r>
            <a:r>
              <a:rPr lang="en-US" altLang="zh-TW" sz="3200" dirty="0" smtClean="0"/>
              <a:t>] &gt; </a:t>
            </a:r>
            <a:r>
              <a:rPr lang="en-US" altLang="zh-TW" sz="3200" i="1" dirty="0" smtClean="0"/>
              <a:t>A</a:t>
            </a:r>
            <a:r>
              <a:rPr lang="en-US" altLang="zh-TW" sz="3200" dirty="0" smtClean="0"/>
              <a:t>[</a:t>
            </a:r>
            <a:r>
              <a:rPr lang="en-US" altLang="zh-TW" sz="3200" i="1" dirty="0" smtClean="0"/>
              <a:t>j</a:t>
            </a:r>
            <a:r>
              <a:rPr lang="en-US" altLang="zh-TW" sz="3200" dirty="0" smtClean="0"/>
              <a:t>])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smtClean="0"/>
              <a:t>	    </a:t>
            </a:r>
            <a:r>
              <a:rPr lang="en-US" altLang="zh-TW" sz="3200" i="1" dirty="0" smtClean="0"/>
              <a:t>j</a:t>
            </a:r>
            <a:r>
              <a:rPr lang="en-US" altLang="zh-TW" sz="3200" dirty="0" smtClean="0"/>
              <a:t> = </a:t>
            </a:r>
            <a:r>
              <a:rPr lang="en-US" altLang="zh-TW" sz="3200" i="1" dirty="0" err="1" smtClean="0"/>
              <a:t>i</a:t>
            </a:r>
            <a:r>
              <a:rPr lang="en-US" altLang="zh-TW" sz="3200" dirty="0" smtClean="0"/>
              <a:t>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3200" dirty="0" smtClean="0"/>
              <a:t>return </a:t>
            </a:r>
            <a:r>
              <a:rPr lang="en-US" altLang="zh-TW" sz="3200" i="1" dirty="0" smtClean="0"/>
              <a:t>j</a:t>
            </a:r>
            <a:r>
              <a:rPr lang="en-US" altLang="zh-TW" sz="3200" dirty="0" smtClean="0"/>
              <a:t>;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965D4-3E23-42D9-BE51-C782CB138ACB}" type="slidenum">
              <a:rPr lang="zh-TW" altLang="en-US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16392" name="Picture 9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124744"/>
            <a:ext cx="2555331" cy="25553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31840" y="4653136"/>
            <a:ext cx="5688632" cy="1655763"/>
          </a:xfrm>
          <a:prstGeom prst="wedgeEllipseCallout">
            <a:avLst>
              <a:gd name="adj1" fmla="val -22928"/>
              <a:gd name="adj2" fmla="val -57155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2800" smtClean="0"/>
              <a:t>Q2: Does it solve the champion problem?</a:t>
            </a:r>
            <a:endParaRPr lang="en-US" altLang="zh-TW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10209"/>
            <a:ext cx="1436147" cy="1524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擂臺法</a:t>
            </a:r>
            <a:endParaRPr lang="en-US" altLang="zh-TW" dirty="0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6090155" y="410209"/>
            <a:ext cx="2551206" cy="2362492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v-SE" altLang="zh-TW" sz="1400" dirty="0" smtClean="0"/>
              <a:t>int </a:t>
            </a:r>
            <a:r>
              <a:rPr lang="sv-SE" altLang="zh-TW" sz="1400" i="1" dirty="0" smtClean="0"/>
              <a:t>i</a:t>
            </a:r>
            <a:r>
              <a:rPr lang="sv-SE" altLang="zh-TW" sz="1400" dirty="0" smtClean="0"/>
              <a:t>, </a:t>
            </a:r>
            <a:r>
              <a:rPr lang="sv-SE" altLang="zh-TW" sz="1400" i="1" dirty="0" smtClean="0"/>
              <a:t>j</a:t>
            </a:r>
            <a:r>
              <a:rPr lang="sv-SE" altLang="zh-TW" sz="1400" dirty="0" smtClean="0"/>
              <a:t>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v-SE" altLang="zh-TW" sz="1400" i="1" dirty="0" smtClean="0"/>
              <a:t>j</a:t>
            </a:r>
            <a:r>
              <a:rPr lang="sv-SE" altLang="zh-TW" sz="1400" dirty="0" smtClean="0"/>
              <a:t> = 1;</a:t>
            </a:r>
            <a:endParaRPr lang="en-US" altLang="zh-TW" sz="1400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1400" dirty="0" smtClean="0"/>
              <a:t>for (</a:t>
            </a:r>
            <a:r>
              <a:rPr lang="en-US" altLang="zh-TW" sz="1400" i="1" dirty="0" err="1" smtClean="0"/>
              <a:t>i</a:t>
            </a:r>
            <a:r>
              <a:rPr lang="en-US" altLang="zh-TW" sz="1400" i="1" dirty="0" smtClean="0"/>
              <a:t> </a:t>
            </a:r>
            <a:r>
              <a:rPr lang="en-US" altLang="zh-TW" sz="1400" dirty="0" smtClean="0"/>
              <a:t>= 2;  </a:t>
            </a:r>
            <a:r>
              <a:rPr lang="en-US" altLang="zh-TW" sz="1400" i="1" dirty="0" err="1" smtClean="0"/>
              <a:t>i</a:t>
            </a:r>
            <a:r>
              <a:rPr lang="en-US" altLang="zh-TW" sz="1400" i="1" dirty="0" smtClean="0"/>
              <a:t> </a:t>
            </a:r>
            <a:r>
              <a:rPr lang="en-US" altLang="zh-TW" sz="1400" dirty="0" smtClean="0"/>
              <a:t>&lt;= </a:t>
            </a:r>
            <a:r>
              <a:rPr lang="en-US" altLang="zh-TW" sz="1400" i="1" dirty="0" smtClean="0"/>
              <a:t>n</a:t>
            </a:r>
            <a:r>
              <a:rPr lang="en-US" altLang="zh-TW" sz="1400" dirty="0" smtClean="0"/>
              <a:t>;  </a:t>
            </a:r>
            <a:r>
              <a:rPr lang="en-US" altLang="zh-TW" sz="1400" i="1" dirty="0" err="1" smtClean="0"/>
              <a:t>i</a:t>
            </a:r>
            <a:r>
              <a:rPr lang="en-US" altLang="zh-TW" sz="1400" dirty="0" smtClean="0"/>
              <a:t>++)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1400" dirty="0" smtClean="0"/>
              <a:t>    if (</a:t>
            </a:r>
            <a:r>
              <a:rPr lang="en-US" altLang="zh-TW" sz="1400" i="1" dirty="0" smtClean="0"/>
              <a:t>A</a:t>
            </a:r>
            <a:r>
              <a:rPr lang="en-US" altLang="zh-TW" sz="1400" dirty="0" smtClean="0"/>
              <a:t>[</a:t>
            </a:r>
            <a:r>
              <a:rPr lang="en-US" altLang="zh-TW" sz="1400" i="1" dirty="0" err="1" smtClean="0"/>
              <a:t>i</a:t>
            </a:r>
            <a:r>
              <a:rPr lang="en-US" altLang="zh-TW" sz="1400" dirty="0" smtClean="0"/>
              <a:t>] &gt; </a:t>
            </a:r>
            <a:r>
              <a:rPr lang="en-US" altLang="zh-TW" sz="1400" i="1" dirty="0" smtClean="0"/>
              <a:t>A</a:t>
            </a:r>
            <a:r>
              <a:rPr lang="en-US" altLang="zh-TW" sz="1400" dirty="0" smtClean="0"/>
              <a:t>[</a:t>
            </a:r>
            <a:r>
              <a:rPr lang="en-US" altLang="zh-TW" sz="1400" i="1" dirty="0" smtClean="0"/>
              <a:t>j</a:t>
            </a:r>
            <a:r>
              <a:rPr lang="en-US" altLang="zh-TW" sz="1400" dirty="0" smtClean="0"/>
              <a:t>])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1400" dirty="0" smtClean="0"/>
              <a:t>	    </a:t>
            </a:r>
            <a:r>
              <a:rPr lang="en-US" altLang="zh-TW" sz="1400" i="1" dirty="0" smtClean="0"/>
              <a:t>j</a:t>
            </a:r>
            <a:r>
              <a:rPr lang="en-US" altLang="zh-TW" sz="1400" dirty="0" smtClean="0"/>
              <a:t> = </a:t>
            </a:r>
            <a:r>
              <a:rPr lang="en-US" altLang="zh-TW" sz="1400" i="1" dirty="0" err="1" smtClean="0"/>
              <a:t>i</a:t>
            </a:r>
            <a:r>
              <a:rPr lang="en-US" altLang="zh-TW" sz="1400" dirty="0" smtClean="0"/>
              <a:t>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1400" dirty="0" smtClean="0"/>
              <a:t>return </a:t>
            </a:r>
            <a:r>
              <a:rPr lang="en-US" altLang="zh-TW" sz="1400" i="1" dirty="0" smtClean="0"/>
              <a:t>j</a:t>
            </a:r>
            <a:r>
              <a:rPr lang="en-US" altLang="zh-TW" sz="1400" dirty="0" smtClean="0"/>
              <a:t>;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965D4-3E23-42D9-BE51-C782CB138ACB}" type="slidenum">
              <a:rPr lang="zh-TW" altLang="en-US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19" name="圖片 1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1560" y="2016346"/>
            <a:ext cx="5184576" cy="43961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184104"/>
            <a:ext cx="1835696" cy="1835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92D050"/>
                </a:solidFill>
              </a:rPr>
              <a:t>冠軍問題</a:t>
            </a:r>
            <a:r>
              <a:rPr lang="zh-TW" altLang="en-US" smtClean="0"/>
              <a:t>的難度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52048"/>
            <a:ext cx="7571184" cy="43891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冠軍問題的難度是</a:t>
            </a:r>
            <a:r>
              <a:rPr lang="en-US" altLang="zh-TW" i="1" dirty="0" smtClean="0">
                <a:solidFill>
                  <a:srgbClr val="FF0000"/>
                </a:solidFill>
              </a:rPr>
              <a:t>n –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次「比大小」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(a) </a:t>
            </a:r>
            <a:r>
              <a:rPr lang="zh-TW" altLang="en-US" dirty="0" smtClean="0"/>
              <a:t>有某個解法，對任何一個個例，都可以只用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– 1</a:t>
            </a:r>
            <a:r>
              <a:rPr lang="zh-TW" altLang="en-US" dirty="0" smtClean="0"/>
              <a:t>次的「比大小」就找到冠軍。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7030A0"/>
                </a:solidFill>
              </a:rPr>
              <a:t>此敘述得證：因為「擂臺法」正確地解了冠軍問題，而且「擂臺法」對任何個例都剛剛好做了</a:t>
            </a:r>
            <a:r>
              <a:rPr lang="en-US" altLang="zh-TW" i="1" dirty="0" smtClean="0">
                <a:solidFill>
                  <a:srgbClr val="7030A0"/>
                </a:solidFill>
              </a:rPr>
              <a:t>n – </a:t>
            </a:r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r>
              <a:rPr lang="zh-TW" altLang="en-US" dirty="0" smtClean="0">
                <a:solidFill>
                  <a:srgbClr val="7030A0"/>
                </a:solidFill>
              </a:rPr>
              <a:t>次「比大小」的動作。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(b) </a:t>
            </a:r>
            <a:r>
              <a:rPr lang="zh-TW" altLang="en-US" dirty="0" smtClean="0"/>
              <a:t>對任何一個解法，都存在一個個例，是得讓該解法進行至少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– 1</a:t>
            </a:r>
            <a:r>
              <a:rPr lang="zh-TW" altLang="en-US" dirty="0" smtClean="0"/>
              <a:t>次的「比大小」。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Q:</a:t>
            </a:r>
            <a:r>
              <a:rPr lang="zh-TW" altLang="en-US" smtClean="0"/>
              <a:t>有沒有只比</a:t>
            </a:r>
            <a:r>
              <a:rPr lang="en-US" altLang="zh-TW" i="1" smtClean="0"/>
              <a:t>n </a:t>
            </a:r>
            <a:r>
              <a:rPr lang="en-US" altLang="zh-TW" smtClean="0"/>
              <a:t>– 2</a:t>
            </a:r>
            <a:r>
              <a:rPr lang="zh-TW" altLang="en-US" smtClean="0"/>
              <a:t>次的解法？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026" name="Picture 2" descr="http://files.turbosquid.com/Preview/Content_2009_07_13__22_58_32/lamp.ext_thumbnail1.gifBAFF8A0D-CD87-45F4-BBB2D0D704E005E9.gif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2513856" cy="2513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4785320"/>
            <a:ext cx="6554867" cy="1524000"/>
          </a:xfrm>
        </p:spPr>
        <p:txBody>
          <a:bodyPr/>
          <a:lstStyle/>
          <a:p>
            <a:r>
              <a:rPr lang="en-US" altLang="zh-TW" dirty="0" smtClean="0"/>
              <a:t>A:</a:t>
            </a:r>
            <a:r>
              <a:rPr lang="zh-TW" altLang="en-US" dirty="0" smtClean="0"/>
              <a:t>不可能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480040"/>
            <a:ext cx="4474840" cy="4389120"/>
          </a:xfrm>
        </p:spPr>
        <p:txBody>
          <a:bodyPr/>
          <a:lstStyle/>
          <a:p>
            <a:r>
              <a:rPr lang="zh-TW" altLang="en-US" dirty="0" smtClean="0"/>
              <a:t>每比一次大小，最多只能淘汰一個信封。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只比</a:t>
            </a:r>
            <a:r>
              <a:rPr lang="en-US" altLang="zh-TW" dirty="0" smtClean="0"/>
              <a:t>n-2</a:t>
            </a:r>
            <a:r>
              <a:rPr lang="zh-TW" altLang="en-US" dirty="0" smtClean="0"/>
              <a:t>次，最多只能淘汰</a:t>
            </a:r>
            <a:r>
              <a:rPr lang="en-US" altLang="zh-TW" dirty="0" smtClean="0"/>
              <a:t>n-2</a:t>
            </a:r>
            <a:r>
              <a:rPr lang="zh-TW" altLang="en-US" dirty="0" smtClean="0"/>
              <a:t>個信封，至少還有兩個信封是沒有輸過的。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任何解法不可能知道哪一個信封是冠軍。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59746" name="Picture 2" descr="http://files.turbosquid.com/Preview/Content_2009_07_14__00_31_27/boxgloves_th001.jpge1859f25-64f0-408b-a8c1-393783037771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980728"/>
            <a:ext cx="2482346" cy="2482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6732" y="4570300"/>
            <a:ext cx="2037184" cy="203718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92D050"/>
                </a:solidFill>
              </a:rPr>
              <a:t>冠軍問題</a:t>
            </a:r>
            <a:r>
              <a:rPr lang="zh-TW" altLang="en-US" smtClean="0"/>
              <a:t>的難度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80040"/>
            <a:ext cx="6851104" cy="43891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冠軍問題的難度是</a:t>
            </a:r>
            <a:r>
              <a:rPr lang="en-US" altLang="zh-TW" i="1" dirty="0" smtClean="0">
                <a:solidFill>
                  <a:srgbClr val="FF0000"/>
                </a:solidFill>
              </a:rPr>
              <a:t>n –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次「比大小」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(a) </a:t>
            </a:r>
            <a:r>
              <a:rPr lang="zh-TW" altLang="en-US" dirty="0" smtClean="0"/>
              <a:t>有某個解法，對任何一個個例，都可以只用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– 1</a:t>
            </a:r>
            <a:r>
              <a:rPr lang="zh-TW" altLang="en-US" dirty="0" smtClean="0"/>
              <a:t>次的「比大小」就找到冠軍。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7030A0"/>
                </a:solidFill>
              </a:rPr>
              <a:t>此敘述得證：因為「擂臺法」正確地解了冠軍問題，而且「擂臺法」對任何個例都剛剛好做了</a:t>
            </a:r>
            <a:r>
              <a:rPr lang="en-US" altLang="zh-TW" i="1" dirty="0" smtClean="0">
                <a:solidFill>
                  <a:srgbClr val="7030A0"/>
                </a:solidFill>
              </a:rPr>
              <a:t>n – </a:t>
            </a:r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r>
              <a:rPr lang="zh-TW" altLang="en-US" dirty="0" smtClean="0">
                <a:solidFill>
                  <a:srgbClr val="7030A0"/>
                </a:solidFill>
              </a:rPr>
              <a:t>次「比大小」的動作。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(b) </a:t>
            </a:r>
            <a:r>
              <a:rPr lang="zh-TW" altLang="en-US" dirty="0" smtClean="0"/>
              <a:t>對任何一個解法，都存在一個個例，是得讓該解法進行至少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– 1</a:t>
            </a:r>
            <a:r>
              <a:rPr lang="zh-TW" altLang="en-US" dirty="0" smtClean="0"/>
              <a:t>次的「比大小」。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7030A0"/>
                </a:solidFill>
              </a:rPr>
              <a:t>此敘述得證：因為任何冠軍問題的解法，都至少需要進行</a:t>
            </a:r>
            <a:r>
              <a:rPr lang="en-US" altLang="zh-TW" i="1" dirty="0" smtClean="0">
                <a:solidFill>
                  <a:srgbClr val="7030A0"/>
                </a:solidFill>
              </a:rPr>
              <a:t>n – </a:t>
            </a:r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r>
              <a:rPr lang="zh-TW" altLang="en-US" dirty="0" smtClean="0">
                <a:solidFill>
                  <a:srgbClr val="7030A0"/>
                </a:solidFill>
              </a:rPr>
              <a:t>次「比大小」的動作，才能夠正確地判斷誰是冠軍。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files.turbosquid.com/Preview/Content_2009_08_26__07_26_26/lente05.jpge5d0dbfc-2fe0-4798-892e-358c9fcc85a1Larg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456556" y="4360371"/>
            <a:ext cx="1836891" cy="1836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4930" name="Picture 2" descr="http://files.turbosquid.com/Preview/Content_2009_07_14__01_08_34/render-01.jpg99815229-c3ef-49bc-a596-507e5be0dffaLarge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31141" y="4339354"/>
            <a:ext cx="1836891" cy="1836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重申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8032"/>
            <a:ext cx="7931224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A problem is not necessarily something to be solved.</a:t>
            </a:r>
          </a:p>
          <a:p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rgbClr val="FF0000"/>
                </a:solidFill>
              </a:rPr>
              <a:t>問題</a:t>
            </a:r>
            <a:r>
              <a:rPr lang="zh-TW" altLang="en-US" dirty="0" smtClean="0"/>
              <a:t>」是這門課研究探討的對象。</a:t>
            </a:r>
            <a:endParaRPr lang="en-US" altLang="zh-TW" dirty="0" smtClean="0"/>
          </a:p>
          <a:p>
            <a:r>
              <a:rPr lang="zh-TW" altLang="en-US" dirty="0" smtClean="0"/>
              <a:t>我們的課程就是要認識一些重要經典問題的「</a:t>
            </a:r>
            <a:r>
              <a:rPr lang="zh-TW" altLang="en-US" dirty="0" smtClean="0">
                <a:solidFill>
                  <a:srgbClr val="FF0000"/>
                </a:solidFill>
              </a:rPr>
              <a:t>難易程度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「魔方問題」的難度是</a:t>
            </a:r>
            <a:r>
              <a:rPr lang="en-US" altLang="zh-TW" dirty="0" smtClean="0"/>
              <a:t>20</a:t>
            </a:r>
            <a:r>
              <a:rPr lang="zh-TW" altLang="en-US" dirty="0" smtClean="0"/>
              <a:t>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「冠軍問題」的難度是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–1</a:t>
            </a:r>
            <a:r>
              <a:rPr lang="zh-TW" altLang="en-US" dirty="0" smtClean="0"/>
              <a:t>次比大小。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但未必每個問題的難度都已經有答案。</a:t>
            </a:r>
          </a:p>
          <a:p>
            <a:pPr lvl="2"/>
            <a:r>
              <a:rPr lang="en-US" altLang="zh-TW" dirty="0" smtClean="0"/>
              <a:t>2010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月才確知「魔方問題」的難度</a:t>
            </a:r>
            <a:r>
              <a:rPr lang="en-US" altLang="zh-TW" dirty="0" smtClean="0"/>
              <a:t>(20)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</a:t>
            </a:r>
            <a:r>
              <a:rPr lang="zh-TW" altLang="en-US" dirty="0"/>
              <a:t>才確知「</a:t>
            </a:r>
            <a:r>
              <a:rPr lang="zh-TW" altLang="en-US" dirty="0" smtClean="0"/>
              <a:t>魔方</a:t>
            </a:r>
            <a:r>
              <a:rPr lang="en-US" altLang="zh-TW" dirty="0" smtClean="0"/>
              <a:t>1/4</a:t>
            </a:r>
            <a:r>
              <a:rPr lang="zh-TW" altLang="en-US" dirty="0" smtClean="0"/>
              <a:t>轉問題</a:t>
            </a:r>
            <a:r>
              <a:rPr lang="zh-TW" altLang="en-US" dirty="0"/>
              <a:t>」的</a:t>
            </a:r>
            <a:r>
              <a:rPr lang="zh-TW" altLang="en-US" dirty="0" smtClean="0"/>
              <a:t>難度</a:t>
            </a:r>
            <a:r>
              <a:rPr lang="en-US" altLang="zh-TW" dirty="0" smtClean="0"/>
              <a:t>(26)</a:t>
            </a:r>
            <a:r>
              <a:rPr lang="zh-TW" altLang="en-US" dirty="0" smtClean="0"/>
              <a:t>。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4" descr="AG00293_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4094165"/>
            <a:ext cx="1657350" cy="1819275"/>
          </a:xfrm>
          <a:noFill/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852C7-8A13-4094-8EF7-7D730A00F969}" type="slidenum">
              <a:rPr lang="zh-TW" altLang="en-US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820787"/>
            <a:ext cx="8229600" cy="2680221"/>
          </a:xfrm>
        </p:spPr>
        <p:txBody>
          <a:bodyPr/>
          <a:lstStyle/>
          <a:p>
            <a:r>
              <a:rPr lang="en-US" altLang="zh-TW" sz="2400" dirty="0" smtClean="0"/>
              <a:t>Problem (</a:t>
            </a:r>
            <a:r>
              <a:rPr lang="zh-TW" altLang="en-US" sz="2400" dirty="0" smtClean="0"/>
              <a:t>問題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Problem instance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問題個例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個例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r>
              <a:rPr lang="en-US" altLang="zh-TW" sz="2400" dirty="0" smtClean="0"/>
              <a:t>Computation model (</a:t>
            </a:r>
            <a:r>
              <a:rPr lang="zh-TW" altLang="en-US" sz="2400" dirty="0" smtClean="0"/>
              <a:t>計算模型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Algorithm (</a:t>
            </a:r>
            <a:r>
              <a:rPr lang="zh-TW" altLang="en-US" sz="2400" dirty="0" smtClean="0"/>
              <a:t>演算法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The hardness of a problem (</a:t>
            </a:r>
            <a:r>
              <a:rPr lang="zh-TW" altLang="en-US" sz="2400" dirty="0" smtClean="0"/>
              <a:t>難度</a:t>
            </a:r>
            <a:r>
              <a:rPr lang="en-US" altLang="zh-TW" sz="2600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454" y="246751"/>
            <a:ext cx="6554867" cy="1524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確定問題「困難度」的過程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533400"/>
            <a:ext cx="8287072" cy="3767670"/>
          </a:xfrm>
        </p:spPr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upper bound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lower bound</a:t>
            </a:r>
            <a:r>
              <a:rPr lang="zh-TW" altLang="en-US" dirty="0" smtClean="0"/>
              <a:t>去夾，等到</a:t>
            </a:r>
            <a:r>
              <a:rPr lang="en-US" altLang="zh-TW" dirty="0" smtClean="0"/>
              <a:t>upper bound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lower bound</a:t>
            </a:r>
            <a:r>
              <a:rPr lang="zh-TW" altLang="en-US" dirty="0" smtClean="0"/>
              <a:t>時，我們才確知該問題的難度。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75656" y="2924671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solidFill>
            <a:srgbClr val="990099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altLang="zh-TW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flipV="1">
            <a:off x="1475656" y="5084911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15381" y="3372346"/>
            <a:ext cx="1493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Upper bound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77281" y="5581799"/>
            <a:ext cx="149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Lower bound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16239" y="3428454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solidFill>
            <a:srgbClr val="990099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altLang="zh-TW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55964" y="3876129"/>
            <a:ext cx="1493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Upper bound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V="1">
            <a:off x="4716239" y="4796879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17864" y="5293767"/>
            <a:ext cx="149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Lower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2" t="2650" r="2632" b="1955"/>
          <a:stretch>
            <a:fillRect/>
          </a:stretch>
        </p:blipFill>
        <p:spPr bwMode="auto">
          <a:xfrm>
            <a:off x="4905155" y="2740145"/>
            <a:ext cx="2139446" cy="2139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072" y="4941168"/>
            <a:ext cx="4257083" cy="1143000"/>
          </a:xfrm>
        </p:spPr>
        <p:txBody>
          <a:bodyPr>
            <a:noAutofit/>
          </a:bodyPr>
          <a:lstStyle/>
          <a:p>
            <a:r>
              <a:rPr lang="zh-TW" altLang="en-US" sz="4800" dirty="0" smtClean="0"/>
              <a:t>魔方簡史 </a:t>
            </a:r>
            <a:r>
              <a:rPr lang="en-US" altLang="zh-TW" sz="2000" dirty="0" smtClean="0"/>
              <a:t>http://www.cube20.org/</a:t>
            </a:r>
            <a:endParaRPr lang="zh-TW" altLang="en-US" sz="2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May, 1992: 18~37</a:t>
            </a:r>
          </a:p>
          <a:p>
            <a:r>
              <a:rPr lang="en-US" altLang="zh-TW" dirty="0" smtClean="0">
                <a:solidFill>
                  <a:srgbClr val="7030A0"/>
                </a:solidFill>
              </a:rPr>
              <a:t>January, 1995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  <a:r>
              <a:rPr lang="en-US" altLang="zh-TW" dirty="0" smtClean="0"/>
              <a:t>~29</a:t>
            </a:r>
          </a:p>
          <a:p>
            <a:r>
              <a:rPr lang="en-US" altLang="zh-TW" dirty="0" smtClean="0"/>
              <a:t>December, 2005: 20~28</a:t>
            </a:r>
          </a:p>
          <a:p>
            <a:r>
              <a:rPr lang="en-US" altLang="zh-TW" dirty="0" smtClean="0"/>
              <a:t>April, 2006: 20~27</a:t>
            </a:r>
          </a:p>
          <a:p>
            <a:r>
              <a:rPr lang="en-US" altLang="zh-TW" dirty="0" smtClean="0"/>
              <a:t>May, 2007: 20~26</a:t>
            </a:r>
          </a:p>
          <a:p>
            <a:r>
              <a:rPr lang="en-US" altLang="zh-TW" dirty="0" smtClean="0"/>
              <a:t>March, 2008: 20~25</a:t>
            </a:r>
          </a:p>
          <a:p>
            <a:r>
              <a:rPr lang="en-US" altLang="zh-TW" dirty="0" smtClean="0"/>
              <a:t>April, 2008: 20~23</a:t>
            </a:r>
          </a:p>
          <a:p>
            <a:r>
              <a:rPr lang="en-US" altLang="zh-TW" dirty="0" smtClean="0"/>
              <a:t>August, 2008: 20~22</a:t>
            </a:r>
          </a:p>
          <a:p>
            <a:r>
              <a:rPr lang="en-US" altLang="zh-TW" dirty="0" smtClean="0">
                <a:solidFill>
                  <a:srgbClr val="7030A0"/>
                </a:solidFill>
              </a:rPr>
              <a:t>July, 2010</a:t>
            </a:r>
            <a:r>
              <a:rPr lang="en-US" altLang="zh-TW" dirty="0" smtClean="0"/>
              <a:t>: 20~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>
          <a:xfrm>
            <a:off x="4427984" y="319136"/>
            <a:ext cx="3948238" cy="21597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1974: 1~80</a:t>
            </a:r>
          </a:p>
          <a:p>
            <a:r>
              <a:rPr lang="en-US" altLang="zh-TW" dirty="0" smtClean="0">
                <a:solidFill>
                  <a:srgbClr val="7030A0"/>
                </a:solidFill>
              </a:rPr>
              <a:t>1980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18</a:t>
            </a:r>
            <a:r>
              <a:rPr lang="en-US" altLang="zh-TW" dirty="0" smtClean="0"/>
              <a:t>~80 </a:t>
            </a:r>
          </a:p>
          <a:p>
            <a:r>
              <a:rPr lang="en-US" altLang="zh-TW" dirty="0" smtClean="0"/>
              <a:t>July, 1981: 18~52 </a:t>
            </a:r>
          </a:p>
          <a:p>
            <a:r>
              <a:rPr lang="en-US" altLang="zh-TW" dirty="0" smtClean="0"/>
              <a:t>April, 1992: 18~42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6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2" t="2650" r="2632" b="1955"/>
          <a:stretch>
            <a:fillRect/>
          </a:stretch>
        </p:blipFill>
        <p:spPr bwMode="auto">
          <a:xfrm>
            <a:off x="5220072" y="4481145"/>
            <a:ext cx="1635390" cy="1635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072" y="4941168"/>
            <a:ext cx="4257083" cy="1143000"/>
          </a:xfrm>
        </p:spPr>
        <p:txBody>
          <a:bodyPr>
            <a:noAutofit/>
          </a:bodyPr>
          <a:lstStyle/>
          <a:p>
            <a:r>
              <a:rPr lang="zh-TW" altLang="en-US" sz="4800" dirty="0" smtClean="0"/>
              <a:t>魔方</a:t>
            </a:r>
            <a:r>
              <a:rPr lang="en-US" altLang="zh-TW" sz="4800" dirty="0" smtClean="0"/>
              <a:t>1/4</a:t>
            </a:r>
            <a:r>
              <a:rPr lang="zh-TW" altLang="en-US" sz="4800" dirty="0" smtClean="0"/>
              <a:t>轉簡史 </a:t>
            </a:r>
            <a:r>
              <a:rPr lang="en-US" altLang="zh-TW" sz="2000" dirty="0" smtClean="0"/>
              <a:t>http://www.cube20.org/QTM/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332656"/>
            <a:ext cx="830149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mtClean="0"/>
              <a:t>說更仔細</a:t>
            </a:r>
            <a:r>
              <a:rPr lang="en-US" altLang="zh-TW" smtClean="0"/>
              <a:t>: </a:t>
            </a:r>
            <a:r>
              <a:rPr lang="zh-TW" altLang="en-US" smtClean="0"/>
              <a:t>以魔方來說</a:t>
            </a:r>
            <a:endParaRPr lang="en-US" altLang="zh-TW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267744"/>
            <a:ext cx="7200800" cy="41855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Upper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how many rotations are sufficient to solve the Rubik’s Cube problem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每一個魔方問題解法都提供一個</a:t>
            </a:r>
            <a:r>
              <a:rPr lang="en-US" altLang="zh-TW" dirty="0" smtClean="0"/>
              <a:t>upper bound</a:t>
            </a:r>
            <a:r>
              <a:rPr lang="zh-TW" altLang="en-US" dirty="0" smtClean="0"/>
              <a:t>。越聰明的演算法所提供的上界越緊、越低、越好。</a:t>
            </a:r>
            <a:endParaRPr lang="zh-TW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Lower bound: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how many rotations in the worst case are necessary to solve the Rubik’s Cube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各種邏輯推理可以得到各式各樣的</a:t>
            </a:r>
            <a:r>
              <a:rPr lang="en-US" altLang="zh-TW" dirty="0" smtClean="0"/>
              <a:t>lower bounds</a:t>
            </a:r>
            <a:r>
              <a:rPr lang="zh-TW" altLang="en-US" dirty="0" smtClean="0"/>
              <a:t>。越高的</a:t>
            </a:r>
            <a:r>
              <a:rPr lang="en-US" altLang="zh-TW" dirty="0" smtClean="0"/>
              <a:t>lower bound</a:t>
            </a:r>
            <a:r>
              <a:rPr lang="zh-TW" altLang="en-US" dirty="0" smtClean="0"/>
              <a:t>越好。</a:t>
            </a:r>
            <a:endParaRPr lang="en-US" altLang="zh-TW" dirty="0" smtClean="0"/>
          </a:p>
          <a:p>
            <a:pPr>
              <a:lnSpc>
                <a:spcPct val="90000"/>
              </a:lnSpc>
              <a:buNone/>
            </a:pPr>
            <a:endParaRPr lang="zh-TW" altLang="en-US" sz="24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4101B-9F9F-4C9D-9F23-DD5622EDAFB4}" type="slidenum">
              <a:rPr lang="zh-TW" altLang="en-US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5" name="Picture 2" descr="http://220.132.178.43/blogpic/網頁設計-魔術方塊-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5333" y="260648"/>
            <a:ext cx="2049803" cy="1844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mtClean="0"/>
              <a:t>以冠軍問題來說</a:t>
            </a:r>
            <a:endParaRPr lang="en-US" altLang="zh-TW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855024" cy="449935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Upper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how many comparisons are sufficient to solve the champion problem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每一個冠軍問題解法都提供一個</a:t>
            </a:r>
            <a:r>
              <a:rPr lang="en-US" altLang="zh-TW" dirty="0" smtClean="0"/>
              <a:t>upper bound</a:t>
            </a:r>
            <a:r>
              <a:rPr lang="zh-TW" altLang="en-US" dirty="0" smtClean="0"/>
              <a:t>。越聰明的演算法所提供的上界越緊、越低、越好。</a:t>
            </a:r>
            <a:endParaRPr lang="zh-TW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Lower bound: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how many comparisons in the worst case are necessary to solve the champion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各種邏輯推理可以得到各式各樣的</a:t>
            </a:r>
            <a:r>
              <a:rPr lang="en-US" altLang="zh-TW" dirty="0" smtClean="0"/>
              <a:t>lower bounds</a:t>
            </a:r>
            <a:r>
              <a:rPr lang="zh-TW" altLang="en-US" dirty="0" smtClean="0"/>
              <a:t>。越高的</a:t>
            </a:r>
            <a:r>
              <a:rPr lang="en-US" altLang="zh-TW" dirty="0" smtClean="0"/>
              <a:t>lower bound</a:t>
            </a:r>
            <a:r>
              <a:rPr lang="zh-TW" altLang="en-US" dirty="0" smtClean="0"/>
              <a:t>越好。</a:t>
            </a:r>
            <a:endParaRPr lang="en-US" altLang="zh-TW" dirty="0" smtClean="0"/>
          </a:p>
          <a:p>
            <a:pPr>
              <a:lnSpc>
                <a:spcPct val="90000"/>
              </a:lnSpc>
              <a:buNone/>
            </a:pPr>
            <a:endParaRPr lang="zh-TW" altLang="en-US" sz="24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4101B-9F9F-4C9D-9F23-DD5622EDAFB4}" type="slidenum">
              <a:rPr lang="zh-TW" altLang="en-US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5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398309"/>
            <a:ext cx="1718981" cy="1718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mtClean="0"/>
              <a:t>比較差</a:t>
            </a:r>
            <a:r>
              <a:rPr lang="en-US" altLang="zh-TW" smtClean="0"/>
              <a:t>/</a:t>
            </a:r>
            <a:r>
              <a:rPr lang="zh-TW" altLang="en-US" smtClean="0"/>
              <a:t>高的上界</a:t>
            </a:r>
            <a:r>
              <a:rPr lang="en-US" altLang="zh-TW" smtClean="0"/>
              <a:t>: 2</a:t>
            </a:r>
            <a:r>
              <a:rPr lang="en-US" altLang="zh-TW" i="1" smtClean="0"/>
              <a:t>n</a:t>
            </a:r>
            <a:r>
              <a:rPr lang="en-US" altLang="zh-TW" smtClean="0"/>
              <a:t>-2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4101B-9F9F-4C9D-9F23-DD5622EDAFB4}" type="slidenum">
              <a:rPr lang="zh-TW" altLang="en-US"/>
              <a:pPr>
                <a:defRPr/>
              </a:pPr>
              <a:t>35</a:t>
            </a:fld>
            <a:endParaRPr lang="en-US" altLang="zh-TW"/>
          </a:p>
        </p:txBody>
      </p:sp>
      <p:pic>
        <p:nvPicPr>
          <p:cNvPr id="5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659583"/>
            <a:ext cx="1835696" cy="1835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560" y="684907"/>
            <a:ext cx="6984776" cy="425626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zh-TW" altLang="en-US" sz="3200" dirty="0" smtClean="0"/>
              <a:t>多此一舉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擂臺法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AutoNum type="arabicPeriod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AutoNum type="arabicPeriod"/>
              <a:tabLst/>
              <a:defRPr/>
            </a:pP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1;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AutoNum type="arabicPeriod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</a:t>
            </a:r>
            <a:r>
              <a:rPr kumimoji="0" lang="en-US" altLang="zh-TW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2;  </a:t>
            </a:r>
            <a:r>
              <a:rPr kumimoji="0" lang="en-US" altLang="zh-TW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&lt;= 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</a:t>
            </a:r>
            <a:r>
              <a:rPr kumimoji="0" lang="en-US" altLang="zh-TW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533400" lvl="0" indent="-5334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AutoNum type="arabicPeriod"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((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TW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&gt; 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]) &amp;&amp;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TW" sz="3200" dirty="0" smtClean="0"/>
              <a:t>(</a:t>
            </a:r>
            <a:r>
              <a:rPr lang="en-US" altLang="zh-TW" sz="3200" i="1" dirty="0" smtClean="0"/>
              <a:t>A</a:t>
            </a:r>
            <a:r>
              <a:rPr lang="en-US" altLang="zh-TW" sz="3200" dirty="0" smtClean="0"/>
              <a:t>[</a:t>
            </a:r>
            <a:r>
              <a:rPr lang="en-US" altLang="zh-TW" sz="3200" i="1" dirty="0" smtClean="0"/>
              <a:t>j</a:t>
            </a:r>
            <a:r>
              <a:rPr lang="en-US" altLang="zh-TW" sz="3200" dirty="0" smtClean="0"/>
              <a:t>] &lt; </a:t>
            </a:r>
            <a:r>
              <a:rPr lang="en-US" altLang="zh-TW" sz="3200" i="1" dirty="0" smtClean="0"/>
              <a:t>A</a:t>
            </a:r>
            <a:r>
              <a:rPr lang="en-US" altLang="zh-TW" sz="3200" dirty="0" smtClean="0"/>
              <a:t>[</a:t>
            </a:r>
            <a:r>
              <a:rPr lang="en-US" altLang="zh-TW" sz="3200" i="1" dirty="0" err="1" smtClean="0"/>
              <a:t>i</a:t>
            </a:r>
            <a:r>
              <a:rPr lang="en-US" altLang="zh-TW" sz="3200" dirty="0" smtClean="0"/>
              <a:t>]))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AutoNum type="arabicPeriod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AutoNum type="arabicPeriod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altLang="zh-TW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/>
              <a:t>更</a:t>
            </a:r>
            <a:r>
              <a:rPr lang="zh-TW" altLang="en-US" dirty="0" smtClean="0"/>
              <a:t>差</a:t>
            </a:r>
            <a:r>
              <a:rPr lang="en-US" altLang="zh-TW" dirty="0" smtClean="0"/>
              <a:t>/</a:t>
            </a:r>
            <a:r>
              <a:rPr lang="zh-TW" altLang="en-US" dirty="0" smtClean="0"/>
              <a:t>高的上界</a:t>
            </a:r>
            <a:r>
              <a:rPr lang="en-US" altLang="zh-TW" dirty="0" smtClean="0"/>
              <a:t>: N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 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4101B-9F9F-4C9D-9F23-DD5622EDAFB4}" type="slidenum">
              <a:rPr lang="zh-TW" altLang="en-US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5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659583"/>
            <a:ext cx="1835696" cy="1835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560" y="2564904"/>
            <a:ext cx="6984776" cy="237626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排序解法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AutoNum type="arabicPeriod"/>
              <a:tabLst/>
              <a:defRPr/>
            </a:pPr>
            <a:r>
              <a:rPr lang="zh-TW" altLang="en-US" sz="3200" dirty="0" smtClean="0"/>
              <a:t>將</a:t>
            </a:r>
            <a:r>
              <a:rPr lang="en-US" altLang="zh-TW" sz="3200" dirty="0" smtClean="0"/>
              <a:t>A</a:t>
            </a:r>
            <a:r>
              <a:rPr lang="zh-TW" altLang="en-US" sz="3200" dirty="0" smtClean="0"/>
              <a:t>從大到小排好</a:t>
            </a:r>
            <a:endParaRPr lang="en-US" altLang="zh-TW" sz="3200" dirty="0" smtClean="0"/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AutoNum type="arabicPeriod"/>
              <a:tabLst/>
              <a:defRPr/>
            </a:pPr>
            <a:r>
              <a:rPr kumimoji="0" lang="zh-TW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輸出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A[1];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AutoNum type="arabicPeriod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882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mtClean="0"/>
              <a:t>比較差</a:t>
            </a:r>
            <a:r>
              <a:rPr lang="en-US" altLang="zh-TW" smtClean="0"/>
              <a:t>/</a:t>
            </a:r>
            <a:r>
              <a:rPr lang="zh-TW" altLang="en-US" smtClean="0"/>
              <a:t>低的下界</a:t>
            </a:r>
            <a:r>
              <a:rPr lang="en-US" altLang="zh-TW" smtClean="0"/>
              <a:t>: </a:t>
            </a:r>
            <a:r>
              <a:rPr lang="en-US" altLang="zh-TW" i="1" smtClean="0"/>
              <a:t>n/2</a:t>
            </a:r>
            <a:endParaRPr lang="en-US" altLang="zh-TW" smtClean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r>
              <a:rPr lang="zh-TW" altLang="en-US" smtClean="0"/>
              <a:t>任何一個信封至少要跟別的信封比過一次</a:t>
            </a:r>
          </a:p>
          <a:p>
            <a:pPr>
              <a:buNone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4101B-9F9F-4C9D-9F23-DD5622EDAFB4}" type="slidenum">
              <a:rPr lang="zh-TW" altLang="en-US"/>
              <a:pPr>
                <a:defRPr/>
              </a:pPr>
              <a:t>37</a:t>
            </a:fld>
            <a:endParaRPr lang="en-US" altLang="zh-TW"/>
          </a:p>
        </p:txBody>
      </p:sp>
      <p:pic>
        <p:nvPicPr>
          <p:cNvPr id="5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692696"/>
            <a:ext cx="2340260" cy="2340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當上界遇到下界</a:t>
            </a:r>
            <a:endParaRPr lang="en-US" altLang="zh-TW" dirty="0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我們就說該問題被徹底解決</a:t>
            </a:r>
            <a:r>
              <a:rPr lang="en-US" altLang="zh-TW" dirty="0" smtClean="0"/>
              <a:t>(resolved)</a:t>
            </a:r>
          </a:p>
          <a:p>
            <a:pPr lvl="1"/>
            <a:r>
              <a:rPr lang="zh-TW" altLang="en-US" dirty="0" smtClean="0"/>
              <a:t>也就是該問題的困難度被弄清楚了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可以把這個問題拿去冰箱冰起來。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439C5-02E1-47B4-BD78-63D59A0EE435}" type="slidenum">
              <a:rPr lang="zh-TW" altLang="en-US"/>
              <a:pPr>
                <a:defRPr/>
              </a:pPr>
              <a:t>38</a:t>
            </a:fld>
            <a:endParaRPr lang="en-US" altLang="zh-TW"/>
          </a:p>
        </p:txBody>
      </p:sp>
      <p:pic>
        <p:nvPicPr>
          <p:cNvPr id="1028" name="Picture 4" descr="http://files.turbosquid.com/Preview/Content_2009_12_29__13_27_58/Frige2.jpgce9215ce-9071-49fa-bef4-a3113af32b57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9445" y="371618"/>
            <a:ext cx="2801888" cy="2801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29336"/>
            <a:ext cx="6554867" cy="1524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演算法這門學問</a:t>
            </a:r>
            <a:endParaRPr lang="en-US" altLang="zh-TW" dirty="0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8097933" cy="476780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smtClean="0"/>
              <a:t>The majority of researchers in algorithms studies the time and space required for solving problems in two directions: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7030A0"/>
                </a:solidFill>
              </a:rPr>
              <a:t>Upper bounds: designing and analyzing algorithms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7030A0"/>
                </a:solidFill>
              </a:rPr>
              <a:t>Lower bounds: providing arguments</a:t>
            </a:r>
          </a:p>
          <a:p>
            <a:pPr eaLnBrk="1" hangingPunct="1"/>
            <a:r>
              <a:rPr lang="en-US" altLang="zh-TW" sz="2800" dirty="0" smtClean="0"/>
              <a:t>When the upper and lower bounds match, we have an </a:t>
            </a:r>
            <a:r>
              <a:rPr lang="en-US" altLang="zh-TW" sz="2800" dirty="0" smtClean="0">
                <a:solidFill>
                  <a:srgbClr val="FF0000"/>
                </a:solidFill>
              </a:rPr>
              <a:t>optimal algorithm </a:t>
            </a:r>
            <a:r>
              <a:rPr lang="en-US" altLang="zh-TW" sz="2800" dirty="0" smtClean="0"/>
              <a:t>and the problem is completely </a:t>
            </a:r>
            <a:r>
              <a:rPr lang="en-US" altLang="zh-TW" sz="2800" dirty="0" smtClean="0">
                <a:solidFill>
                  <a:srgbClr val="FF3300"/>
                </a:solidFill>
              </a:rPr>
              <a:t>resolved</a:t>
            </a:r>
            <a:r>
              <a:rPr lang="en-US" altLang="zh-TW" sz="2800" dirty="0" smtClean="0"/>
              <a:t>.</a:t>
            </a:r>
          </a:p>
          <a:p>
            <a:pPr eaLnBrk="1" hangingPunct="1"/>
            <a:r>
              <a:rPr lang="zh-TW" altLang="en-US" sz="2800" dirty="0" smtClean="0"/>
              <a:t>我們這門課大部分也都是在介紹這樣的內容。</a:t>
            </a:r>
            <a:endParaRPr lang="en-US" altLang="zh-TW" sz="28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3A208-3552-47D6-8AA0-15D6D7FB7CA1}" type="slidenum">
              <a:rPr lang="zh-TW" altLang="en-US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</a:t>
            </a:r>
            <a:r>
              <a:rPr lang="en-US" altLang="zh-TW" dirty="0" smtClean="0">
                <a:solidFill>
                  <a:srgbClr val="FF0000"/>
                </a:solidFill>
              </a:rPr>
              <a:t>problem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5194920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mapping/function </a:t>
            </a:r>
            <a:r>
              <a:rPr lang="en-US" altLang="zh-TW" dirty="0" smtClean="0"/>
              <a:t>from input (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output (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Or, in a more general sense, a </a:t>
            </a:r>
            <a:r>
              <a:rPr lang="en-US" altLang="zh-TW" dirty="0" smtClean="0">
                <a:solidFill>
                  <a:srgbClr val="FF0000"/>
                </a:solidFill>
              </a:rPr>
              <a:t>relation </a:t>
            </a:r>
            <a:r>
              <a:rPr lang="en-US" altLang="zh-TW" dirty="0" smtClean="0"/>
              <a:t>between input and output.</a:t>
            </a:r>
          </a:p>
          <a:p>
            <a:pPr lvl="1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1026" name="Picture 2" descr="http://cdn.grid.fotosearch.com/CSP/CSP993/k154207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4664"/>
            <a:ext cx="3694703" cy="2105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7422976" cy="1524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課程目標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把一些經典問題送進冰箱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認識一些還沒進冰箱的經典問題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1026" name="Picture 2" descr="https://media.giphy.com/media/3ornjLTkfq6uStXqZq/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83" y="1268760"/>
            <a:ext cx="5372100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633" y="209494"/>
            <a:ext cx="6554867" cy="1524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例如：魔術方塊問題</a:t>
            </a:r>
            <a:endParaRPr lang="en-US" altLang="zh-TW" dirty="0" smtClean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4B072-0425-4026-89DF-B68CA234E835}" type="slidenum">
              <a:rPr lang="zh-TW" altLang="en-US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44386" name="Picture 2 1" descr="http://220.132.178.43/blogpic/網頁設計-魔術方塊-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541729"/>
            <a:ext cx="2592288" cy="23330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4388" name="Picture 4" descr="http://220.132.178.43/blogpic/網頁設計-魔術方塊-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7796" y="1556792"/>
            <a:ext cx="2524606" cy="23029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94" name="向右箭號 293"/>
          <p:cNvSpPr/>
          <p:nvPr/>
        </p:nvSpPr>
        <p:spPr>
          <a:xfrm>
            <a:off x="3973037" y="2465942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1" y="4375641"/>
            <a:ext cx="5758473" cy="18727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2710" y="692696"/>
            <a:ext cx="2736304" cy="273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547392"/>
            <a:ext cx="6554867" cy="1524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又如：冠軍問題</a:t>
            </a:r>
            <a:endParaRPr lang="en-US" altLang="zh-TW" dirty="0" smtClean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4B072-0425-4026-89DF-B68CA234E835}" type="slidenum">
              <a:rPr lang="zh-TW" altLang="en-US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15" name="圖片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27584" y="3789040"/>
            <a:ext cx="7200800" cy="23939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http://files.turbosquid.com/Preview/Content_2009_07_14__01_08_34/render-01.jpg99815229-c3ef-49bc-a596-507e5be0dffaLarg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403438" y="3939226"/>
            <a:ext cx="2392698" cy="2392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4785320"/>
            <a:ext cx="4210113" cy="1524000"/>
          </a:xfrm>
        </p:spPr>
        <p:txBody>
          <a:bodyPr/>
          <a:lstStyle/>
          <a:p>
            <a:r>
              <a:rPr lang="zh-TW" altLang="en-US" dirty="0" smtClean="0"/>
              <a:t>釐清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5272" y="260648"/>
            <a:ext cx="8011144" cy="43924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A problem is not necessarily something to be solved.</a:t>
            </a:r>
          </a:p>
          <a:p>
            <a:r>
              <a:rPr lang="zh-TW" altLang="en-US" dirty="0" smtClean="0"/>
              <a:t>「問題」是這門課研究探討的對象。演算法這門學問基本上就是在探討各式各樣問題的</a:t>
            </a:r>
            <a:r>
              <a:rPr lang="zh-TW" altLang="en-US" dirty="0" smtClean="0">
                <a:solidFill>
                  <a:srgbClr val="FF0000"/>
                </a:solidFill>
              </a:rPr>
              <a:t>難易程度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了解各種演算法</a:t>
            </a:r>
            <a:r>
              <a:rPr lang="zh-TW" altLang="en-US" dirty="0"/>
              <a:t>只是我們</a:t>
            </a:r>
            <a:r>
              <a:rPr lang="zh-TW" altLang="en-US" dirty="0" smtClean="0"/>
              <a:t>研究各類問題</a:t>
            </a:r>
            <a:r>
              <a:rPr lang="zh-TW" altLang="en-US" dirty="0"/>
              <a:t>難易程度的工具之一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幫一個問題找到一個快</a:t>
            </a:r>
            <a:r>
              <a:rPr lang="zh-TW" altLang="en-US" dirty="0"/>
              <a:t>速</a:t>
            </a:r>
            <a:r>
              <a:rPr lang="zh-TW" altLang="en-US" dirty="0" smtClean="0"/>
              <a:t>的解法，於是我們知道這個問題不難。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但是某個問題一直找不到快速的解法，未必是這個問題很難，也許只是我們不夠聰明或不夠努力</a:t>
            </a:r>
            <a:r>
              <a:rPr lang="en-US" altLang="zh-TW" dirty="0" smtClean="0"/>
              <a:t>..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http://files.turbosquid.com/Preview/Content_2009_07_15__11_30_15/trophy_preview_main.jpgd3dadb0b-361f-437a-bf9e-79c0ab293888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345673"/>
            <a:ext cx="1647079" cy="16470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01344"/>
            <a:ext cx="6554867" cy="1524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冠軍問題的一個</a:t>
            </a:r>
            <a:r>
              <a:rPr lang="zh-TW" altLang="en-US" dirty="0" smtClean="0">
                <a:solidFill>
                  <a:srgbClr val="FF0000"/>
                </a:solidFill>
              </a:rPr>
              <a:t>「個例」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4B072-0425-4026-89DF-B68CA234E835}" type="slidenum">
              <a:rPr lang="zh-TW" altLang="en-US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10" name="圖片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33400" y="933975"/>
            <a:ext cx="7941882" cy="15841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2632" t="2650" r="2632" b="1955"/>
          <a:stretch>
            <a:fillRect/>
          </a:stretch>
        </p:blipFill>
        <p:spPr bwMode="auto">
          <a:xfrm>
            <a:off x="5375512" y="1460124"/>
            <a:ext cx="2023784" cy="2023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445" y="4785320"/>
            <a:ext cx="6554867" cy="15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魔方問題的兩個</a:t>
            </a:r>
            <a:r>
              <a:rPr lang="zh-TW" altLang="en-US" dirty="0" smtClean="0">
                <a:solidFill>
                  <a:srgbClr val="FF0000"/>
                </a:solidFill>
              </a:rPr>
              <a:t>「個例」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4B072-0425-4026-89DF-B68CA234E835}" type="slidenum">
              <a:rPr lang="zh-TW" altLang="en-US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144388" name="Picture 4" descr="http://220.132.178.43/blogpic/網頁設計-魔術方塊-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320549"/>
            <a:ext cx="2524606" cy="23029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1.6348"/>
  <p:tag name="ORIGINALWIDTH" val="2833.896"/>
  <p:tag name="LATEXADDIN" val="\documentclass{article}&#10;\usepackage{amsmath}&#10;\usepackage{enumitem}&#10;\usepackage{CJK}&#10;\usepackage{palatino}&#10;\pagestyle{empty}&#10;\begin{document}&#10;\begin{CJK*}{UTF8}{bkai}&#10;\begin{minipage}{8cm}&#10;\hrule&#10;\medskip&#10;&#10;The Rubik's Cube Problem&#10;&#10;\medskip&#10;\hrule&#10;\medskip&#10;&#10;\begin{itemize}[noitemsep]&#10;\item 輸入: 魔術方塊的某個(混亂)狀態&#10;\item 輸出: 該魔術方塊的還原狀態&#10;\end{itemize}&#10;\medskip&#10;\hrule&#10;&#10;&#10;\end{minipage}&#10;\end{CJK*}&#10;&#10;\end{document}"/>
  <p:tag name="IGUANATEXSIZE" val="20"/>
  <p:tag name="IGUANATEXCURSOR" val="307"/>
  <p:tag name="TRANSPARENCY" val="True"/>
  <p:tag name="FILENAME" val=""/>
  <p:tag name="INPUTTYPE" val="0"/>
  <p:tag name="LATEXENGINEID" val="0"/>
  <p:tag name="TEMPFOLDER" val="c: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minipage}{10cm}&#10;\hrule\medskip&#10;&#10;\paragraph{The champion problem}&#10;\begin{itemize}&#10;\item Input: &#10;$n$ distinct integers $A[1], A[2], \ldots, A[n]$.&#10;&#10;\item Output:&#10;the index $i$ with $1\leq i\leq n$ such that &#10;$$A[i]=\max_{1\leq j\leq n} A[j].$$&#10;\end{itemize}&#10;\hrule&#10;\end{minipage}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7cm}&#10;\hrule\medskip&#10;&#10;\paragraph{An {\color{red} instance} of  the champion problem}&#10;\begin{quote}&#10;$5$ distinct integers $7,4,2,9,8$.&#10;\end{quote}&#10;\hrule&#10;\end{minipage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begin{minipage}{8cm}&#10;\hrule\medskip&#10;&#10;The algorithm solves the champion problem.&#10;&#10;\medskip\hrule&#10;&#10;\paragraph{Proof}\quad&#10;Let $j^*$ be the correct answer. That is, $A[j^*]=\max\{A[1],\ldots,A[n]\}$.&#10;\begin{itemize}&#10;\item If $j^*=1$, then Step 5 is never reached. Therefore, $1$ is correctly returned.&#10;\item If $j^*&gt;1$, then in the iteration of the for-loop with $i=j^*$, $j$ becomes $j^*$.&#10;By definition of  $j^*$, $A[j^*]&gt;A[i]$ holds for each $i=j^*+1,\ldots,n$.&#10;Therefore, in the remaining iterations of the for-loop, the value of $j$ does&#10;not change. Hence, &#10;at the end of the algorithm, $j^*$ is correctly returned.&#10;\end{itemize}&#10;&#10;\medskip\hrule&#10;\end{minipage}&#10;&#10;&#10;&#10;\end{document}"/>
  <p:tag name="IGUANATEXSIZE" val="20"/>
</p:tagLst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2669</TotalTime>
  <Words>2059</Words>
  <Application>Microsoft Office PowerPoint</Application>
  <PresentationFormat>如螢幕大小 (4:3)</PresentationFormat>
  <Paragraphs>246</Paragraphs>
  <Slides>40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微軟正黑體</vt:lpstr>
      <vt:lpstr>新細明體</vt:lpstr>
      <vt:lpstr>Arial</vt:lpstr>
      <vt:lpstr>Calibri</vt:lpstr>
      <vt:lpstr>Century Gothic</vt:lpstr>
      <vt:lpstr>Wingdings</vt:lpstr>
      <vt:lpstr>Wingdings 3</vt:lpstr>
      <vt:lpstr>切割線</vt:lpstr>
      <vt:lpstr>演算法設計與分析</vt:lpstr>
      <vt:lpstr>一些「行話」</vt:lpstr>
      <vt:lpstr>PowerPoint 簡報</vt:lpstr>
      <vt:lpstr>What is a problem?</vt:lpstr>
      <vt:lpstr>例如：魔術方塊問題</vt:lpstr>
      <vt:lpstr>又如：冠軍問題</vt:lpstr>
      <vt:lpstr>釐清</vt:lpstr>
      <vt:lpstr>冠軍問題的一個「個例」</vt:lpstr>
      <vt:lpstr>魔方問題的兩個「個例」</vt:lpstr>
      <vt:lpstr>「計算模型」=  遊戲規則</vt:lpstr>
      <vt:lpstr>冠軍問題的遊戲規則</vt:lpstr>
      <vt:lpstr>問題的「困難程度」</vt:lpstr>
      <vt:lpstr>何謂「解題」</vt:lpstr>
      <vt:lpstr>「演算法」是甚麼？</vt:lpstr>
      <vt:lpstr>演算法 = 解題步驟</vt:lpstr>
      <vt:lpstr>何謂「難度」</vt:lpstr>
      <vt:lpstr>魔方問題有多難？</vt:lpstr>
      <vt:lpstr>魔方簡史 http://www.cube20.org/</vt:lpstr>
      <vt:lpstr>魔方問題的難度</vt:lpstr>
      <vt:lpstr>冠軍問題有多難？</vt:lpstr>
      <vt:lpstr>冠軍問題有多難？</vt:lpstr>
      <vt:lpstr>擂臺法</vt:lpstr>
      <vt:lpstr>擂臺法</vt:lpstr>
      <vt:lpstr>擂臺法</vt:lpstr>
      <vt:lpstr>冠軍問題的難度</vt:lpstr>
      <vt:lpstr>Q:有沒有只比n – 2次的解法？</vt:lpstr>
      <vt:lpstr>A:不可能</vt:lpstr>
      <vt:lpstr>冠軍問題的難度</vt:lpstr>
      <vt:lpstr>重申</vt:lpstr>
      <vt:lpstr>確定問題「困難度」的過程</vt:lpstr>
      <vt:lpstr>魔方簡史 http://www.cube20.org/</vt:lpstr>
      <vt:lpstr>魔方1/4轉簡史 http://www.cube20.org/QTM/</vt:lpstr>
      <vt:lpstr>說更仔細: 以魔方來說</vt:lpstr>
      <vt:lpstr>以冠軍問題來說</vt:lpstr>
      <vt:lpstr>比較差/高的上界: 2n-2</vt:lpstr>
      <vt:lpstr>更差/高的上界: N log N</vt:lpstr>
      <vt:lpstr>比較差/低的下界: n/2</vt:lpstr>
      <vt:lpstr>當上界遇到下界</vt:lpstr>
      <vt:lpstr>演算法這門學問</vt:lpstr>
      <vt:lpstr>課程目標:  把一些經典問題送進冰箱 認識一些還沒進冰箱的經典問題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演萬法</dc:title>
  <dc:creator>hil</dc:creator>
  <cp:lastModifiedBy>hil</cp:lastModifiedBy>
  <cp:revision>449</cp:revision>
  <dcterms:created xsi:type="dcterms:W3CDTF">2010-02-23T05:02:46Z</dcterms:created>
  <dcterms:modified xsi:type="dcterms:W3CDTF">2016-09-28T19:23:15Z</dcterms:modified>
</cp:coreProperties>
</file>