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435" r:id="rId2"/>
    <p:sldId id="415" r:id="rId3"/>
    <p:sldId id="417" r:id="rId4"/>
    <p:sldId id="418" r:id="rId5"/>
    <p:sldId id="419" r:id="rId6"/>
    <p:sldId id="420" r:id="rId7"/>
    <p:sldId id="421" r:id="rId8"/>
    <p:sldId id="422" r:id="rId9"/>
    <p:sldId id="423" r:id="rId10"/>
    <p:sldId id="424" r:id="rId11"/>
    <p:sldId id="425" r:id="rId12"/>
    <p:sldId id="426" r:id="rId13"/>
    <p:sldId id="427" r:id="rId14"/>
    <p:sldId id="428" r:id="rId15"/>
    <p:sldId id="429" r:id="rId16"/>
    <p:sldId id="430" r:id="rId17"/>
    <p:sldId id="433" r:id="rId18"/>
    <p:sldId id="431" r:id="rId19"/>
    <p:sldId id="432" r:id="rId20"/>
    <p:sldId id="434" r:id="rId21"/>
  </p:sldIdLst>
  <p:sldSz cx="9144000" cy="6858000" type="screen4x3"/>
  <p:notesSz cx="10234613" cy="70993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FC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704" autoAdjust="0"/>
  </p:normalViewPr>
  <p:slideViewPr>
    <p:cSldViewPr>
      <p:cViewPr varScale="1">
        <p:scale>
          <a:sx n="109" d="100"/>
          <a:sy n="109" d="100"/>
        </p:scale>
        <p:origin x="16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797247" y="0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ADC9C74-7225-4807-9262-31EA68EE22E7}" type="datetimeFigureOut">
              <a:rPr lang="zh-TW" altLang="en-US" smtClean="0"/>
              <a:pPr/>
              <a:t>2016/12/15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1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797247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EA040CE-6F5D-4541-94AA-851319D4DF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9805B-833C-4BC9-98A6-066111357570}" type="datetimeFigureOut">
              <a:rPr lang="zh-TW" altLang="en-US" smtClean="0"/>
              <a:pPr/>
              <a:t>2016/12/15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343275" y="531813"/>
            <a:ext cx="3549650" cy="2662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23938" y="3371850"/>
            <a:ext cx="8186737" cy="3195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743700"/>
            <a:ext cx="4435475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797550" y="6743700"/>
            <a:ext cx="4435475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F3650-3699-43EA-94DB-2505AD6C51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2010/4/2</a:t>
            </a:r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segment intersection</a:t>
            </a:r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2010/4/2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segment intersection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2010/4/2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segment intersection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>
              <a:defRPr b="1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2010/4/2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segment intersection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2010/4/2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segment intersection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2010/4/2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segment intersection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2010/4/2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segment intersection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2010/4/2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segment intersection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2010/4/2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segment intersection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2010/4/2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segment intersection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2010/4/2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segment intersection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手繪多邊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altLang="zh-TW" smtClean="0"/>
              <a:t>2010/4/2</a:t>
            </a:r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altLang="zh-TW" smtClean="0"/>
              <a:t>segment intersection</a:t>
            </a:r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65038" y="1803078"/>
            <a:ext cx="4104456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mtClean="0"/>
              <a:t>演算法</a:t>
            </a:r>
            <a:r>
              <a:rPr lang="zh-TW" altLang="en-US"/>
              <a:t>設計與分析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71472" y="4714884"/>
            <a:ext cx="7854696" cy="17526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台大資工系</a:t>
            </a:r>
            <a:r>
              <a:rPr lang="en-US" altLang="zh-TW" dirty="0" smtClean="0"/>
              <a:t> </a:t>
            </a:r>
          </a:p>
          <a:p>
            <a:r>
              <a:rPr lang="zh-TW" altLang="en-US" dirty="0" smtClean="0"/>
              <a:t>呂學一</a:t>
            </a:r>
            <a:endParaRPr lang="zh-TW" altLang="en-US" dirty="0" smtClean="0"/>
          </a:p>
        </p:txBody>
      </p:sp>
      <p:pic>
        <p:nvPicPr>
          <p:cNvPr id="5" name="圖片 4" descr="turb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268760"/>
            <a:ext cx="4762500" cy="4762500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18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1095-EB69-44EC-8462-873F1A4B667C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Key observation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4864"/>
            <a:ext cx="4114800" cy="4119736"/>
          </a:xfrm>
        </p:spPr>
        <p:txBody>
          <a:bodyPr/>
          <a:lstStyle/>
          <a:p>
            <a:r>
              <a:rPr lang="en-US" altLang="zh-TW" dirty="0"/>
              <a:t>Suppose that segments </a:t>
            </a:r>
            <a:r>
              <a:rPr lang="en-US" altLang="zh-TW" i="1" dirty="0"/>
              <a:t>a</a:t>
            </a:r>
            <a:r>
              <a:rPr lang="en-US" altLang="zh-TW" dirty="0"/>
              <a:t> and </a:t>
            </a:r>
            <a:r>
              <a:rPr lang="en-US" altLang="zh-TW" i="1" dirty="0"/>
              <a:t>b</a:t>
            </a:r>
            <a:r>
              <a:rPr lang="en-US" altLang="zh-TW" dirty="0"/>
              <a:t> have the leftmost intersection point. Then, they have to be next to each other in the segment list </a:t>
            </a:r>
            <a:r>
              <a:rPr lang="en-US" altLang="zh-TW" i="1" dirty="0"/>
              <a:t>L</a:t>
            </a:r>
            <a:r>
              <a:rPr lang="en-US" altLang="zh-TW" dirty="0"/>
              <a:t> at some point during the line-sweeping process.</a:t>
            </a:r>
          </a:p>
        </p:txBody>
      </p:sp>
      <p:pic>
        <p:nvPicPr>
          <p:cNvPr id="3074" name="Picture 2" descr="http://www.pageone.cc/upload/archive/image/100927231441580776fctzug874czi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852936"/>
            <a:ext cx="3305175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818E-F27A-4D72-82A5-FD7FC0DC90ED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Segment list </a:t>
            </a:r>
            <a:r>
              <a:rPr lang="en-US" altLang="zh-TW" i="1"/>
              <a:t>L</a:t>
            </a:r>
            <a:endParaRPr lang="en-US" altLang="zh-TW"/>
          </a:p>
        </p:txBody>
      </p:sp>
      <p:sp>
        <p:nvSpPr>
          <p:cNvPr id="566275" name="Line 3"/>
          <p:cNvSpPr>
            <a:spLocks noChangeShapeType="1"/>
          </p:cNvSpPr>
          <p:nvPr/>
        </p:nvSpPr>
        <p:spPr bwMode="auto">
          <a:xfrm>
            <a:off x="1187450" y="2420938"/>
            <a:ext cx="2592388" cy="5762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66276" name="Line 4"/>
          <p:cNvSpPr>
            <a:spLocks noChangeShapeType="1"/>
          </p:cNvSpPr>
          <p:nvPr/>
        </p:nvSpPr>
        <p:spPr bwMode="auto">
          <a:xfrm>
            <a:off x="2700338" y="2276475"/>
            <a:ext cx="5400675" cy="11525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66277" name="Line 5"/>
          <p:cNvSpPr>
            <a:spLocks noChangeShapeType="1"/>
          </p:cNvSpPr>
          <p:nvPr/>
        </p:nvSpPr>
        <p:spPr bwMode="auto">
          <a:xfrm flipV="1">
            <a:off x="4500563" y="2205038"/>
            <a:ext cx="3671887" cy="714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66278" name="Line 6"/>
          <p:cNvSpPr>
            <a:spLocks noChangeShapeType="1"/>
          </p:cNvSpPr>
          <p:nvPr/>
        </p:nvSpPr>
        <p:spPr bwMode="auto">
          <a:xfrm flipV="1">
            <a:off x="2124075" y="3141663"/>
            <a:ext cx="3024188" cy="7921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66279" name="Line 7"/>
          <p:cNvSpPr>
            <a:spLocks noChangeShapeType="1"/>
          </p:cNvSpPr>
          <p:nvPr/>
        </p:nvSpPr>
        <p:spPr bwMode="auto">
          <a:xfrm flipV="1">
            <a:off x="1692275" y="2708275"/>
            <a:ext cx="6335713" cy="20161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66280" name="Line 8"/>
          <p:cNvSpPr>
            <a:spLocks noChangeShapeType="1"/>
          </p:cNvSpPr>
          <p:nvPr/>
        </p:nvSpPr>
        <p:spPr bwMode="auto">
          <a:xfrm>
            <a:off x="5940425" y="3716338"/>
            <a:ext cx="2232025" cy="5048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66281" name="Line 9"/>
          <p:cNvSpPr>
            <a:spLocks noChangeShapeType="1"/>
          </p:cNvSpPr>
          <p:nvPr/>
        </p:nvSpPr>
        <p:spPr bwMode="auto">
          <a:xfrm>
            <a:off x="1187450" y="1916113"/>
            <a:ext cx="0" cy="3241675"/>
          </a:xfrm>
          <a:prstGeom prst="line">
            <a:avLst/>
          </a:prstGeom>
          <a:noFill/>
          <a:ln w="76200">
            <a:solidFill>
              <a:schemeClr val="fol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66282" name="Line 10"/>
          <p:cNvSpPr>
            <a:spLocks noChangeShapeType="1"/>
          </p:cNvSpPr>
          <p:nvPr/>
        </p:nvSpPr>
        <p:spPr bwMode="auto">
          <a:xfrm>
            <a:off x="1692275" y="1916113"/>
            <a:ext cx="0" cy="3241675"/>
          </a:xfrm>
          <a:prstGeom prst="line">
            <a:avLst/>
          </a:prstGeom>
          <a:noFill/>
          <a:ln w="76200">
            <a:solidFill>
              <a:schemeClr val="fol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66283" name="Line 11"/>
          <p:cNvSpPr>
            <a:spLocks noChangeShapeType="1"/>
          </p:cNvSpPr>
          <p:nvPr/>
        </p:nvSpPr>
        <p:spPr bwMode="auto">
          <a:xfrm>
            <a:off x="2124075" y="1916113"/>
            <a:ext cx="0" cy="3241675"/>
          </a:xfrm>
          <a:prstGeom prst="line">
            <a:avLst/>
          </a:prstGeom>
          <a:noFill/>
          <a:ln w="76200">
            <a:solidFill>
              <a:schemeClr val="fol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66284" name="Line 12"/>
          <p:cNvSpPr>
            <a:spLocks noChangeShapeType="1"/>
          </p:cNvSpPr>
          <p:nvPr/>
        </p:nvSpPr>
        <p:spPr bwMode="auto">
          <a:xfrm>
            <a:off x="2700338" y="1916113"/>
            <a:ext cx="0" cy="3241675"/>
          </a:xfrm>
          <a:prstGeom prst="line">
            <a:avLst/>
          </a:prstGeom>
          <a:noFill/>
          <a:ln w="76200">
            <a:solidFill>
              <a:schemeClr val="fol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66285" name="Line 13"/>
          <p:cNvSpPr>
            <a:spLocks noChangeShapeType="1"/>
          </p:cNvSpPr>
          <p:nvPr/>
        </p:nvSpPr>
        <p:spPr bwMode="auto">
          <a:xfrm>
            <a:off x="3779838" y="1916113"/>
            <a:ext cx="0" cy="3241675"/>
          </a:xfrm>
          <a:prstGeom prst="line">
            <a:avLst/>
          </a:prstGeom>
          <a:noFill/>
          <a:ln w="76200">
            <a:solidFill>
              <a:schemeClr val="fol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66286" name="Line 14"/>
          <p:cNvSpPr>
            <a:spLocks noChangeShapeType="1"/>
          </p:cNvSpPr>
          <p:nvPr/>
        </p:nvSpPr>
        <p:spPr bwMode="auto">
          <a:xfrm>
            <a:off x="4500563" y="1916113"/>
            <a:ext cx="0" cy="3241675"/>
          </a:xfrm>
          <a:prstGeom prst="line">
            <a:avLst/>
          </a:prstGeom>
          <a:noFill/>
          <a:ln w="76200">
            <a:solidFill>
              <a:schemeClr val="fol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66287" name="Line 15"/>
          <p:cNvSpPr>
            <a:spLocks noChangeShapeType="1"/>
          </p:cNvSpPr>
          <p:nvPr/>
        </p:nvSpPr>
        <p:spPr bwMode="auto">
          <a:xfrm>
            <a:off x="5148263" y="1916113"/>
            <a:ext cx="0" cy="3241675"/>
          </a:xfrm>
          <a:prstGeom prst="line">
            <a:avLst/>
          </a:prstGeom>
          <a:noFill/>
          <a:ln w="76200">
            <a:solidFill>
              <a:schemeClr val="fol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66288" name="Text Box 16"/>
          <p:cNvSpPr txBox="1">
            <a:spLocks noChangeArrowheads="1"/>
          </p:cNvSpPr>
          <p:nvPr/>
        </p:nvSpPr>
        <p:spPr bwMode="auto">
          <a:xfrm>
            <a:off x="735013" y="21478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a</a:t>
            </a:r>
          </a:p>
        </p:txBody>
      </p:sp>
      <p:sp>
        <p:nvSpPr>
          <p:cNvPr id="566289" name="Rectangle 17"/>
          <p:cNvSpPr>
            <a:spLocks noChangeArrowheads="1"/>
          </p:cNvSpPr>
          <p:nvPr/>
        </p:nvSpPr>
        <p:spPr bwMode="auto">
          <a:xfrm>
            <a:off x="2916238" y="43656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/>
              <a:t>b</a:t>
            </a:r>
          </a:p>
        </p:txBody>
      </p:sp>
      <p:sp>
        <p:nvSpPr>
          <p:cNvPr id="566290" name="Rectangle 18"/>
          <p:cNvSpPr>
            <a:spLocks noChangeArrowheads="1"/>
          </p:cNvSpPr>
          <p:nvPr/>
        </p:nvSpPr>
        <p:spPr bwMode="auto">
          <a:xfrm>
            <a:off x="2843213" y="32131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/>
              <a:t>c</a:t>
            </a:r>
          </a:p>
        </p:txBody>
      </p:sp>
      <p:sp>
        <p:nvSpPr>
          <p:cNvPr id="566291" name="Rectangle 19"/>
          <p:cNvSpPr>
            <a:spLocks noChangeArrowheads="1"/>
          </p:cNvSpPr>
          <p:nvPr/>
        </p:nvSpPr>
        <p:spPr bwMode="auto">
          <a:xfrm>
            <a:off x="3059113" y="19891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/>
              <a:t>d</a:t>
            </a:r>
          </a:p>
        </p:txBody>
      </p:sp>
      <p:sp>
        <p:nvSpPr>
          <p:cNvPr id="566292" name="Rectangle 20"/>
          <p:cNvSpPr>
            <a:spLocks noChangeArrowheads="1"/>
          </p:cNvSpPr>
          <p:nvPr/>
        </p:nvSpPr>
        <p:spPr bwMode="auto">
          <a:xfrm>
            <a:off x="5435600" y="1844675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e</a:t>
            </a:r>
            <a:endParaRPr lang="zh-TW" altLang="en-US"/>
          </a:p>
        </p:txBody>
      </p:sp>
      <p:sp>
        <p:nvSpPr>
          <p:cNvPr id="566293" name="Rectangle 21"/>
          <p:cNvSpPr>
            <a:spLocks noChangeArrowheads="1"/>
          </p:cNvSpPr>
          <p:nvPr/>
        </p:nvSpPr>
        <p:spPr bwMode="auto">
          <a:xfrm>
            <a:off x="6011863" y="3933825"/>
            <a:ext cx="257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f</a:t>
            </a:r>
            <a:endParaRPr lang="zh-TW" altLang="en-US"/>
          </a:p>
        </p:txBody>
      </p:sp>
      <p:sp>
        <p:nvSpPr>
          <p:cNvPr id="566294" name="Text Box 22"/>
          <p:cNvSpPr txBox="1">
            <a:spLocks noChangeArrowheads="1"/>
          </p:cNvSpPr>
          <p:nvPr/>
        </p:nvSpPr>
        <p:spPr bwMode="auto">
          <a:xfrm>
            <a:off x="1042988" y="51181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a</a:t>
            </a:r>
          </a:p>
        </p:txBody>
      </p:sp>
      <p:sp>
        <p:nvSpPr>
          <p:cNvPr id="566295" name="Text Box 23"/>
          <p:cNvSpPr txBox="1">
            <a:spLocks noChangeArrowheads="1"/>
          </p:cNvSpPr>
          <p:nvPr/>
        </p:nvSpPr>
        <p:spPr bwMode="auto">
          <a:xfrm>
            <a:off x="1531938" y="5118100"/>
            <a:ext cx="311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a</a:t>
            </a:r>
          </a:p>
          <a:p>
            <a:r>
              <a:rPr lang="en-US" altLang="zh-TW"/>
              <a:t>b</a:t>
            </a:r>
          </a:p>
        </p:txBody>
      </p:sp>
      <p:sp>
        <p:nvSpPr>
          <p:cNvPr id="566296" name="Text Box 24"/>
          <p:cNvSpPr txBox="1">
            <a:spLocks noChangeArrowheads="1"/>
          </p:cNvSpPr>
          <p:nvPr/>
        </p:nvSpPr>
        <p:spPr bwMode="auto">
          <a:xfrm>
            <a:off x="1979613" y="5118100"/>
            <a:ext cx="3111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a</a:t>
            </a:r>
          </a:p>
          <a:p>
            <a:r>
              <a:rPr lang="en-US" altLang="zh-TW"/>
              <a:t>c</a:t>
            </a:r>
          </a:p>
          <a:p>
            <a:r>
              <a:rPr lang="en-US" altLang="zh-TW"/>
              <a:t>b</a:t>
            </a:r>
          </a:p>
        </p:txBody>
      </p:sp>
      <p:sp>
        <p:nvSpPr>
          <p:cNvPr id="566297" name="Text Box 25"/>
          <p:cNvSpPr txBox="1">
            <a:spLocks noChangeArrowheads="1"/>
          </p:cNvSpPr>
          <p:nvPr/>
        </p:nvSpPr>
        <p:spPr bwMode="auto">
          <a:xfrm>
            <a:off x="2540000" y="5118100"/>
            <a:ext cx="3111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d</a:t>
            </a:r>
          </a:p>
          <a:p>
            <a:r>
              <a:rPr lang="en-US" altLang="zh-TW"/>
              <a:t>a</a:t>
            </a:r>
          </a:p>
          <a:p>
            <a:r>
              <a:rPr lang="en-US" altLang="zh-TW"/>
              <a:t>c</a:t>
            </a:r>
          </a:p>
          <a:p>
            <a:r>
              <a:rPr lang="en-US" altLang="zh-TW"/>
              <a:t>b</a:t>
            </a:r>
          </a:p>
        </p:txBody>
      </p:sp>
      <p:sp>
        <p:nvSpPr>
          <p:cNvPr id="566298" name="Text Box 26"/>
          <p:cNvSpPr txBox="1">
            <a:spLocks noChangeArrowheads="1"/>
          </p:cNvSpPr>
          <p:nvPr/>
        </p:nvSpPr>
        <p:spPr bwMode="auto">
          <a:xfrm>
            <a:off x="3635375" y="5118100"/>
            <a:ext cx="3111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d</a:t>
            </a:r>
          </a:p>
          <a:p>
            <a:r>
              <a:rPr lang="en-US" altLang="zh-TW"/>
              <a:t>c</a:t>
            </a:r>
          </a:p>
          <a:p>
            <a:r>
              <a:rPr lang="en-US" altLang="zh-TW"/>
              <a:t>b</a:t>
            </a:r>
          </a:p>
        </p:txBody>
      </p:sp>
      <p:sp>
        <p:nvSpPr>
          <p:cNvPr id="566299" name="Text Box 27"/>
          <p:cNvSpPr txBox="1">
            <a:spLocks noChangeArrowheads="1"/>
          </p:cNvSpPr>
          <p:nvPr/>
        </p:nvSpPr>
        <p:spPr bwMode="auto">
          <a:xfrm>
            <a:off x="4343400" y="5135563"/>
            <a:ext cx="3111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e</a:t>
            </a:r>
          </a:p>
          <a:p>
            <a:r>
              <a:rPr lang="en-US" altLang="zh-TW"/>
              <a:t>d</a:t>
            </a:r>
          </a:p>
          <a:p>
            <a:r>
              <a:rPr lang="en-US" altLang="zh-TW"/>
              <a:t>c</a:t>
            </a:r>
          </a:p>
          <a:p>
            <a:r>
              <a:rPr lang="en-US" altLang="zh-TW"/>
              <a:t>b</a:t>
            </a:r>
          </a:p>
        </p:txBody>
      </p:sp>
      <p:sp>
        <p:nvSpPr>
          <p:cNvPr id="566300" name="Text Box 28"/>
          <p:cNvSpPr txBox="1">
            <a:spLocks noChangeArrowheads="1"/>
          </p:cNvSpPr>
          <p:nvPr/>
        </p:nvSpPr>
        <p:spPr bwMode="auto">
          <a:xfrm>
            <a:off x="5003800" y="5118100"/>
            <a:ext cx="3111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e</a:t>
            </a:r>
          </a:p>
          <a:p>
            <a:r>
              <a:rPr lang="en-US" altLang="zh-TW"/>
              <a:t>d</a:t>
            </a:r>
          </a:p>
          <a:p>
            <a:r>
              <a:rPr lang="en-US" altLang="zh-TW"/>
              <a:t>b</a:t>
            </a:r>
          </a:p>
        </p:txBody>
      </p:sp>
      <p:sp>
        <p:nvSpPr>
          <p:cNvPr id="566301" name="Rectangle 29"/>
          <p:cNvSpPr>
            <a:spLocks noChangeArrowheads="1"/>
          </p:cNvSpPr>
          <p:nvPr/>
        </p:nvSpPr>
        <p:spPr bwMode="auto">
          <a:xfrm>
            <a:off x="827088" y="5084763"/>
            <a:ext cx="7561262" cy="1223962"/>
          </a:xfrm>
          <a:prstGeom prst="rect">
            <a:avLst/>
          </a:prstGeom>
          <a:noFill/>
          <a:ln w="762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BB0A-EB27-480C-8F86-CB993CC01371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Furthermore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780928"/>
            <a:ext cx="8229600" cy="3543672"/>
          </a:xfrm>
        </p:spPr>
        <p:txBody>
          <a:bodyPr/>
          <a:lstStyle/>
          <a:p>
            <a:r>
              <a:rPr lang="en-US" altLang="zh-TW" dirty="0"/>
              <a:t>Let </a:t>
            </a:r>
            <a:r>
              <a:rPr lang="en-US" altLang="zh-TW" i="1" dirty="0"/>
              <a:t>p</a:t>
            </a:r>
            <a:r>
              <a:rPr lang="en-US" altLang="zh-TW" dirty="0"/>
              <a:t> be the intersection point of segments </a:t>
            </a:r>
            <a:r>
              <a:rPr lang="en-US" altLang="zh-TW" i="1" dirty="0"/>
              <a:t>a</a:t>
            </a:r>
            <a:r>
              <a:rPr lang="en-US" altLang="zh-TW" dirty="0"/>
              <a:t> and </a:t>
            </a:r>
            <a:r>
              <a:rPr lang="en-US" altLang="zh-TW" i="1" dirty="0"/>
              <a:t>b</a:t>
            </a:r>
            <a:r>
              <a:rPr lang="en-US" altLang="zh-TW" dirty="0"/>
              <a:t>. </a:t>
            </a:r>
            <a:r>
              <a:rPr lang="en-US" altLang="zh-TW" dirty="0" smtClean="0"/>
              <a:t>Then, no </a:t>
            </a:r>
            <a:r>
              <a:rPr lang="en-US" altLang="zh-TW" dirty="0"/>
              <a:t>segments in </a:t>
            </a:r>
            <a:r>
              <a:rPr lang="en-US" altLang="zh-TW" i="1" dirty="0"/>
              <a:t>L </a:t>
            </a:r>
            <a:r>
              <a:rPr lang="en-US" altLang="zh-TW" dirty="0"/>
              <a:t>change their order before the sweep-line passing point </a:t>
            </a:r>
            <a:r>
              <a:rPr lang="en-US" altLang="zh-TW" i="1" dirty="0"/>
              <a:t>p</a:t>
            </a:r>
            <a:r>
              <a:rPr lang="en-US" altLang="zh-TW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F90-E676-42F3-ABD1-1AE97C65C96C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Segment list </a:t>
            </a:r>
            <a:r>
              <a:rPr lang="en-US" altLang="zh-TW" i="1"/>
              <a:t>L</a:t>
            </a:r>
            <a:endParaRPr lang="en-US" altLang="zh-TW"/>
          </a:p>
        </p:txBody>
      </p:sp>
      <p:sp>
        <p:nvSpPr>
          <p:cNvPr id="567299" name="Line 3"/>
          <p:cNvSpPr>
            <a:spLocks noChangeShapeType="1"/>
          </p:cNvSpPr>
          <p:nvPr/>
        </p:nvSpPr>
        <p:spPr bwMode="auto">
          <a:xfrm>
            <a:off x="1187450" y="2420938"/>
            <a:ext cx="2592388" cy="5762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67300" name="Line 4"/>
          <p:cNvSpPr>
            <a:spLocks noChangeShapeType="1"/>
          </p:cNvSpPr>
          <p:nvPr/>
        </p:nvSpPr>
        <p:spPr bwMode="auto">
          <a:xfrm>
            <a:off x="2700338" y="2276475"/>
            <a:ext cx="5400675" cy="11525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67301" name="Line 5"/>
          <p:cNvSpPr>
            <a:spLocks noChangeShapeType="1"/>
          </p:cNvSpPr>
          <p:nvPr/>
        </p:nvSpPr>
        <p:spPr bwMode="auto">
          <a:xfrm flipV="1">
            <a:off x="4500563" y="2205038"/>
            <a:ext cx="3671887" cy="714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67302" name="Line 6"/>
          <p:cNvSpPr>
            <a:spLocks noChangeShapeType="1"/>
          </p:cNvSpPr>
          <p:nvPr/>
        </p:nvSpPr>
        <p:spPr bwMode="auto">
          <a:xfrm flipV="1">
            <a:off x="2124075" y="3141663"/>
            <a:ext cx="3024188" cy="7921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67303" name="Line 7"/>
          <p:cNvSpPr>
            <a:spLocks noChangeShapeType="1"/>
          </p:cNvSpPr>
          <p:nvPr/>
        </p:nvSpPr>
        <p:spPr bwMode="auto">
          <a:xfrm flipV="1">
            <a:off x="1692275" y="2708275"/>
            <a:ext cx="6335713" cy="20161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67304" name="Line 8"/>
          <p:cNvSpPr>
            <a:spLocks noChangeShapeType="1"/>
          </p:cNvSpPr>
          <p:nvPr/>
        </p:nvSpPr>
        <p:spPr bwMode="auto">
          <a:xfrm>
            <a:off x="5940425" y="3716338"/>
            <a:ext cx="2232025" cy="5048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67305" name="Line 9"/>
          <p:cNvSpPr>
            <a:spLocks noChangeShapeType="1"/>
          </p:cNvSpPr>
          <p:nvPr/>
        </p:nvSpPr>
        <p:spPr bwMode="auto">
          <a:xfrm>
            <a:off x="1187450" y="1916113"/>
            <a:ext cx="0" cy="3241675"/>
          </a:xfrm>
          <a:prstGeom prst="line">
            <a:avLst/>
          </a:prstGeom>
          <a:noFill/>
          <a:ln w="76200">
            <a:solidFill>
              <a:schemeClr val="fol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67306" name="Line 10"/>
          <p:cNvSpPr>
            <a:spLocks noChangeShapeType="1"/>
          </p:cNvSpPr>
          <p:nvPr/>
        </p:nvSpPr>
        <p:spPr bwMode="auto">
          <a:xfrm>
            <a:off x="1692275" y="1916113"/>
            <a:ext cx="0" cy="3241675"/>
          </a:xfrm>
          <a:prstGeom prst="line">
            <a:avLst/>
          </a:prstGeom>
          <a:noFill/>
          <a:ln w="76200">
            <a:solidFill>
              <a:schemeClr val="fol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67307" name="Line 11"/>
          <p:cNvSpPr>
            <a:spLocks noChangeShapeType="1"/>
          </p:cNvSpPr>
          <p:nvPr/>
        </p:nvSpPr>
        <p:spPr bwMode="auto">
          <a:xfrm>
            <a:off x="2124075" y="1916113"/>
            <a:ext cx="0" cy="3241675"/>
          </a:xfrm>
          <a:prstGeom prst="line">
            <a:avLst/>
          </a:prstGeom>
          <a:noFill/>
          <a:ln w="76200">
            <a:solidFill>
              <a:schemeClr val="fol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67308" name="Line 12"/>
          <p:cNvSpPr>
            <a:spLocks noChangeShapeType="1"/>
          </p:cNvSpPr>
          <p:nvPr/>
        </p:nvSpPr>
        <p:spPr bwMode="auto">
          <a:xfrm>
            <a:off x="2700338" y="1916113"/>
            <a:ext cx="0" cy="3241675"/>
          </a:xfrm>
          <a:prstGeom prst="line">
            <a:avLst/>
          </a:prstGeom>
          <a:noFill/>
          <a:ln w="76200">
            <a:solidFill>
              <a:schemeClr val="fol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67309" name="Line 13"/>
          <p:cNvSpPr>
            <a:spLocks noChangeShapeType="1"/>
          </p:cNvSpPr>
          <p:nvPr/>
        </p:nvSpPr>
        <p:spPr bwMode="auto">
          <a:xfrm>
            <a:off x="3779838" y="1916113"/>
            <a:ext cx="0" cy="3241675"/>
          </a:xfrm>
          <a:prstGeom prst="line">
            <a:avLst/>
          </a:prstGeom>
          <a:noFill/>
          <a:ln w="76200">
            <a:solidFill>
              <a:schemeClr val="fol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67310" name="Line 14"/>
          <p:cNvSpPr>
            <a:spLocks noChangeShapeType="1"/>
          </p:cNvSpPr>
          <p:nvPr/>
        </p:nvSpPr>
        <p:spPr bwMode="auto">
          <a:xfrm>
            <a:off x="4500563" y="1916113"/>
            <a:ext cx="0" cy="3241675"/>
          </a:xfrm>
          <a:prstGeom prst="line">
            <a:avLst/>
          </a:prstGeom>
          <a:noFill/>
          <a:ln w="76200">
            <a:solidFill>
              <a:schemeClr val="fol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67311" name="Line 15"/>
          <p:cNvSpPr>
            <a:spLocks noChangeShapeType="1"/>
          </p:cNvSpPr>
          <p:nvPr/>
        </p:nvSpPr>
        <p:spPr bwMode="auto">
          <a:xfrm>
            <a:off x="5148263" y="1916113"/>
            <a:ext cx="0" cy="3241675"/>
          </a:xfrm>
          <a:prstGeom prst="line">
            <a:avLst/>
          </a:prstGeom>
          <a:noFill/>
          <a:ln w="76200">
            <a:solidFill>
              <a:schemeClr val="fol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67312" name="Text Box 16"/>
          <p:cNvSpPr txBox="1">
            <a:spLocks noChangeArrowheads="1"/>
          </p:cNvSpPr>
          <p:nvPr/>
        </p:nvSpPr>
        <p:spPr bwMode="auto">
          <a:xfrm>
            <a:off x="735013" y="21478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a</a:t>
            </a:r>
          </a:p>
        </p:txBody>
      </p:sp>
      <p:sp>
        <p:nvSpPr>
          <p:cNvPr id="567313" name="Rectangle 17"/>
          <p:cNvSpPr>
            <a:spLocks noChangeArrowheads="1"/>
          </p:cNvSpPr>
          <p:nvPr/>
        </p:nvSpPr>
        <p:spPr bwMode="auto">
          <a:xfrm>
            <a:off x="2916238" y="43656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/>
              <a:t>b</a:t>
            </a:r>
          </a:p>
        </p:txBody>
      </p:sp>
      <p:sp>
        <p:nvSpPr>
          <p:cNvPr id="567314" name="Rectangle 18"/>
          <p:cNvSpPr>
            <a:spLocks noChangeArrowheads="1"/>
          </p:cNvSpPr>
          <p:nvPr/>
        </p:nvSpPr>
        <p:spPr bwMode="auto">
          <a:xfrm>
            <a:off x="2843213" y="32131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/>
              <a:t>c</a:t>
            </a:r>
          </a:p>
        </p:txBody>
      </p:sp>
      <p:sp>
        <p:nvSpPr>
          <p:cNvPr id="567315" name="Rectangle 19"/>
          <p:cNvSpPr>
            <a:spLocks noChangeArrowheads="1"/>
          </p:cNvSpPr>
          <p:nvPr/>
        </p:nvSpPr>
        <p:spPr bwMode="auto">
          <a:xfrm>
            <a:off x="3059113" y="19891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/>
              <a:t>d</a:t>
            </a:r>
          </a:p>
        </p:txBody>
      </p:sp>
      <p:sp>
        <p:nvSpPr>
          <p:cNvPr id="567316" name="Rectangle 20"/>
          <p:cNvSpPr>
            <a:spLocks noChangeArrowheads="1"/>
          </p:cNvSpPr>
          <p:nvPr/>
        </p:nvSpPr>
        <p:spPr bwMode="auto">
          <a:xfrm>
            <a:off x="5435600" y="1844675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e</a:t>
            </a:r>
            <a:endParaRPr lang="zh-TW" altLang="en-US"/>
          </a:p>
        </p:txBody>
      </p:sp>
      <p:sp>
        <p:nvSpPr>
          <p:cNvPr id="567317" name="Rectangle 21"/>
          <p:cNvSpPr>
            <a:spLocks noChangeArrowheads="1"/>
          </p:cNvSpPr>
          <p:nvPr/>
        </p:nvSpPr>
        <p:spPr bwMode="auto">
          <a:xfrm>
            <a:off x="6011863" y="3933825"/>
            <a:ext cx="257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f</a:t>
            </a:r>
            <a:endParaRPr lang="zh-TW" altLang="en-US"/>
          </a:p>
        </p:txBody>
      </p:sp>
      <p:sp>
        <p:nvSpPr>
          <p:cNvPr id="567318" name="Text Box 22"/>
          <p:cNvSpPr txBox="1">
            <a:spLocks noChangeArrowheads="1"/>
          </p:cNvSpPr>
          <p:nvPr/>
        </p:nvSpPr>
        <p:spPr bwMode="auto">
          <a:xfrm>
            <a:off x="1042988" y="51181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a</a:t>
            </a:r>
          </a:p>
        </p:txBody>
      </p:sp>
      <p:sp>
        <p:nvSpPr>
          <p:cNvPr id="567319" name="Text Box 23"/>
          <p:cNvSpPr txBox="1">
            <a:spLocks noChangeArrowheads="1"/>
          </p:cNvSpPr>
          <p:nvPr/>
        </p:nvSpPr>
        <p:spPr bwMode="auto">
          <a:xfrm>
            <a:off x="1531938" y="5118100"/>
            <a:ext cx="311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a</a:t>
            </a:r>
          </a:p>
          <a:p>
            <a:r>
              <a:rPr lang="en-US" altLang="zh-TW"/>
              <a:t>b</a:t>
            </a:r>
          </a:p>
        </p:txBody>
      </p:sp>
      <p:sp>
        <p:nvSpPr>
          <p:cNvPr id="567320" name="Text Box 24"/>
          <p:cNvSpPr txBox="1">
            <a:spLocks noChangeArrowheads="1"/>
          </p:cNvSpPr>
          <p:nvPr/>
        </p:nvSpPr>
        <p:spPr bwMode="auto">
          <a:xfrm>
            <a:off x="1979613" y="5118100"/>
            <a:ext cx="3111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a</a:t>
            </a:r>
          </a:p>
          <a:p>
            <a:r>
              <a:rPr lang="en-US" altLang="zh-TW"/>
              <a:t>c</a:t>
            </a:r>
          </a:p>
          <a:p>
            <a:r>
              <a:rPr lang="en-US" altLang="zh-TW"/>
              <a:t>b</a:t>
            </a:r>
          </a:p>
        </p:txBody>
      </p:sp>
      <p:sp>
        <p:nvSpPr>
          <p:cNvPr id="567321" name="Text Box 25"/>
          <p:cNvSpPr txBox="1">
            <a:spLocks noChangeArrowheads="1"/>
          </p:cNvSpPr>
          <p:nvPr/>
        </p:nvSpPr>
        <p:spPr bwMode="auto">
          <a:xfrm>
            <a:off x="2540000" y="5118100"/>
            <a:ext cx="3111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d</a:t>
            </a:r>
          </a:p>
          <a:p>
            <a:r>
              <a:rPr lang="en-US" altLang="zh-TW"/>
              <a:t>a</a:t>
            </a:r>
          </a:p>
          <a:p>
            <a:r>
              <a:rPr lang="en-US" altLang="zh-TW"/>
              <a:t>c</a:t>
            </a:r>
          </a:p>
          <a:p>
            <a:r>
              <a:rPr lang="en-US" altLang="zh-TW"/>
              <a:t>b</a:t>
            </a:r>
          </a:p>
        </p:txBody>
      </p:sp>
      <p:sp>
        <p:nvSpPr>
          <p:cNvPr id="567322" name="Text Box 26"/>
          <p:cNvSpPr txBox="1">
            <a:spLocks noChangeArrowheads="1"/>
          </p:cNvSpPr>
          <p:nvPr/>
        </p:nvSpPr>
        <p:spPr bwMode="auto">
          <a:xfrm>
            <a:off x="3635375" y="5118100"/>
            <a:ext cx="3111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d</a:t>
            </a:r>
          </a:p>
          <a:p>
            <a:r>
              <a:rPr lang="en-US" altLang="zh-TW"/>
              <a:t>c</a:t>
            </a:r>
          </a:p>
          <a:p>
            <a:r>
              <a:rPr lang="en-US" altLang="zh-TW"/>
              <a:t>b</a:t>
            </a:r>
          </a:p>
        </p:txBody>
      </p:sp>
      <p:sp>
        <p:nvSpPr>
          <p:cNvPr id="567323" name="Text Box 27"/>
          <p:cNvSpPr txBox="1">
            <a:spLocks noChangeArrowheads="1"/>
          </p:cNvSpPr>
          <p:nvPr/>
        </p:nvSpPr>
        <p:spPr bwMode="auto">
          <a:xfrm>
            <a:off x="4343400" y="5135563"/>
            <a:ext cx="3111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e</a:t>
            </a:r>
          </a:p>
          <a:p>
            <a:r>
              <a:rPr lang="en-US" altLang="zh-TW"/>
              <a:t>d</a:t>
            </a:r>
          </a:p>
          <a:p>
            <a:r>
              <a:rPr lang="en-US" altLang="zh-TW"/>
              <a:t>c</a:t>
            </a:r>
          </a:p>
          <a:p>
            <a:r>
              <a:rPr lang="en-US" altLang="zh-TW"/>
              <a:t>b</a:t>
            </a:r>
          </a:p>
        </p:txBody>
      </p:sp>
      <p:sp>
        <p:nvSpPr>
          <p:cNvPr id="567324" name="Text Box 28"/>
          <p:cNvSpPr txBox="1">
            <a:spLocks noChangeArrowheads="1"/>
          </p:cNvSpPr>
          <p:nvPr/>
        </p:nvSpPr>
        <p:spPr bwMode="auto">
          <a:xfrm>
            <a:off x="5003800" y="5118100"/>
            <a:ext cx="3111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e</a:t>
            </a:r>
          </a:p>
          <a:p>
            <a:r>
              <a:rPr lang="en-US" altLang="zh-TW"/>
              <a:t>d</a:t>
            </a:r>
          </a:p>
          <a:p>
            <a:r>
              <a:rPr lang="en-US" altLang="zh-TW"/>
              <a:t>b</a:t>
            </a:r>
          </a:p>
        </p:txBody>
      </p:sp>
      <p:sp>
        <p:nvSpPr>
          <p:cNvPr id="567325" name="Rectangle 29"/>
          <p:cNvSpPr>
            <a:spLocks noChangeArrowheads="1"/>
          </p:cNvSpPr>
          <p:nvPr/>
        </p:nvSpPr>
        <p:spPr bwMode="auto">
          <a:xfrm>
            <a:off x="827088" y="5084763"/>
            <a:ext cx="7561262" cy="1223962"/>
          </a:xfrm>
          <a:prstGeom prst="rect">
            <a:avLst/>
          </a:prstGeom>
          <a:noFill/>
          <a:ln w="762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27E2-3B50-42A7-9F26-455E406DB571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Maintaining </a:t>
            </a:r>
            <a:r>
              <a:rPr lang="en-US" altLang="zh-TW" i="1"/>
              <a:t>L</a:t>
            </a:r>
            <a:endParaRPr lang="en-US" altLang="zh-TW"/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76872"/>
            <a:ext cx="8229600" cy="4047728"/>
          </a:xfrm>
        </p:spPr>
        <p:txBody>
          <a:bodyPr/>
          <a:lstStyle/>
          <a:p>
            <a:r>
              <a:rPr lang="en-US" altLang="zh-TW" dirty="0"/>
              <a:t>The segments are “sorted” according to their vertical order at the sweep line:</a:t>
            </a:r>
          </a:p>
          <a:p>
            <a:pPr lvl="1"/>
            <a:r>
              <a:rPr lang="en-US" altLang="zh-TW" dirty="0"/>
              <a:t>When reaching a starting endpoint,</a:t>
            </a:r>
          </a:p>
          <a:p>
            <a:pPr lvl="2"/>
            <a:r>
              <a:rPr lang="en-US" altLang="zh-TW" dirty="0"/>
              <a:t>we insert the segment into the list </a:t>
            </a:r>
            <a:r>
              <a:rPr lang="en-US" altLang="zh-TW" i="1" dirty="0"/>
              <a:t>L </a:t>
            </a:r>
            <a:r>
              <a:rPr lang="en-US" altLang="zh-TW" dirty="0"/>
              <a:t>according to the vertical order at the sweep line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pPr lvl="1"/>
            <a:r>
              <a:rPr lang="en-US" altLang="zh-TW" dirty="0"/>
              <a:t>When reaching an ending endpoint,</a:t>
            </a:r>
          </a:p>
          <a:p>
            <a:pPr lvl="2"/>
            <a:r>
              <a:rPr lang="en-US" altLang="zh-TW" dirty="0"/>
              <a:t>we delete the segment from the list </a:t>
            </a:r>
            <a:r>
              <a:rPr lang="en-US" altLang="zh-TW" i="1" dirty="0"/>
              <a:t>L</a:t>
            </a:r>
            <a:r>
              <a:rPr lang="en-US" altLang="zh-TW" dirty="0"/>
              <a:t> according to the vertical order at the sweep line</a:t>
            </a:r>
            <a:r>
              <a:rPr lang="en-US" altLang="zh-TW" dirty="0" smtClean="0"/>
              <a:t>.</a:t>
            </a:r>
          </a:p>
          <a:p>
            <a:r>
              <a:rPr lang="zh-TW" altLang="en-US" dirty="0" smtClean="0"/>
              <a:t>我們可以用</a:t>
            </a:r>
            <a:r>
              <a:rPr lang="en-US" altLang="zh-TW" dirty="0" smtClean="0"/>
              <a:t>balanced search tree</a:t>
            </a:r>
            <a:r>
              <a:rPr lang="zh-TW" altLang="en-US" dirty="0" smtClean="0"/>
              <a:t>來</a:t>
            </a:r>
            <a:r>
              <a:rPr lang="en-US" altLang="zh-TW" dirty="0" smtClean="0"/>
              <a:t>implement </a:t>
            </a:r>
            <a:r>
              <a:rPr lang="en-US" altLang="zh-TW" i="1" dirty="0" smtClean="0"/>
              <a:t>L</a:t>
            </a:r>
            <a:r>
              <a:rPr lang="zh-TW" altLang="en-US" dirty="0" smtClean="0"/>
              <a:t>。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9B55-B1A8-4FE2-9927-7498C649E5E0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Detecting intersection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20888"/>
            <a:ext cx="8229600" cy="3903712"/>
          </a:xfrm>
        </p:spPr>
        <p:txBody>
          <a:bodyPr/>
          <a:lstStyle/>
          <a:p>
            <a:r>
              <a:rPr lang="en-US" altLang="zh-TW" dirty="0"/>
              <a:t>We only have to detect intersection for consecutive segments in </a:t>
            </a:r>
            <a:r>
              <a:rPr lang="en-US" altLang="zh-TW" i="1" dirty="0"/>
              <a:t>L.</a:t>
            </a:r>
          </a:p>
          <a:p>
            <a:pPr lvl="1"/>
            <a:r>
              <a:rPr lang="en-US" altLang="zh-TW" dirty="0"/>
              <a:t>When inserting a new segment in </a:t>
            </a:r>
            <a:r>
              <a:rPr lang="en-US" altLang="zh-TW" i="1" dirty="0"/>
              <a:t>L</a:t>
            </a:r>
            <a:r>
              <a:rPr lang="en-US" altLang="zh-TW" dirty="0"/>
              <a:t>, we check this new segment with its neighbors in </a:t>
            </a:r>
            <a:r>
              <a:rPr lang="en-US" altLang="zh-TW" i="1" dirty="0"/>
              <a:t>L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When deleting a segment from </a:t>
            </a:r>
            <a:r>
              <a:rPr lang="en-US" altLang="zh-TW" i="1" dirty="0"/>
              <a:t>L</a:t>
            </a:r>
            <a:r>
              <a:rPr lang="en-US" altLang="zh-TW" dirty="0"/>
              <a:t>, we check for the segments that become neighbors in </a:t>
            </a:r>
            <a:r>
              <a:rPr lang="en-US" altLang="zh-TW" i="1" dirty="0"/>
              <a:t>L </a:t>
            </a:r>
            <a:r>
              <a:rPr lang="en-US" altLang="zh-TW" dirty="0"/>
              <a:t>due to the deletion.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A150-D384-444D-827E-4518B830130E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Running time</a:t>
            </a:r>
            <a:endParaRPr lang="en-US" altLang="zh-TW" dirty="0"/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 dirty="0"/>
              <a:t>The segment list </a:t>
            </a:r>
            <a:r>
              <a:rPr lang="en-US" altLang="zh-TW" sz="2800" i="1" dirty="0"/>
              <a:t>L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is implemented </a:t>
            </a:r>
            <a:r>
              <a:rPr lang="en-US" altLang="zh-TW" sz="2800" dirty="0"/>
              <a:t>by a binary search tree (e.g., a </a:t>
            </a:r>
            <a:r>
              <a:rPr lang="en-US" altLang="zh-TW" sz="2800" dirty="0" smtClean="0"/>
              <a:t>2-3-4 </a:t>
            </a:r>
            <a:r>
              <a:rPr lang="en-US" altLang="zh-TW" sz="2800" dirty="0"/>
              <a:t>tree).</a:t>
            </a:r>
          </a:p>
          <a:p>
            <a:r>
              <a:rPr lang="en-US" altLang="zh-TW" sz="2800" dirty="0"/>
              <a:t>The binary search tree is “sorted” by their relative order of </a:t>
            </a:r>
            <a:r>
              <a:rPr lang="en-US" altLang="zh-TW" sz="2800" i="1" dirty="0"/>
              <a:t>y</a:t>
            </a:r>
            <a:r>
              <a:rPr lang="en-US" altLang="zh-TW" sz="2800" dirty="0"/>
              <a:t>-coordinates.</a:t>
            </a:r>
          </a:p>
          <a:p>
            <a:r>
              <a:rPr lang="en-US" altLang="zh-TW" sz="2800" dirty="0"/>
              <a:t>It takes </a:t>
            </a:r>
            <a:r>
              <a:rPr lang="en-US" altLang="zh-TW" sz="2800" i="1" dirty="0"/>
              <a:t>O</a:t>
            </a:r>
            <a:r>
              <a:rPr lang="en-US" altLang="zh-TW" sz="2800" dirty="0"/>
              <a:t>(log </a:t>
            </a:r>
            <a:r>
              <a:rPr lang="en-US" altLang="zh-TW" sz="2800" i="1" dirty="0"/>
              <a:t>n</a:t>
            </a:r>
            <a:r>
              <a:rPr lang="en-US" altLang="zh-TW" sz="2800" dirty="0"/>
              <a:t>) time to do insertion and deletion.</a:t>
            </a:r>
          </a:p>
          <a:p>
            <a:r>
              <a:rPr lang="en-US" altLang="zh-TW" sz="2800" dirty="0"/>
              <a:t>It takes </a:t>
            </a:r>
            <a:r>
              <a:rPr lang="en-US" altLang="zh-TW" sz="2800" i="1" dirty="0"/>
              <a:t>O</a:t>
            </a:r>
            <a:r>
              <a:rPr lang="en-US" altLang="zh-TW" sz="2800" dirty="0"/>
              <a:t>(log </a:t>
            </a:r>
            <a:r>
              <a:rPr lang="en-US" altLang="zh-TW" sz="2800" i="1" dirty="0"/>
              <a:t>n</a:t>
            </a:r>
            <a:r>
              <a:rPr lang="en-US" altLang="zh-TW" sz="2800" dirty="0"/>
              <a:t>) time to identify the “neighbors” of each segment</a:t>
            </a:r>
            <a:r>
              <a:rPr lang="en-US" altLang="zh-TW" sz="2800" dirty="0" smtClean="0"/>
              <a:t>. (How?)</a:t>
            </a:r>
            <a:endParaRPr lang="en-US" altLang="zh-TW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A8BA-80F4-4FFC-8874-204D86D9362D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1664101" name="Rectangle 10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Q: </a:t>
            </a:r>
            <a:r>
              <a:rPr lang="zh-TW" altLang="en-US" dirty="0" smtClean="0"/>
              <a:t>如何找到左右鄰值</a:t>
            </a:r>
            <a:r>
              <a:rPr lang="en-US" altLang="zh-TW" dirty="0" smtClean="0"/>
              <a:t>?</a:t>
            </a:r>
            <a:endParaRPr lang="en-US" altLang="zh-TW" dirty="0"/>
          </a:p>
        </p:txBody>
      </p:sp>
      <p:sp>
        <p:nvSpPr>
          <p:cNvPr id="16640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1981200"/>
            <a:ext cx="7543800" cy="4114800"/>
          </a:xfrm>
        </p:spPr>
        <p:txBody>
          <a:bodyPr/>
          <a:lstStyle/>
          <a:p>
            <a:r>
              <a:rPr lang="en-US" altLang="zh-TW" dirty="0"/>
              <a:t>Number of children = 2, 3, or 4</a:t>
            </a:r>
          </a:p>
        </p:txBody>
      </p:sp>
      <p:sp>
        <p:nvSpPr>
          <p:cNvPr id="1664089" name="Line 89"/>
          <p:cNvSpPr>
            <a:spLocks noChangeShapeType="1"/>
          </p:cNvSpPr>
          <p:nvPr/>
        </p:nvSpPr>
        <p:spPr bwMode="auto">
          <a:xfrm flipH="1">
            <a:off x="1620838" y="4437063"/>
            <a:ext cx="792162" cy="5746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664090" name="Line 90"/>
          <p:cNvSpPr>
            <a:spLocks noChangeShapeType="1"/>
          </p:cNvSpPr>
          <p:nvPr/>
        </p:nvSpPr>
        <p:spPr bwMode="auto">
          <a:xfrm>
            <a:off x="2700338" y="4437063"/>
            <a:ext cx="144462" cy="5746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664091" name="Line 91"/>
          <p:cNvSpPr>
            <a:spLocks noChangeShapeType="1"/>
          </p:cNvSpPr>
          <p:nvPr/>
        </p:nvSpPr>
        <p:spPr bwMode="auto">
          <a:xfrm>
            <a:off x="2989263" y="4437063"/>
            <a:ext cx="1150937" cy="5746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664093" name="Line 93"/>
          <p:cNvSpPr>
            <a:spLocks noChangeShapeType="1"/>
          </p:cNvSpPr>
          <p:nvPr/>
        </p:nvSpPr>
        <p:spPr bwMode="auto">
          <a:xfrm flipH="1">
            <a:off x="5076825" y="4437063"/>
            <a:ext cx="863600" cy="5746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664094" name="Line 94"/>
          <p:cNvSpPr>
            <a:spLocks noChangeShapeType="1"/>
          </p:cNvSpPr>
          <p:nvPr/>
        </p:nvSpPr>
        <p:spPr bwMode="auto">
          <a:xfrm flipH="1">
            <a:off x="5868988" y="4437063"/>
            <a:ext cx="431800" cy="5746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664095" name="Line 95"/>
          <p:cNvSpPr>
            <a:spLocks noChangeShapeType="1"/>
          </p:cNvSpPr>
          <p:nvPr/>
        </p:nvSpPr>
        <p:spPr bwMode="auto">
          <a:xfrm>
            <a:off x="6589713" y="4437063"/>
            <a:ext cx="142875" cy="5746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664096" name="Line 96"/>
          <p:cNvSpPr>
            <a:spLocks noChangeShapeType="1"/>
          </p:cNvSpPr>
          <p:nvPr/>
        </p:nvSpPr>
        <p:spPr bwMode="auto">
          <a:xfrm>
            <a:off x="6877050" y="4364038"/>
            <a:ext cx="720725" cy="647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664098" name="Line 98"/>
          <p:cNvSpPr>
            <a:spLocks noChangeShapeType="1"/>
          </p:cNvSpPr>
          <p:nvPr/>
        </p:nvSpPr>
        <p:spPr bwMode="auto">
          <a:xfrm flipH="1">
            <a:off x="2628900" y="3211513"/>
            <a:ext cx="2016125" cy="7921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664099" name="Line 99"/>
          <p:cNvSpPr>
            <a:spLocks noChangeShapeType="1"/>
          </p:cNvSpPr>
          <p:nvPr/>
        </p:nvSpPr>
        <p:spPr bwMode="auto">
          <a:xfrm>
            <a:off x="4932363" y="3211513"/>
            <a:ext cx="1657350" cy="7921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664075" name="AutoShape 75"/>
          <p:cNvSpPr>
            <a:spLocks noChangeArrowheads="1"/>
          </p:cNvSpPr>
          <p:nvPr/>
        </p:nvSpPr>
        <p:spPr bwMode="auto">
          <a:xfrm>
            <a:off x="1179513" y="5011738"/>
            <a:ext cx="863600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  <a:ea typeface="標楷體" pitchFamily="65" charset="-120"/>
              </a:rPr>
              <a:t>9,11</a:t>
            </a:r>
          </a:p>
        </p:txBody>
      </p:sp>
      <p:sp>
        <p:nvSpPr>
          <p:cNvPr id="1664076" name="AutoShape 76"/>
          <p:cNvSpPr>
            <a:spLocks noChangeArrowheads="1"/>
          </p:cNvSpPr>
          <p:nvPr/>
        </p:nvSpPr>
        <p:spPr bwMode="auto">
          <a:xfrm>
            <a:off x="2178050" y="5011738"/>
            <a:ext cx="1439863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19,23,30</a:t>
            </a:r>
          </a:p>
        </p:txBody>
      </p:sp>
      <p:sp>
        <p:nvSpPr>
          <p:cNvPr id="1664077" name="AutoShape 77"/>
          <p:cNvSpPr>
            <a:spLocks noChangeArrowheads="1"/>
          </p:cNvSpPr>
          <p:nvPr/>
        </p:nvSpPr>
        <p:spPr bwMode="auto">
          <a:xfrm>
            <a:off x="2124075" y="4003675"/>
            <a:ext cx="1008063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15,33</a:t>
            </a:r>
          </a:p>
        </p:txBody>
      </p:sp>
      <p:sp>
        <p:nvSpPr>
          <p:cNvPr id="1664078" name="AutoShape 78"/>
          <p:cNvSpPr>
            <a:spLocks noChangeArrowheads="1"/>
          </p:cNvSpPr>
          <p:nvPr/>
        </p:nvSpPr>
        <p:spPr bwMode="auto">
          <a:xfrm>
            <a:off x="3752850" y="5011738"/>
            <a:ext cx="792163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  <a:ea typeface="標楷體" pitchFamily="65" charset="-120"/>
              </a:rPr>
              <a:t>35,39</a:t>
            </a:r>
          </a:p>
        </p:txBody>
      </p:sp>
      <p:sp>
        <p:nvSpPr>
          <p:cNvPr id="1664079" name="AutoShape 79"/>
          <p:cNvSpPr>
            <a:spLocks noChangeArrowheads="1"/>
          </p:cNvSpPr>
          <p:nvPr/>
        </p:nvSpPr>
        <p:spPr bwMode="auto">
          <a:xfrm>
            <a:off x="4679950" y="5011738"/>
            <a:ext cx="720725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  <a:ea typeface="標楷體" pitchFamily="65" charset="-120"/>
              </a:rPr>
              <a:t>55,58</a:t>
            </a:r>
          </a:p>
        </p:txBody>
      </p:sp>
      <p:sp>
        <p:nvSpPr>
          <p:cNvPr id="1664080" name="AutoShape 80"/>
          <p:cNvSpPr>
            <a:spLocks noChangeArrowheads="1"/>
          </p:cNvSpPr>
          <p:nvPr/>
        </p:nvSpPr>
        <p:spPr bwMode="auto">
          <a:xfrm>
            <a:off x="5535613" y="5011738"/>
            <a:ext cx="647700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  <a:ea typeface="標楷體" pitchFamily="65" charset="-120"/>
              </a:rPr>
              <a:t>61,67</a:t>
            </a:r>
          </a:p>
        </p:txBody>
      </p:sp>
      <p:sp>
        <p:nvSpPr>
          <p:cNvPr id="1664082" name="AutoShape 82"/>
          <p:cNvSpPr>
            <a:spLocks noChangeArrowheads="1"/>
          </p:cNvSpPr>
          <p:nvPr/>
        </p:nvSpPr>
        <p:spPr bwMode="auto">
          <a:xfrm>
            <a:off x="6318250" y="5011738"/>
            <a:ext cx="792163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  <a:ea typeface="標楷體" pitchFamily="65" charset="-120"/>
              </a:rPr>
              <a:t>73,77</a:t>
            </a:r>
          </a:p>
        </p:txBody>
      </p:sp>
      <p:sp>
        <p:nvSpPr>
          <p:cNvPr id="1664083" name="AutoShape 83"/>
          <p:cNvSpPr>
            <a:spLocks noChangeArrowheads="1"/>
          </p:cNvSpPr>
          <p:nvPr/>
        </p:nvSpPr>
        <p:spPr bwMode="auto">
          <a:xfrm>
            <a:off x="7245350" y="5011738"/>
            <a:ext cx="720725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  <a:ea typeface="標楷體" pitchFamily="65" charset="-120"/>
              </a:rPr>
              <a:t>81,83</a:t>
            </a:r>
          </a:p>
        </p:txBody>
      </p:sp>
      <p:sp>
        <p:nvSpPr>
          <p:cNvPr id="1664086" name="AutoShape 86"/>
          <p:cNvSpPr>
            <a:spLocks noChangeArrowheads="1"/>
          </p:cNvSpPr>
          <p:nvPr/>
        </p:nvSpPr>
        <p:spPr bwMode="auto">
          <a:xfrm>
            <a:off x="5867400" y="4003675"/>
            <a:ext cx="1441450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  <a:ea typeface="標楷體" pitchFamily="65" charset="-120"/>
              </a:rPr>
              <a:t>60,70,79</a:t>
            </a:r>
          </a:p>
        </p:txBody>
      </p:sp>
      <p:sp>
        <p:nvSpPr>
          <p:cNvPr id="1664087" name="AutoShape 87"/>
          <p:cNvSpPr>
            <a:spLocks noChangeArrowheads="1"/>
          </p:cNvSpPr>
          <p:nvPr/>
        </p:nvSpPr>
        <p:spPr bwMode="auto">
          <a:xfrm>
            <a:off x="4284663" y="2852738"/>
            <a:ext cx="1008062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  <a:ea typeface="標楷體" pitchFamily="65" charset="-120"/>
              </a:rPr>
              <a:t>50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151D-5CBA-4A17-9030-407AC44A6CEE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Segment list </a:t>
            </a:r>
            <a:r>
              <a:rPr lang="en-US" altLang="zh-TW" i="1"/>
              <a:t>L</a:t>
            </a:r>
            <a:endParaRPr lang="en-US" altLang="zh-TW"/>
          </a:p>
        </p:txBody>
      </p:sp>
      <p:sp>
        <p:nvSpPr>
          <p:cNvPr id="568323" name="Line 3"/>
          <p:cNvSpPr>
            <a:spLocks noChangeShapeType="1"/>
          </p:cNvSpPr>
          <p:nvPr/>
        </p:nvSpPr>
        <p:spPr bwMode="auto">
          <a:xfrm>
            <a:off x="1187450" y="2420938"/>
            <a:ext cx="2592388" cy="5762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68324" name="Line 4"/>
          <p:cNvSpPr>
            <a:spLocks noChangeShapeType="1"/>
          </p:cNvSpPr>
          <p:nvPr/>
        </p:nvSpPr>
        <p:spPr bwMode="auto">
          <a:xfrm>
            <a:off x="2700338" y="2276475"/>
            <a:ext cx="5400675" cy="11525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68325" name="Line 5"/>
          <p:cNvSpPr>
            <a:spLocks noChangeShapeType="1"/>
          </p:cNvSpPr>
          <p:nvPr/>
        </p:nvSpPr>
        <p:spPr bwMode="auto">
          <a:xfrm flipV="1">
            <a:off x="4500563" y="2205038"/>
            <a:ext cx="3671887" cy="714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68326" name="Line 6"/>
          <p:cNvSpPr>
            <a:spLocks noChangeShapeType="1"/>
          </p:cNvSpPr>
          <p:nvPr/>
        </p:nvSpPr>
        <p:spPr bwMode="auto">
          <a:xfrm flipV="1">
            <a:off x="2124075" y="3141663"/>
            <a:ext cx="3024188" cy="7921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68327" name="Line 7"/>
          <p:cNvSpPr>
            <a:spLocks noChangeShapeType="1"/>
          </p:cNvSpPr>
          <p:nvPr/>
        </p:nvSpPr>
        <p:spPr bwMode="auto">
          <a:xfrm flipV="1">
            <a:off x="1692275" y="2708275"/>
            <a:ext cx="6335713" cy="20161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68328" name="Line 8"/>
          <p:cNvSpPr>
            <a:spLocks noChangeShapeType="1"/>
          </p:cNvSpPr>
          <p:nvPr/>
        </p:nvSpPr>
        <p:spPr bwMode="auto">
          <a:xfrm>
            <a:off x="5940425" y="3716338"/>
            <a:ext cx="2232025" cy="5048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68329" name="Line 9"/>
          <p:cNvSpPr>
            <a:spLocks noChangeShapeType="1"/>
          </p:cNvSpPr>
          <p:nvPr/>
        </p:nvSpPr>
        <p:spPr bwMode="auto">
          <a:xfrm>
            <a:off x="1187450" y="1916113"/>
            <a:ext cx="0" cy="3241675"/>
          </a:xfrm>
          <a:prstGeom prst="line">
            <a:avLst/>
          </a:prstGeom>
          <a:noFill/>
          <a:ln w="76200">
            <a:solidFill>
              <a:schemeClr val="fol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68330" name="Line 10"/>
          <p:cNvSpPr>
            <a:spLocks noChangeShapeType="1"/>
          </p:cNvSpPr>
          <p:nvPr/>
        </p:nvSpPr>
        <p:spPr bwMode="auto">
          <a:xfrm>
            <a:off x="1692275" y="1916113"/>
            <a:ext cx="0" cy="3241675"/>
          </a:xfrm>
          <a:prstGeom prst="line">
            <a:avLst/>
          </a:prstGeom>
          <a:noFill/>
          <a:ln w="76200">
            <a:solidFill>
              <a:schemeClr val="fol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68331" name="Line 11"/>
          <p:cNvSpPr>
            <a:spLocks noChangeShapeType="1"/>
          </p:cNvSpPr>
          <p:nvPr/>
        </p:nvSpPr>
        <p:spPr bwMode="auto">
          <a:xfrm>
            <a:off x="2124075" y="1916113"/>
            <a:ext cx="0" cy="3241675"/>
          </a:xfrm>
          <a:prstGeom prst="line">
            <a:avLst/>
          </a:prstGeom>
          <a:noFill/>
          <a:ln w="76200">
            <a:solidFill>
              <a:schemeClr val="fol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68332" name="Line 12"/>
          <p:cNvSpPr>
            <a:spLocks noChangeShapeType="1"/>
          </p:cNvSpPr>
          <p:nvPr/>
        </p:nvSpPr>
        <p:spPr bwMode="auto">
          <a:xfrm>
            <a:off x="2700338" y="1916113"/>
            <a:ext cx="0" cy="3241675"/>
          </a:xfrm>
          <a:prstGeom prst="line">
            <a:avLst/>
          </a:prstGeom>
          <a:noFill/>
          <a:ln w="76200">
            <a:solidFill>
              <a:schemeClr val="fol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68333" name="Line 13"/>
          <p:cNvSpPr>
            <a:spLocks noChangeShapeType="1"/>
          </p:cNvSpPr>
          <p:nvPr/>
        </p:nvSpPr>
        <p:spPr bwMode="auto">
          <a:xfrm>
            <a:off x="3779838" y="1916113"/>
            <a:ext cx="0" cy="3241675"/>
          </a:xfrm>
          <a:prstGeom prst="line">
            <a:avLst/>
          </a:prstGeom>
          <a:noFill/>
          <a:ln w="76200">
            <a:solidFill>
              <a:schemeClr val="fol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68334" name="Line 14"/>
          <p:cNvSpPr>
            <a:spLocks noChangeShapeType="1"/>
          </p:cNvSpPr>
          <p:nvPr/>
        </p:nvSpPr>
        <p:spPr bwMode="auto">
          <a:xfrm>
            <a:off x="4500563" y="1916113"/>
            <a:ext cx="0" cy="3241675"/>
          </a:xfrm>
          <a:prstGeom prst="line">
            <a:avLst/>
          </a:prstGeom>
          <a:noFill/>
          <a:ln w="76200">
            <a:solidFill>
              <a:schemeClr val="fol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68335" name="Line 15"/>
          <p:cNvSpPr>
            <a:spLocks noChangeShapeType="1"/>
          </p:cNvSpPr>
          <p:nvPr/>
        </p:nvSpPr>
        <p:spPr bwMode="auto">
          <a:xfrm>
            <a:off x="5148263" y="1916113"/>
            <a:ext cx="0" cy="3241675"/>
          </a:xfrm>
          <a:prstGeom prst="line">
            <a:avLst/>
          </a:prstGeom>
          <a:noFill/>
          <a:ln w="76200">
            <a:solidFill>
              <a:schemeClr val="fol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68336" name="Text Box 16"/>
          <p:cNvSpPr txBox="1">
            <a:spLocks noChangeArrowheads="1"/>
          </p:cNvSpPr>
          <p:nvPr/>
        </p:nvSpPr>
        <p:spPr bwMode="auto">
          <a:xfrm>
            <a:off x="735013" y="21478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a</a:t>
            </a:r>
          </a:p>
        </p:txBody>
      </p:sp>
      <p:sp>
        <p:nvSpPr>
          <p:cNvPr id="568337" name="Rectangle 17"/>
          <p:cNvSpPr>
            <a:spLocks noChangeArrowheads="1"/>
          </p:cNvSpPr>
          <p:nvPr/>
        </p:nvSpPr>
        <p:spPr bwMode="auto">
          <a:xfrm>
            <a:off x="2916238" y="43656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/>
              <a:t>b</a:t>
            </a:r>
          </a:p>
        </p:txBody>
      </p:sp>
      <p:sp>
        <p:nvSpPr>
          <p:cNvPr id="568338" name="Rectangle 18"/>
          <p:cNvSpPr>
            <a:spLocks noChangeArrowheads="1"/>
          </p:cNvSpPr>
          <p:nvPr/>
        </p:nvSpPr>
        <p:spPr bwMode="auto">
          <a:xfrm>
            <a:off x="2843213" y="32131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/>
              <a:t>c</a:t>
            </a:r>
          </a:p>
        </p:txBody>
      </p:sp>
      <p:sp>
        <p:nvSpPr>
          <p:cNvPr id="568339" name="Rectangle 19"/>
          <p:cNvSpPr>
            <a:spLocks noChangeArrowheads="1"/>
          </p:cNvSpPr>
          <p:nvPr/>
        </p:nvSpPr>
        <p:spPr bwMode="auto">
          <a:xfrm>
            <a:off x="3059113" y="19891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/>
              <a:t>d</a:t>
            </a:r>
          </a:p>
        </p:txBody>
      </p:sp>
      <p:sp>
        <p:nvSpPr>
          <p:cNvPr id="568340" name="Rectangle 20"/>
          <p:cNvSpPr>
            <a:spLocks noChangeArrowheads="1"/>
          </p:cNvSpPr>
          <p:nvPr/>
        </p:nvSpPr>
        <p:spPr bwMode="auto">
          <a:xfrm>
            <a:off x="5435600" y="1844675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e</a:t>
            </a:r>
            <a:endParaRPr lang="zh-TW" altLang="en-US"/>
          </a:p>
        </p:txBody>
      </p:sp>
      <p:sp>
        <p:nvSpPr>
          <p:cNvPr id="568341" name="Rectangle 21"/>
          <p:cNvSpPr>
            <a:spLocks noChangeArrowheads="1"/>
          </p:cNvSpPr>
          <p:nvPr/>
        </p:nvSpPr>
        <p:spPr bwMode="auto">
          <a:xfrm>
            <a:off x="6011863" y="3933825"/>
            <a:ext cx="257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f</a:t>
            </a:r>
            <a:endParaRPr lang="zh-TW" altLang="en-US"/>
          </a:p>
        </p:txBody>
      </p:sp>
      <p:sp>
        <p:nvSpPr>
          <p:cNvPr id="568342" name="Text Box 22"/>
          <p:cNvSpPr txBox="1">
            <a:spLocks noChangeArrowheads="1"/>
          </p:cNvSpPr>
          <p:nvPr/>
        </p:nvSpPr>
        <p:spPr bwMode="auto">
          <a:xfrm>
            <a:off x="1042988" y="51181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/>
              <a:t>a</a:t>
            </a:r>
          </a:p>
        </p:txBody>
      </p:sp>
      <p:sp>
        <p:nvSpPr>
          <p:cNvPr id="568343" name="Text Box 23"/>
          <p:cNvSpPr txBox="1">
            <a:spLocks noChangeArrowheads="1"/>
          </p:cNvSpPr>
          <p:nvPr/>
        </p:nvSpPr>
        <p:spPr bwMode="auto">
          <a:xfrm>
            <a:off x="1531938" y="5118100"/>
            <a:ext cx="311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/>
              <a:t>a</a:t>
            </a:r>
          </a:p>
          <a:p>
            <a:r>
              <a:rPr lang="en-US" altLang="zh-TW" dirty="0" smtClean="0"/>
              <a:t>b</a:t>
            </a:r>
            <a:endParaRPr lang="en-US" altLang="zh-TW" dirty="0"/>
          </a:p>
        </p:txBody>
      </p:sp>
      <p:sp>
        <p:nvSpPr>
          <p:cNvPr id="568344" name="Text Box 24"/>
          <p:cNvSpPr txBox="1">
            <a:spLocks noChangeArrowheads="1"/>
          </p:cNvSpPr>
          <p:nvPr/>
        </p:nvSpPr>
        <p:spPr bwMode="auto">
          <a:xfrm>
            <a:off x="1979613" y="5118100"/>
            <a:ext cx="3111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/>
              <a:t>a</a:t>
            </a:r>
          </a:p>
          <a:p>
            <a:r>
              <a:rPr lang="en-US" altLang="zh-TW" dirty="0"/>
              <a:t>c</a:t>
            </a:r>
          </a:p>
          <a:p>
            <a:r>
              <a:rPr lang="en-US" altLang="zh-TW" dirty="0"/>
              <a:t>b</a:t>
            </a:r>
          </a:p>
        </p:txBody>
      </p:sp>
      <p:sp>
        <p:nvSpPr>
          <p:cNvPr id="568345" name="Text Box 25"/>
          <p:cNvSpPr txBox="1">
            <a:spLocks noChangeArrowheads="1"/>
          </p:cNvSpPr>
          <p:nvPr/>
        </p:nvSpPr>
        <p:spPr bwMode="auto">
          <a:xfrm>
            <a:off x="2540000" y="5118100"/>
            <a:ext cx="3111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d</a:t>
            </a:r>
          </a:p>
          <a:p>
            <a:r>
              <a:rPr lang="en-US" altLang="zh-TW"/>
              <a:t>a</a:t>
            </a:r>
          </a:p>
          <a:p>
            <a:r>
              <a:rPr lang="en-US" altLang="zh-TW"/>
              <a:t>c</a:t>
            </a:r>
          </a:p>
          <a:p>
            <a:r>
              <a:rPr lang="en-US" altLang="zh-TW"/>
              <a:t>b</a:t>
            </a:r>
          </a:p>
        </p:txBody>
      </p:sp>
      <p:sp>
        <p:nvSpPr>
          <p:cNvPr id="568346" name="Text Box 26"/>
          <p:cNvSpPr txBox="1">
            <a:spLocks noChangeArrowheads="1"/>
          </p:cNvSpPr>
          <p:nvPr/>
        </p:nvSpPr>
        <p:spPr bwMode="auto">
          <a:xfrm>
            <a:off x="3635375" y="5118100"/>
            <a:ext cx="3111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d</a:t>
            </a:r>
          </a:p>
          <a:p>
            <a:r>
              <a:rPr lang="en-US" altLang="zh-TW"/>
              <a:t>c</a:t>
            </a:r>
          </a:p>
          <a:p>
            <a:r>
              <a:rPr lang="en-US" altLang="zh-TW"/>
              <a:t>b</a:t>
            </a:r>
          </a:p>
        </p:txBody>
      </p:sp>
      <p:sp>
        <p:nvSpPr>
          <p:cNvPr id="568347" name="Text Box 27"/>
          <p:cNvSpPr txBox="1">
            <a:spLocks noChangeArrowheads="1"/>
          </p:cNvSpPr>
          <p:nvPr/>
        </p:nvSpPr>
        <p:spPr bwMode="auto">
          <a:xfrm>
            <a:off x="4343400" y="5135563"/>
            <a:ext cx="3111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e</a:t>
            </a:r>
          </a:p>
          <a:p>
            <a:r>
              <a:rPr lang="en-US" altLang="zh-TW"/>
              <a:t>d</a:t>
            </a:r>
          </a:p>
          <a:p>
            <a:r>
              <a:rPr lang="en-US" altLang="zh-TW"/>
              <a:t>c</a:t>
            </a:r>
          </a:p>
          <a:p>
            <a:r>
              <a:rPr lang="en-US" altLang="zh-TW"/>
              <a:t>b</a:t>
            </a:r>
          </a:p>
        </p:txBody>
      </p:sp>
      <p:sp>
        <p:nvSpPr>
          <p:cNvPr id="568348" name="Text Box 28"/>
          <p:cNvSpPr txBox="1">
            <a:spLocks noChangeArrowheads="1"/>
          </p:cNvSpPr>
          <p:nvPr/>
        </p:nvSpPr>
        <p:spPr bwMode="auto">
          <a:xfrm>
            <a:off x="5003800" y="5118100"/>
            <a:ext cx="3111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/>
              <a:t>e</a:t>
            </a:r>
          </a:p>
          <a:p>
            <a:r>
              <a:rPr lang="en-US" altLang="zh-TW" dirty="0"/>
              <a:t>d</a:t>
            </a:r>
          </a:p>
          <a:p>
            <a:r>
              <a:rPr lang="en-US" altLang="zh-TW" dirty="0"/>
              <a:t>b</a:t>
            </a:r>
          </a:p>
        </p:txBody>
      </p:sp>
      <p:sp>
        <p:nvSpPr>
          <p:cNvPr id="568349" name="Rectangle 29"/>
          <p:cNvSpPr>
            <a:spLocks noChangeArrowheads="1"/>
          </p:cNvSpPr>
          <p:nvPr/>
        </p:nvSpPr>
        <p:spPr bwMode="auto">
          <a:xfrm>
            <a:off x="827088" y="5084763"/>
            <a:ext cx="7561262" cy="1223962"/>
          </a:xfrm>
          <a:prstGeom prst="rect">
            <a:avLst/>
          </a:prstGeom>
          <a:noFill/>
          <a:ln w="762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8E02-B3FF-4C4D-AB18-D863B94728CF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O(</a:t>
            </a:r>
            <a:r>
              <a:rPr lang="en-US" altLang="zh-TW" i="1" dirty="0"/>
              <a:t>n</a:t>
            </a:r>
            <a:r>
              <a:rPr lang="en-US" altLang="zh-TW" dirty="0"/>
              <a:t> log </a:t>
            </a:r>
            <a:r>
              <a:rPr lang="en-US" altLang="zh-TW" i="1" dirty="0"/>
              <a:t>n</a:t>
            </a:r>
            <a:r>
              <a:rPr lang="en-US" altLang="zh-TW" dirty="0"/>
              <a:t>)-time algorithm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Initialization: </a:t>
            </a:r>
          </a:p>
          <a:p>
            <a:pPr lvl="1"/>
            <a:r>
              <a:rPr lang="en-US" altLang="zh-TW"/>
              <a:t>Sorting the 2</a:t>
            </a:r>
            <a:r>
              <a:rPr lang="en-US" altLang="zh-TW" i="1"/>
              <a:t>n</a:t>
            </a:r>
            <a:r>
              <a:rPr lang="en-US" altLang="zh-TW"/>
              <a:t> endpoints according to their </a:t>
            </a:r>
            <a:r>
              <a:rPr lang="en-US" altLang="zh-TW" i="1"/>
              <a:t>x</a:t>
            </a:r>
            <a:r>
              <a:rPr lang="en-US" altLang="zh-TW"/>
              <a:t> coordinates</a:t>
            </a:r>
          </a:p>
          <a:p>
            <a:pPr lvl="1"/>
            <a:r>
              <a:rPr lang="en-US" altLang="zh-TW" i="1"/>
              <a:t>O</a:t>
            </a:r>
            <a:r>
              <a:rPr lang="en-US" altLang="zh-TW"/>
              <a:t>(</a:t>
            </a:r>
            <a:r>
              <a:rPr lang="en-US" altLang="zh-TW" i="1"/>
              <a:t>n</a:t>
            </a:r>
            <a:r>
              <a:rPr lang="en-US" altLang="zh-TW"/>
              <a:t> log </a:t>
            </a:r>
            <a:r>
              <a:rPr lang="en-US" altLang="zh-TW" i="1"/>
              <a:t>n</a:t>
            </a:r>
            <a:r>
              <a:rPr lang="en-US" altLang="zh-TW"/>
              <a:t>) time</a:t>
            </a:r>
            <a:endParaRPr lang="en-US" altLang="zh-TW" i="1"/>
          </a:p>
          <a:p>
            <a:r>
              <a:rPr lang="en-US" altLang="zh-TW"/>
              <a:t>Key step:</a:t>
            </a:r>
          </a:p>
          <a:p>
            <a:pPr lvl="1"/>
            <a:r>
              <a:rPr lang="en-US" altLang="zh-TW"/>
              <a:t>Process each of the 2</a:t>
            </a:r>
            <a:r>
              <a:rPr lang="en-US" altLang="zh-TW" i="1"/>
              <a:t>n</a:t>
            </a:r>
            <a:r>
              <a:rPr lang="en-US" altLang="zh-TW"/>
              <a:t> endpoints from according to above sorted order</a:t>
            </a:r>
          </a:p>
          <a:p>
            <a:pPr lvl="1"/>
            <a:r>
              <a:rPr lang="en-US" altLang="zh-TW"/>
              <a:t>Each step takes </a:t>
            </a:r>
            <a:r>
              <a:rPr lang="en-US" altLang="zh-TW" i="1"/>
              <a:t>O</a:t>
            </a:r>
            <a:r>
              <a:rPr lang="en-US" altLang="zh-TW"/>
              <a:t>(log </a:t>
            </a:r>
            <a:r>
              <a:rPr lang="en-US" altLang="zh-TW" i="1"/>
              <a:t>n</a:t>
            </a:r>
            <a:r>
              <a:rPr lang="en-US" altLang="zh-TW"/>
              <a:t>)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552" y="1124744"/>
            <a:ext cx="7851648" cy="1283568"/>
          </a:xfrm>
        </p:spPr>
        <p:txBody>
          <a:bodyPr/>
          <a:lstStyle/>
          <a:p>
            <a:r>
              <a:rPr lang="en-US" altLang="zh-TW" dirty="0" smtClean="0"/>
              <a:t>Segment intersection</a:t>
            </a:r>
            <a:endParaRPr lang="en-US" altLang="zh-TW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8E6F444D-5326-4017-816E-E3FEFEF7AEB0}" type="slidenum">
              <a:rPr lang="zh-TW" altLang="en-US"/>
              <a:pPr/>
              <a:t>2</a:t>
            </a:fld>
            <a:endParaRPr lang="en-US" altLang="zh-TW" dirty="0"/>
          </a:p>
        </p:txBody>
      </p:sp>
      <p:sp>
        <p:nvSpPr>
          <p:cNvPr id="5" name="圓角化同側角落矩形 4"/>
          <p:cNvSpPr/>
          <p:nvPr/>
        </p:nvSpPr>
        <p:spPr>
          <a:xfrm>
            <a:off x="4788024" y="3356992"/>
            <a:ext cx="3744416" cy="2376264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搭配</a:t>
            </a:r>
            <a:endParaRPr lang="zh-TW" altLang="en-US" sz="2800" dirty="0"/>
          </a:p>
          <a:p>
            <a:pPr algn="ctr"/>
            <a:r>
              <a:rPr lang="en-US" altLang="zh-TW" sz="2800" dirty="0" smtClean="0"/>
              <a:t>search </a:t>
            </a:r>
            <a:r>
              <a:rPr lang="en-US" altLang="zh-TW" sz="2800" dirty="0" smtClean="0"/>
              <a:t>tree</a:t>
            </a:r>
          </a:p>
          <a:p>
            <a:pPr algn="ctr"/>
            <a:r>
              <a:rPr lang="zh-TW" altLang="en-US" sz="2800" dirty="0"/>
              <a:t>的演算法</a:t>
            </a:r>
            <a:endParaRPr lang="zh-TW" altLang="en-US" sz="2800" dirty="0"/>
          </a:p>
        </p:txBody>
      </p:sp>
      <p:pic>
        <p:nvPicPr>
          <p:cNvPr id="7" name="Picture 13" descr="black do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429000"/>
            <a:ext cx="3240087" cy="24511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CC42-CB9E-44D9-A2A6-D087D87E1B53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1457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「線段交叉」的複雜度</a:t>
            </a:r>
            <a:endParaRPr lang="en-US" altLang="zh-TW" dirty="0"/>
          </a:p>
        </p:txBody>
      </p:sp>
      <p:sp>
        <p:nvSpPr>
          <p:cNvPr id="1457155" name="AutoShape 3"/>
          <p:cNvSpPr>
            <a:spLocks noChangeArrowheads="1"/>
          </p:cNvSpPr>
          <p:nvPr/>
        </p:nvSpPr>
        <p:spPr bwMode="auto">
          <a:xfrm>
            <a:off x="827584" y="2636639"/>
            <a:ext cx="1152525" cy="1368425"/>
          </a:xfrm>
          <a:prstGeom prst="downArrow">
            <a:avLst>
              <a:gd name="adj1" fmla="val 37463"/>
              <a:gd name="adj2" fmla="val 85119"/>
            </a:avLst>
          </a:prstGeom>
          <a:gradFill flip="none" rotWithShape="1">
            <a:gsLst>
              <a:gs pos="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eaVert" wrap="none" anchor="ctr"/>
          <a:lstStyle/>
          <a:p>
            <a:pPr algn="ctr"/>
            <a:endParaRPr lang="en-US" altLang="zh-TW"/>
          </a:p>
        </p:txBody>
      </p:sp>
      <p:sp>
        <p:nvSpPr>
          <p:cNvPr id="1457156" name="AutoShape 4"/>
          <p:cNvSpPr>
            <a:spLocks noChangeArrowheads="1"/>
          </p:cNvSpPr>
          <p:nvPr/>
        </p:nvSpPr>
        <p:spPr bwMode="auto">
          <a:xfrm flipV="1">
            <a:off x="827584" y="4797425"/>
            <a:ext cx="1152525" cy="1368425"/>
          </a:xfrm>
          <a:prstGeom prst="downArrow">
            <a:avLst>
              <a:gd name="adj1" fmla="val 37463"/>
              <a:gd name="adj2" fmla="val 85119"/>
            </a:avLst>
          </a:prstGeom>
          <a:gradFill flip="none" rotWithShape="1">
            <a:gsLst>
              <a:gs pos="0">
                <a:srgbClr val="FF3300"/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eaVert" wrap="none" anchor="ctr"/>
          <a:lstStyle/>
          <a:p>
            <a:endParaRPr lang="zh-TW" altLang="en-US"/>
          </a:p>
        </p:txBody>
      </p:sp>
      <p:pic>
        <p:nvPicPr>
          <p:cNvPr id="9" name="圖片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411760" y="3501008"/>
            <a:ext cx="2889885" cy="255270"/>
          </a:xfrm>
          <a:prstGeom prst="rect">
            <a:avLst/>
          </a:prstGeom>
        </p:spPr>
      </p:pic>
      <p:pic>
        <p:nvPicPr>
          <p:cNvPr id="3" name="Picture 2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691554"/>
            <a:ext cx="4975992" cy="285587"/>
          </a:xfrm>
          <a:prstGeom prst="rect">
            <a:avLst/>
          </a:prstGeom>
        </p:spPr>
      </p:pic>
      <p:pic>
        <p:nvPicPr>
          <p:cNvPr id="4098" name="Picture 2 2" descr="https://www.pixellogo.com/sites/www.pixellogo.com/files/wp-content/uploads/2010/08/complexDesign2.jp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112604"/>
            <a:ext cx="2998317" cy="124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AAD77-9789-4AA2-99DF-15E80A3EA7E4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「線段交叉</a:t>
            </a:r>
            <a:r>
              <a:rPr lang="zh-TW" altLang="en-US" smtClean="0"/>
              <a:t>」問題</a:t>
            </a:r>
            <a:endParaRPr lang="en-US" altLang="zh-TW" dirty="0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Input: </a:t>
            </a:r>
          </a:p>
          <a:p>
            <a:pPr lvl="1"/>
            <a:r>
              <a:rPr lang="en-US" altLang="zh-TW" i="1" dirty="0"/>
              <a:t>n </a:t>
            </a:r>
            <a:r>
              <a:rPr lang="en-US" altLang="zh-TW" dirty="0"/>
              <a:t>line segments in the plane</a:t>
            </a:r>
          </a:p>
          <a:p>
            <a:pPr lvl="2"/>
            <a:r>
              <a:rPr lang="en-US" altLang="zh-TW" dirty="0"/>
              <a:t>Each segment is specified by the coordinates of its endpoints.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Output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Determining whether or not there are two input segments intersected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AE7C-9C32-4BB3-9FDE-B542513A547E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Illustration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TW"/>
              <a:t>Yes</a:t>
            </a:r>
          </a:p>
        </p:txBody>
      </p:sp>
      <p:sp>
        <p:nvSpPr>
          <p:cNvPr id="53453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/>
              <a:t>No</a:t>
            </a:r>
          </a:p>
        </p:txBody>
      </p:sp>
      <p:sp>
        <p:nvSpPr>
          <p:cNvPr id="534533" name="Line 5"/>
          <p:cNvSpPr>
            <a:spLocks noChangeShapeType="1"/>
          </p:cNvSpPr>
          <p:nvPr/>
        </p:nvSpPr>
        <p:spPr bwMode="auto">
          <a:xfrm>
            <a:off x="1476375" y="3716338"/>
            <a:ext cx="1512888" cy="5032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34534" name="Line 6"/>
          <p:cNvSpPr>
            <a:spLocks noChangeShapeType="1"/>
          </p:cNvSpPr>
          <p:nvPr/>
        </p:nvSpPr>
        <p:spPr bwMode="auto">
          <a:xfrm flipV="1">
            <a:off x="2051050" y="4652963"/>
            <a:ext cx="1081088" cy="863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34535" name="Line 7"/>
          <p:cNvSpPr>
            <a:spLocks noChangeShapeType="1"/>
          </p:cNvSpPr>
          <p:nvPr/>
        </p:nvSpPr>
        <p:spPr bwMode="auto">
          <a:xfrm>
            <a:off x="2843213" y="3213100"/>
            <a:ext cx="865187" cy="18002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34536" name="Line 8"/>
          <p:cNvSpPr>
            <a:spLocks noChangeShapeType="1"/>
          </p:cNvSpPr>
          <p:nvPr/>
        </p:nvSpPr>
        <p:spPr bwMode="auto">
          <a:xfrm flipH="1">
            <a:off x="1835150" y="2997200"/>
            <a:ext cx="2305050" cy="13684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34537" name="Line 9"/>
          <p:cNvSpPr>
            <a:spLocks noChangeShapeType="1"/>
          </p:cNvSpPr>
          <p:nvPr/>
        </p:nvSpPr>
        <p:spPr bwMode="auto">
          <a:xfrm>
            <a:off x="5365750" y="4221163"/>
            <a:ext cx="1438275" cy="2159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34538" name="Line 10"/>
          <p:cNvSpPr>
            <a:spLocks noChangeShapeType="1"/>
          </p:cNvSpPr>
          <p:nvPr/>
        </p:nvSpPr>
        <p:spPr bwMode="auto">
          <a:xfrm flipV="1">
            <a:off x="6011863" y="4797425"/>
            <a:ext cx="1081087" cy="863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34539" name="Line 11"/>
          <p:cNvSpPr>
            <a:spLocks noChangeShapeType="1"/>
          </p:cNvSpPr>
          <p:nvPr/>
        </p:nvSpPr>
        <p:spPr bwMode="auto">
          <a:xfrm>
            <a:off x="7092950" y="4149725"/>
            <a:ext cx="647700" cy="15113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34540" name="Line 12"/>
          <p:cNvSpPr>
            <a:spLocks noChangeShapeType="1"/>
          </p:cNvSpPr>
          <p:nvPr/>
        </p:nvSpPr>
        <p:spPr bwMode="auto">
          <a:xfrm flipH="1">
            <a:off x="6732588" y="3068638"/>
            <a:ext cx="1008062" cy="10810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E067-6497-41FD-BDF4-49FA5ECB41FF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Naïve algorithm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/>
              <a:t>O</a:t>
            </a:r>
            <a:r>
              <a:rPr lang="en-US" altLang="zh-TW"/>
              <a:t>(</a:t>
            </a:r>
            <a:r>
              <a:rPr lang="en-US" altLang="zh-TW" i="1"/>
              <a:t>n</a:t>
            </a:r>
            <a:r>
              <a:rPr lang="en-US" altLang="zh-TW" baseline="30000"/>
              <a:t>2</a:t>
            </a:r>
            <a:r>
              <a:rPr lang="en-US" altLang="zh-TW"/>
              <a:t>) time</a:t>
            </a:r>
          </a:p>
          <a:p>
            <a:pPr lvl="1"/>
            <a:r>
              <a:rPr lang="en-US" altLang="zh-TW"/>
              <a:t>For each of the </a:t>
            </a:r>
            <a:r>
              <a:rPr lang="en-US" altLang="zh-TW" i="1"/>
              <a:t>O</a:t>
            </a:r>
            <a:r>
              <a:rPr lang="en-US" altLang="zh-TW"/>
              <a:t>(</a:t>
            </a:r>
            <a:r>
              <a:rPr lang="en-US" altLang="zh-TW" i="1"/>
              <a:t>n</a:t>
            </a:r>
            <a:r>
              <a:rPr lang="en-US" altLang="zh-TW" baseline="30000"/>
              <a:t>2</a:t>
            </a:r>
            <a:r>
              <a:rPr lang="en-US" altLang="zh-TW"/>
              <a:t>) pairs of input segments, determine in </a:t>
            </a:r>
            <a:r>
              <a:rPr lang="en-US" altLang="zh-TW" i="1"/>
              <a:t>O</a:t>
            </a:r>
            <a:r>
              <a:rPr lang="en-US" altLang="zh-TW"/>
              <a:t>(1) time whether they are intersected or not.</a:t>
            </a:r>
          </a:p>
        </p:txBody>
      </p:sp>
      <p:pic>
        <p:nvPicPr>
          <p:cNvPr id="2050" name="Picture 2" descr="https://s3.amazonaws.com/data.tackk.com/mio/31519849/14075843628214/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718" y="3854750"/>
            <a:ext cx="3922563" cy="24526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2F5B-DFDF-4BF9-9D22-CCE744F43C27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 clever algorithm 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Initialization: </a:t>
            </a:r>
          </a:p>
          <a:p>
            <a:pPr lvl="1"/>
            <a:r>
              <a:rPr lang="en-US" altLang="zh-TW"/>
              <a:t>Sorting the 2</a:t>
            </a:r>
            <a:r>
              <a:rPr lang="en-US" altLang="zh-TW" i="1"/>
              <a:t>n</a:t>
            </a:r>
            <a:r>
              <a:rPr lang="en-US" altLang="zh-TW"/>
              <a:t> endpoints according to their </a:t>
            </a:r>
            <a:r>
              <a:rPr lang="en-US" altLang="zh-TW" i="1"/>
              <a:t>x</a:t>
            </a:r>
            <a:r>
              <a:rPr lang="en-US" altLang="zh-TW"/>
              <a:t> coordinates</a:t>
            </a:r>
          </a:p>
          <a:p>
            <a:pPr lvl="1"/>
            <a:r>
              <a:rPr lang="en-US" altLang="zh-TW" i="1"/>
              <a:t>O</a:t>
            </a:r>
            <a:r>
              <a:rPr lang="en-US" altLang="zh-TW"/>
              <a:t>(</a:t>
            </a:r>
            <a:r>
              <a:rPr lang="en-US" altLang="zh-TW" i="1"/>
              <a:t>n</a:t>
            </a:r>
            <a:r>
              <a:rPr lang="en-US" altLang="zh-TW"/>
              <a:t> log </a:t>
            </a:r>
            <a:r>
              <a:rPr lang="en-US" altLang="zh-TW" i="1"/>
              <a:t>n</a:t>
            </a:r>
            <a:r>
              <a:rPr lang="en-US" altLang="zh-TW"/>
              <a:t>) time</a:t>
            </a:r>
            <a:endParaRPr lang="en-US" altLang="zh-TW" i="1"/>
          </a:p>
          <a:p>
            <a:r>
              <a:rPr lang="en-US" altLang="zh-TW"/>
              <a:t>Key step:</a:t>
            </a:r>
          </a:p>
          <a:p>
            <a:pPr lvl="1"/>
            <a:r>
              <a:rPr lang="en-US" altLang="zh-TW"/>
              <a:t>Process each of the 2</a:t>
            </a:r>
            <a:r>
              <a:rPr lang="en-US" altLang="zh-TW" i="1"/>
              <a:t>n</a:t>
            </a:r>
            <a:r>
              <a:rPr lang="en-US" altLang="zh-TW"/>
              <a:t> endpoints according to the above sorted order</a:t>
            </a:r>
          </a:p>
          <a:p>
            <a:pPr lvl="1"/>
            <a:r>
              <a:rPr lang="en-US" altLang="zh-TW"/>
              <a:t>Each step takes </a:t>
            </a:r>
            <a:r>
              <a:rPr lang="en-US" altLang="zh-TW" i="1"/>
              <a:t>O</a:t>
            </a:r>
            <a:r>
              <a:rPr lang="en-US" altLang="zh-TW"/>
              <a:t>(log </a:t>
            </a:r>
            <a:r>
              <a:rPr lang="en-US" altLang="zh-TW" i="1"/>
              <a:t>n</a:t>
            </a:r>
            <a:r>
              <a:rPr lang="en-US" altLang="zh-TW"/>
              <a:t>)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1B0-D875-443D-A2B7-A9094E8D474C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Key idea – Sweep line</a:t>
            </a:r>
          </a:p>
        </p:txBody>
      </p:sp>
      <p:sp>
        <p:nvSpPr>
          <p:cNvPr id="538628" name="Line 4"/>
          <p:cNvSpPr>
            <a:spLocks noChangeShapeType="1"/>
          </p:cNvSpPr>
          <p:nvPr/>
        </p:nvSpPr>
        <p:spPr bwMode="auto">
          <a:xfrm>
            <a:off x="1187450" y="2420938"/>
            <a:ext cx="2592388" cy="5762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38629" name="Line 5"/>
          <p:cNvSpPr>
            <a:spLocks noChangeShapeType="1"/>
          </p:cNvSpPr>
          <p:nvPr/>
        </p:nvSpPr>
        <p:spPr bwMode="auto">
          <a:xfrm>
            <a:off x="2700338" y="2276475"/>
            <a:ext cx="5400675" cy="11525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38630" name="Line 6"/>
          <p:cNvSpPr>
            <a:spLocks noChangeShapeType="1"/>
          </p:cNvSpPr>
          <p:nvPr/>
        </p:nvSpPr>
        <p:spPr bwMode="auto">
          <a:xfrm flipV="1">
            <a:off x="4500563" y="2205038"/>
            <a:ext cx="3671887" cy="714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38631" name="Line 7"/>
          <p:cNvSpPr>
            <a:spLocks noChangeShapeType="1"/>
          </p:cNvSpPr>
          <p:nvPr/>
        </p:nvSpPr>
        <p:spPr bwMode="auto">
          <a:xfrm flipV="1">
            <a:off x="2124075" y="3141663"/>
            <a:ext cx="3024188" cy="7921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38632" name="Line 8"/>
          <p:cNvSpPr>
            <a:spLocks noChangeShapeType="1"/>
          </p:cNvSpPr>
          <p:nvPr/>
        </p:nvSpPr>
        <p:spPr bwMode="auto">
          <a:xfrm flipV="1">
            <a:off x="1692275" y="2708275"/>
            <a:ext cx="6335713" cy="20161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38633" name="Line 9"/>
          <p:cNvSpPr>
            <a:spLocks noChangeShapeType="1"/>
          </p:cNvSpPr>
          <p:nvPr/>
        </p:nvSpPr>
        <p:spPr bwMode="auto">
          <a:xfrm>
            <a:off x="5940425" y="3716338"/>
            <a:ext cx="2232025" cy="5048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38635" name="Line 11"/>
          <p:cNvSpPr>
            <a:spLocks noChangeShapeType="1"/>
          </p:cNvSpPr>
          <p:nvPr/>
        </p:nvSpPr>
        <p:spPr bwMode="auto">
          <a:xfrm>
            <a:off x="1187450" y="1916113"/>
            <a:ext cx="0" cy="3241675"/>
          </a:xfrm>
          <a:prstGeom prst="line">
            <a:avLst/>
          </a:prstGeom>
          <a:noFill/>
          <a:ln w="76200">
            <a:solidFill>
              <a:schemeClr val="fol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38637" name="Line 13"/>
          <p:cNvSpPr>
            <a:spLocks noChangeShapeType="1"/>
          </p:cNvSpPr>
          <p:nvPr/>
        </p:nvSpPr>
        <p:spPr bwMode="auto">
          <a:xfrm>
            <a:off x="1692275" y="1916113"/>
            <a:ext cx="0" cy="3241675"/>
          </a:xfrm>
          <a:prstGeom prst="line">
            <a:avLst/>
          </a:prstGeom>
          <a:noFill/>
          <a:ln w="76200">
            <a:solidFill>
              <a:schemeClr val="fol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38638" name="Line 14"/>
          <p:cNvSpPr>
            <a:spLocks noChangeShapeType="1"/>
          </p:cNvSpPr>
          <p:nvPr/>
        </p:nvSpPr>
        <p:spPr bwMode="auto">
          <a:xfrm>
            <a:off x="2124075" y="1916113"/>
            <a:ext cx="0" cy="3241675"/>
          </a:xfrm>
          <a:prstGeom prst="line">
            <a:avLst/>
          </a:prstGeom>
          <a:noFill/>
          <a:ln w="76200">
            <a:solidFill>
              <a:schemeClr val="fol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38639" name="Line 15"/>
          <p:cNvSpPr>
            <a:spLocks noChangeShapeType="1"/>
          </p:cNvSpPr>
          <p:nvPr/>
        </p:nvSpPr>
        <p:spPr bwMode="auto">
          <a:xfrm>
            <a:off x="2700338" y="1916113"/>
            <a:ext cx="0" cy="3241675"/>
          </a:xfrm>
          <a:prstGeom prst="line">
            <a:avLst/>
          </a:prstGeom>
          <a:noFill/>
          <a:ln w="76200">
            <a:solidFill>
              <a:schemeClr val="fol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38640" name="Line 16"/>
          <p:cNvSpPr>
            <a:spLocks noChangeShapeType="1"/>
          </p:cNvSpPr>
          <p:nvPr/>
        </p:nvSpPr>
        <p:spPr bwMode="auto">
          <a:xfrm>
            <a:off x="3779838" y="1916113"/>
            <a:ext cx="0" cy="3241675"/>
          </a:xfrm>
          <a:prstGeom prst="line">
            <a:avLst/>
          </a:prstGeom>
          <a:noFill/>
          <a:ln w="76200">
            <a:solidFill>
              <a:schemeClr val="fol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38641" name="Line 17"/>
          <p:cNvSpPr>
            <a:spLocks noChangeShapeType="1"/>
          </p:cNvSpPr>
          <p:nvPr/>
        </p:nvSpPr>
        <p:spPr bwMode="auto">
          <a:xfrm>
            <a:off x="4500563" y="1916113"/>
            <a:ext cx="0" cy="3241675"/>
          </a:xfrm>
          <a:prstGeom prst="line">
            <a:avLst/>
          </a:prstGeom>
          <a:noFill/>
          <a:ln w="76200">
            <a:solidFill>
              <a:schemeClr val="fol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38642" name="Line 18"/>
          <p:cNvSpPr>
            <a:spLocks noChangeShapeType="1"/>
          </p:cNvSpPr>
          <p:nvPr/>
        </p:nvSpPr>
        <p:spPr bwMode="auto">
          <a:xfrm>
            <a:off x="5148263" y="1916113"/>
            <a:ext cx="0" cy="3241675"/>
          </a:xfrm>
          <a:prstGeom prst="line">
            <a:avLst/>
          </a:prstGeom>
          <a:noFill/>
          <a:ln w="76200">
            <a:solidFill>
              <a:schemeClr val="fol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38643" name="Text Box 19"/>
          <p:cNvSpPr txBox="1">
            <a:spLocks noChangeArrowheads="1"/>
          </p:cNvSpPr>
          <p:nvPr/>
        </p:nvSpPr>
        <p:spPr bwMode="auto">
          <a:xfrm>
            <a:off x="735013" y="21478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a</a:t>
            </a:r>
          </a:p>
        </p:txBody>
      </p:sp>
      <p:sp>
        <p:nvSpPr>
          <p:cNvPr id="538644" name="Rectangle 20"/>
          <p:cNvSpPr>
            <a:spLocks noChangeArrowheads="1"/>
          </p:cNvSpPr>
          <p:nvPr/>
        </p:nvSpPr>
        <p:spPr bwMode="auto">
          <a:xfrm>
            <a:off x="2916238" y="43656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/>
              <a:t>b</a:t>
            </a:r>
          </a:p>
        </p:txBody>
      </p:sp>
      <p:sp>
        <p:nvSpPr>
          <p:cNvPr id="538645" name="Rectangle 21"/>
          <p:cNvSpPr>
            <a:spLocks noChangeArrowheads="1"/>
          </p:cNvSpPr>
          <p:nvPr/>
        </p:nvSpPr>
        <p:spPr bwMode="auto">
          <a:xfrm>
            <a:off x="2843213" y="32131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/>
              <a:t>c</a:t>
            </a:r>
          </a:p>
        </p:txBody>
      </p:sp>
      <p:sp>
        <p:nvSpPr>
          <p:cNvPr id="538646" name="Rectangle 22"/>
          <p:cNvSpPr>
            <a:spLocks noChangeArrowheads="1"/>
          </p:cNvSpPr>
          <p:nvPr/>
        </p:nvSpPr>
        <p:spPr bwMode="auto">
          <a:xfrm>
            <a:off x="3059113" y="19891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/>
              <a:t>d</a:t>
            </a:r>
          </a:p>
        </p:txBody>
      </p:sp>
      <p:sp>
        <p:nvSpPr>
          <p:cNvPr id="538647" name="Rectangle 23"/>
          <p:cNvSpPr>
            <a:spLocks noChangeArrowheads="1"/>
          </p:cNvSpPr>
          <p:nvPr/>
        </p:nvSpPr>
        <p:spPr bwMode="auto">
          <a:xfrm>
            <a:off x="5435600" y="1844675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e</a:t>
            </a:r>
            <a:endParaRPr lang="zh-TW" altLang="en-US"/>
          </a:p>
        </p:txBody>
      </p:sp>
      <p:sp>
        <p:nvSpPr>
          <p:cNvPr id="538648" name="Rectangle 24"/>
          <p:cNvSpPr>
            <a:spLocks noChangeArrowheads="1"/>
          </p:cNvSpPr>
          <p:nvPr/>
        </p:nvSpPr>
        <p:spPr bwMode="auto">
          <a:xfrm>
            <a:off x="6011863" y="3933825"/>
            <a:ext cx="257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f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D05B-7DDB-4A78-B3F0-EA160351EFB9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Segment list </a:t>
            </a:r>
            <a:r>
              <a:rPr lang="en-US" altLang="zh-TW" i="1"/>
              <a:t>L</a:t>
            </a:r>
            <a:endParaRPr lang="en-US" altLang="zh-TW"/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780928"/>
            <a:ext cx="8229600" cy="3543672"/>
          </a:xfrm>
        </p:spPr>
        <p:txBody>
          <a:bodyPr/>
          <a:lstStyle/>
          <a:p>
            <a:r>
              <a:rPr lang="en-US" altLang="zh-TW" dirty="0"/>
              <a:t>The segments are “sorted” according to their vertical order at the sweep </a:t>
            </a:r>
            <a:r>
              <a:rPr lang="en-US" altLang="zh-TW" dirty="0" smtClean="0"/>
              <a:t>line</a:t>
            </a:r>
          </a:p>
          <a:p>
            <a:r>
              <a:rPr lang="zh-TW" altLang="en-US" dirty="0" smtClean="0"/>
              <a:t>就是這裡可以使用</a:t>
            </a:r>
            <a:r>
              <a:rPr lang="en-US" altLang="zh-TW" dirty="0" smtClean="0"/>
              <a:t>【</a:t>
            </a:r>
            <a:r>
              <a:rPr lang="zh-TW" altLang="en-US" dirty="0" smtClean="0"/>
              <a:t>搜尋樹</a:t>
            </a:r>
            <a:r>
              <a:rPr lang="en-US" altLang="zh-TW" dirty="0" smtClean="0"/>
              <a:t>】(e.g. 2-3-4 tree)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9E22-053C-422E-8604-23BA5743D73F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Segment list </a:t>
            </a:r>
            <a:r>
              <a:rPr lang="en-US" altLang="zh-TW" i="1"/>
              <a:t>L</a:t>
            </a:r>
            <a:endParaRPr lang="en-US" altLang="zh-TW"/>
          </a:p>
        </p:txBody>
      </p:sp>
      <p:sp>
        <p:nvSpPr>
          <p:cNvPr id="540675" name="Line 3"/>
          <p:cNvSpPr>
            <a:spLocks noChangeShapeType="1"/>
          </p:cNvSpPr>
          <p:nvPr/>
        </p:nvSpPr>
        <p:spPr bwMode="auto">
          <a:xfrm>
            <a:off x="1187450" y="2420938"/>
            <a:ext cx="2592388" cy="5762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40676" name="Line 4"/>
          <p:cNvSpPr>
            <a:spLocks noChangeShapeType="1"/>
          </p:cNvSpPr>
          <p:nvPr/>
        </p:nvSpPr>
        <p:spPr bwMode="auto">
          <a:xfrm>
            <a:off x="2700338" y="2276475"/>
            <a:ext cx="5400675" cy="11525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40677" name="Line 5"/>
          <p:cNvSpPr>
            <a:spLocks noChangeShapeType="1"/>
          </p:cNvSpPr>
          <p:nvPr/>
        </p:nvSpPr>
        <p:spPr bwMode="auto">
          <a:xfrm flipV="1">
            <a:off x="4500563" y="2205038"/>
            <a:ext cx="3671887" cy="714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40678" name="Line 6"/>
          <p:cNvSpPr>
            <a:spLocks noChangeShapeType="1"/>
          </p:cNvSpPr>
          <p:nvPr/>
        </p:nvSpPr>
        <p:spPr bwMode="auto">
          <a:xfrm flipV="1">
            <a:off x="2124075" y="3141663"/>
            <a:ext cx="3024188" cy="7921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40679" name="Line 7"/>
          <p:cNvSpPr>
            <a:spLocks noChangeShapeType="1"/>
          </p:cNvSpPr>
          <p:nvPr/>
        </p:nvSpPr>
        <p:spPr bwMode="auto">
          <a:xfrm flipV="1">
            <a:off x="1692275" y="2708275"/>
            <a:ext cx="6335713" cy="20161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40680" name="Line 8"/>
          <p:cNvSpPr>
            <a:spLocks noChangeShapeType="1"/>
          </p:cNvSpPr>
          <p:nvPr/>
        </p:nvSpPr>
        <p:spPr bwMode="auto">
          <a:xfrm>
            <a:off x="5940425" y="3716338"/>
            <a:ext cx="2232025" cy="5048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40681" name="Line 9"/>
          <p:cNvSpPr>
            <a:spLocks noChangeShapeType="1"/>
          </p:cNvSpPr>
          <p:nvPr/>
        </p:nvSpPr>
        <p:spPr bwMode="auto">
          <a:xfrm>
            <a:off x="1187450" y="1916113"/>
            <a:ext cx="0" cy="3241675"/>
          </a:xfrm>
          <a:prstGeom prst="line">
            <a:avLst/>
          </a:prstGeom>
          <a:noFill/>
          <a:ln w="76200">
            <a:solidFill>
              <a:schemeClr val="fol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40682" name="Line 10"/>
          <p:cNvSpPr>
            <a:spLocks noChangeShapeType="1"/>
          </p:cNvSpPr>
          <p:nvPr/>
        </p:nvSpPr>
        <p:spPr bwMode="auto">
          <a:xfrm>
            <a:off x="1692275" y="1916113"/>
            <a:ext cx="0" cy="3241675"/>
          </a:xfrm>
          <a:prstGeom prst="line">
            <a:avLst/>
          </a:prstGeom>
          <a:noFill/>
          <a:ln w="76200">
            <a:solidFill>
              <a:schemeClr val="fol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40683" name="Line 11"/>
          <p:cNvSpPr>
            <a:spLocks noChangeShapeType="1"/>
          </p:cNvSpPr>
          <p:nvPr/>
        </p:nvSpPr>
        <p:spPr bwMode="auto">
          <a:xfrm>
            <a:off x="2124075" y="1916113"/>
            <a:ext cx="0" cy="3241675"/>
          </a:xfrm>
          <a:prstGeom prst="line">
            <a:avLst/>
          </a:prstGeom>
          <a:noFill/>
          <a:ln w="76200">
            <a:solidFill>
              <a:schemeClr val="fol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40684" name="Line 12"/>
          <p:cNvSpPr>
            <a:spLocks noChangeShapeType="1"/>
          </p:cNvSpPr>
          <p:nvPr/>
        </p:nvSpPr>
        <p:spPr bwMode="auto">
          <a:xfrm>
            <a:off x="2700338" y="1916113"/>
            <a:ext cx="0" cy="3241675"/>
          </a:xfrm>
          <a:prstGeom prst="line">
            <a:avLst/>
          </a:prstGeom>
          <a:noFill/>
          <a:ln w="76200">
            <a:solidFill>
              <a:schemeClr val="fol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40685" name="Line 13"/>
          <p:cNvSpPr>
            <a:spLocks noChangeShapeType="1"/>
          </p:cNvSpPr>
          <p:nvPr/>
        </p:nvSpPr>
        <p:spPr bwMode="auto">
          <a:xfrm>
            <a:off x="3779838" y="1916113"/>
            <a:ext cx="0" cy="3241675"/>
          </a:xfrm>
          <a:prstGeom prst="line">
            <a:avLst/>
          </a:prstGeom>
          <a:noFill/>
          <a:ln w="76200">
            <a:solidFill>
              <a:schemeClr val="fol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40686" name="Line 14"/>
          <p:cNvSpPr>
            <a:spLocks noChangeShapeType="1"/>
          </p:cNvSpPr>
          <p:nvPr/>
        </p:nvSpPr>
        <p:spPr bwMode="auto">
          <a:xfrm>
            <a:off x="4500563" y="1916113"/>
            <a:ext cx="0" cy="3241675"/>
          </a:xfrm>
          <a:prstGeom prst="line">
            <a:avLst/>
          </a:prstGeom>
          <a:noFill/>
          <a:ln w="76200">
            <a:solidFill>
              <a:schemeClr val="fol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40687" name="Line 15"/>
          <p:cNvSpPr>
            <a:spLocks noChangeShapeType="1"/>
          </p:cNvSpPr>
          <p:nvPr/>
        </p:nvSpPr>
        <p:spPr bwMode="auto">
          <a:xfrm>
            <a:off x="5148263" y="1916113"/>
            <a:ext cx="0" cy="3241675"/>
          </a:xfrm>
          <a:prstGeom prst="line">
            <a:avLst/>
          </a:prstGeom>
          <a:noFill/>
          <a:ln w="76200">
            <a:solidFill>
              <a:schemeClr val="fol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40688" name="Text Box 16"/>
          <p:cNvSpPr txBox="1">
            <a:spLocks noChangeArrowheads="1"/>
          </p:cNvSpPr>
          <p:nvPr/>
        </p:nvSpPr>
        <p:spPr bwMode="auto">
          <a:xfrm>
            <a:off x="735013" y="21478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a</a:t>
            </a:r>
          </a:p>
        </p:txBody>
      </p:sp>
      <p:sp>
        <p:nvSpPr>
          <p:cNvPr id="540689" name="Rectangle 17"/>
          <p:cNvSpPr>
            <a:spLocks noChangeArrowheads="1"/>
          </p:cNvSpPr>
          <p:nvPr/>
        </p:nvSpPr>
        <p:spPr bwMode="auto">
          <a:xfrm>
            <a:off x="2916238" y="43656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/>
              <a:t>b</a:t>
            </a:r>
          </a:p>
        </p:txBody>
      </p:sp>
      <p:sp>
        <p:nvSpPr>
          <p:cNvPr id="540690" name="Rectangle 18"/>
          <p:cNvSpPr>
            <a:spLocks noChangeArrowheads="1"/>
          </p:cNvSpPr>
          <p:nvPr/>
        </p:nvSpPr>
        <p:spPr bwMode="auto">
          <a:xfrm>
            <a:off x="2843213" y="32131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/>
              <a:t>c</a:t>
            </a:r>
          </a:p>
        </p:txBody>
      </p:sp>
      <p:sp>
        <p:nvSpPr>
          <p:cNvPr id="540691" name="Rectangle 19"/>
          <p:cNvSpPr>
            <a:spLocks noChangeArrowheads="1"/>
          </p:cNvSpPr>
          <p:nvPr/>
        </p:nvSpPr>
        <p:spPr bwMode="auto">
          <a:xfrm>
            <a:off x="3059113" y="19891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/>
              <a:t>d</a:t>
            </a:r>
          </a:p>
        </p:txBody>
      </p:sp>
      <p:sp>
        <p:nvSpPr>
          <p:cNvPr id="540692" name="Rectangle 20"/>
          <p:cNvSpPr>
            <a:spLocks noChangeArrowheads="1"/>
          </p:cNvSpPr>
          <p:nvPr/>
        </p:nvSpPr>
        <p:spPr bwMode="auto">
          <a:xfrm>
            <a:off x="5435600" y="1844675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e</a:t>
            </a:r>
            <a:endParaRPr lang="zh-TW" altLang="en-US"/>
          </a:p>
        </p:txBody>
      </p:sp>
      <p:sp>
        <p:nvSpPr>
          <p:cNvPr id="540693" name="Rectangle 21"/>
          <p:cNvSpPr>
            <a:spLocks noChangeArrowheads="1"/>
          </p:cNvSpPr>
          <p:nvPr/>
        </p:nvSpPr>
        <p:spPr bwMode="auto">
          <a:xfrm>
            <a:off x="6011863" y="3933825"/>
            <a:ext cx="257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f</a:t>
            </a:r>
            <a:endParaRPr lang="zh-TW" altLang="en-US"/>
          </a:p>
        </p:txBody>
      </p:sp>
      <p:sp>
        <p:nvSpPr>
          <p:cNvPr id="540694" name="Text Box 22"/>
          <p:cNvSpPr txBox="1">
            <a:spLocks noChangeArrowheads="1"/>
          </p:cNvSpPr>
          <p:nvPr/>
        </p:nvSpPr>
        <p:spPr bwMode="auto">
          <a:xfrm>
            <a:off x="1042988" y="51181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a</a:t>
            </a:r>
          </a:p>
        </p:txBody>
      </p:sp>
      <p:sp>
        <p:nvSpPr>
          <p:cNvPr id="540695" name="Text Box 23"/>
          <p:cNvSpPr txBox="1">
            <a:spLocks noChangeArrowheads="1"/>
          </p:cNvSpPr>
          <p:nvPr/>
        </p:nvSpPr>
        <p:spPr bwMode="auto">
          <a:xfrm>
            <a:off x="1531938" y="5118100"/>
            <a:ext cx="311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a</a:t>
            </a:r>
          </a:p>
          <a:p>
            <a:r>
              <a:rPr lang="en-US" altLang="zh-TW"/>
              <a:t>b</a:t>
            </a:r>
          </a:p>
        </p:txBody>
      </p:sp>
      <p:sp>
        <p:nvSpPr>
          <p:cNvPr id="540696" name="Text Box 24"/>
          <p:cNvSpPr txBox="1">
            <a:spLocks noChangeArrowheads="1"/>
          </p:cNvSpPr>
          <p:nvPr/>
        </p:nvSpPr>
        <p:spPr bwMode="auto">
          <a:xfrm>
            <a:off x="1979613" y="5118100"/>
            <a:ext cx="3111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a</a:t>
            </a:r>
          </a:p>
          <a:p>
            <a:r>
              <a:rPr lang="en-US" altLang="zh-TW"/>
              <a:t>c</a:t>
            </a:r>
          </a:p>
          <a:p>
            <a:r>
              <a:rPr lang="en-US" altLang="zh-TW"/>
              <a:t>b</a:t>
            </a:r>
          </a:p>
        </p:txBody>
      </p:sp>
      <p:sp>
        <p:nvSpPr>
          <p:cNvPr id="540697" name="Text Box 25"/>
          <p:cNvSpPr txBox="1">
            <a:spLocks noChangeArrowheads="1"/>
          </p:cNvSpPr>
          <p:nvPr/>
        </p:nvSpPr>
        <p:spPr bwMode="auto">
          <a:xfrm>
            <a:off x="2540000" y="5118100"/>
            <a:ext cx="3111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d</a:t>
            </a:r>
          </a:p>
          <a:p>
            <a:r>
              <a:rPr lang="en-US" altLang="zh-TW"/>
              <a:t>a</a:t>
            </a:r>
          </a:p>
          <a:p>
            <a:r>
              <a:rPr lang="en-US" altLang="zh-TW"/>
              <a:t>c</a:t>
            </a:r>
          </a:p>
          <a:p>
            <a:r>
              <a:rPr lang="en-US" altLang="zh-TW"/>
              <a:t>b</a:t>
            </a:r>
          </a:p>
        </p:txBody>
      </p:sp>
      <p:sp>
        <p:nvSpPr>
          <p:cNvPr id="540698" name="Text Box 26"/>
          <p:cNvSpPr txBox="1">
            <a:spLocks noChangeArrowheads="1"/>
          </p:cNvSpPr>
          <p:nvPr/>
        </p:nvSpPr>
        <p:spPr bwMode="auto">
          <a:xfrm>
            <a:off x="3635375" y="5118100"/>
            <a:ext cx="3111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d</a:t>
            </a:r>
          </a:p>
          <a:p>
            <a:r>
              <a:rPr lang="en-US" altLang="zh-TW"/>
              <a:t>c</a:t>
            </a:r>
          </a:p>
          <a:p>
            <a:r>
              <a:rPr lang="en-US" altLang="zh-TW"/>
              <a:t>b</a:t>
            </a:r>
          </a:p>
        </p:txBody>
      </p:sp>
      <p:sp>
        <p:nvSpPr>
          <p:cNvPr id="540699" name="Text Box 27"/>
          <p:cNvSpPr txBox="1">
            <a:spLocks noChangeArrowheads="1"/>
          </p:cNvSpPr>
          <p:nvPr/>
        </p:nvSpPr>
        <p:spPr bwMode="auto">
          <a:xfrm>
            <a:off x="4343400" y="5135563"/>
            <a:ext cx="3111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e</a:t>
            </a:r>
          </a:p>
          <a:p>
            <a:r>
              <a:rPr lang="en-US" altLang="zh-TW"/>
              <a:t>d</a:t>
            </a:r>
          </a:p>
          <a:p>
            <a:r>
              <a:rPr lang="en-US" altLang="zh-TW"/>
              <a:t>c</a:t>
            </a:r>
          </a:p>
          <a:p>
            <a:r>
              <a:rPr lang="en-US" altLang="zh-TW"/>
              <a:t>b</a:t>
            </a:r>
          </a:p>
        </p:txBody>
      </p:sp>
      <p:sp>
        <p:nvSpPr>
          <p:cNvPr id="540700" name="Text Box 28"/>
          <p:cNvSpPr txBox="1">
            <a:spLocks noChangeArrowheads="1"/>
          </p:cNvSpPr>
          <p:nvPr/>
        </p:nvSpPr>
        <p:spPr bwMode="auto">
          <a:xfrm>
            <a:off x="5003800" y="5118100"/>
            <a:ext cx="3111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e</a:t>
            </a:r>
          </a:p>
          <a:p>
            <a:r>
              <a:rPr lang="en-US" altLang="zh-TW"/>
              <a:t>d</a:t>
            </a:r>
          </a:p>
          <a:p>
            <a:r>
              <a:rPr lang="en-US" altLang="zh-TW"/>
              <a:t>b</a:t>
            </a:r>
          </a:p>
        </p:txBody>
      </p:sp>
      <p:sp>
        <p:nvSpPr>
          <p:cNvPr id="540701" name="Rectangle 29"/>
          <p:cNvSpPr>
            <a:spLocks noChangeArrowheads="1"/>
          </p:cNvSpPr>
          <p:nvPr/>
        </p:nvSpPr>
        <p:spPr bwMode="auto">
          <a:xfrm>
            <a:off x="827088" y="5084763"/>
            <a:ext cx="7561262" cy="1223962"/>
          </a:xfrm>
          <a:prstGeom prst="rect">
            <a:avLst/>
          </a:prstGeom>
          <a:noFill/>
          <a:ln w="762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$\mbox{Upper bound} = O(n \log n)$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7.2328"/>
  <p:tag name="ORIGINALWIDTH" val="2409.449"/>
  <p:tag name="OUTPUTDPI" val="1200"/>
  <p:tag name="LATEXADDIN" val="\documentclass{article}&#10;\usepackage{amsmath,color,CJK}&#10;\pagestyle{empty}&#10;\begin{document}&#10;\begin{CJK*}{UTF8}{bkai}&#10;&#10;$\mbox{Lower bound} = \Omega(n\log n)$ (超過本課程範圍)&#10;&#10;\end{CJK*}&#10;&#10;\end{document}"/>
  <p:tag name="IGUANATEXSIZE" val="20"/>
  <p:tag name="IGUANATEXCURSOR" val="176"/>
  <p:tag name="TRANSPARENCY" val="True"/>
  <p:tag name="FILENAME" val=""/>
  <p:tag name="INPUTTYPE" val="0"/>
  <p:tag name="LATEXENGINEID" val="0"/>
  <p:tag name="TEMPFOLDER" val="c:\temp\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宣紙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640</Words>
  <Application>Microsoft Office PowerPoint</Application>
  <PresentationFormat>如螢幕大小 (4:3)</PresentationFormat>
  <Paragraphs>205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新細明體</vt:lpstr>
      <vt:lpstr>標楷體</vt:lpstr>
      <vt:lpstr>Arial</vt:lpstr>
      <vt:lpstr>Calibri</vt:lpstr>
      <vt:lpstr>Constantia</vt:lpstr>
      <vt:lpstr>Times New Roman</vt:lpstr>
      <vt:lpstr>Wingdings 2</vt:lpstr>
      <vt:lpstr>流線</vt:lpstr>
      <vt:lpstr> 演算法設計與分析</vt:lpstr>
      <vt:lpstr>Segment intersection</vt:lpstr>
      <vt:lpstr>「線段交叉」問題</vt:lpstr>
      <vt:lpstr>Illustration</vt:lpstr>
      <vt:lpstr>Naïve algorithm</vt:lpstr>
      <vt:lpstr>A clever algorithm </vt:lpstr>
      <vt:lpstr>Key idea – Sweep line</vt:lpstr>
      <vt:lpstr>Segment list L</vt:lpstr>
      <vt:lpstr>Segment list L</vt:lpstr>
      <vt:lpstr>Key observation</vt:lpstr>
      <vt:lpstr>Segment list L</vt:lpstr>
      <vt:lpstr>Furthermore</vt:lpstr>
      <vt:lpstr>Segment list L</vt:lpstr>
      <vt:lpstr>Maintaining L</vt:lpstr>
      <vt:lpstr>Detecting intersection</vt:lpstr>
      <vt:lpstr>Running time</vt:lpstr>
      <vt:lpstr>Q: 如何找到左右鄰值?</vt:lpstr>
      <vt:lpstr>Segment list L</vt:lpstr>
      <vt:lpstr>O(n log n)-time algorithm</vt:lpstr>
      <vt:lpstr>「線段交叉」的複雜度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2016-12-14T19:45:13Z</dcterms:created>
  <dcterms:modified xsi:type="dcterms:W3CDTF">2016-12-14T20:06:33Z</dcterms:modified>
</cp:coreProperties>
</file>