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3"/>
  </p:notesMasterIdLst>
  <p:handoutMasterIdLst>
    <p:handoutMasterId r:id="rId44"/>
  </p:handoutMasterIdLst>
  <p:sldIdLst>
    <p:sldId id="475" r:id="rId2"/>
    <p:sldId id="454" r:id="rId3"/>
    <p:sldId id="435" r:id="rId4"/>
    <p:sldId id="436" r:id="rId5"/>
    <p:sldId id="437" r:id="rId6"/>
    <p:sldId id="438" r:id="rId7"/>
    <p:sldId id="439" r:id="rId8"/>
    <p:sldId id="440" r:id="rId9"/>
    <p:sldId id="441" r:id="rId10"/>
    <p:sldId id="442" r:id="rId11"/>
    <p:sldId id="443" r:id="rId12"/>
    <p:sldId id="444" r:id="rId13"/>
    <p:sldId id="445" r:id="rId14"/>
    <p:sldId id="446" r:id="rId15"/>
    <p:sldId id="447" r:id="rId16"/>
    <p:sldId id="448" r:id="rId17"/>
    <p:sldId id="449" r:id="rId18"/>
    <p:sldId id="450" r:id="rId19"/>
    <p:sldId id="451" r:id="rId20"/>
    <p:sldId id="452" r:id="rId21"/>
    <p:sldId id="453" r:id="rId22"/>
    <p:sldId id="455" r:id="rId23"/>
    <p:sldId id="456" r:id="rId24"/>
    <p:sldId id="457" r:id="rId25"/>
    <p:sldId id="458" r:id="rId26"/>
    <p:sldId id="459" r:id="rId27"/>
    <p:sldId id="460" r:id="rId28"/>
    <p:sldId id="461" r:id="rId29"/>
    <p:sldId id="462" r:id="rId30"/>
    <p:sldId id="463" r:id="rId31"/>
    <p:sldId id="464" r:id="rId32"/>
    <p:sldId id="465" r:id="rId33"/>
    <p:sldId id="466" r:id="rId34"/>
    <p:sldId id="467" r:id="rId35"/>
    <p:sldId id="468" r:id="rId36"/>
    <p:sldId id="469" r:id="rId37"/>
    <p:sldId id="470" r:id="rId38"/>
    <p:sldId id="471" r:id="rId39"/>
    <p:sldId id="472" r:id="rId40"/>
    <p:sldId id="473" r:id="rId41"/>
    <p:sldId id="474" r:id="rId42"/>
  </p:sldIdLst>
  <p:sldSz cx="9144000" cy="6858000" type="screen4x3"/>
  <p:notesSz cx="10234613" cy="70993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F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704" autoAdjust="0"/>
  </p:normalViewPr>
  <p:slideViewPr>
    <p:cSldViewPr>
      <p:cViewPr varScale="1">
        <p:scale>
          <a:sx n="109" d="100"/>
          <a:sy n="109" d="100"/>
        </p:scale>
        <p:origin x="168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4434998" cy="354965"/>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sz="quarter" idx="1"/>
          </p:nvPr>
        </p:nvSpPr>
        <p:spPr>
          <a:xfrm>
            <a:off x="5797247" y="0"/>
            <a:ext cx="4434998" cy="354965"/>
          </a:xfrm>
          <a:prstGeom prst="rect">
            <a:avLst/>
          </a:prstGeom>
        </p:spPr>
        <p:txBody>
          <a:bodyPr vert="horz" lIns="99048" tIns="49524" rIns="99048" bIns="49524" rtlCol="0"/>
          <a:lstStyle>
            <a:lvl1pPr algn="r">
              <a:defRPr sz="1300"/>
            </a:lvl1pPr>
          </a:lstStyle>
          <a:p>
            <a:fld id="{6ADC9C74-7225-4807-9262-31EA68EE22E7}" type="datetimeFigureOut">
              <a:rPr lang="zh-TW" altLang="en-US" smtClean="0"/>
              <a:pPr/>
              <a:t>2016/12/15</a:t>
            </a:fld>
            <a:endParaRPr lang="zh-TW" altLang="en-US"/>
          </a:p>
        </p:txBody>
      </p:sp>
      <p:sp>
        <p:nvSpPr>
          <p:cNvPr id="4" name="頁尾版面配置區 3"/>
          <p:cNvSpPr>
            <a:spLocks noGrp="1"/>
          </p:cNvSpPr>
          <p:nvPr>
            <p:ph type="ftr" sz="quarter" idx="2"/>
          </p:nvPr>
        </p:nvSpPr>
        <p:spPr>
          <a:xfrm>
            <a:off x="1" y="6743103"/>
            <a:ext cx="4434998" cy="354965"/>
          </a:xfrm>
          <a:prstGeom prst="rect">
            <a:avLst/>
          </a:prstGeom>
        </p:spPr>
        <p:txBody>
          <a:bodyPr vert="horz" lIns="99048" tIns="49524" rIns="99048" bIns="49524"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5797247" y="6743103"/>
            <a:ext cx="4434998" cy="354965"/>
          </a:xfrm>
          <a:prstGeom prst="rect">
            <a:avLst/>
          </a:prstGeom>
        </p:spPr>
        <p:txBody>
          <a:bodyPr vert="horz" lIns="99048" tIns="49524" rIns="99048" bIns="49524" rtlCol="0" anchor="b"/>
          <a:lstStyle>
            <a:lvl1pPr algn="r">
              <a:defRPr sz="1300"/>
            </a:lvl1pPr>
          </a:lstStyle>
          <a:p>
            <a:fld id="{AEA040CE-6F5D-4541-94AA-851319D4DF45}"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797550" y="0"/>
            <a:ext cx="4435475" cy="355600"/>
          </a:xfrm>
          <a:prstGeom prst="rect">
            <a:avLst/>
          </a:prstGeom>
        </p:spPr>
        <p:txBody>
          <a:bodyPr vert="horz" lIns="91440" tIns="45720" rIns="91440" bIns="45720" rtlCol="0"/>
          <a:lstStyle>
            <a:lvl1pPr algn="r">
              <a:defRPr sz="1200"/>
            </a:lvl1pPr>
          </a:lstStyle>
          <a:p>
            <a:fld id="{7F29805B-833C-4BC9-98A6-066111357570}" type="datetimeFigureOut">
              <a:rPr lang="zh-TW" altLang="en-US" smtClean="0"/>
              <a:pPr/>
              <a:t>2016/12/15</a:t>
            </a:fld>
            <a:endParaRPr lang="zh-TW" altLang="en-US"/>
          </a:p>
        </p:txBody>
      </p:sp>
      <p:sp>
        <p:nvSpPr>
          <p:cNvPr id="4" name="投影片圖像版面配置區 3"/>
          <p:cNvSpPr>
            <a:spLocks noGrp="1" noRot="1" noChangeAspect="1"/>
          </p:cNvSpPr>
          <p:nvPr>
            <p:ph type="sldImg" idx="2"/>
          </p:nvPr>
        </p:nvSpPr>
        <p:spPr>
          <a:xfrm>
            <a:off x="3343275" y="531813"/>
            <a:ext cx="3549650" cy="266223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1023938" y="3371850"/>
            <a:ext cx="8186737" cy="31956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6743700"/>
            <a:ext cx="4435475" cy="35401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797550" y="6743700"/>
            <a:ext cx="4435475" cy="354013"/>
          </a:xfrm>
          <a:prstGeom prst="rect">
            <a:avLst/>
          </a:prstGeom>
        </p:spPr>
        <p:txBody>
          <a:bodyPr vert="horz" lIns="91440" tIns="45720" rIns="91440" bIns="45720" rtlCol="0" anchor="b"/>
          <a:lstStyle>
            <a:lvl1pPr algn="r">
              <a:defRPr sz="1200"/>
            </a:lvl1pPr>
          </a:lstStyle>
          <a:p>
            <a:fld id="{E7DF3650-3699-43EA-94DB-2505AD6C513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日期版面配置區 29"/>
          <p:cNvSpPr>
            <a:spLocks noGrp="1"/>
          </p:cNvSpPr>
          <p:nvPr>
            <p:ph type="dt" sz="half" idx="10"/>
          </p:nvPr>
        </p:nvSpPr>
        <p:spPr/>
        <p:txBody>
          <a:bodyPr/>
          <a:lstStyle/>
          <a:p>
            <a:r>
              <a:rPr lang="en-US" altLang="zh-TW" smtClean="0"/>
              <a:t>2010/4/2</a:t>
            </a:r>
            <a:endParaRPr lang="zh-TW" altLang="en-US"/>
          </a:p>
        </p:txBody>
      </p:sp>
      <p:sp>
        <p:nvSpPr>
          <p:cNvPr id="19" name="頁尾版面配置區 18"/>
          <p:cNvSpPr>
            <a:spLocks noGrp="1"/>
          </p:cNvSpPr>
          <p:nvPr>
            <p:ph type="ftr" sz="quarter" idx="11"/>
          </p:nvPr>
        </p:nvSpPr>
        <p:spPr/>
        <p:txBody>
          <a:bodyPr/>
          <a:lstStyle/>
          <a:p>
            <a:r>
              <a:rPr lang="en-US" altLang="zh-TW" smtClean="0"/>
              <a:t>segment intersection</a:t>
            </a:r>
            <a:endParaRPr lang="zh-TW" altLang="en-US"/>
          </a:p>
        </p:txBody>
      </p:sp>
      <p:sp>
        <p:nvSpPr>
          <p:cNvPr id="27" name="投影片編號版面配置區 2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r>
              <a:rPr lang="en-US" altLang="zh-TW" smtClean="0"/>
              <a:t>2010/4/2</a:t>
            </a:r>
            <a:endParaRPr lang="zh-TW" altLang="en-US"/>
          </a:p>
        </p:txBody>
      </p:sp>
      <p:sp>
        <p:nvSpPr>
          <p:cNvPr id="5" name="頁尾版面配置區 4"/>
          <p:cNvSpPr>
            <a:spLocks noGrp="1"/>
          </p:cNvSpPr>
          <p:nvPr>
            <p:ph type="ftr" sz="quarter" idx="11"/>
          </p:nvPr>
        </p:nvSpPr>
        <p:spPr/>
        <p:txBody>
          <a:bodyPr/>
          <a:lstStyle/>
          <a:p>
            <a:r>
              <a:rPr lang="en-US" altLang="zh-TW" smtClean="0"/>
              <a:t>segment intersection</a:t>
            </a:r>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r>
              <a:rPr lang="en-US" altLang="zh-TW" smtClean="0"/>
              <a:t>2010/4/2</a:t>
            </a:r>
            <a:endParaRPr lang="zh-TW" altLang="en-US"/>
          </a:p>
        </p:txBody>
      </p:sp>
      <p:sp>
        <p:nvSpPr>
          <p:cNvPr id="5" name="頁尾版面配置區 4"/>
          <p:cNvSpPr>
            <a:spLocks noGrp="1"/>
          </p:cNvSpPr>
          <p:nvPr>
            <p:ph type="ftr" sz="quarter" idx="11"/>
          </p:nvPr>
        </p:nvSpPr>
        <p:spPr/>
        <p:txBody>
          <a:bodyPr/>
          <a:lstStyle/>
          <a:p>
            <a:r>
              <a:rPr lang="en-US" altLang="zh-TW" smtClean="0"/>
              <a:t>segment intersection</a:t>
            </a:r>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r>
              <a:rPr lang="en-US" altLang="zh-TW" smtClean="0"/>
              <a:t>2010/4/2</a:t>
            </a:r>
            <a:endParaRPr lang="zh-TW" altLang="en-US"/>
          </a:p>
        </p:txBody>
      </p:sp>
      <p:sp>
        <p:nvSpPr>
          <p:cNvPr id="5" name="頁尾版面配置區 4"/>
          <p:cNvSpPr>
            <a:spLocks noGrp="1"/>
          </p:cNvSpPr>
          <p:nvPr>
            <p:ph type="ftr" sz="quarter" idx="11"/>
          </p:nvPr>
        </p:nvSpPr>
        <p:spPr/>
        <p:txBody>
          <a:bodyPr/>
          <a:lstStyle/>
          <a:p>
            <a:r>
              <a:rPr lang="en-US" altLang="zh-TW" smtClean="0"/>
              <a:t>segment intersection</a:t>
            </a:r>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r>
              <a:rPr lang="en-US" altLang="zh-TW" smtClean="0"/>
              <a:t>2010/4/2</a:t>
            </a:r>
            <a:endParaRPr lang="zh-TW" altLang="en-US"/>
          </a:p>
        </p:txBody>
      </p:sp>
      <p:sp>
        <p:nvSpPr>
          <p:cNvPr id="5" name="頁尾版面配置區 4"/>
          <p:cNvSpPr>
            <a:spLocks noGrp="1"/>
          </p:cNvSpPr>
          <p:nvPr>
            <p:ph type="ftr" sz="quarter" idx="11"/>
          </p:nvPr>
        </p:nvSpPr>
        <p:spPr/>
        <p:txBody>
          <a:bodyPr/>
          <a:lstStyle/>
          <a:p>
            <a:r>
              <a:rPr lang="en-US" altLang="zh-TW" smtClean="0"/>
              <a:t>segment intersection</a:t>
            </a:r>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r>
              <a:rPr lang="en-US" altLang="zh-TW" smtClean="0"/>
              <a:t>2010/4/2</a:t>
            </a:r>
            <a:endParaRPr lang="zh-TW" altLang="en-US"/>
          </a:p>
        </p:txBody>
      </p:sp>
      <p:sp>
        <p:nvSpPr>
          <p:cNvPr id="6" name="頁尾版面配置區 5"/>
          <p:cNvSpPr>
            <a:spLocks noGrp="1"/>
          </p:cNvSpPr>
          <p:nvPr>
            <p:ph type="ftr" sz="quarter" idx="11"/>
          </p:nvPr>
        </p:nvSpPr>
        <p:spPr/>
        <p:txBody>
          <a:bodyPr/>
          <a:lstStyle/>
          <a:p>
            <a:r>
              <a:rPr lang="en-US" altLang="zh-TW" smtClean="0"/>
              <a:t>segment intersection</a:t>
            </a:r>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r>
              <a:rPr lang="en-US" altLang="zh-TW" smtClean="0"/>
              <a:t>2010/4/2</a:t>
            </a:r>
            <a:endParaRPr lang="zh-TW" altLang="en-US"/>
          </a:p>
        </p:txBody>
      </p:sp>
      <p:sp>
        <p:nvSpPr>
          <p:cNvPr id="8" name="頁尾版面配置區 7"/>
          <p:cNvSpPr>
            <a:spLocks noGrp="1"/>
          </p:cNvSpPr>
          <p:nvPr>
            <p:ph type="ftr" sz="quarter" idx="11"/>
          </p:nvPr>
        </p:nvSpPr>
        <p:spPr/>
        <p:txBody>
          <a:bodyPr/>
          <a:lstStyle/>
          <a:p>
            <a:r>
              <a:rPr lang="en-US" altLang="zh-TW" smtClean="0"/>
              <a:t>segment intersection</a:t>
            </a:r>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r>
              <a:rPr lang="en-US" altLang="zh-TW" smtClean="0"/>
              <a:t>2010/4/2</a:t>
            </a:r>
            <a:endParaRPr lang="zh-TW" altLang="en-US"/>
          </a:p>
        </p:txBody>
      </p:sp>
      <p:sp>
        <p:nvSpPr>
          <p:cNvPr id="4" name="頁尾版面配置區 3"/>
          <p:cNvSpPr>
            <a:spLocks noGrp="1"/>
          </p:cNvSpPr>
          <p:nvPr>
            <p:ph type="ftr" sz="quarter" idx="11"/>
          </p:nvPr>
        </p:nvSpPr>
        <p:spPr/>
        <p:txBody>
          <a:bodyPr/>
          <a:lstStyle/>
          <a:p>
            <a:r>
              <a:rPr lang="en-US" altLang="zh-TW" smtClean="0"/>
              <a:t>segment intersection</a:t>
            </a:r>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smtClean="0"/>
              <a:t>2010/4/2</a:t>
            </a:r>
            <a:endParaRPr lang="zh-TW" altLang="en-US"/>
          </a:p>
        </p:txBody>
      </p:sp>
      <p:sp>
        <p:nvSpPr>
          <p:cNvPr id="3" name="頁尾版面配置區 2"/>
          <p:cNvSpPr>
            <a:spLocks noGrp="1"/>
          </p:cNvSpPr>
          <p:nvPr>
            <p:ph type="ftr" sz="quarter" idx="11"/>
          </p:nvPr>
        </p:nvSpPr>
        <p:spPr/>
        <p:txBody>
          <a:bodyPr/>
          <a:lstStyle/>
          <a:p>
            <a:r>
              <a:rPr lang="en-US" altLang="zh-TW" smtClean="0"/>
              <a:t>segment intersection</a:t>
            </a:r>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r>
              <a:rPr lang="en-US" altLang="zh-TW" smtClean="0"/>
              <a:t>2010/4/2</a:t>
            </a:r>
            <a:endParaRPr lang="zh-TW" altLang="en-US"/>
          </a:p>
        </p:txBody>
      </p:sp>
      <p:sp>
        <p:nvSpPr>
          <p:cNvPr id="6" name="頁尾版面配置區 5"/>
          <p:cNvSpPr>
            <a:spLocks noGrp="1"/>
          </p:cNvSpPr>
          <p:nvPr>
            <p:ph type="ftr" sz="quarter" idx="11"/>
          </p:nvPr>
        </p:nvSpPr>
        <p:spPr/>
        <p:txBody>
          <a:bodyPr/>
          <a:lstStyle/>
          <a:p>
            <a:r>
              <a:rPr lang="en-US" altLang="zh-TW" smtClean="0"/>
              <a:t>segment intersection</a:t>
            </a:r>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r>
              <a:rPr lang="en-US" altLang="zh-TW" smtClean="0"/>
              <a:t>2010/4/2</a:t>
            </a:r>
            <a:endParaRPr lang="zh-TW" altLang="en-US"/>
          </a:p>
        </p:txBody>
      </p:sp>
      <p:sp>
        <p:nvSpPr>
          <p:cNvPr id="6" name="頁尾版面配置區 5"/>
          <p:cNvSpPr>
            <a:spLocks noGrp="1"/>
          </p:cNvSpPr>
          <p:nvPr>
            <p:ph type="ftr" sz="quarter" idx="11"/>
          </p:nvPr>
        </p:nvSpPr>
        <p:spPr/>
        <p:txBody>
          <a:bodyPr/>
          <a:lstStyle/>
          <a:p>
            <a:r>
              <a:rPr lang="en-US" altLang="zh-TW" smtClean="0"/>
              <a:t>segment intersection</a:t>
            </a:r>
            <a:endParaRPr lang="zh-TW" altLang="en-US"/>
          </a:p>
        </p:txBody>
      </p:sp>
      <p:sp>
        <p:nvSpPr>
          <p:cNvPr id="7" name="投影片編號版面配置區 6"/>
          <p:cNvSpPr>
            <a:spLocks noGrp="1"/>
          </p:cNvSpPr>
          <p:nvPr>
            <p:ph type="sldNum" sz="quarter" idx="12"/>
          </p:nvPr>
        </p:nvSpPr>
        <p:spPr>
          <a:xfrm>
            <a:off x="8077200" y="6356350"/>
            <a:ext cx="609600" cy="365125"/>
          </a:xfrm>
        </p:spPr>
        <p:txBody>
          <a:bodyPr/>
          <a:lstStyle/>
          <a:p>
            <a:fld id="{73DA0BB7-265A-403C-9275-D587AB510EDC}" type="slidenum">
              <a:rPr lang="zh-TW" altLang="en-US" smtClean="0"/>
              <a:pPr/>
              <a:t>‹#›</a:t>
            </a:fld>
            <a:endParaRPr lang="zh-TW" altLang="en-US"/>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手繪多邊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手繪多邊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手繪多邊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手繪多邊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標題版面配置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ltLang="zh-TW" smtClean="0"/>
              <a:t>2010/4/2</a:t>
            </a:r>
            <a:endParaRPr lang="zh-TW" altLang="en-US"/>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ltLang="zh-TW" smtClean="0"/>
              <a:t>segment intersection</a:t>
            </a:r>
            <a:endParaRPr lang="zh-TW" altLang="en-US"/>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DA0BB7-265A-403C-9275-D587AB510EDC}" type="slidenum">
              <a:rPr lang="zh-TW" altLang="en-US" smtClean="0"/>
              <a:pPr/>
              <a:t>‹#›</a:t>
            </a:fld>
            <a:endParaRPr lang="zh-TW" altLang="en-US"/>
          </a:p>
        </p:txBody>
      </p:sp>
      <p:grpSp>
        <p:nvGrpSpPr>
          <p:cNvPr id="2" name="群組 1"/>
          <p:cNvGrpSpPr/>
          <p:nvPr/>
        </p:nvGrpSpPr>
        <p:grpSpPr>
          <a:xfrm>
            <a:off x="-19017" y="202408"/>
            <a:ext cx="9180548" cy="649224"/>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665038" y="1803078"/>
            <a:ext cx="4104456" cy="1828800"/>
          </a:xfrm>
        </p:spPr>
        <p:txBody>
          <a:bodyPr>
            <a:normAutofit fontScale="90000"/>
          </a:bodyPr>
          <a:lstStyle/>
          <a:p>
            <a:pPr algn="ctr"/>
            <a:r>
              <a:rPr lang="en-US" altLang="zh-TW" dirty="0" smtClean="0"/>
              <a:t/>
            </a:r>
            <a:br>
              <a:rPr lang="en-US" altLang="zh-TW" dirty="0" smtClean="0"/>
            </a:br>
            <a:r>
              <a:rPr lang="zh-TW" altLang="en-US" smtClean="0"/>
              <a:t>演算法</a:t>
            </a:r>
            <a:r>
              <a:rPr lang="zh-TW" altLang="en-US"/>
              <a:t>設計與分析</a:t>
            </a:r>
            <a:endParaRPr lang="zh-TW" altLang="en-US" dirty="0"/>
          </a:p>
        </p:txBody>
      </p:sp>
      <p:sp>
        <p:nvSpPr>
          <p:cNvPr id="3" name="副標題 2"/>
          <p:cNvSpPr>
            <a:spLocks noGrp="1"/>
          </p:cNvSpPr>
          <p:nvPr>
            <p:ph type="subTitle" idx="1"/>
          </p:nvPr>
        </p:nvSpPr>
        <p:spPr>
          <a:xfrm>
            <a:off x="571472" y="4714884"/>
            <a:ext cx="7854696" cy="1752600"/>
          </a:xfrm>
        </p:spPr>
        <p:txBody>
          <a:bodyPr>
            <a:normAutofit/>
          </a:bodyPr>
          <a:lstStyle/>
          <a:p>
            <a:r>
              <a:rPr lang="zh-TW" altLang="en-US" dirty="0" smtClean="0"/>
              <a:t>台大資工系</a:t>
            </a:r>
            <a:r>
              <a:rPr lang="en-US" altLang="zh-TW" dirty="0" smtClean="0"/>
              <a:t> </a:t>
            </a:r>
          </a:p>
          <a:p>
            <a:r>
              <a:rPr lang="zh-TW" altLang="en-US" dirty="0" smtClean="0"/>
              <a:t>呂學一</a:t>
            </a:r>
          </a:p>
          <a:p>
            <a:r>
              <a:rPr lang="en-US" altLang="zh-TW" dirty="0" err="1" smtClean="0"/>
              <a:t>http://www.csie.ntu.edu.tw/~hil/</a:t>
            </a:r>
            <a:endParaRPr lang="en-US" altLang="zh-TW" dirty="0" smtClean="0"/>
          </a:p>
        </p:txBody>
      </p:sp>
      <p:pic>
        <p:nvPicPr>
          <p:cNvPr id="5" name="圖片 4" descr="turbo.gif"/>
          <p:cNvPicPr>
            <a:picLocks noChangeAspect="1"/>
          </p:cNvPicPr>
          <p:nvPr/>
        </p:nvPicPr>
        <p:blipFill>
          <a:blip r:embed="rId2" cstate="print"/>
          <a:stretch>
            <a:fillRect/>
          </a:stretch>
        </p:blipFill>
        <p:spPr>
          <a:xfrm>
            <a:off x="251520" y="1268760"/>
            <a:ext cx="4762500" cy="4762500"/>
          </a:xfrm>
          <a:prstGeom prst="rect">
            <a:avLst/>
          </a:prstGeom>
          <a:effectLst>
            <a:softEdge rad="635000"/>
          </a:effectLst>
        </p:spPr>
      </p:pic>
      <p:sp>
        <p:nvSpPr>
          <p:cNvPr id="6" name="投影片編號版面配置區 5"/>
          <p:cNvSpPr>
            <a:spLocks noGrp="1"/>
          </p:cNvSpPr>
          <p:nvPr>
            <p:ph type="sldNum" sz="quarter" idx="12"/>
          </p:nvPr>
        </p:nvSpPr>
        <p:spPr/>
        <p:txBody>
          <a:bodyPr/>
          <a:lstStyle/>
          <a:p>
            <a:fld id="{73DA0BB7-265A-403C-9275-D587AB510EDC}" type="slidenum">
              <a:rPr lang="zh-TW" altLang="en-US" smtClean="0"/>
              <a:pPr/>
              <a:t>1</a:t>
            </a:fld>
            <a:endParaRPr lang="zh-TW" altLang="en-US"/>
          </a:p>
        </p:txBody>
      </p:sp>
    </p:spTree>
    <p:extLst>
      <p:ext uri="{BB962C8B-B14F-4D97-AF65-F5344CB8AC3E}">
        <p14:creationId xmlns:p14="http://schemas.microsoft.com/office/powerpoint/2010/main" val="2853183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投影片編號版面配置區 6"/>
          <p:cNvSpPr>
            <a:spLocks noGrp="1"/>
          </p:cNvSpPr>
          <p:nvPr>
            <p:ph type="sldNum" sz="quarter" idx="12"/>
          </p:nvPr>
        </p:nvSpPr>
        <p:spPr/>
        <p:txBody>
          <a:bodyPr/>
          <a:lstStyle/>
          <a:p>
            <a:fld id="{D2C51425-C8E1-45D3-A41F-BC40A3F6458D}" type="slidenum">
              <a:rPr lang="zh-TW" altLang="en-US"/>
              <a:pPr/>
              <a:t>10</a:t>
            </a:fld>
            <a:endParaRPr lang="en-US" altLang="zh-TW"/>
          </a:p>
        </p:txBody>
      </p:sp>
      <p:sp>
        <p:nvSpPr>
          <p:cNvPr id="574466" name="Rectangle 2"/>
          <p:cNvSpPr>
            <a:spLocks noGrp="1" noChangeArrowheads="1"/>
          </p:cNvSpPr>
          <p:nvPr>
            <p:ph type="title"/>
          </p:nvPr>
        </p:nvSpPr>
        <p:spPr/>
        <p:txBody>
          <a:bodyPr/>
          <a:lstStyle/>
          <a:p>
            <a:r>
              <a:rPr lang="en-US" altLang="zh-TW"/>
              <a:t>Illustration</a:t>
            </a:r>
          </a:p>
        </p:txBody>
      </p:sp>
      <p:grpSp>
        <p:nvGrpSpPr>
          <p:cNvPr id="2" name="群組 25"/>
          <p:cNvGrpSpPr/>
          <p:nvPr/>
        </p:nvGrpSpPr>
        <p:grpSpPr>
          <a:xfrm>
            <a:off x="1979613" y="1989138"/>
            <a:ext cx="4840287" cy="3654425"/>
            <a:chOff x="1979613" y="1989138"/>
            <a:chExt cx="4840287" cy="3654425"/>
          </a:xfrm>
        </p:grpSpPr>
        <p:sp>
          <p:nvSpPr>
            <p:cNvPr id="574467" name="Oval 3"/>
            <p:cNvSpPr>
              <a:spLocks noChangeArrowheads="1"/>
            </p:cNvSpPr>
            <p:nvPr/>
          </p:nvSpPr>
          <p:spPr bwMode="auto">
            <a:xfrm rot="20944798">
              <a:off x="2406650" y="34861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68" name="Oval 4"/>
            <p:cNvSpPr>
              <a:spLocks noChangeArrowheads="1"/>
            </p:cNvSpPr>
            <p:nvPr/>
          </p:nvSpPr>
          <p:spPr bwMode="auto">
            <a:xfrm rot="20944798">
              <a:off x="4195763" y="21129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69" name="Oval 5"/>
            <p:cNvSpPr>
              <a:spLocks noChangeArrowheads="1"/>
            </p:cNvSpPr>
            <p:nvPr/>
          </p:nvSpPr>
          <p:spPr bwMode="auto">
            <a:xfrm rot="20944798">
              <a:off x="4257675" y="32004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70" name="Oval 6"/>
            <p:cNvSpPr>
              <a:spLocks noChangeArrowheads="1"/>
            </p:cNvSpPr>
            <p:nvPr/>
          </p:nvSpPr>
          <p:spPr bwMode="auto">
            <a:xfrm rot="20944798">
              <a:off x="2439988" y="479901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71" name="Oval 7"/>
            <p:cNvSpPr>
              <a:spLocks noChangeArrowheads="1"/>
            </p:cNvSpPr>
            <p:nvPr/>
          </p:nvSpPr>
          <p:spPr bwMode="auto">
            <a:xfrm rot="20944798">
              <a:off x="3733800" y="54276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72" name="Oval 8"/>
            <p:cNvSpPr>
              <a:spLocks noChangeArrowheads="1"/>
            </p:cNvSpPr>
            <p:nvPr/>
          </p:nvSpPr>
          <p:spPr bwMode="auto">
            <a:xfrm rot="20944798">
              <a:off x="3349625" y="38163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73" name="Oval 9"/>
            <p:cNvSpPr>
              <a:spLocks noChangeArrowheads="1"/>
            </p:cNvSpPr>
            <p:nvPr/>
          </p:nvSpPr>
          <p:spPr bwMode="auto">
            <a:xfrm rot="20944798">
              <a:off x="5827713" y="48783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74" name="Oval 10"/>
            <p:cNvSpPr>
              <a:spLocks noChangeArrowheads="1"/>
            </p:cNvSpPr>
            <p:nvPr/>
          </p:nvSpPr>
          <p:spPr bwMode="auto">
            <a:xfrm rot="20944798">
              <a:off x="6604000" y="28209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75" name="Oval 11"/>
            <p:cNvSpPr>
              <a:spLocks noChangeArrowheads="1"/>
            </p:cNvSpPr>
            <p:nvPr/>
          </p:nvSpPr>
          <p:spPr bwMode="auto">
            <a:xfrm rot="20944798">
              <a:off x="4757738" y="427831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76" name="Oval 12"/>
            <p:cNvSpPr>
              <a:spLocks noChangeArrowheads="1"/>
            </p:cNvSpPr>
            <p:nvPr/>
          </p:nvSpPr>
          <p:spPr bwMode="auto">
            <a:xfrm rot="20944798">
              <a:off x="5316538" y="336391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74477" name="AutoShape 13"/>
            <p:cNvCxnSpPr>
              <a:cxnSpLocks noChangeShapeType="1"/>
              <a:stCxn id="574467" idx="4"/>
              <a:endCxn id="574470" idx="0"/>
            </p:cNvCxnSpPr>
            <p:nvPr/>
          </p:nvCxnSpPr>
          <p:spPr bwMode="auto">
            <a:xfrm flipH="1">
              <a:off x="2527300" y="3698875"/>
              <a:ext cx="6350" cy="1101725"/>
            </a:xfrm>
            <a:prstGeom prst="straightConnector1">
              <a:avLst/>
            </a:prstGeom>
            <a:noFill/>
            <a:ln w="76200">
              <a:solidFill>
                <a:schemeClr val="tx1"/>
              </a:solidFill>
              <a:round/>
              <a:headEnd/>
              <a:tailEnd/>
            </a:ln>
            <a:effectLst/>
          </p:spPr>
        </p:cxnSp>
        <p:sp>
          <p:nvSpPr>
            <p:cNvPr id="574478" name="Oval 14"/>
            <p:cNvSpPr>
              <a:spLocks noChangeArrowheads="1"/>
            </p:cNvSpPr>
            <p:nvPr/>
          </p:nvSpPr>
          <p:spPr bwMode="auto">
            <a:xfrm rot="20944798">
              <a:off x="3416300" y="45370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79" name="Oval 15"/>
            <p:cNvSpPr>
              <a:spLocks noChangeArrowheads="1"/>
            </p:cNvSpPr>
            <p:nvPr/>
          </p:nvSpPr>
          <p:spPr bwMode="auto">
            <a:xfrm rot="20944798">
              <a:off x="4097338" y="38909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80" name="Oval 16"/>
            <p:cNvSpPr>
              <a:spLocks noChangeArrowheads="1"/>
            </p:cNvSpPr>
            <p:nvPr/>
          </p:nvSpPr>
          <p:spPr bwMode="auto">
            <a:xfrm rot="20944798">
              <a:off x="4826000" y="27241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81" name="Oval 17"/>
            <p:cNvSpPr>
              <a:spLocks noChangeArrowheads="1"/>
            </p:cNvSpPr>
            <p:nvPr/>
          </p:nvSpPr>
          <p:spPr bwMode="auto">
            <a:xfrm rot="20944798">
              <a:off x="4260850" y="47402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82" name="Oval 18"/>
            <p:cNvSpPr>
              <a:spLocks noChangeArrowheads="1"/>
            </p:cNvSpPr>
            <p:nvPr/>
          </p:nvSpPr>
          <p:spPr bwMode="auto">
            <a:xfrm rot="20944798">
              <a:off x="5594350" y="40433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83" name="Oval 19"/>
            <p:cNvSpPr>
              <a:spLocks noChangeArrowheads="1"/>
            </p:cNvSpPr>
            <p:nvPr/>
          </p:nvSpPr>
          <p:spPr bwMode="auto">
            <a:xfrm rot="20944798">
              <a:off x="3508375" y="31257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4485" name="Text Box 21"/>
            <p:cNvSpPr txBox="1">
              <a:spLocks noChangeArrowheads="1"/>
            </p:cNvSpPr>
            <p:nvPr/>
          </p:nvSpPr>
          <p:spPr bwMode="auto">
            <a:xfrm rot="20944798">
              <a:off x="1979613" y="3475038"/>
              <a:ext cx="412750" cy="366712"/>
            </a:xfrm>
            <a:prstGeom prst="rect">
              <a:avLst/>
            </a:prstGeom>
            <a:noFill/>
            <a:ln w="9525">
              <a:noFill/>
              <a:miter lim="800000"/>
              <a:headEnd/>
              <a:tailEnd/>
            </a:ln>
            <a:effectLst/>
          </p:spPr>
          <p:txBody>
            <a:bodyPr wrap="none">
              <a:spAutoFit/>
            </a:bodyPr>
            <a:lstStyle/>
            <a:p>
              <a:r>
                <a:rPr lang="zh-TW" altLang="en-US">
                  <a:ea typeface="標楷體" pitchFamily="65" charset="-120"/>
                </a:rPr>
                <a:t>左</a:t>
              </a:r>
            </a:p>
          </p:txBody>
        </p:sp>
        <p:sp>
          <p:nvSpPr>
            <p:cNvPr id="574487" name="Text Box 23"/>
            <p:cNvSpPr txBox="1">
              <a:spLocks noChangeArrowheads="1"/>
            </p:cNvSpPr>
            <p:nvPr/>
          </p:nvSpPr>
          <p:spPr bwMode="auto">
            <a:xfrm rot="20944798">
              <a:off x="3708400" y="1989138"/>
              <a:ext cx="412750" cy="366712"/>
            </a:xfrm>
            <a:prstGeom prst="rect">
              <a:avLst/>
            </a:prstGeom>
            <a:noFill/>
            <a:ln w="9525">
              <a:noFill/>
              <a:miter lim="800000"/>
              <a:headEnd/>
              <a:tailEnd/>
            </a:ln>
            <a:effectLst/>
          </p:spPr>
          <p:txBody>
            <a:bodyPr wrap="none">
              <a:spAutoFit/>
            </a:bodyPr>
            <a:lstStyle/>
            <a:p>
              <a:r>
                <a:rPr lang="zh-TW" altLang="en-US">
                  <a:ea typeface="標楷體" pitchFamily="65" charset="-120"/>
                </a:rPr>
                <a:t>次</a:t>
              </a:r>
            </a:p>
          </p:txBody>
        </p:sp>
        <p:cxnSp>
          <p:nvCxnSpPr>
            <p:cNvPr id="574488" name="AutoShape 24"/>
            <p:cNvCxnSpPr>
              <a:cxnSpLocks noChangeShapeType="1"/>
              <a:stCxn id="574468" idx="3"/>
              <a:endCxn id="574467" idx="7"/>
            </p:cNvCxnSpPr>
            <p:nvPr/>
          </p:nvCxnSpPr>
          <p:spPr bwMode="auto">
            <a:xfrm flipH="1">
              <a:off x="2574925" y="2309813"/>
              <a:ext cx="1666875" cy="1193800"/>
            </a:xfrm>
            <a:prstGeom prst="straightConnector1">
              <a:avLst/>
            </a:prstGeom>
            <a:noFill/>
            <a:ln w="76200">
              <a:solidFill>
                <a:schemeClr val="tx1"/>
              </a:solidFill>
              <a:round/>
              <a:headEnd/>
              <a:tailEn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endCondLst>
                                    <p:cond evt="onNext" delay="0">
                                      <p:tgtEl>
                                        <p:sldTgt/>
                                      </p:tgtEl>
                                    </p:cond>
                                  </p:endCondLst>
                                  <p:childTnLst>
                                    <p:animRot by="-21600000">
                                      <p:cBhvr>
                                        <p:cTn id="6" dur="20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投影片編號版面配置區 6"/>
          <p:cNvSpPr>
            <a:spLocks noGrp="1"/>
          </p:cNvSpPr>
          <p:nvPr>
            <p:ph type="sldNum" sz="quarter" idx="12"/>
          </p:nvPr>
        </p:nvSpPr>
        <p:spPr/>
        <p:txBody>
          <a:bodyPr/>
          <a:lstStyle/>
          <a:p>
            <a:fld id="{6BF0224A-538E-442F-8068-9252670B4D06}" type="slidenum">
              <a:rPr lang="zh-TW" altLang="en-US"/>
              <a:pPr/>
              <a:t>11</a:t>
            </a:fld>
            <a:endParaRPr lang="en-US" altLang="zh-TW"/>
          </a:p>
        </p:txBody>
      </p:sp>
      <p:sp>
        <p:nvSpPr>
          <p:cNvPr id="575490" name="Rectangle 2"/>
          <p:cNvSpPr>
            <a:spLocks noGrp="1" noChangeArrowheads="1"/>
          </p:cNvSpPr>
          <p:nvPr>
            <p:ph type="title"/>
          </p:nvPr>
        </p:nvSpPr>
        <p:spPr/>
        <p:txBody>
          <a:bodyPr/>
          <a:lstStyle/>
          <a:p>
            <a:r>
              <a:rPr lang="en-US" altLang="zh-TW"/>
              <a:t>Illustration</a:t>
            </a:r>
          </a:p>
        </p:txBody>
      </p:sp>
      <p:grpSp>
        <p:nvGrpSpPr>
          <p:cNvPr id="2" name="群組 26"/>
          <p:cNvGrpSpPr/>
          <p:nvPr/>
        </p:nvGrpSpPr>
        <p:grpSpPr>
          <a:xfrm>
            <a:off x="2574925" y="1290638"/>
            <a:ext cx="3778250" cy="4773612"/>
            <a:chOff x="2574925" y="1290638"/>
            <a:chExt cx="3778250" cy="4773612"/>
          </a:xfrm>
        </p:grpSpPr>
        <p:sp>
          <p:nvSpPr>
            <p:cNvPr id="575491" name="Oval 3"/>
            <p:cNvSpPr>
              <a:spLocks noChangeArrowheads="1"/>
            </p:cNvSpPr>
            <p:nvPr/>
          </p:nvSpPr>
          <p:spPr bwMode="auto">
            <a:xfrm rot="17685945">
              <a:off x="3011488" y="51101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492" name="Oval 4"/>
            <p:cNvSpPr>
              <a:spLocks noChangeArrowheads="1"/>
            </p:cNvSpPr>
            <p:nvPr/>
          </p:nvSpPr>
          <p:spPr bwMode="auto">
            <a:xfrm rot="17685945">
              <a:off x="2940050" y="285591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493" name="Oval 5"/>
            <p:cNvSpPr>
              <a:spLocks noChangeArrowheads="1"/>
            </p:cNvSpPr>
            <p:nvPr/>
          </p:nvSpPr>
          <p:spPr bwMode="auto">
            <a:xfrm rot="17685945">
              <a:off x="3859213" y="344011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494" name="Oval 6"/>
            <p:cNvSpPr>
              <a:spLocks noChangeArrowheads="1"/>
            </p:cNvSpPr>
            <p:nvPr/>
          </p:nvSpPr>
          <p:spPr bwMode="auto">
            <a:xfrm rot="17685945">
              <a:off x="4097338" y="58483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495" name="Oval 7"/>
            <p:cNvSpPr>
              <a:spLocks noChangeArrowheads="1"/>
            </p:cNvSpPr>
            <p:nvPr/>
          </p:nvSpPr>
          <p:spPr bwMode="auto">
            <a:xfrm rot="17685945">
              <a:off x="5362575" y="51641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496" name="Oval 8"/>
            <p:cNvSpPr>
              <a:spLocks noChangeArrowheads="1"/>
            </p:cNvSpPr>
            <p:nvPr/>
          </p:nvSpPr>
          <p:spPr bwMode="auto">
            <a:xfrm rot="17685945">
              <a:off x="3829050" y="45370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497" name="Oval 9"/>
            <p:cNvSpPr>
              <a:spLocks noChangeArrowheads="1"/>
            </p:cNvSpPr>
            <p:nvPr/>
          </p:nvSpPr>
          <p:spPr bwMode="auto">
            <a:xfrm rot="17685945">
              <a:off x="6137275" y="31432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498" name="Oval 10"/>
            <p:cNvSpPr>
              <a:spLocks noChangeArrowheads="1"/>
            </p:cNvSpPr>
            <p:nvPr/>
          </p:nvSpPr>
          <p:spPr bwMode="auto">
            <a:xfrm rot="17685945">
              <a:off x="4919663" y="13128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499" name="Oval 11"/>
            <p:cNvSpPr>
              <a:spLocks noChangeArrowheads="1"/>
            </p:cNvSpPr>
            <p:nvPr/>
          </p:nvSpPr>
          <p:spPr bwMode="auto">
            <a:xfrm rot="17685945">
              <a:off x="5026025" y="36623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500" name="Oval 12"/>
            <p:cNvSpPr>
              <a:spLocks noChangeArrowheads="1"/>
            </p:cNvSpPr>
            <p:nvPr/>
          </p:nvSpPr>
          <p:spPr bwMode="auto">
            <a:xfrm rot="17685945">
              <a:off x="4610100" y="26749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75501" name="AutoShape 13"/>
            <p:cNvCxnSpPr>
              <a:cxnSpLocks noChangeShapeType="1"/>
              <a:stCxn id="575491" idx="4"/>
              <a:endCxn id="575494" idx="0"/>
            </p:cNvCxnSpPr>
            <p:nvPr/>
          </p:nvCxnSpPr>
          <p:spPr bwMode="auto">
            <a:xfrm>
              <a:off x="3216275" y="5262563"/>
              <a:ext cx="890588" cy="647700"/>
            </a:xfrm>
            <a:prstGeom prst="straightConnector1">
              <a:avLst/>
            </a:prstGeom>
            <a:noFill/>
            <a:ln w="76200">
              <a:solidFill>
                <a:schemeClr val="tx1"/>
              </a:solidFill>
              <a:round/>
              <a:headEnd/>
              <a:tailEnd/>
            </a:ln>
            <a:effectLst/>
          </p:spPr>
        </p:cxnSp>
        <p:sp>
          <p:nvSpPr>
            <p:cNvPr id="575502" name="Oval 14"/>
            <p:cNvSpPr>
              <a:spLocks noChangeArrowheads="1"/>
            </p:cNvSpPr>
            <p:nvPr/>
          </p:nvSpPr>
          <p:spPr bwMode="auto">
            <a:xfrm rot="17685945">
              <a:off x="4452938" y="49022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503" name="Oval 15"/>
            <p:cNvSpPr>
              <a:spLocks noChangeArrowheads="1"/>
            </p:cNvSpPr>
            <p:nvPr/>
          </p:nvSpPr>
          <p:spPr bwMode="auto">
            <a:xfrm rot="17685945">
              <a:off x="4325938" y="39719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504" name="Oval 16"/>
            <p:cNvSpPr>
              <a:spLocks noChangeArrowheads="1"/>
            </p:cNvSpPr>
            <p:nvPr/>
          </p:nvSpPr>
          <p:spPr bwMode="auto">
            <a:xfrm rot="17685945">
              <a:off x="3803650" y="27003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505" name="Oval 17"/>
            <p:cNvSpPr>
              <a:spLocks noChangeArrowheads="1"/>
            </p:cNvSpPr>
            <p:nvPr/>
          </p:nvSpPr>
          <p:spPr bwMode="auto">
            <a:xfrm rot="17685945">
              <a:off x="5111750" y="43354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506" name="Oval 18"/>
            <p:cNvSpPr>
              <a:spLocks noChangeArrowheads="1"/>
            </p:cNvSpPr>
            <p:nvPr/>
          </p:nvSpPr>
          <p:spPr bwMode="auto">
            <a:xfrm rot="17685945">
              <a:off x="5322888" y="28463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507" name="Oval 19"/>
            <p:cNvSpPr>
              <a:spLocks noChangeArrowheads="1"/>
            </p:cNvSpPr>
            <p:nvPr/>
          </p:nvSpPr>
          <p:spPr bwMode="auto">
            <a:xfrm rot="17685945">
              <a:off x="3360738" y="40052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5508" name="Text Box 20"/>
            <p:cNvSpPr txBox="1">
              <a:spLocks noChangeArrowheads="1"/>
            </p:cNvSpPr>
            <p:nvPr/>
          </p:nvSpPr>
          <p:spPr bwMode="auto">
            <a:xfrm>
              <a:off x="4405313" y="1290638"/>
              <a:ext cx="412750" cy="366712"/>
            </a:xfrm>
            <a:prstGeom prst="rect">
              <a:avLst/>
            </a:prstGeom>
            <a:noFill/>
            <a:ln w="9525">
              <a:noFill/>
              <a:miter lim="800000"/>
              <a:headEnd/>
              <a:tailEnd/>
            </a:ln>
            <a:effectLst/>
          </p:spPr>
          <p:txBody>
            <a:bodyPr wrap="none">
              <a:spAutoFit/>
            </a:bodyPr>
            <a:lstStyle/>
            <a:p>
              <a:r>
                <a:rPr lang="zh-TW" altLang="en-US">
                  <a:ea typeface="標楷體" pitchFamily="65" charset="-120"/>
                </a:rPr>
                <a:t>次</a:t>
              </a:r>
            </a:p>
          </p:txBody>
        </p:sp>
        <p:sp>
          <p:nvSpPr>
            <p:cNvPr id="575509" name="Text Box 21"/>
            <p:cNvSpPr txBox="1">
              <a:spLocks noChangeArrowheads="1"/>
            </p:cNvSpPr>
            <p:nvPr/>
          </p:nvSpPr>
          <p:spPr bwMode="auto">
            <a:xfrm>
              <a:off x="2574925" y="3067050"/>
              <a:ext cx="412750" cy="366713"/>
            </a:xfrm>
            <a:prstGeom prst="rect">
              <a:avLst/>
            </a:prstGeom>
            <a:noFill/>
            <a:ln w="9525">
              <a:noFill/>
              <a:miter lim="800000"/>
              <a:headEnd/>
              <a:tailEnd/>
            </a:ln>
            <a:effectLst/>
          </p:spPr>
          <p:txBody>
            <a:bodyPr wrap="none">
              <a:spAutoFit/>
            </a:bodyPr>
            <a:lstStyle/>
            <a:p>
              <a:r>
                <a:rPr lang="zh-TW" altLang="en-US">
                  <a:ea typeface="標楷體" pitchFamily="65" charset="-120"/>
                </a:rPr>
                <a:t>左</a:t>
              </a:r>
            </a:p>
          </p:txBody>
        </p:sp>
        <p:cxnSp>
          <p:nvCxnSpPr>
            <p:cNvPr id="575510" name="AutoShape 22"/>
            <p:cNvCxnSpPr>
              <a:cxnSpLocks noChangeShapeType="1"/>
              <a:stCxn id="575492" idx="3"/>
              <a:endCxn id="575491" idx="7"/>
            </p:cNvCxnSpPr>
            <p:nvPr/>
          </p:nvCxnSpPr>
          <p:spPr bwMode="auto">
            <a:xfrm flipH="1">
              <a:off x="3081338" y="3063875"/>
              <a:ext cx="3175" cy="2052638"/>
            </a:xfrm>
            <a:prstGeom prst="straightConnector1">
              <a:avLst/>
            </a:prstGeom>
            <a:noFill/>
            <a:ln w="76200">
              <a:solidFill>
                <a:schemeClr val="tx1"/>
              </a:solidFill>
              <a:round/>
              <a:headEnd/>
              <a:tailEnd/>
            </a:ln>
            <a:effectLst/>
          </p:spPr>
        </p:cxnSp>
        <p:cxnSp>
          <p:nvCxnSpPr>
            <p:cNvPr id="575512" name="AutoShape 24"/>
            <p:cNvCxnSpPr>
              <a:cxnSpLocks noChangeShapeType="1"/>
              <a:stCxn id="575498" idx="2"/>
              <a:endCxn id="575492" idx="5"/>
            </p:cNvCxnSpPr>
            <p:nvPr/>
          </p:nvCxnSpPr>
          <p:spPr bwMode="auto">
            <a:xfrm flipH="1">
              <a:off x="3148013" y="1517650"/>
              <a:ext cx="1833562" cy="1408113"/>
            </a:xfrm>
            <a:prstGeom prst="straightConnector1">
              <a:avLst/>
            </a:prstGeom>
            <a:noFill/>
            <a:ln w="76200">
              <a:solidFill>
                <a:schemeClr val="tx1"/>
              </a:solidFill>
              <a:round/>
              <a:headEnd/>
              <a:tailEn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endCondLst>
                                    <p:cond evt="onNext" delay="0">
                                      <p:tgtEl>
                                        <p:sldTgt/>
                                      </p:tgtEl>
                                    </p:cond>
                                  </p:endCondLst>
                                  <p:childTnLst>
                                    <p:animRot by="-21600000">
                                      <p:cBhvr>
                                        <p:cTn id="6" dur="20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投影片編號版面配置區 6"/>
          <p:cNvSpPr>
            <a:spLocks noGrp="1"/>
          </p:cNvSpPr>
          <p:nvPr>
            <p:ph type="sldNum" sz="quarter" idx="12"/>
          </p:nvPr>
        </p:nvSpPr>
        <p:spPr/>
        <p:txBody>
          <a:bodyPr/>
          <a:lstStyle/>
          <a:p>
            <a:fld id="{A08DA14E-B571-4ECE-B882-013ADE7C7199}" type="slidenum">
              <a:rPr lang="zh-TW" altLang="en-US"/>
              <a:pPr/>
              <a:t>12</a:t>
            </a:fld>
            <a:endParaRPr lang="en-US" altLang="zh-TW"/>
          </a:p>
        </p:txBody>
      </p:sp>
      <p:sp>
        <p:nvSpPr>
          <p:cNvPr id="576514" name="Rectangle 2"/>
          <p:cNvSpPr>
            <a:spLocks noGrp="1" noChangeArrowheads="1"/>
          </p:cNvSpPr>
          <p:nvPr>
            <p:ph type="title"/>
          </p:nvPr>
        </p:nvSpPr>
        <p:spPr/>
        <p:txBody>
          <a:bodyPr/>
          <a:lstStyle/>
          <a:p>
            <a:r>
              <a:rPr lang="en-US" altLang="zh-TW"/>
              <a:t>Illustration</a:t>
            </a:r>
          </a:p>
        </p:txBody>
      </p:sp>
      <p:sp>
        <p:nvSpPr>
          <p:cNvPr id="576515" name="Oval 3"/>
          <p:cNvSpPr>
            <a:spLocks noChangeArrowheads="1"/>
          </p:cNvSpPr>
          <p:nvPr/>
        </p:nvSpPr>
        <p:spPr bwMode="auto">
          <a:xfrm rot="-7096404">
            <a:off x="4791075" y="61214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16" name="Oval 4"/>
          <p:cNvSpPr>
            <a:spLocks noChangeArrowheads="1"/>
          </p:cNvSpPr>
          <p:nvPr/>
        </p:nvSpPr>
        <p:spPr bwMode="auto">
          <a:xfrm rot="-7096404">
            <a:off x="2946400" y="48228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17" name="Oval 5"/>
          <p:cNvSpPr>
            <a:spLocks noChangeArrowheads="1"/>
          </p:cNvSpPr>
          <p:nvPr/>
        </p:nvSpPr>
        <p:spPr bwMode="auto">
          <a:xfrm rot="-7096404">
            <a:off x="3965575" y="44402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18" name="Oval 6"/>
          <p:cNvSpPr>
            <a:spLocks noChangeArrowheads="1"/>
          </p:cNvSpPr>
          <p:nvPr/>
        </p:nvSpPr>
        <p:spPr bwMode="auto">
          <a:xfrm rot="-7096404">
            <a:off x="6034088" y="56975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19" name="Oval 7"/>
          <p:cNvSpPr>
            <a:spLocks noChangeArrowheads="1"/>
          </p:cNvSpPr>
          <p:nvPr/>
        </p:nvSpPr>
        <p:spPr bwMode="auto">
          <a:xfrm rot="-7096404">
            <a:off x="6246813" y="42751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20" name="Oval 8"/>
          <p:cNvSpPr>
            <a:spLocks noChangeArrowheads="1"/>
          </p:cNvSpPr>
          <p:nvPr/>
        </p:nvSpPr>
        <p:spPr bwMode="auto">
          <a:xfrm rot="-7096404">
            <a:off x="4824413" y="51244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21" name="Oval 9"/>
          <p:cNvSpPr>
            <a:spLocks noChangeArrowheads="1"/>
          </p:cNvSpPr>
          <p:nvPr/>
        </p:nvSpPr>
        <p:spPr bwMode="auto">
          <a:xfrm rot="-7096404">
            <a:off x="5099050" y="24415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22" name="Oval 10"/>
          <p:cNvSpPr>
            <a:spLocks noChangeArrowheads="1"/>
          </p:cNvSpPr>
          <p:nvPr/>
        </p:nvSpPr>
        <p:spPr bwMode="auto">
          <a:xfrm rot="-7096404">
            <a:off x="2903538" y="23145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23" name="Oval 11"/>
          <p:cNvSpPr>
            <a:spLocks noChangeArrowheads="1"/>
          </p:cNvSpPr>
          <p:nvPr/>
        </p:nvSpPr>
        <p:spPr bwMode="auto">
          <a:xfrm rot="-7096404">
            <a:off x="4845050" y="36417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24" name="Oval 12"/>
          <p:cNvSpPr>
            <a:spLocks noChangeArrowheads="1"/>
          </p:cNvSpPr>
          <p:nvPr/>
        </p:nvSpPr>
        <p:spPr bwMode="auto">
          <a:xfrm rot="-7096404">
            <a:off x="3805238" y="33797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76525" name="AutoShape 13"/>
          <p:cNvCxnSpPr>
            <a:cxnSpLocks noChangeShapeType="1"/>
            <a:stCxn id="576515" idx="4"/>
            <a:endCxn id="576518" idx="0"/>
          </p:cNvCxnSpPr>
          <p:nvPr/>
        </p:nvCxnSpPr>
        <p:spPr bwMode="auto">
          <a:xfrm flipV="1">
            <a:off x="4992688" y="5856288"/>
            <a:ext cx="1054100" cy="320675"/>
          </a:xfrm>
          <a:prstGeom prst="straightConnector1">
            <a:avLst/>
          </a:prstGeom>
          <a:noFill/>
          <a:ln w="76200">
            <a:solidFill>
              <a:schemeClr val="tx1"/>
            </a:solidFill>
            <a:round/>
            <a:headEnd/>
            <a:tailEnd/>
          </a:ln>
          <a:effectLst/>
        </p:spPr>
      </p:cxnSp>
      <p:sp>
        <p:nvSpPr>
          <p:cNvPr id="576526" name="Oval 14"/>
          <p:cNvSpPr>
            <a:spLocks noChangeArrowheads="1"/>
          </p:cNvSpPr>
          <p:nvPr/>
        </p:nvSpPr>
        <p:spPr bwMode="auto">
          <a:xfrm rot="-7096404">
            <a:off x="5491163" y="48450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27" name="Oval 15"/>
          <p:cNvSpPr>
            <a:spLocks noChangeArrowheads="1"/>
          </p:cNvSpPr>
          <p:nvPr/>
        </p:nvSpPr>
        <p:spPr bwMode="auto">
          <a:xfrm rot="-7096404">
            <a:off x="4672013" y="43878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28" name="Oval 16"/>
          <p:cNvSpPr>
            <a:spLocks noChangeArrowheads="1"/>
          </p:cNvSpPr>
          <p:nvPr/>
        </p:nvSpPr>
        <p:spPr bwMode="auto">
          <a:xfrm rot="-7096404">
            <a:off x="3341688" y="40401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29" name="Oval 17"/>
          <p:cNvSpPr>
            <a:spLocks noChangeArrowheads="1"/>
          </p:cNvSpPr>
          <p:nvPr/>
        </p:nvSpPr>
        <p:spPr bwMode="auto">
          <a:xfrm rot="-7096404">
            <a:off x="5434013" y="39782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30" name="Oval 18"/>
          <p:cNvSpPr>
            <a:spLocks noChangeArrowheads="1"/>
          </p:cNvSpPr>
          <p:nvPr/>
        </p:nvSpPr>
        <p:spPr bwMode="auto">
          <a:xfrm rot="-7096404">
            <a:off x="4371975" y="29146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31" name="Oval 19"/>
          <p:cNvSpPr>
            <a:spLocks noChangeArrowheads="1"/>
          </p:cNvSpPr>
          <p:nvPr/>
        </p:nvSpPr>
        <p:spPr bwMode="auto">
          <a:xfrm rot="-7096404">
            <a:off x="4117975" y="51784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6532" name="Text Box 20"/>
          <p:cNvSpPr txBox="1">
            <a:spLocks noChangeArrowheads="1"/>
          </p:cNvSpPr>
          <p:nvPr/>
        </p:nvSpPr>
        <p:spPr bwMode="auto">
          <a:xfrm>
            <a:off x="5076825" y="1989138"/>
            <a:ext cx="412750" cy="366712"/>
          </a:xfrm>
          <a:prstGeom prst="rect">
            <a:avLst/>
          </a:prstGeom>
          <a:noFill/>
          <a:ln w="9525">
            <a:noFill/>
            <a:miter lim="800000"/>
            <a:headEnd/>
            <a:tailEnd/>
          </a:ln>
          <a:effectLst/>
        </p:spPr>
        <p:txBody>
          <a:bodyPr wrap="none">
            <a:spAutoFit/>
          </a:bodyPr>
          <a:lstStyle/>
          <a:p>
            <a:r>
              <a:rPr lang="zh-TW" altLang="en-US">
                <a:ea typeface="標楷體" pitchFamily="65" charset="-120"/>
              </a:rPr>
              <a:t>次</a:t>
            </a:r>
          </a:p>
        </p:txBody>
      </p:sp>
      <p:sp>
        <p:nvSpPr>
          <p:cNvPr id="576533" name="Text Box 21"/>
          <p:cNvSpPr txBox="1">
            <a:spLocks noChangeArrowheads="1"/>
          </p:cNvSpPr>
          <p:nvPr/>
        </p:nvSpPr>
        <p:spPr bwMode="auto">
          <a:xfrm>
            <a:off x="2339975" y="2276475"/>
            <a:ext cx="412750" cy="366713"/>
          </a:xfrm>
          <a:prstGeom prst="rect">
            <a:avLst/>
          </a:prstGeom>
          <a:noFill/>
          <a:ln w="9525">
            <a:noFill/>
            <a:miter lim="800000"/>
            <a:headEnd/>
            <a:tailEnd/>
          </a:ln>
          <a:effectLst/>
        </p:spPr>
        <p:txBody>
          <a:bodyPr wrap="none">
            <a:spAutoFit/>
          </a:bodyPr>
          <a:lstStyle/>
          <a:p>
            <a:r>
              <a:rPr lang="zh-TW" altLang="en-US">
                <a:ea typeface="標楷體" pitchFamily="65" charset="-120"/>
              </a:rPr>
              <a:t>左</a:t>
            </a:r>
          </a:p>
        </p:txBody>
      </p:sp>
      <p:cxnSp>
        <p:nvCxnSpPr>
          <p:cNvPr id="576534" name="AutoShape 22"/>
          <p:cNvCxnSpPr>
            <a:cxnSpLocks noChangeShapeType="1"/>
            <a:stCxn id="576516" idx="3"/>
            <a:endCxn id="576515" idx="7"/>
          </p:cNvCxnSpPr>
          <p:nvPr/>
        </p:nvCxnSpPr>
        <p:spPr bwMode="auto">
          <a:xfrm>
            <a:off x="3157538" y="4960938"/>
            <a:ext cx="1636712" cy="1236662"/>
          </a:xfrm>
          <a:prstGeom prst="straightConnector1">
            <a:avLst/>
          </a:prstGeom>
          <a:noFill/>
          <a:ln w="76200">
            <a:solidFill>
              <a:schemeClr val="tx1"/>
            </a:solidFill>
            <a:round/>
            <a:headEnd/>
            <a:tailEnd/>
          </a:ln>
          <a:effectLst/>
        </p:spPr>
      </p:cxnSp>
      <p:cxnSp>
        <p:nvCxnSpPr>
          <p:cNvPr id="576535" name="AutoShape 23"/>
          <p:cNvCxnSpPr>
            <a:cxnSpLocks noChangeShapeType="1"/>
            <a:stCxn id="576522" idx="2"/>
            <a:endCxn id="576516" idx="5"/>
          </p:cNvCxnSpPr>
          <p:nvPr/>
        </p:nvCxnSpPr>
        <p:spPr bwMode="auto">
          <a:xfrm>
            <a:off x="3062288" y="2516188"/>
            <a:ext cx="22225" cy="2309812"/>
          </a:xfrm>
          <a:prstGeom prst="straightConnector1">
            <a:avLst/>
          </a:prstGeom>
          <a:noFill/>
          <a:ln w="76200">
            <a:solidFill>
              <a:schemeClr val="tx1"/>
            </a:solidFill>
            <a:round/>
            <a:headEnd/>
            <a:tailEnd/>
          </a:ln>
          <a:effectLst/>
        </p:spPr>
      </p:cxnSp>
      <p:cxnSp>
        <p:nvCxnSpPr>
          <p:cNvPr id="576537" name="AutoShape 25"/>
          <p:cNvCxnSpPr>
            <a:cxnSpLocks noChangeShapeType="1"/>
            <a:stCxn id="576522" idx="3"/>
            <a:endCxn id="576521" idx="7"/>
          </p:cNvCxnSpPr>
          <p:nvPr/>
        </p:nvCxnSpPr>
        <p:spPr bwMode="auto">
          <a:xfrm>
            <a:off x="3114675" y="2452688"/>
            <a:ext cx="1987550" cy="65087"/>
          </a:xfrm>
          <a:prstGeom prst="straightConnector1">
            <a:avLst/>
          </a:prstGeom>
          <a:noFill/>
          <a:ln w="76200">
            <a:solidFill>
              <a:schemeClr val="tx1"/>
            </a:solidFill>
            <a:round/>
            <a:headEnd/>
            <a:tailEnd/>
          </a:ln>
          <a:effectLst/>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6"/>
          <p:cNvSpPr>
            <a:spLocks noGrp="1"/>
          </p:cNvSpPr>
          <p:nvPr>
            <p:ph type="sldNum" sz="quarter" idx="12"/>
          </p:nvPr>
        </p:nvSpPr>
        <p:spPr/>
        <p:txBody>
          <a:bodyPr/>
          <a:lstStyle/>
          <a:p>
            <a:fld id="{6426AF87-77ED-4809-A687-D415A650BD3A}" type="slidenum">
              <a:rPr lang="zh-TW" altLang="en-US"/>
              <a:pPr/>
              <a:t>13</a:t>
            </a:fld>
            <a:endParaRPr lang="en-US" altLang="zh-TW"/>
          </a:p>
        </p:txBody>
      </p:sp>
      <p:sp>
        <p:nvSpPr>
          <p:cNvPr id="577538" name="Rectangle 2"/>
          <p:cNvSpPr>
            <a:spLocks noGrp="1" noChangeArrowheads="1"/>
          </p:cNvSpPr>
          <p:nvPr>
            <p:ph type="title"/>
          </p:nvPr>
        </p:nvSpPr>
        <p:spPr/>
        <p:txBody>
          <a:bodyPr/>
          <a:lstStyle/>
          <a:p>
            <a:r>
              <a:rPr lang="en-US" altLang="zh-TW"/>
              <a:t>Illustration</a:t>
            </a:r>
          </a:p>
        </p:txBody>
      </p:sp>
      <p:sp>
        <p:nvSpPr>
          <p:cNvPr id="577556" name="Text Box 20"/>
          <p:cNvSpPr txBox="1">
            <a:spLocks noChangeArrowheads="1"/>
          </p:cNvSpPr>
          <p:nvPr/>
        </p:nvSpPr>
        <p:spPr bwMode="auto">
          <a:xfrm>
            <a:off x="4067175" y="2205038"/>
            <a:ext cx="412750" cy="366712"/>
          </a:xfrm>
          <a:prstGeom prst="rect">
            <a:avLst/>
          </a:prstGeom>
          <a:noFill/>
          <a:ln w="9525">
            <a:noFill/>
            <a:miter lim="800000"/>
            <a:headEnd/>
            <a:tailEnd/>
          </a:ln>
          <a:effectLst/>
        </p:spPr>
        <p:txBody>
          <a:bodyPr wrap="none">
            <a:spAutoFit/>
          </a:bodyPr>
          <a:lstStyle/>
          <a:p>
            <a:r>
              <a:rPr lang="zh-TW" altLang="en-US">
                <a:ea typeface="標楷體" pitchFamily="65" charset="-120"/>
              </a:rPr>
              <a:t>次</a:t>
            </a:r>
          </a:p>
        </p:txBody>
      </p:sp>
      <p:sp>
        <p:nvSpPr>
          <p:cNvPr id="577557" name="Text Box 21"/>
          <p:cNvSpPr txBox="1">
            <a:spLocks noChangeArrowheads="1"/>
          </p:cNvSpPr>
          <p:nvPr/>
        </p:nvSpPr>
        <p:spPr bwMode="auto">
          <a:xfrm>
            <a:off x="2339975" y="3500438"/>
            <a:ext cx="412750" cy="366712"/>
          </a:xfrm>
          <a:prstGeom prst="rect">
            <a:avLst/>
          </a:prstGeom>
          <a:noFill/>
          <a:ln w="9525">
            <a:noFill/>
            <a:miter lim="800000"/>
            <a:headEnd/>
            <a:tailEnd/>
          </a:ln>
          <a:effectLst/>
        </p:spPr>
        <p:txBody>
          <a:bodyPr wrap="none">
            <a:spAutoFit/>
          </a:bodyPr>
          <a:lstStyle/>
          <a:p>
            <a:r>
              <a:rPr lang="zh-TW" altLang="en-US">
                <a:ea typeface="標楷體" pitchFamily="65" charset="-120"/>
              </a:rPr>
              <a:t>左</a:t>
            </a:r>
          </a:p>
        </p:txBody>
      </p:sp>
      <p:sp>
        <p:nvSpPr>
          <p:cNvPr id="577539" name="Oval 3"/>
          <p:cNvSpPr>
            <a:spLocks noChangeArrowheads="1"/>
          </p:cNvSpPr>
          <p:nvPr/>
        </p:nvSpPr>
        <p:spPr bwMode="auto">
          <a:xfrm rot="8946211">
            <a:off x="6465888" y="39147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40" name="Oval 4"/>
          <p:cNvSpPr>
            <a:spLocks noChangeArrowheads="1"/>
          </p:cNvSpPr>
          <p:nvPr/>
        </p:nvSpPr>
        <p:spPr bwMode="auto">
          <a:xfrm rot="8946211">
            <a:off x="5253038" y="58166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41" name="Oval 5"/>
          <p:cNvSpPr>
            <a:spLocks noChangeArrowheads="1"/>
          </p:cNvSpPr>
          <p:nvPr/>
        </p:nvSpPr>
        <p:spPr bwMode="auto">
          <a:xfrm rot="8946211">
            <a:off x="4824413" y="48164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42" name="Oval 6"/>
          <p:cNvSpPr>
            <a:spLocks noChangeArrowheads="1"/>
          </p:cNvSpPr>
          <p:nvPr/>
        </p:nvSpPr>
        <p:spPr bwMode="auto">
          <a:xfrm rot="8946211">
            <a:off x="5984875" y="26924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43" name="Oval 7"/>
          <p:cNvSpPr>
            <a:spLocks noChangeArrowheads="1"/>
          </p:cNvSpPr>
          <p:nvPr/>
        </p:nvSpPr>
        <p:spPr bwMode="auto">
          <a:xfrm rot="8946211">
            <a:off x="4554538" y="25447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44" name="Oval 8"/>
          <p:cNvSpPr>
            <a:spLocks noChangeArrowheads="1"/>
          </p:cNvSpPr>
          <p:nvPr/>
        </p:nvSpPr>
        <p:spPr bwMode="auto">
          <a:xfrm rot="8946211">
            <a:off x="5468938" y="39274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45" name="Oval 9"/>
          <p:cNvSpPr>
            <a:spLocks noChangeArrowheads="1"/>
          </p:cNvSpPr>
          <p:nvPr/>
        </p:nvSpPr>
        <p:spPr bwMode="auto">
          <a:xfrm rot="8946211">
            <a:off x="2776538" y="37750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46" name="Oval 10"/>
          <p:cNvSpPr>
            <a:spLocks noChangeArrowheads="1"/>
          </p:cNvSpPr>
          <p:nvPr/>
        </p:nvSpPr>
        <p:spPr bwMode="auto">
          <a:xfrm rot="8946211">
            <a:off x="2749550" y="59737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47" name="Oval 11"/>
          <p:cNvSpPr>
            <a:spLocks noChangeArrowheads="1"/>
          </p:cNvSpPr>
          <p:nvPr/>
        </p:nvSpPr>
        <p:spPr bwMode="auto">
          <a:xfrm rot="8946211">
            <a:off x="3986213" y="397351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48" name="Oval 12"/>
          <p:cNvSpPr>
            <a:spLocks noChangeArrowheads="1"/>
          </p:cNvSpPr>
          <p:nvPr/>
        </p:nvSpPr>
        <p:spPr bwMode="auto">
          <a:xfrm rot="8946211">
            <a:off x="3771900" y="50244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77549" name="AutoShape 13"/>
          <p:cNvCxnSpPr>
            <a:cxnSpLocks noChangeShapeType="1"/>
            <a:stCxn id="577539" idx="4"/>
            <a:endCxn id="577542" idx="0"/>
          </p:cNvCxnSpPr>
          <p:nvPr/>
        </p:nvCxnSpPr>
        <p:spPr bwMode="auto">
          <a:xfrm flipH="1" flipV="1">
            <a:off x="6146800" y="2892425"/>
            <a:ext cx="371475" cy="1036638"/>
          </a:xfrm>
          <a:prstGeom prst="straightConnector1">
            <a:avLst/>
          </a:prstGeom>
          <a:noFill/>
          <a:ln w="76200">
            <a:solidFill>
              <a:schemeClr val="tx1"/>
            </a:solidFill>
            <a:round/>
            <a:headEnd/>
            <a:tailEnd/>
          </a:ln>
          <a:effectLst/>
        </p:spPr>
      </p:cxnSp>
      <p:sp>
        <p:nvSpPr>
          <p:cNvPr id="577550" name="Oval 14"/>
          <p:cNvSpPr>
            <a:spLocks noChangeArrowheads="1"/>
          </p:cNvSpPr>
          <p:nvPr/>
        </p:nvSpPr>
        <p:spPr bwMode="auto">
          <a:xfrm rot="8946211">
            <a:off x="5159375" y="32734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51" name="Oval 15"/>
          <p:cNvSpPr>
            <a:spLocks noChangeArrowheads="1"/>
          </p:cNvSpPr>
          <p:nvPr/>
        </p:nvSpPr>
        <p:spPr bwMode="auto">
          <a:xfrm rot="8946211">
            <a:off x="4740275" y="411321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52" name="Oval 16"/>
          <p:cNvSpPr>
            <a:spLocks noChangeArrowheads="1"/>
          </p:cNvSpPr>
          <p:nvPr/>
        </p:nvSpPr>
        <p:spPr bwMode="auto">
          <a:xfrm rot="8946211">
            <a:off x="4452938" y="54578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53" name="Oval 17"/>
          <p:cNvSpPr>
            <a:spLocks noChangeArrowheads="1"/>
          </p:cNvSpPr>
          <p:nvPr/>
        </p:nvSpPr>
        <p:spPr bwMode="auto">
          <a:xfrm rot="8946211">
            <a:off x="4295775" y="33702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54" name="Oval 18"/>
          <p:cNvSpPr>
            <a:spLocks noChangeArrowheads="1"/>
          </p:cNvSpPr>
          <p:nvPr/>
        </p:nvSpPr>
        <p:spPr bwMode="auto">
          <a:xfrm rot="8946211">
            <a:off x="3281363" y="44799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7555" name="Oval 19"/>
          <p:cNvSpPr>
            <a:spLocks noChangeArrowheads="1"/>
          </p:cNvSpPr>
          <p:nvPr/>
        </p:nvSpPr>
        <p:spPr bwMode="auto">
          <a:xfrm rot="8946211">
            <a:off x="5554663" y="46307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77558" name="AutoShape 22"/>
          <p:cNvCxnSpPr>
            <a:cxnSpLocks noChangeShapeType="1"/>
            <a:stCxn id="577540" idx="3"/>
            <a:endCxn id="577539" idx="7"/>
          </p:cNvCxnSpPr>
          <p:nvPr/>
        </p:nvCxnSpPr>
        <p:spPr bwMode="auto">
          <a:xfrm flipV="1">
            <a:off x="5386388" y="4125913"/>
            <a:ext cx="1160462" cy="1693862"/>
          </a:xfrm>
          <a:prstGeom prst="straightConnector1">
            <a:avLst/>
          </a:prstGeom>
          <a:noFill/>
          <a:ln w="76200">
            <a:solidFill>
              <a:schemeClr val="tx1"/>
            </a:solidFill>
            <a:round/>
            <a:headEnd/>
            <a:tailEnd/>
          </a:ln>
          <a:effectLst/>
        </p:spPr>
      </p:cxnSp>
      <p:cxnSp>
        <p:nvCxnSpPr>
          <p:cNvPr id="577559" name="AutoShape 23"/>
          <p:cNvCxnSpPr>
            <a:cxnSpLocks noChangeShapeType="1"/>
            <a:stCxn id="577546" idx="2"/>
            <a:endCxn id="577540" idx="5"/>
          </p:cNvCxnSpPr>
          <p:nvPr/>
        </p:nvCxnSpPr>
        <p:spPr bwMode="auto">
          <a:xfrm flipV="1">
            <a:off x="2949575" y="5897563"/>
            <a:ext cx="2306638" cy="128587"/>
          </a:xfrm>
          <a:prstGeom prst="straightConnector1">
            <a:avLst/>
          </a:prstGeom>
          <a:noFill/>
          <a:ln w="76200">
            <a:solidFill>
              <a:schemeClr val="tx1"/>
            </a:solidFill>
            <a:round/>
            <a:headEnd/>
            <a:tailEnd/>
          </a:ln>
          <a:effectLst/>
        </p:spPr>
      </p:cxnSp>
      <p:cxnSp>
        <p:nvCxnSpPr>
          <p:cNvPr id="577560" name="AutoShape 24"/>
          <p:cNvCxnSpPr>
            <a:cxnSpLocks noChangeShapeType="1"/>
            <a:stCxn id="577546" idx="3"/>
            <a:endCxn id="577545" idx="7"/>
          </p:cNvCxnSpPr>
          <p:nvPr/>
        </p:nvCxnSpPr>
        <p:spPr bwMode="auto">
          <a:xfrm flipH="1" flipV="1">
            <a:off x="2857500" y="3986213"/>
            <a:ext cx="25400" cy="1990725"/>
          </a:xfrm>
          <a:prstGeom prst="straightConnector1">
            <a:avLst/>
          </a:prstGeom>
          <a:noFill/>
          <a:ln w="76200">
            <a:solidFill>
              <a:schemeClr val="tx1"/>
            </a:solidFill>
            <a:round/>
            <a:headEnd/>
            <a:tailEnd/>
          </a:ln>
          <a:effectLst/>
        </p:spPr>
      </p:cxnSp>
      <p:cxnSp>
        <p:nvCxnSpPr>
          <p:cNvPr id="577562" name="AutoShape 26"/>
          <p:cNvCxnSpPr>
            <a:cxnSpLocks noChangeShapeType="1"/>
            <a:stCxn id="577545" idx="3"/>
            <a:endCxn id="577543" idx="5"/>
          </p:cNvCxnSpPr>
          <p:nvPr/>
        </p:nvCxnSpPr>
        <p:spPr bwMode="auto">
          <a:xfrm flipV="1">
            <a:off x="2909888" y="2625725"/>
            <a:ext cx="1647825" cy="1152525"/>
          </a:xfrm>
          <a:prstGeom prst="straightConnector1">
            <a:avLst/>
          </a:prstGeom>
          <a:noFill/>
          <a:ln w="76200">
            <a:solidFill>
              <a:schemeClr val="tx1"/>
            </a:solidFill>
            <a:round/>
            <a:headEnd/>
            <a:tailEnd/>
          </a:ln>
          <a:effectLst/>
        </p:spPr>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投影片編號版面配置區 6"/>
          <p:cNvSpPr>
            <a:spLocks noGrp="1"/>
          </p:cNvSpPr>
          <p:nvPr>
            <p:ph type="sldNum" sz="quarter" idx="12"/>
          </p:nvPr>
        </p:nvSpPr>
        <p:spPr/>
        <p:txBody>
          <a:bodyPr/>
          <a:lstStyle/>
          <a:p>
            <a:fld id="{E36D6033-9ADB-4A03-9B37-1350FA269456}" type="slidenum">
              <a:rPr lang="zh-TW" altLang="en-US"/>
              <a:pPr/>
              <a:t>14</a:t>
            </a:fld>
            <a:endParaRPr lang="en-US" altLang="zh-TW"/>
          </a:p>
        </p:txBody>
      </p:sp>
      <p:sp>
        <p:nvSpPr>
          <p:cNvPr id="578562" name="Rectangle 2"/>
          <p:cNvSpPr>
            <a:spLocks noGrp="1" noChangeArrowheads="1"/>
          </p:cNvSpPr>
          <p:nvPr>
            <p:ph type="title"/>
          </p:nvPr>
        </p:nvSpPr>
        <p:spPr/>
        <p:txBody>
          <a:bodyPr/>
          <a:lstStyle/>
          <a:p>
            <a:r>
              <a:rPr lang="en-US" altLang="zh-TW"/>
              <a:t>Illustration</a:t>
            </a:r>
          </a:p>
        </p:txBody>
      </p:sp>
      <p:sp>
        <p:nvSpPr>
          <p:cNvPr id="578563" name="Text Box 3"/>
          <p:cNvSpPr txBox="1">
            <a:spLocks noChangeArrowheads="1"/>
          </p:cNvSpPr>
          <p:nvPr/>
        </p:nvSpPr>
        <p:spPr bwMode="auto">
          <a:xfrm>
            <a:off x="3563938" y="1412875"/>
            <a:ext cx="412750" cy="366713"/>
          </a:xfrm>
          <a:prstGeom prst="rect">
            <a:avLst/>
          </a:prstGeom>
          <a:noFill/>
          <a:ln w="9525">
            <a:noFill/>
            <a:miter lim="800000"/>
            <a:headEnd/>
            <a:tailEnd/>
          </a:ln>
          <a:effectLst/>
        </p:spPr>
        <p:txBody>
          <a:bodyPr wrap="none">
            <a:spAutoFit/>
          </a:bodyPr>
          <a:lstStyle/>
          <a:p>
            <a:r>
              <a:rPr lang="zh-TW" altLang="en-US">
                <a:ea typeface="標楷體" pitchFamily="65" charset="-120"/>
              </a:rPr>
              <a:t>次</a:t>
            </a:r>
          </a:p>
        </p:txBody>
      </p:sp>
      <p:sp>
        <p:nvSpPr>
          <p:cNvPr id="578564" name="Text Box 4"/>
          <p:cNvSpPr txBox="1">
            <a:spLocks noChangeArrowheads="1"/>
          </p:cNvSpPr>
          <p:nvPr/>
        </p:nvSpPr>
        <p:spPr bwMode="auto">
          <a:xfrm>
            <a:off x="2555875" y="2636838"/>
            <a:ext cx="412750" cy="366712"/>
          </a:xfrm>
          <a:prstGeom prst="rect">
            <a:avLst/>
          </a:prstGeom>
          <a:noFill/>
          <a:ln w="9525">
            <a:noFill/>
            <a:miter lim="800000"/>
            <a:headEnd/>
            <a:tailEnd/>
          </a:ln>
          <a:effectLst/>
        </p:spPr>
        <p:txBody>
          <a:bodyPr wrap="none">
            <a:spAutoFit/>
          </a:bodyPr>
          <a:lstStyle/>
          <a:p>
            <a:r>
              <a:rPr lang="zh-TW" altLang="en-US">
                <a:ea typeface="標楷體" pitchFamily="65" charset="-120"/>
              </a:rPr>
              <a:t>左</a:t>
            </a:r>
          </a:p>
        </p:txBody>
      </p:sp>
      <p:sp>
        <p:nvSpPr>
          <p:cNvPr id="578565" name="Oval 5"/>
          <p:cNvSpPr>
            <a:spLocks noChangeArrowheads="1"/>
          </p:cNvSpPr>
          <p:nvPr/>
        </p:nvSpPr>
        <p:spPr bwMode="auto">
          <a:xfrm rot="5632050">
            <a:off x="5383213" y="18367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66" name="Oval 6"/>
          <p:cNvSpPr>
            <a:spLocks noChangeArrowheads="1"/>
          </p:cNvSpPr>
          <p:nvPr/>
        </p:nvSpPr>
        <p:spPr bwMode="auto">
          <a:xfrm rot="5632050">
            <a:off x="6254750" y="39163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67" name="Oval 7"/>
          <p:cNvSpPr>
            <a:spLocks noChangeArrowheads="1"/>
          </p:cNvSpPr>
          <p:nvPr/>
        </p:nvSpPr>
        <p:spPr bwMode="auto">
          <a:xfrm rot="5632050">
            <a:off x="5187950" y="36988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68" name="Oval 8"/>
          <p:cNvSpPr>
            <a:spLocks noChangeArrowheads="1"/>
          </p:cNvSpPr>
          <p:nvPr/>
        </p:nvSpPr>
        <p:spPr bwMode="auto">
          <a:xfrm rot="5632050">
            <a:off x="4105275" y="15335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69" name="Oval 9"/>
          <p:cNvSpPr>
            <a:spLocks noChangeArrowheads="1"/>
          </p:cNvSpPr>
          <p:nvPr/>
        </p:nvSpPr>
        <p:spPr bwMode="auto">
          <a:xfrm rot="5632050">
            <a:off x="3168650" y="26257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70" name="Oval 10"/>
          <p:cNvSpPr>
            <a:spLocks noChangeArrowheads="1"/>
          </p:cNvSpPr>
          <p:nvPr/>
        </p:nvSpPr>
        <p:spPr bwMode="auto">
          <a:xfrm rot="5632050">
            <a:off x="4826000" y="26622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71" name="Oval 11"/>
          <p:cNvSpPr>
            <a:spLocks noChangeArrowheads="1"/>
          </p:cNvSpPr>
          <p:nvPr/>
        </p:nvSpPr>
        <p:spPr bwMode="auto">
          <a:xfrm rot="5632050">
            <a:off x="3165475" y="47879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72" name="Oval 12"/>
          <p:cNvSpPr>
            <a:spLocks noChangeArrowheads="1"/>
          </p:cNvSpPr>
          <p:nvPr/>
        </p:nvSpPr>
        <p:spPr bwMode="auto">
          <a:xfrm rot="5632050">
            <a:off x="4956175" y="60626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73" name="Oval 13"/>
          <p:cNvSpPr>
            <a:spLocks noChangeArrowheads="1"/>
          </p:cNvSpPr>
          <p:nvPr/>
        </p:nvSpPr>
        <p:spPr bwMode="auto">
          <a:xfrm rot="5632050">
            <a:off x="4017963" y="39068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74" name="Oval 14"/>
          <p:cNvSpPr>
            <a:spLocks noChangeArrowheads="1"/>
          </p:cNvSpPr>
          <p:nvPr/>
        </p:nvSpPr>
        <p:spPr bwMode="auto">
          <a:xfrm rot="5632050">
            <a:off x="4759325" y="46815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78575" name="AutoShape 15"/>
          <p:cNvCxnSpPr>
            <a:cxnSpLocks noChangeShapeType="1"/>
            <a:stCxn id="578565" idx="4"/>
            <a:endCxn id="578568" idx="0"/>
          </p:cNvCxnSpPr>
          <p:nvPr/>
        </p:nvCxnSpPr>
        <p:spPr bwMode="auto">
          <a:xfrm flipH="1" flipV="1">
            <a:off x="4319588" y="1647825"/>
            <a:ext cx="1063625" cy="288925"/>
          </a:xfrm>
          <a:prstGeom prst="straightConnector1">
            <a:avLst/>
          </a:prstGeom>
          <a:noFill/>
          <a:ln w="76200">
            <a:solidFill>
              <a:schemeClr val="tx1"/>
            </a:solidFill>
            <a:round/>
            <a:headEnd/>
            <a:tailEnd/>
          </a:ln>
          <a:effectLst/>
        </p:spPr>
      </p:cxnSp>
      <p:sp>
        <p:nvSpPr>
          <p:cNvPr id="578576" name="Oval 16"/>
          <p:cNvSpPr>
            <a:spLocks noChangeArrowheads="1"/>
          </p:cNvSpPr>
          <p:nvPr/>
        </p:nvSpPr>
        <p:spPr bwMode="auto">
          <a:xfrm rot="5632050">
            <a:off x="4111625" y="25431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77" name="Oval 17"/>
          <p:cNvSpPr>
            <a:spLocks noChangeArrowheads="1"/>
          </p:cNvSpPr>
          <p:nvPr/>
        </p:nvSpPr>
        <p:spPr bwMode="auto">
          <a:xfrm rot="5632050">
            <a:off x="4562475" y="33670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78" name="Oval 18"/>
          <p:cNvSpPr>
            <a:spLocks noChangeArrowheads="1"/>
          </p:cNvSpPr>
          <p:nvPr/>
        </p:nvSpPr>
        <p:spPr bwMode="auto">
          <a:xfrm rot="5632050">
            <a:off x="5503863" y="43703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79" name="Oval 19"/>
          <p:cNvSpPr>
            <a:spLocks noChangeArrowheads="1"/>
          </p:cNvSpPr>
          <p:nvPr/>
        </p:nvSpPr>
        <p:spPr bwMode="auto">
          <a:xfrm rot="5632050">
            <a:off x="3698875" y="33083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80" name="Oval 20"/>
          <p:cNvSpPr>
            <a:spLocks noChangeArrowheads="1"/>
          </p:cNvSpPr>
          <p:nvPr/>
        </p:nvSpPr>
        <p:spPr bwMode="auto">
          <a:xfrm rot="5632050">
            <a:off x="4032250" y="47752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8581" name="Oval 21"/>
          <p:cNvSpPr>
            <a:spLocks noChangeArrowheads="1"/>
          </p:cNvSpPr>
          <p:nvPr/>
        </p:nvSpPr>
        <p:spPr bwMode="auto">
          <a:xfrm rot="5632050">
            <a:off x="5453063" y="29924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78582" name="AutoShape 22"/>
          <p:cNvCxnSpPr>
            <a:cxnSpLocks noChangeShapeType="1"/>
            <a:stCxn id="578566" idx="3"/>
            <a:endCxn id="578565" idx="7"/>
          </p:cNvCxnSpPr>
          <p:nvPr/>
        </p:nvCxnSpPr>
        <p:spPr bwMode="auto">
          <a:xfrm flipH="1" flipV="1">
            <a:off x="5561013" y="2025650"/>
            <a:ext cx="730250" cy="1916113"/>
          </a:xfrm>
          <a:prstGeom prst="straightConnector1">
            <a:avLst/>
          </a:prstGeom>
          <a:noFill/>
          <a:ln w="76200">
            <a:solidFill>
              <a:schemeClr val="tx1"/>
            </a:solidFill>
            <a:round/>
            <a:headEnd/>
            <a:tailEnd/>
          </a:ln>
          <a:effectLst/>
        </p:spPr>
      </p:cxnSp>
      <p:cxnSp>
        <p:nvCxnSpPr>
          <p:cNvPr id="578583" name="AutoShape 23"/>
          <p:cNvCxnSpPr>
            <a:cxnSpLocks noChangeShapeType="1"/>
            <a:stCxn id="578572" idx="2"/>
            <a:endCxn id="578566" idx="5"/>
          </p:cNvCxnSpPr>
          <p:nvPr/>
        </p:nvCxnSpPr>
        <p:spPr bwMode="auto">
          <a:xfrm flipV="1">
            <a:off x="5070475" y="4094163"/>
            <a:ext cx="1209675" cy="1968500"/>
          </a:xfrm>
          <a:prstGeom prst="straightConnector1">
            <a:avLst/>
          </a:prstGeom>
          <a:noFill/>
          <a:ln w="76200">
            <a:solidFill>
              <a:schemeClr val="tx1"/>
            </a:solidFill>
            <a:round/>
            <a:headEnd/>
            <a:tailEnd/>
          </a:ln>
          <a:effectLst/>
        </p:spPr>
      </p:cxnSp>
      <p:cxnSp>
        <p:nvCxnSpPr>
          <p:cNvPr id="578584" name="AutoShape 24"/>
          <p:cNvCxnSpPr>
            <a:cxnSpLocks noChangeShapeType="1"/>
            <a:stCxn id="578572" idx="3"/>
            <a:endCxn id="578571" idx="7"/>
          </p:cNvCxnSpPr>
          <p:nvPr/>
        </p:nvCxnSpPr>
        <p:spPr bwMode="auto">
          <a:xfrm flipH="1" flipV="1">
            <a:off x="3343275" y="4976813"/>
            <a:ext cx="1649413" cy="1111250"/>
          </a:xfrm>
          <a:prstGeom prst="straightConnector1">
            <a:avLst/>
          </a:prstGeom>
          <a:noFill/>
          <a:ln w="76200">
            <a:solidFill>
              <a:schemeClr val="tx1"/>
            </a:solidFill>
            <a:round/>
            <a:headEnd/>
            <a:tailEnd/>
          </a:ln>
          <a:effectLst/>
        </p:spPr>
      </p:cxnSp>
      <p:cxnSp>
        <p:nvCxnSpPr>
          <p:cNvPr id="578585" name="AutoShape 25"/>
          <p:cNvCxnSpPr>
            <a:cxnSpLocks noChangeShapeType="1"/>
            <a:stCxn id="578571" idx="3"/>
            <a:endCxn id="578569" idx="5"/>
          </p:cNvCxnSpPr>
          <p:nvPr/>
        </p:nvCxnSpPr>
        <p:spPr bwMode="auto">
          <a:xfrm flipH="1" flipV="1">
            <a:off x="3194050" y="2803525"/>
            <a:ext cx="7938" cy="2009775"/>
          </a:xfrm>
          <a:prstGeom prst="straightConnector1">
            <a:avLst/>
          </a:prstGeom>
          <a:noFill/>
          <a:ln w="76200">
            <a:solidFill>
              <a:schemeClr val="tx1"/>
            </a:solidFill>
            <a:round/>
            <a:headEnd/>
            <a:tailEnd/>
          </a:ln>
          <a:effectLst/>
        </p:spPr>
      </p:cxnSp>
      <p:cxnSp>
        <p:nvCxnSpPr>
          <p:cNvPr id="578587" name="AutoShape 27"/>
          <p:cNvCxnSpPr>
            <a:cxnSpLocks noChangeShapeType="1"/>
            <a:stCxn id="578569" idx="2"/>
            <a:endCxn id="578568" idx="5"/>
          </p:cNvCxnSpPr>
          <p:nvPr/>
        </p:nvCxnSpPr>
        <p:spPr bwMode="auto">
          <a:xfrm flipV="1">
            <a:off x="3282950" y="1711325"/>
            <a:ext cx="847725" cy="914400"/>
          </a:xfrm>
          <a:prstGeom prst="straightConnector1">
            <a:avLst/>
          </a:prstGeom>
          <a:noFill/>
          <a:ln w="76200">
            <a:solidFill>
              <a:schemeClr val="tx1"/>
            </a:solidFill>
            <a:round/>
            <a:headEnd/>
            <a:tailEnd/>
          </a:ln>
          <a:effectLst/>
        </p:spPr>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87541BDE-FFE7-4361-B1CF-9CD497853B07}" type="slidenum">
              <a:rPr lang="zh-TW" altLang="en-US"/>
              <a:pPr/>
              <a:t>15</a:t>
            </a:fld>
            <a:endParaRPr lang="en-US" altLang="zh-TW"/>
          </a:p>
        </p:txBody>
      </p:sp>
      <p:sp>
        <p:nvSpPr>
          <p:cNvPr id="580610" name="Rectangle 2"/>
          <p:cNvSpPr>
            <a:spLocks noGrp="1" noChangeArrowheads="1"/>
          </p:cNvSpPr>
          <p:nvPr>
            <p:ph type="title"/>
          </p:nvPr>
        </p:nvSpPr>
        <p:spPr/>
        <p:txBody>
          <a:bodyPr/>
          <a:lstStyle/>
          <a:p>
            <a:r>
              <a:rPr lang="en-US" altLang="zh-TW" dirty="0"/>
              <a:t>Time: </a:t>
            </a:r>
            <a:r>
              <a:rPr lang="en-US" altLang="zh-TW" i="1" dirty="0"/>
              <a:t>O</a:t>
            </a:r>
            <a:r>
              <a:rPr lang="en-US" altLang="zh-TW" dirty="0"/>
              <a:t>(</a:t>
            </a:r>
            <a:r>
              <a:rPr lang="en-US" altLang="zh-TW" i="1" dirty="0"/>
              <a:t>n</a:t>
            </a:r>
            <a:r>
              <a:rPr lang="en-US" altLang="zh-TW" baseline="30000" dirty="0"/>
              <a:t>2</a:t>
            </a:r>
            <a:r>
              <a:rPr lang="en-US" altLang="zh-TW" dirty="0"/>
              <a:t>)</a:t>
            </a:r>
          </a:p>
        </p:txBody>
      </p:sp>
      <p:sp>
        <p:nvSpPr>
          <p:cNvPr id="580611" name="Rectangle 3"/>
          <p:cNvSpPr>
            <a:spLocks noGrp="1" noChangeArrowheads="1"/>
          </p:cNvSpPr>
          <p:nvPr>
            <p:ph type="body" idx="1"/>
          </p:nvPr>
        </p:nvSpPr>
        <p:spPr>
          <a:xfrm>
            <a:off x="457200" y="2420888"/>
            <a:ext cx="8229600" cy="3903712"/>
          </a:xfrm>
        </p:spPr>
        <p:txBody>
          <a:bodyPr/>
          <a:lstStyle/>
          <a:p>
            <a:pPr>
              <a:lnSpc>
                <a:spcPct val="90000"/>
              </a:lnSpc>
            </a:pPr>
            <a:r>
              <a:rPr lang="zh-TW" altLang="en-US" sz="2400" dirty="0"/>
              <a:t>找到「左」：冠軍問題，</a:t>
            </a:r>
            <a:r>
              <a:rPr lang="en-US" altLang="zh-TW" sz="2400" i="1" dirty="0"/>
              <a:t>O</a:t>
            </a:r>
            <a:r>
              <a:rPr lang="en-US" altLang="zh-TW" sz="2400" dirty="0"/>
              <a:t>(</a:t>
            </a:r>
            <a:r>
              <a:rPr lang="en-US" altLang="zh-TW" sz="2400" i="1" dirty="0"/>
              <a:t>n</a:t>
            </a:r>
            <a:r>
              <a:rPr lang="en-US" altLang="zh-TW" sz="2400" dirty="0"/>
              <a:t>)</a:t>
            </a:r>
            <a:r>
              <a:rPr lang="en-US" altLang="zh-TW" sz="2400" i="1" dirty="0"/>
              <a:t> </a:t>
            </a:r>
            <a:r>
              <a:rPr lang="en-US" altLang="zh-TW" sz="2400" dirty="0"/>
              <a:t>time.</a:t>
            </a:r>
          </a:p>
          <a:p>
            <a:pPr>
              <a:lnSpc>
                <a:spcPct val="90000"/>
              </a:lnSpc>
            </a:pPr>
            <a:r>
              <a:rPr lang="zh-TW" altLang="en-US" sz="2400" dirty="0"/>
              <a:t>每個</a:t>
            </a:r>
            <a:r>
              <a:rPr lang="en-US" altLang="zh-TW" sz="2400" dirty="0"/>
              <a:t>iteration: </a:t>
            </a:r>
            <a:r>
              <a:rPr lang="en-US" altLang="zh-TW" sz="2400" i="1" dirty="0"/>
              <a:t>O</a:t>
            </a:r>
            <a:r>
              <a:rPr lang="en-US" altLang="zh-TW" sz="2400" dirty="0"/>
              <a:t>(</a:t>
            </a:r>
            <a:r>
              <a:rPr lang="en-US" altLang="zh-TW" sz="2400" i="1" dirty="0"/>
              <a:t>n</a:t>
            </a:r>
            <a:r>
              <a:rPr lang="en-US" altLang="zh-TW" sz="2400" dirty="0"/>
              <a:t>) time</a:t>
            </a:r>
          </a:p>
          <a:p>
            <a:pPr lvl="1">
              <a:lnSpc>
                <a:spcPct val="90000"/>
              </a:lnSpc>
            </a:pPr>
            <a:r>
              <a:rPr lang="zh-TW" altLang="en-US" sz="2000" dirty="0"/>
              <a:t>算出「左」跟每個點的連線斜率</a:t>
            </a:r>
            <a:r>
              <a:rPr lang="en-US" altLang="zh-TW" sz="2000" dirty="0"/>
              <a:t>: </a:t>
            </a:r>
            <a:r>
              <a:rPr lang="en-US" altLang="zh-TW" sz="2000" i="1" dirty="0"/>
              <a:t>O</a:t>
            </a:r>
            <a:r>
              <a:rPr lang="en-US" altLang="zh-TW" sz="2000" dirty="0"/>
              <a:t>(</a:t>
            </a:r>
            <a:r>
              <a:rPr lang="en-US" altLang="zh-TW" sz="2000" i="1" dirty="0"/>
              <a:t>n</a:t>
            </a:r>
            <a:r>
              <a:rPr lang="en-US" altLang="zh-TW" sz="2000" dirty="0"/>
              <a:t>) time</a:t>
            </a:r>
          </a:p>
          <a:p>
            <a:pPr lvl="1">
              <a:lnSpc>
                <a:spcPct val="90000"/>
              </a:lnSpc>
            </a:pPr>
            <a:r>
              <a:rPr lang="zh-TW" altLang="en-US" sz="2000" dirty="0"/>
              <a:t>找出斜率最大的點當做「次」</a:t>
            </a:r>
            <a:r>
              <a:rPr lang="en-US" altLang="zh-TW" sz="2000" dirty="0"/>
              <a:t>: </a:t>
            </a:r>
            <a:r>
              <a:rPr lang="en-US" altLang="zh-TW" sz="2000" i="1" dirty="0"/>
              <a:t>O</a:t>
            </a:r>
            <a:r>
              <a:rPr lang="en-US" altLang="zh-TW" sz="2000" dirty="0"/>
              <a:t>(</a:t>
            </a:r>
            <a:r>
              <a:rPr lang="en-US" altLang="zh-TW" sz="2000" i="1" dirty="0"/>
              <a:t>n</a:t>
            </a:r>
            <a:r>
              <a:rPr lang="en-US" altLang="zh-TW" sz="2000" dirty="0"/>
              <a:t>) time</a:t>
            </a:r>
          </a:p>
          <a:p>
            <a:pPr lvl="1">
              <a:lnSpc>
                <a:spcPct val="90000"/>
              </a:lnSpc>
            </a:pPr>
            <a:r>
              <a:rPr lang="zh-TW" altLang="en-US" sz="2000" dirty="0"/>
              <a:t>旋轉平面讓「次」和「左」的連線變</a:t>
            </a:r>
            <a:r>
              <a:rPr lang="en-US" altLang="zh-TW" sz="2000" dirty="0"/>
              <a:t>vertical: </a:t>
            </a:r>
            <a:r>
              <a:rPr lang="en-US" altLang="zh-TW" sz="2000" i="1" dirty="0"/>
              <a:t>O</a:t>
            </a:r>
            <a:r>
              <a:rPr lang="en-US" altLang="zh-TW" sz="2000" dirty="0"/>
              <a:t>(</a:t>
            </a:r>
            <a:r>
              <a:rPr lang="en-US" altLang="zh-TW" sz="2000" i="1" dirty="0"/>
              <a:t>n</a:t>
            </a:r>
            <a:r>
              <a:rPr lang="en-US" altLang="zh-TW" sz="2000" dirty="0"/>
              <a:t>) time</a:t>
            </a:r>
          </a:p>
          <a:p>
            <a:pPr lvl="1">
              <a:lnSpc>
                <a:spcPct val="90000"/>
              </a:lnSpc>
            </a:pPr>
            <a:r>
              <a:rPr lang="zh-TW" altLang="en-US" sz="2000" dirty="0"/>
              <a:t>把「次」變成新的「左」，然後繼續下一個</a:t>
            </a:r>
            <a:r>
              <a:rPr lang="en-US" altLang="zh-TW" sz="2000" dirty="0"/>
              <a:t>iteration</a:t>
            </a:r>
            <a:r>
              <a:rPr lang="zh-TW" altLang="en-US" sz="2000" dirty="0"/>
              <a:t>。</a:t>
            </a:r>
          </a:p>
          <a:p>
            <a:pPr>
              <a:lnSpc>
                <a:spcPct val="90000"/>
              </a:lnSpc>
            </a:pPr>
            <a:r>
              <a:rPr lang="en-US" altLang="zh-TW" sz="2400" i="1" dirty="0"/>
              <a:t>O</a:t>
            </a:r>
            <a:r>
              <a:rPr lang="en-US" altLang="zh-TW" sz="2400" dirty="0"/>
              <a:t>(</a:t>
            </a:r>
            <a:r>
              <a:rPr lang="en-US" altLang="zh-TW" sz="2400" i="1" dirty="0"/>
              <a:t>n</a:t>
            </a:r>
            <a:r>
              <a:rPr lang="en-US" altLang="zh-TW" sz="2400" dirty="0"/>
              <a:t>) iterations, </a:t>
            </a:r>
            <a:r>
              <a:rPr lang="zh-TW" altLang="en-US" sz="2400" dirty="0"/>
              <a:t>所以是</a:t>
            </a:r>
            <a:r>
              <a:rPr lang="en-US" altLang="zh-TW" sz="2400" i="1" dirty="0"/>
              <a:t>O</a:t>
            </a:r>
            <a:r>
              <a:rPr lang="en-US" altLang="zh-TW" sz="2400" dirty="0"/>
              <a:t>(</a:t>
            </a:r>
            <a:r>
              <a:rPr lang="en-US" altLang="zh-TW" sz="2400" i="1" dirty="0"/>
              <a:t>n</a:t>
            </a:r>
            <a:r>
              <a:rPr lang="en-US" altLang="zh-TW" sz="2400" baseline="30000" dirty="0"/>
              <a:t>2</a:t>
            </a:r>
            <a:r>
              <a:rPr lang="en-US" altLang="zh-TW" sz="2400" dirty="0"/>
              <a:t>) time.</a:t>
            </a:r>
          </a:p>
          <a:p>
            <a:pPr>
              <a:lnSpc>
                <a:spcPct val="90000"/>
              </a:lnSpc>
            </a:pPr>
            <a:r>
              <a:rPr lang="zh-TW" altLang="en-US" sz="2400" dirty="0"/>
              <a:t>不過這個方法在凸包上的點數</a:t>
            </a:r>
            <a:r>
              <a:rPr lang="en-US" altLang="zh-TW" sz="2400" i="1" dirty="0"/>
              <a:t>c</a:t>
            </a:r>
            <a:r>
              <a:rPr lang="zh-TW" altLang="en-US" sz="2400" dirty="0"/>
              <a:t>不大的時候（例如</a:t>
            </a:r>
            <a:r>
              <a:rPr lang="en-US" altLang="zh-TW" sz="2400" i="1" dirty="0"/>
              <a:t>c</a:t>
            </a:r>
            <a:r>
              <a:rPr lang="en-US" altLang="zh-TW" sz="2400" dirty="0"/>
              <a:t> = </a:t>
            </a:r>
            <a:r>
              <a:rPr lang="en-US" altLang="zh-TW" sz="2400" i="1" dirty="0"/>
              <a:t>O</a:t>
            </a:r>
            <a:r>
              <a:rPr lang="en-US" altLang="zh-TW" sz="2400" dirty="0"/>
              <a:t>(1)</a:t>
            </a:r>
            <a:r>
              <a:rPr lang="zh-TW" altLang="en-US" sz="2400" dirty="0"/>
              <a:t>時</a:t>
            </a:r>
            <a:r>
              <a:rPr lang="en-US" altLang="zh-TW" sz="2400" dirty="0"/>
              <a:t>)</a:t>
            </a:r>
            <a:r>
              <a:rPr lang="zh-TW" altLang="en-US" sz="2400" dirty="0"/>
              <a:t>，是很好的方法（因為只要</a:t>
            </a:r>
            <a:r>
              <a:rPr lang="en-US" altLang="zh-TW" sz="2400" i="1" dirty="0"/>
              <a:t>c</a:t>
            </a:r>
            <a:r>
              <a:rPr lang="zh-TW" altLang="en-US" sz="2400" dirty="0"/>
              <a:t>個</a:t>
            </a:r>
            <a:r>
              <a:rPr lang="en-US" altLang="zh-TW" sz="2400" dirty="0"/>
              <a:t>iterations</a:t>
            </a:r>
            <a:r>
              <a:rPr lang="zh-TW" altLang="en-US" sz="2400" dirty="0"/>
              <a:t>就可以結束）</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p:cNvSpPr>
            <a:spLocks noGrp="1" noChangeArrowheads="1"/>
          </p:cNvSpPr>
          <p:nvPr>
            <p:ph type="sldNum" sz="quarter" idx="4294967295"/>
          </p:nvPr>
        </p:nvSpPr>
        <p:spPr>
          <a:xfrm>
            <a:off x="6705600" y="6248400"/>
            <a:ext cx="1905000" cy="457200"/>
          </a:xfrm>
          <a:prstGeom prst="rect">
            <a:avLst/>
          </a:prstGeom>
        </p:spPr>
        <p:txBody>
          <a:bodyPr/>
          <a:lstStyle/>
          <a:p>
            <a:fld id="{07944CAD-EE66-453D-9F64-0B145AC4645F}" type="slidenum">
              <a:rPr lang="zh-TW" altLang="en-US"/>
              <a:pPr/>
              <a:t>16</a:t>
            </a:fld>
            <a:endParaRPr lang="en-US" altLang="zh-TW"/>
          </a:p>
        </p:txBody>
      </p:sp>
      <p:sp>
        <p:nvSpPr>
          <p:cNvPr id="581636" name="Rectangle 4"/>
          <p:cNvSpPr>
            <a:spLocks noGrp="1" noChangeArrowheads="1"/>
          </p:cNvSpPr>
          <p:nvPr>
            <p:ph type="ctrTitle"/>
          </p:nvPr>
        </p:nvSpPr>
        <p:spPr>
          <a:xfrm>
            <a:off x="1066800" y="1997075"/>
            <a:ext cx="7537450" cy="1431925"/>
          </a:xfrm>
        </p:spPr>
        <p:txBody>
          <a:bodyPr>
            <a:normAutofit fontScale="90000"/>
          </a:bodyPr>
          <a:lstStyle/>
          <a:p>
            <a:r>
              <a:rPr lang="en-US" altLang="zh-TW"/>
              <a:t>An </a:t>
            </a:r>
            <a:r>
              <a:rPr lang="en-US" altLang="zh-TW" i="1"/>
              <a:t>O</a:t>
            </a:r>
            <a:r>
              <a:rPr lang="en-US" altLang="zh-TW"/>
              <a:t>(</a:t>
            </a:r>
            <a:r>
              <a:rPr lang="en-US" altLang="zh-TW" i="1"/>
              <a:t>n</a:t>
            </a:r>
            <a:r>
              <a:rPr lang="en-US" altLang="zh-TW"/>
              <a:t> log</a:t>
            </a:r>
            <a:r>
              <a:rPr lang="en-US" altLang="zh-TW" i="1"/>
              <a:t> n</a:t>
            </a:r>
            <a:r>
              <a:rPr lang="en-US" altLang="zh-TW"/>
              <a:t>)-time algorithm</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投影片編號版面配置區 5"/>
          <p:cNvSpPr>
            <a:spLocks noGrp="1"/>
          </p:cNvSpPr>
          <p:nvPr>
            <p:ph type="sldNum" sz="quarter" idx="12"/>
          </p:nvPr>
        </p:nvSpPr>
        <p:spPr/>
        <p:txBody>
          <a:bodyPr/>
          <a:lstStyle/>
          <a:p>
            <a:fld id="{B201464B-E659-406A-B038-FE73C3FA588E}" type="slidenum">
              <a:rPr lang="zh-TW" altLang="en-US"/>
              <a:pPr/>
              <a:t>17</a:t>
            </a:fld>
            <a:endParaRPr lang="en-US" altLang="zh-TW"/>
          </a:p>
        </p:txBody>
      </p:sp>
      <p:sp>
        <p:nvSpPr>
          <p:cNvPr id="583682" name="Rectangle 2"/>
          <p:cNvSpPr>
            <a:spLocks noGrp="1" noChangeArrowheads="1"/>
          </p:cNvSpPr>
          <p:nvPr>
            <p:ph type="title"/>
          </p:nvPr>
        </p:nvSpPr>
        <p:spPr/>
        <p:txBody>
          <a:bodyPr/>
          <a:lstStyle/>
          <a:p>
            <a:r>
              <a:rPr lang="en-US" altLang="zh-TW"/>
              <a:t>Idea</a:t>
            </a:r>
          </a:p>
        </p:txBody>
      </p:sp>
      <p:sp>
        <p:nvSpPr>
          <p:cNvPr id="583706" name="Line 26"/>
          <p:cNvSpPr>
            <a:spLocks noChangeShapeType="1"/>
          </p:cNvSpPr>
          <p:nvPr/>
        </p:nvSpPr>
        <p:spPr bwMode="auto">
          <a:xfrm rot="3591686" flipH="1" flipV="1">
            <a:off x="2208213" y="1562100"/>
            <a:ext cx="3378200" cy="2540000"/>
          </a:xfrm>
          <a:prstGeom prst="line">
            <a:avLst/>
          </a:prstGeom>
          <a:noFill/>
          <a:ln w="9525">
            <a:solidFill>
              <a:schemeClr val="tx1"/>
            </a:solidFill>
            <a:round/>
            <a:headEnd/>
            <a:tailEnd/>
          </a:ln>
          <a:effectLst/>
        </p:spPr>
        <p:txBody>
          <a:bodyPr/>
          <a:lstStyle/>
          <a:p>
            <a:endParaRPr lang="zh-TW" altLang="en-US"/>
          </a:p>
        </p:txBody>
      </p:sp>
      <p:sp>
        <p:nvSpPr>
          <p:cNvPr id="583684" name="Oval 4"/>
          <p:cNvSpPr>
            <a:spLocks noChangeArrowheads="1"/>
          </p:cNvSpPr>
          <p:nvPr/>
        </p:nvSpPr>
        <p:spPr bwMode="auto">
          <a:xfrm rot="3591686" flipH="1">
            <a:off x="6188075" y="41544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3685" name="Oval 5"/>
          <p:cNvSpPr>
            <a:spLocks noChangeArrowheads="1"/>
          </p:cNvSpPr>
          <p:nvPr/>
        </p:nvSpPr>
        <p:spPr bwMode="auto">
          <a:xfrm rot="3591686" flipH="1">
            <a:off x="5441950" y="35861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3687" name="Oval 7"/>
          <p:cNvSpPr>
            <a:spLocks noChangeArrowheads="1"/>
          </p:cNvSpPr>
          <p:nvPr/>
        </p:nvSpPr>
        <p:spPr bwMode="auto">
          <a:xfrm rot="3591686" flipH="1">
            <a:off x="5313363" y="56610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3688" name="Oval 8"/>
          <p:cNvSpPr>
            <a:spLocks noChangeArrowheads="1"/>
          </p:cNvSpPr>
          <p:nvPr/>
        </p:nvSpPr>
        <p:spPr bwMode="auto">
          <a:xfrm rot="3591686" flipH="1">
            <a:off x="3584575" y="48323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3689" name="Oval 9"/>
          <p:cNvSpPr>
            <a:spLocks noChangeArrowheads="1"/>
          </p:cNvSpPr>
          <p:nvPr/>
        </p:nvSpPr>
        <p:spPr bwMode="auto">
          <a:xfrm rot="3591686" flipH="1">
            <a:off x="5200650" y="48926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3690" name="Oval 10"/>
          <p:cNvSpPr>
            <a:spLocks noChangeArrowheads="1"/>
          </p:cNvSpPr>
          <p:nvPr/>
        </p:nvSpPr>
        <p:spPr bwMode="auto">
          <a:xfrm rot="3591686" flipH="1">
            <a:off x="3943350" y="38750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3691" name="Oval 11"/>
          <p:cNvSpPr>
            <a:spLocks noChangeArrowheads="1"/>
          </p:cNvSpPr>
          <p:nvPr/>
        </p:nvSpPr>
        <p:spPr bwMode="auto">
          <a:xfrm rot="3591686" flipH="1">
            <a:off x="4840288" y="32686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83694" name="AutoShape 14"/>
          <p:cNvCxnSpPr>
            <a:cxnSpLocks noChangeShapeType="1"/>
            <a:stCxn id="583684" idx="6"/>
            <a:endCxn id="583685" idx="1"/>
          </p:cNvCxnSpPr>
          <p:nvPr/>
        </p:nvCxnSpPr>
        <p:spPr bwMode="auto">
          <a:xfrm flipH="1" flipV="1">
            <a:off x="5653088" y="3721100"/>
            <a:ext cx="587375" cy="447675"/>
          </a:xfrm>
          <a:prstGeom prst="straightConnector1">
            <a:avLst/>
          </a:prstGeom>
          <a:noFill/>
          <a:ln w="76200">
            <a:solidFill>
              <a:schemeClr val="tx1"/>
            </a:solidFill>
            <a:round/>
            <a:headEnd/>
            <a:tailEnd/>
          </a:ln>
          <a:effectLst/>
        </p:spPr>
      </p:cxnSp>
      <p:cxnSp>
        <p:nvCxnSpPr>
          <p:cNvPr id="583695" name="AutoShape 15"/>
          <p:cNvCxnSpPr>
            <a:cxnSpLocks noChangeShapeType="1"/>
            <a:stCxn id="583685" idx="6"/>
            <a:endCxn id="583691" idx="1"/>
          </p:cNvCxnSpPr>
          <p:nvPr/>
        </p:nvCxnSpPr>
        <p:spPr bwMode="auto">
          <a:xfrm flipH="1" flipV="1">
            <a:off x="5051425" y="3403600"/>
            <a:ext cx="442913" cy="196850"/>
          </a:xfrm>
          <a:prstGeom prst="straightConnector1">
            <a:avLst/>
          </a:prstGeom>
          <a:noFill/>
          <a:ln w="76200">
            <a:solidFill>
              <a:schemeClr val="tx1"/>
            </a:solidFill>
            <a:round/>
            <a:headEnd/>
            <a:tailEnd/>
          </a:ln>
          <a:effectLst/>
        </p:spPr>
      </p:cxnSp>
      <p:cxnSp>
        <p:nvCxnSpPr>
          <p:cNvPr id="583696" name="AutoShape 16"/>
          <p:cNvCxnSpPr>
            <a:cxnSpLocks noChangeShapeType="1"/>
            <a:stCxn id="583691" idx="4"/>
            <a:endCxn id="583690" idx="0"/>
          </p:cNvCxnSpPr>
          <p:nvPr/>
        </p:nvCxnSpPr>
        <p:spPr bwMode="auto">
          <a:xfrm flipH="1">
            <a:off x="4143375" y="3430588"/>
            <a:ext cx="711200" cy="496887"/>
          </a:xfrm>
          <a:prstGeom prst="straightConnector1">
            <a:avLst/>
          </a:prstGeom>
          <a:noFill/>
          <a:ln w="76200">
            <a:solidFill>
              <a:schemeClr val="tx1"/>
            </a:solidFill>
            <a:round/>
            <a:headEnd/>
            <a:tailEnd/>
          </a:ln>
          <a:effectLst/>
        </p:spPr>
      </p:cxnSp>
      <p:cxnSp>
        <p:nvCxnSpPr>
          <p:cNvPr id="583697" name="AutoShape 17"/>
          <p:cNvCxnSpPr>
            <a:cxnSpLocks noChangeShapeType="1"/>
            <a:stCxn id="583688" idx="7"/>
            <a:endCxn id="583690" idx="3"/>
          </p:cNvCxnSpPr>
          <p:nvPr/>
        </p:nvCxnSpPr>
        <p:spPr bwMode="auto">
          <a:xfrm flipV="1">
            <a:off x="3719513" y="4086225"/>
            <a:ext cx="303212" cy="749300"/>
          </a:xfrm>
          <a:prstGeom prst="straightConnector1">
            <a:avLst/>
          </a:prstGeom>
          <a:noFill/>
          <a:ln w="76200">
            <a:solidFill>
              <a:schemeClr val="tx1"/>
            </a:solidFill>
            <a:round/>
            <a:headEnd/>
            <a:tailEnd/>
          </a:ln>
          <a:effectLst/>
        </p:spPr>
      </p:cxnSp>
      <p:cxnSp>
        <p:nvCxnSpPr>
          <p:cNvPr id="583698" name="AutoShape 18"/>
          <p:cNvCxnSpPr>
            <a:cxnSpLocks noChangeShapeType="1"/>
            <a:stCxn id="583687" idx="5"/>
            <a:endCxn id="583688" idx="1"/>
          </p:cNvCxnSpPr>
          <p:nvPr/>
        </p:nvCxnSpPr>
        <p:spPr bwMode="auto">
          <a:xfrm flipH="1" flipV="1">
            <a:off x="3795713" y="4967288"/>
            <a:ext cx="1520825" cy="773112"/>
          </a:xfrm>
          <a:prstGeom prst="straightConnector1">
            <a:avLst/>
          </a:prstGeom>
          <a:noFill/>
          <a:ln w="76200">
            <a:solidFill>
              <a:schemeClr val="tx1"/>
            </a:solidFill>
            <a:round/>
            <a:headEnd/>
            <a:tailEnd/>
          </a:ln>
          <a:effectLst/>
        </p:spPr>
      </p:cxnSp>
      <p:cxnSp>
        <p:nvCxnSpPr>
          <p:cNvPr id="583699" name="AutoShape 19"/>
          <p:cNvCxnSpPr>
            <a:cxnSpLocks noChangeShapeType="1"/>
            <a:stCxn id="583684" idx="3"/>
            <a:endCxn id="583687" idx="7"/>
          </p:cNvCxnSpPr>
          <p:nvPr/>
        </p:nvCxnSpPr>
        <p:spPr bwMode="auto">
          <a:xfrm flipH="1">
            <a:off x="5448300" y="4365625"/>
            <a:ext cx="819150" cy="1298575"/>
          </a:xfrm>
          <a:prstGeom prst="straightConnector1">
            <a:avLst/>
          </a:prstGeom>
          <a:noFill/>
          <a:ln w="76200">
            <a:solidFill>
              <a:schemeClr val="tx1"/>
            </a:solidFill>
            <a:round/>
            <a:headEnd/>
            <a:tailEnd/>
          </a:ln>
          <a:effectLst/>
        </p:spPr>
      </p:cxnSp>
      <p:sp>
        <p:nvSpPr>
          <p:cNvPr id="583700" name="Oval 20"/>
          <p:cNvSpPr>
            <a:spLocks noChangeArrowheads="1"/>
          </p:cNvSpPr>
          <p:nvPr/>
        </p:nvSpPr>
        <p:spPr bwMode="auto">
          <a:xfrm rot="3591686" flipH="1">
            <a:off x="4438650" y="45847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3701" name="Oval 21"/>
          <p:cNvSpPr>
            <a:spLocks noChangeArrowheads="1"/>
          </p:cNvSpPr>
          <p:nvPr/>
        </p:nvSpPr>
        <p:spPr bwMode="auto">
          <a:xfrm rot="3591686" flipH="1">
            <a:off x="4498975" y="39687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3705" name="Oval 25"/>
          <p:cNvSpPr>
            <a:spLocks noChangeArrowheads="1"/>
          </p:cNvSpPr>
          <p:nvPr/>
        </p:nvSpPr>
        <p:spPr bwMode="auto">
          <a:xfrm rot="3591686" flipH="1">
            <a:off x="5275263" y="40179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3692" name="Oval 12"/>
          <p:cNvSpPr>
            <a:spLocks noChangeArrowheads="1"/>
          </p:cNvSpPr>
          <p:nvPr/>
        </p:nvSpPr>
        <p:spPr bwMode="auto">
          <a:xfrm rot="3591686" flipH="1">
            <a:off x="3910013" y="152241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83707" name="AutoShape 27"/>
          <p:cNvCxnSpPr>
            <a:cxnSpLocks noChangeShapeType="1"/>
            <a:stCxn id="583692" idx="2"/>
            <a:endCxn id="583690" idx="6"/>
          </p:cNvCxnSpPr>
          <p:nvPr/>
        </p:nvCxnSpPr>
        <p:spPr bwMode="auto">
          <a:xfrm flipH="1">
            <a:off x="3995738" y="1722438"/>
            <a:ext cx="76200" cy="2166937"/>
          </a:xfrm>
          <a:prstGeom prst="straightConnector1">
            <a:avLst/>
          </a:prstGeom>
          <a:noFill/>
          <a:ln w="9525">
            <a:solidFill>
              <a:schemeClr val="tx1"/>
            </a:solidFill>
            <a:round/>
            <a:headEnd/>
            <a:tailEnd/>
          </a:ln>
          <a:effectLst/>
        </p:spPr>
      </p:cxnSp>
      <p:cxnSp>
        <p:nvCxnSpPr>
          <p:cNvPr id="583708" name="AutoShape 28"/>
          <p:cNvCxnSpPr>
            <a:cxnSpLocks noChangeShapeType="1"/>
            <a:stCxn id="583692" idx="2"/>
            <a:endCxn id="583691" idx="6"/>
          </p:cNvCxnSpPr>
          <p:nvPr/>
        </p:nvCxnSpPr>
        <p:spPr bwMode="auto">
          <a:xfrm>
            <a:off x="4071938" y="1722438"/>
            <a:ext cx="820737" cy="1560512"/>
          </a:xfrm>
          <a:prstGeom prst="straightConnector1">
            <a:avLst/>
          </a:prstGeom>
          <a:noFill/>
          <a:ln w="9525">
            <a:solidFill>
              <a:schemeClr val="tx1"/>
            </a:solidFill>
            <a:round/>
            <a:headEnd/>
            <a:tailEnd/>
          </a:ln>
          <a:effectLst/>
        </p:spPr>
      </p:cxnSp>
      <p:cxnSp>
        <p:nvCxnSpPr>
          <p:cNvPr id="583709" name="AutoShape 29"/>
          <p:cNvCxnSpPr>
            <a:cxnSpLocks noChangeShapeType="1"/>
            <a:stCxn id="583692" idx="1"/>
            <a:endCxn id="583685" idx="6"/>
          </p:cNvCxnSpPr>
          <p:nvPr/>
        </p:nvCxnSpPr>
        <p:spPr bwMode="auto">
          <a:xfrm>
            <a:off x="4121150" y="1657350"/>
            <a:ext cx="1373188" cy="1943100"/>
          </a:xfrm>
          <a:prstGeom prst="straightConnector1">
            <a:avLst/>
          </a:prstGeom>
          <a:noFill/>
          <a:ln w="9525">
            <a:solidFill>
              <a:schemeClr val="tx1"/>
            </a:solidFill>
            <a:round/>
            <a:headEnd/>
            <a:tailEnd/>
          </a:ln>
          <a:effectLst/>
        </p:spPr>
      </p:cxnSp>
      <p:cxnSp>
        <p:nvCxnSpPr>
          <p:cNvPr id="583710" name="AutoShape 30"/>
          <p:cNvCxnSpPr>
            <a:cxnSpLocks noChangeShapeType="1"/>
            <a:stCxn id="583692" idx="1"/>
            <a:endCxn id="583684" idx="7"/>
          </p:cNvCxnSpPr>
          <p:nvPr/>
        </p:nvCxnSpPr>
        <p:spPr bwMode="auto">
          <a:xfrm>
            <a:off x="4121150" y="1657350"/>
            <a:ext cx="2201863" cy="2500313"/>
          </a:xfrm>
          <a:prstGeom prst="straightConnector1">
            <a:avLst/>
          </a:prstGeom>
          <a:noFill/>
          <a:ln w="76200">
            <a:solidFill>
              <a:schemeClr val="tx1"/>
            </a:solidFill>
            <a:round/>
            <a:headEnd/>
            <a:tailEnd/>
          </a:ln>
          <a:effectLst/>
        </p:spPr>
      </p:cxnSp>
      <p:cxnSp>
        <p:nvCxnSpPr>
          <p:cNvPr id="583711" name="AutoShape 31"/>
          <p:cNvCxnSpPr>
            <a:cxnSpLocks noChangeShapeType="1"/>
            <a:stCxn id="583692" idx="3"/>
            <a:endCxn id="583688" idx="6"/>
          </p:cNvCxnSpPr>
          <p:nvPr/>
        </p:nvCxnSpPr>
        <p:spPr bwMode="auto">
          <a:xfrm flipH="1">
            <a:off x="3636963" y="1733550"/>
            <a:ext cx="352425" cy="3113088"/>
          </a:xfrm>
          <a:prstGeom prst="straightConnector1">
            <a:avLst/>
          </a:prstGeom>
          <a:noFill/>
          <a:ln w="76200">
            <a:solidFill>
              <a:schemeClr val="tx1"/>
            </a:solidFill>
            <a:round/>
            <a:headEnd/>
            <a:tailEnd/>
          </a:ln>
          <a:effectLst/>
        </p:spPr>
      </p:cxnSp>
      <p:sp>
        <p:nvSpPr>
          <p:cNvPr id="583712" name="Text Box 32"/>
          <p:cNvSpPr txBox="1">
            <a:spLocks noChangeArrowheads="1"/>
          </p:cNvSpPr>
          <p:nvPr/>
        </p:nvSpPr>
        <p:spPr bwMode="auto">
          <a:xfrm flipH="1">
            <a:off x="3130550" y="5014913"/>
            <a:ext cx="412750" cy="366712"/>
          </a:xfrm>
          <a:prstGeom prst="rect">
            <a:avLst/>
          </a:prstGeom>
          <a:noFill/>
          <a:ln w="9525">
            <a:noFill/>
            <a:miter lim="800000"/>
            <a:headEnd/>
            <a:tailEnd/>
          </a:ln>
          <a:effectLst/>
        </p:spPr>
        <p:txBody>
          <a:bodyPr wrap="none">
            <a:spAutoFit/>
          </a:bodyPr>
          <a:lstStyle/>
          <a:p>
            <a:r>
              <a:rPr lang="zh-TW" altLang="en-US">
                <a:ea typeface="標楷體" pitchFamily="65" charset="-120"/>
              </a:rPr>
              <a:t>左</a:t>
            </a:r>
          </a:p>
        </p:txBody>
      </p:sp>
      <p:sp>
        <p:nvSpPr>
          <p:cNvPr id="583713" name="Text Box 33"/>
          <p:cNvSpPr txBox="1">
            <a:spLocks noChangeArrowheads="1"/>
          </p:cNvSpPr>
          <p:nvPr/>
        </p:nvSpPr>
        <p:spPr bwMode="auto">
          <a:xfrm flipH="1">
            <a:off x="3365500" y="1546225"/>
            <a:ext cx="412750" cy="366713"/>
          </a:xfrm>
          <a:prstGeom prst="rect">
            <a:avLst/>
          </a:prstGeom>
          <a:noFill/>
          <a:ln w="9525">
            <a:noFill/>
            <a:miter lim="800000"/>
            <a:headEnd/>
            <a:tailEnd/>
          </a:ln>
          <a:effectLst/>
        </p:spPr>
        <p:txBody>
          <a:bodyPr wrap="none">
            <a:spAutoFit/>
          </a:bodyPr>
          <a:lstStyle/>
          <a:p>
            <a:r>
              <a:rPr lang="zh-TW" altLang="en-US">
                <a:ea typeface="標楷體" pitchFamily="65" charset="-120"/>
              </a:rPr>
              <a:t>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692"/>
                                        </p:tgtEl>
                                        <p:attrNameLst>
                                          <p:attrName>style.visibility</p:attrName>
                                        </p:attrNameLst>
                                      </p:cBhvr>
                                      <p:to>
                                        <p:strVal val="visible"/>
                                      </p:to>
                                    </p:set>
                                    <p:animEffect transition="in" filter="fade">
                                      <p:cBhvr>
                                        <p:cTn id="7" dur="500"/>
                                        <p:tgtEl>
                                          <p:spTgt spid="5836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3713"/>
                                        </p:tgtEl>
                                        <p:attrNameLst>
                                          <p:attrName>style.visibility</p:attrName>
                                        </p:attrNameLst>
                                      </p:cBhvr>
                                      <p:to>
                                        <p:strVal val="visible"/>
                                      </p:to>
                                    </p:set>
                                    <p:animEffect transition="in" filter="fade">
                                      <p:cBhvr>
                                        <p:cTn id="10" dur="500"/>
                                        <p:tgtEl>
                                          <p:spTgt spid="5837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83706"/>
                                        </p:tgtEl>
                                        <p:attrNameLst>
                                          <p:attrName>style.visibility</p:attrName>
                                        </p:attrNameLst>
                                      </p:cBhvr>
                                      <p:to>
                                        <p:strVal val="visible"/>
                                      </p:to>
                                    </p:set>
                                    <p:animEffect transition="in" filter="fade">
                                      <p:cBhvr>
                                        <p:cTn id="15" dur="500"/>
                                        <p:tgtEl>
                                          <p:spTgt spid="58370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83707"/>
                                        </p:tgtEl>
                                        <p:attrNameLst>
                                          <p:attrName>style.visibility</p:attrName>
                                        </p:attrNameLst>
                                      </p:cBhvr>
                                      <p:to>
                                        <p:strVal val="visible"/>
                                      </p:to>
                                    </p:set>
                                    <p:animEffect transition="in" filter="fade">
                                      <p:cBhvr>
                                        <p:cTn id="20" dur="500"/>
                                        <p:tgtEl>
                                          <p:spTgt spid="583707"/>
                                        </p:tgtEl>
                                      </p:cBhvr>
                                    </p:animEffect>
                                  </p:childTnLst>
                                </p:cTn>
                              </p:par>
                              <p:par>
                                <p:cTn id="21" presetID="10" presetClass="entr" presetSubtype="0" fill="hold" nodeType="withEffect">
                                  <p:stCondLst>
                                    <p:cond delay="0"/>
                                  </p:stCondLst>
                                  <p:childTnLst>
                                    <p:set>
                                      <p:cBhvr>
                                        <p:cTn id="22" dur="1" fill="hold">
                                          <p:stCondLst>
                                            <p:cond delay="0"/>
                                          </p:stCondLst>
                                        </p:cTn>
                                        <p:tgtEl>
                                          <p:spTgt spid="583708"/>
                                        </p:tgtEl>
                                        <p:attrNameLst>
                                          <p:attrName>style.visibility</p:attrName>
                                        </p:attrNameLst>
                                      </p:cBhvr>
                                      <p:to>
                                        <p:strVal val="visible"/>
                                      </p:to>
                                    </p:set>
                                    <p:animEffect transition="in" filter="fade">
                                      <p:cBhvr>
                                        <p:cTn id="23" dur="500"/>
                                        <p:tgtEl>
                                          <p:spTgt spid="583708"/>
                                        </p:tgtEl>
                                      </p:cBhvr>
                                    </p:animEffect>
                                  </p:childTnLst>
                                </p:cTn>
                              </p:par>
                              <p:par>
                                <p:cTn id="24" presetID="10" presetClass="entr" presetSubtype="0" fill="hold" nodeType="withEffect">
                                  <p:stCondLst>
                                    <p:cond delay="0"/>
                                  </p:stCondLst>
                                  <p:childTnLst>
                                    <p:set>
                                      <p:cBhvr>
                                        <p:cTn id="25" dur="1" fill="hold">
                                          <p:stCondLst>
                                            <p:cond delay="0"/>
                                          </p:stCondLst>
                                        </p:cTn>
                                        <p:tgtEl>
                                          <p:spTgt spid="583709"/>
                                        </p:tgtEl>
                                        <p:attrNameLst>
                                          <p:attrName>style.visibility</p:attrName>
                                        </p:attrNameLst>
                                      </p:cBhvr>
                                      <p:to>
                                        <p:strVal val="visible"/>
                                      </p:to>
                                    </p:set>
                                    <p:animEffect transition="in" filter="fade">
                                      <p:cBhvr>
                                        <p:cTn id="26" dur="500"/>
                                        <p:tgtEl>
                                          <p:spTgt spid="58370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83710"/>
                                        </p:tgtEl>
                                        <p:attrNameLst>
                                          <p:attrName>style.visibility</p:attrName>
                                        </p:attrNameLst>
                                      </p:cBhvr>
                                      <p:to>
                                        <p:strVal val="visible"/>
                                      </p:to>
                                    </p:set>
                                    <p:animEffect transition="in" filter="fade">
                                      <p:cBhvr>
                                        <p:cTn id="31" dur="500"/>
                                        <p:tgtEl>
                                          <p:spTgt spid="5837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83711"/>
                                        </p:tgtEl>
                                        <p:attrNameLst>
                                          <p:attrName>style.visibility</p:attrName>
                                        </p:attrNameLst>
                                      </p:cBhvr>
                                      <p:to>
                                        <p:strVal val="visible"/>
                                      </p:to>
                                    </p:set>
                                    <p:animEffect transition="in" filter="fade">
                                      <p:cBhvr>
                                        <p:cTn id="36" dur="500"/>
                                        <p:tgtEl>
                                          <p:spTgt spid="5837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583706"/>
                                        </p:tgtEl>
                                      </p:cBhvr>
                                    </p:animEffect>
                                    <p:set>
                                      <p:cBhvr>
                                        <p:cTn id="41" dur="1" fill="hold">
                                          <p:stCondLst>
                                            <p:cond delay="499"/>
                                          </p:stCondLst>
                                        </p:cTn>
                                        <p:tgtEl>
                                          <p:spTgt spid="58370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583707"/>
                                        </p:tgtEl>
                                      </p:cBhvr>
                                    </p:animEffect>
                                    <p:set>
                                      <p:cBhvr>
                                        <p:cTn id="44" dur="1" fill="hold">
                                          <p:stCondLst>
                                            <p:cond delay="499"/>
                                          </p:stCondLst>
                                        </p:cTn>
                                        <p:tgtEl>
                                          <p:spTgt spid="58370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83708"/>
                                        </p:tgtEl>
                                      </p:cBhvr>
                                    </p:animEffect>
                                    <p:set>
                                      <p:cBhvr>
                                        <p:cTn id="47" dur="1" fill="hold">
                                          <p:stCondLst>
                                            <p:cond delay="499"/>
                                          </p:stCondLst>
                                        </p:cTn>
                                        <p:tgtEl>
                                          <p:spTgt spid="58370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583709"/>
                                        </p:tgtEl>
                                      </p:cBhvr>
                                    </p:animEffect>
                                    <p:set>
                                      <p:cBhvr>
                                        <p:cTn id="50" dur="1" fill="hold">
                                          <p:stCondLst>
                                            <p:cond delay="499"/>
                                          </p:stCondLst>
                                        </p:cTn>
                                        <p:tgtEl>
                                          <p:spTgt spid="583709"/>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583697"/>
                                        </p:tgtEl>
                                      </p:cBhvr>
                                    </p:animEffect>
                                    <p:set>
                                      <p:cBhvr>
                                        <p:cTn id="53" dur="1" fill="hold">
                                          <p:stCondLst>
                                            <p:cond delay="499"/>
                                          </p:stCondLst>
                                        </p:cTn>
                                        <p:tgtEl>
                                          <p:spTgt spid="58369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583696"/>
                                        </p:tgtEl>
                                      </p:cBhvr>
                                    </p:animEffect>
                                    <p:set>
                                      <p:cBhvr>
                                        <p:cTn id="56" dur="1" fill="hold">
                                          <p:stCondLst>
                                            <p:cond delay="499"/>
                                          </p:stCondLst>
                                        </p:cTn>
                                        <p:tgtEl>
                                          <p:spTgt spid="583696"/>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83695"/>
                                        </p:tgtEl>
                                      </p:cBhvr>
                                    </p:animEffect>
                                    <p:set>
                                      <p:cBhvr>
                                        <p:cTn id="59" dur="1" fill="hold">
                                          <p:stCondLst>
                                            <p:cond delay="499"/>
                                          </p:stCondLst>
                                        </p:cTn>
                                        <p:tgtEl>
                                          <p:spTgt spid="58369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583694"/>
                                        </p:tgtEl>
                                      </p:cBhvr>
                                    </p:animEffect>
                                    <p:set>
                                      <p:cBhvr>
                                        <p:cTn id="62" dur="1" fill="hold">
                                          <p:stCondLst>
                                            <p:cond delay="499"/>
                                          </p:stCondLst>
                                        </p:cTn>
                                        <p:tgtEl>
                                          <p:spTgt spid="5836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6" grpId="0" animBg="1"/>
      <p:bldP spid="583706" grpId="1" animBg="1"/>
      <p:bldP spid="583692" grpId="0" animBg="1"/>
      <p:bldP spid="5837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90169B85-72D2-4BD1-9D9A-577C02A7859F}" type="slidenum">
              <a:rPr lang="zh-TW" altLang="en-US"/>
              <a:pPr/>
              <a:t>18</a:t>
            </a:fld>
            <a:endParaRPr lang="en-US" altLang="zh-TW"/>
          </a:p>
        </p:txBody>
      </p:sp>
      <p:sp>
        <p:nvSpPr>
          <p:cNvPr id="584706" name="Rectangle 2"/>
          <p:cNvSpPr>
            <a:spLocks noGrp="1" noChangeArrowheads="1"/>
          </p:cNvSpPr>
          <p:nvPr>
            <p:ph type="title"/>
          </p:nvPr>
        </p:nvSpPr>
        <p:spPr/>
        <p:txBody>
          <a:bodyPr/>
          <a:lstStyle/>
          <a:p>
            <a:r>
              <a:rPr lang="en-US" altLang="zh-TW"/>
              <a:t>Sketch</a:t>
            </a:r>
          </a:p>
        </p:txBody>
      </p:sp>
      <p:sp>
        <p:nvSpPr>
          <p:cNvPr id="584707" name="Rectangle 3"/>
          <p:cNvSpPr>
            <a:spLocks noGrp="1" noChangeArrowheads="1"/>
          </p:cNvSpPr>
          <p:nvPr>
            <p:ph type="body" idx="1"/>
          </p:nvPr>
        </p:nvSpPr>
        <p:spPr/>
        <p:txBody>
          <a:bodyPr/>
          <a:lstStyle/>
          <a:p>
            <a:r>
              <a:rPr lang="zh-TW" altLang="en-US" sz="2800" dirty="0"/>
              <a:t>先找到「左」</a:t>
            </a:r>
            <a:r>
              <a:rPr lang="en-US" altLang="zh-TW" sz="2800" dirty="0"/>
              <a:t>: </a:t>
            </a:r>
            <a:r>
              <a:rPr lang="en-US" altLang="zh-TW" sz="2800" i="1" dirty="0"/>
              <a:t>O</a:t>
            </a:r>
            <a:r>
              <a:rPr lang="en-US" altLang="zh-TW" sz="2800" dirty="0"/>
              <a:t>(</a:t>
            </a:r>
            <a:r>
              <a:rPr lang="en-US" altLang="zh-TW" sz="2800" i="1" dirty="0"/>
              <a:t>n</a:t>
            </a:r>
            <a:r>
              <a:rPr lang="en-US" altLang="zh-TW" sz="2800" dirty="0"/>
              <a:t>) time.</a:t>
            </a:r>
          </a:p>
          <a:p>
            <a:r>
              <a:rPr lang="zh-TW" altLang="en-US" sz="2800" dirty="0"/>
              <a:t>把其他</a:t>
            </a:r>
            <a:r>
              <a:rPr lang="en-US" altLang="zh-TW" sz="2800" i="1" dirty="0"/>
              <a:t>n</a:t>
            </a:r>
            <a:r>
              <a:rPr lang="en-US" altLang="zh-TW" sz="2800" dirty="0"/>
              <a:t>-1</a:t>
            </a:r>
            <a:r>
              <a:rPr lang="zh-TW" altLang="en-US" sz="2800" dirty="0"/>
              <a:t>個點</a:t>
            </a:r>
            <a:r>
              <a:rPr lang="zh-TW" altLang="zh-TW" sz="2800" dirty="0"/>
              <a:t>，</a:t>
            </a:r>
            <a:r>
              <a:rPr lang="zh-TW" altLang="en-US" sz="2800" dirty="0"/>
              <a:t>按照跟「左</a:t>
            </a:r>
            <a:r>
              <a:rPr lang="zh-TW" altLang="en-US" sz="2800" dirty="0" smtClean="0"/>
              <a:t>」</a:t>
            </a:r>
            <a:r>
              <a:rPr lang="en-US" altLang="zh-TW" sz="2800" dirty="0" smtClean="0"/>
              <a:t>=</a:t>
            </a:r>
            <a:r>
              <a:rPr lang="zh-TW" altLang="en-US" sz="2800" dirty="0" smtClean="0"/>
              <a:t>「點</a:t>
            </a:r>
            <a:r>
              <a:rPr lang="en-US" altLang="zh-TW" sz="2800" dirty="0" smtClean="0"/>
              <a:t>1</a:t>
            </a:r>
            <a:r>
              <a:rPr lang="zh-TW" altLang="en-US" sz="2800" dirty="0" smtClean="0"/>
              <a:t>」的</a:t>
            </a:r>
            <a:r>
              <a:rPr lang="zh-TW" altLang="en-US" sz="2800" dirty="0"/>
              <a:t>接線斜率排序，從小排到大</a:t>
            </a:r>
            <a:r>
              <a:rPr lang="en-US" altLang="zh-TW" sz="2800" dirty="0"/>
              <a:t>: </a:t>
            </a:r>
            <a:r>
              <a:rPr lang="en-US" altLang="zh-TW" sz="2800" i="1" dirty="0"/>
              <a:t>O</a:t>
            </a:r>
            <a:r>
              <a:rPr lang="en-US" altLang="zh-TW" sz="2800" dirty="0"/>
              <a:t>(</a:t>
            </a:r>
            <a:r>
              <a:rPr lang="en-US" altLang="zh-TW" sz="2800" i="1" dirty="0"/>
              <a:t>n</a:t>
            </a:r>
            <a:r>
              <a:rPr lang="en-US" altLang="zh-TW" sz="2800" dirty="0"/>
              <a:t> log </a:t>
            </a:r>
            <a:r>
              <a:rPr lang="en-US" altLang="zh-TW" sz="2800" i="1" dirty="0"/>
              <a:t>n</a:t>
            </a:r>
            <a:r>
              <a:rPr lang="en-US" altLang="zh-TW" sz="2800" dirty="0"/>
              <a:t>) time</a:t>
            </a:r>
          </a:p>
          <a:p>
            <a:pPr lvl="1"/>
            <a:r>
              <a:rPr lang="zh-TW" altLang="en-US" sz="2400" dirty="0"/>
              <a:t>稱他們為「點</a:t>
            </a:r>
            <a:r>
              <a:rPr lang="en-US" altLang="zh-TW" sz="2400" dirty="0"/>
              <a:t>2</a:t>
            </a:r>
            <a:r>
              <a:rPr lang="zh-TW" altLang="en-US" sz="2400" dirty="0"/>
              <a:t>」、「點</a:t>
            </a:r>
            <a:r>
              <a:rPr lang="en-US" altLang="zh-TW" sz="2400" dirty="0"/>
              <a:t>3</a:t>
            </a:r>
            <a:r>
              <a:rPr lang="zh-TW" altLang="en-US" sz="2400" dirty="0"/>
              <a:t>」</a:t>
            </a:r>
            <a:r>
              <a:rPr lang="en-US" altLang="zh-TW" sz="2400" dirty="0"/>
              <a:t>…</a:t>
            </a:r>
            <a:r>
              <a:rPr lang="zh-TW" altLang="en-US" sz="2400" dirty="0"/>
              <a:t>「點</a:t>
            </a:r>
            <a:r>
              <a:rPr lang="en-US" altLang="zh-TW" sz="2400" i="1" dirty="0"/>
              <a:t>n</a:t>
            </a:r>
            <a:r>
              <a:rPr lang="zh-TW" altLang="en-US" sz="2400" dirty="0"/>
              <a:t>」。</a:t>
            </a:r>
          </a:p>
          <a:p>
            <a:r>
              <a:rPr lang="zh-TW" altLang="en-US" sz="2800" dirty="0"/>
              <a:t>「凸包</a:t>
            </a:r>
            <a:r>
              <a:rPr lang="en-US" altLang="zh-TW" sz="2800" dirty="0"/>
              <a:t>3</a:t>
            </a:r>
            <a:r>
              <a:rPr lang="zh-TW" altLang="en-US" sz="2800" dirty="0"/>
              <a:t>」</a:t>
            </a:r>
            <a:r>
              <a:rPr lang="en-US" altLang="zh-TW" sz="2800" dirty="0"/>
              <a:t>=</a:t>
            </a:r>
            <a:r>
              <a:rPr lang="zh-TW" altLang="en-US" sz="2800" dirty="0" smtClean="0"/>
              <a:t>「點</a:t>
            </a:r>
            <a:r>
              <a:rPr lang="en-US" altLang="zh-TW" sz="2800" dirty="0" smtClean="0"/>
              <a:t>1</a:t>
            </a:r>
            <a:r>
              <a:rPr lang="zh-TW" altLang="en-US" sz="2800" dirty="0" smtClean="0"/>
              <a:t>」＋「</a:t>
            </a:r>
            <a:r>
              <a:rPr lang="zh-TW" altLang="en-US" sz="2800" dirty="0"/>
              <a:t>點</a:t>
            </a:r>
            <a:r>
              <a:rPr lang="en-US" altLang="zh-TW" sz="2800" dirty="0"/>
              <a:t>2</a:t>
            </a:r>
            <a:r>
              <a:rPr lang="zh-TW" altLang="en-US" sz="2800" dirty="0"/>
              <a:t>」＋「點</a:t>
            </a:r>
            <a:r>
              <a:rPr lang="en-US" altLang="zh-TW" sz="2800" dirty="0"/>
              <a:t>3</a:t>
            </a:r>
            <a:r>
              <a:rPr lang="zh-TW" altLang="en-US" sz="2800" dirty="0"/>
              <a:t>」。</a:t>
            </a:r>
          </a:p>
          <a:p>
            <a:r>
              <a:rPr lang="en-US" altLang="zh-TW" sz="2800" dirty="0"/>
              <a:t>For </a:t>
            </a:r>
            <a:r>
              <a:rPr lang="en-US" altLang="zh-TW" sz="2800" i="1" dirty="0" err="1"/>
              <a:t>i</a:t>
            </a:r>
            <a:r>
              <a:rPr lang="en-US" altLang="zh-TW" sz="2800" i="1" dirty="0"/>
              <a:t> = </a:t>
            </a:r>
            <a:r>
              <a:rPr lang="en-US" altLang="zh-TW" sz="2800" dirty="0"/>
              <a:t>4, …, </a:t>
            </a:r>
            <a:r>
              <a:rPr lang="en-US" altLang="zh-TW" sz="2800" i="1" dirty="0"/>
              <a:t>n</a:t>
            </a:r>
          </a:p>
          <a:p>
            <a:pPr lvl="1"/>
            <a:r>
              <a:rPr lang="zh-TW" altLang="en-US" sz="2400" dirty="0"/>
              <a:t>由「凸包</a:t>
            </a:r>
            <a:r>
              <a:rPr lang="en-US" altLang="zh-TW" sz="2400" i="1" dirty="0" err="1"/>
              <a:t>i</a:t>
            </a:r>
            <a:r>
              <a:rPr lang="en-US" altLang="zh-TW" sz="2400" i="1" dirty="0"/>
              <a:t> – </a:t>
            </a:r>
            <a:r>
              <a:rPr lang="en-US" altLang="zh-TW" sz="2400" dirty="0"/>
              <a:t>1</a:t>
            </a:r>
            <a:r>
              <a:rPr lang="zh-TW" altLang="en-US" sz="2400" dirty="0"/>
              <a:t>」推算「凸包</a:t>
            </a:r>
            <a:r>
              <a:rPr lang="en-US" altLang="zh-TW" sz="2400" i="1" dirty="0" err="1"/>
              <a:t>i</a:t>
            </a:r>
            <a:r>
              <a:rPr lang="zh-TW" altLang="en-US" sz="2400" dirty="0"/>
              <a:t>」。</a:t>
            </a:r>
          </a:p>
          <a:p>
            <a:r>
              <a:rPr lang="zh-TW" altLang="en-US" sz="2800" dirty="0"/>
              <a:t>「凸包</a:t>
            </a:r>
            <a:r>
              <a:rPr lang="en-US" altLang="zh-TW" sz="2800" i="1" dirty="0"/>
              <a:t>n</a:t>
            </a:r>
            <a:r>
              <a:rPr lang="zh-TW" altLang="en-US" sz="2800" dirty="0"/>
              <a:t>」就是答案。</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投影片編號版面配置區 5"/>
          <p:cNvSpPr>
            <a:spLocks noGrp="1"/>
          </p:cNvSpPr>
          <p:nvPr>
            <p:ph type="sldNum" sz="quarter" idx="12"/>
          </p:nvPr>
        </p:nvSpPr>
        <p:spPr/>
        <p:txBody>
          <a:bodyPr/>
          <a:lstStyle/>
          <a:p>
            <a:fld id="{C6ECD046-99D1-4872-BBD9-5B018FC4CDBE}" type="slidenum">
              <a:rPr lang="zh-TW" altLang="en-US"/>
              <a:pPr/>
              <a:t>19</a:t>
            </a:fld>
            <a:endParaRPr lang="en-US" altLang="zh-TW"/>
          </a:p>
        </p:txBody>
      </p:sp>
      <p:sp>
        <p:nvSpPr>
          <p:cNvPr id="585730" name="Rectangle 2"/>
          <p:cNvSpPr>
            <a:spLocks noGrp="1" noChangeArrowheads="1"/>
          </p:cNvSpPr>
          <p:nvPr>
            <p:ph type="title"/>
          </p:nvPr>
        </p:nvSpPr>
        <p:spPr>
          <a:xfrm>
            <a:off x="1066800" y="304800"/>
            <a:ext cx="7753350" cy="1431925"/>
          </a:xfrm>
        </p:spPr>
        <p:txBody>
          <a:bodyPr/>
          <a:lstStyle/>
          <a:p>
            <a:r>
              <a:rPr lang="zh-TW" altLang="en-US" dirty="0"/>
              <a:t>「凸包</a:t>
            </a:r>
            <a:r>
              <a:rPr lang="en-US" altLang="zh-TW" i="1" dirty="0" err="1"/>
              <a:t>i</a:t>
            </a:r>
            <a:r>
              <a:rPr lang="en-US" altLang="zh-TW" i="1" dirty="0"/>
              <a:t> – </a:t>
            </a:r>
            <a:r>
              <a:rPr lang="en-US" altLang="zh-TW" dirty="0"/>
              <a:t>1</a:t>
            </a:r>
            <a:r>
              <a:rPr lang="zh-TW" altLang="en-US" dirty="0"/>
              <a:t>」</a:t>
            </a:r>
            <a:r>
              <a:rPr lang="en-US" altLang="zh-TW" dirty="0">
                <a:sym typeface="Wingdings" pitchFamily="2" charset="2"/>
              </a:rPr>
              <a:t></a:t>
            </a:r>
            <a:r>
              <a:rPr lang="zh-TW" altLang="en-US" dirty="0"/>
              <a:t>「凸包</a:t>
            </a:r>
            <a:r>
              <a:rPr lang="en-US" altLang="zh-TW" i="1" dirty="0" err="1"/>
              <a:t>i</a:t>
            </a:r>
            <a:r>
              <a:rPr lang="zh-TW" altLang="en-US" dirty="0"/>
              <a:t>」</a:t>
            </a:r>
          </a:p>
        </p:txBody>
      </p:sp>
      <p:sp>
        <p:nvSpPr>
          <p:cNvPr id="585732" name="Line 4"/>
          <p:cNvSpPr>
            <a:spLocks noChangeShapeType="1"/>
          </p:cNvSpPr>
          <p:nvPr/>
        </p:nvSpPr>
        <p:spPr bwMode="auto">
          <a:xfrm rot="3591686" flipH="1" flipV="1">
            <a:off x="192088" y="2263775"/>
            <a:ext cx="3378200" cy="2540000"/>
          </a:xfrm>
          <a:prstGeom prst="line">
            <a:avLst/>
          </a:prstGeom>
          <a:noFill/>
          <a:ln w="9525">
            <a:solidFill>
              <a:schemeClr val="tx1"/>
            </a:solidFill>
            <a:round/>
            <a:headEnd/>
            <a:tailEnd/>
          </a:ln>
          <a:effectLst/>
        </p:spPr>
        <p:txBody>
          <a:bodyPr/>
          <a:lstStyle/>
          <a:p>
            <a:endParaRPr lang="zh-TW" altLang="en-US"/>
          </a:p>
        </p:txBody>
      </p:sp>
      <p:sp>
        <p:nvSpPr>
          <p:cNvPr id="585733" name="Oval 5"/>
          <p:cNvSpPr>
            <a:spLocks noChangeArrowheads="1"/>
          </p:cNvSpPr>
          <p:nvPr/>
        </p:nvSpPr>
        <p:spPr bwMode="auto">
          <a:xfrm rot="3591686" flipH="1">
            <a:off x="4171950" y="48561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5734" name="Oval 6"/>
          <p:cNvSpPr>
            <a:spLocks noChangeArrowheads="1"/>
          </p:cNvSpPr>
          <p:nvPr/>
        </p:nvSpPr>
        <p:spPr bwMode="auto">
          <a:xfrm rot="3591686" flipH="1">
            <a:off x="3425825" y="42878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5735" name="Oval 7"/>
          <p:cNvSpPr>
            <a:spLocks noChangeArrowheads="1"/>
          </p:cNvSpPr>
          <p:nvPr/>
        </p:nvSpPr>
        <p:spPr bwMode="auto">
          <a:xfrm rot="3591686" flipH="1">
            <a:off x="3297238" y="63627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5736" name="Oval 8"/>
          <p:cNvSpPr>
            <a:spLocks noChangeArrowheads="1"/>
          </p:cNvSpPr>
          <p:nvPr/>
        </p:nvSpPr>
        <p:spPr bwMode="auto">
          <a:xfrm rot="3591686" flipH="1">
            <a:off x="1568450" y="55340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5737" name="Oval 9"/>
          <p:cNvSpPr>
            <a:spLocks noChangeArrowheads="1"/>
          </p:cNvSpPr>
          <p:nvPr/>
        </p:nvSpPr>
        <p:spPr bwMode="auto">
          <a:xfrm rot="3591686" flipH="1">
            <a:off x="3184525" y="559435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5738" name="Oval 10"/>
          <p:cNvSpPr>
            <a:spLocks noChangeArrowheads="1"/>
          </p:cNvSpPr>
          <p:nvPr/>
        </p:nvSpPr>
        <p:spPr bwMode="auto">
          <a:xfrm rot="3591686" flipH="1">
            <a:off x="1927225" y="45767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5739" name="Oval 11"/>
          <p:cNvSpPr>
            <a:spLocks noChangeArrowheads="1"/>
          </p:cNvSpPr>
          <p:nvPr/>
        </p:nvSpPr>
        <p:spPr bwMode="auto">
          <a:xfrm rot="3591686" flipH="1">
            <a:off x="2824163" y="39703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85740" name="AutoShape 12"/>
          <p:cNvCxnSpPr>
            <a:cxnSpLocks noChangeShapeType="1"/>
            <a:stCxn id="585733" idx="6"/>
            <a:endCxn id="585734" idx="1"/>
          </p:cNvCxnSpPr>
          <p:nvPr/>
        </p:nvCxnSpPr>
        <p:spPr bwMode="auto">
          <a:xfrm flipH="1" flipV="1">
            <a:off x="3636963" y="4422775"/>
            <a:ext cx="587375" cy="447675"/>
          </a:xfrm>
          <a:prstGeom prst="straightConnector1">
            <a:avLst/>
          </a:prstGeom>
          <a:noFill/>
          <a:ln w="76200">
            <a:solidFill>
              <a:schemeClr val="tx1"/>
            </a:solidFill>
            <a:round/>
            <a:headEnd/>
            <a:tailEnd/>
          </a:ln>
          <a:effectLst/>
        </p:spPr>
      </p:cxnSp>
      <p:cxnSp>
        <p:nvCxnSpPr>
          <p:cNvPr id="585741" name="AutoShape 13"/>
          <p:cNvCxnSpPr>
            <a:cxnSpLocks noChangeShapeType="1"/>
            <a:stCxn id="585734" idx="6"/>
            <a:endCxn id="585739" idx="1"/>
          </p:cNvCxnSpPr>
          <p:nvPr/>
        </p:nvCxnSpPr>
        <p:spPr bwMode="auto">
          <a:xfrm flipH="1" flipV="1">
            <a:off x="3035300" y="4105275"/>
            <a:ext cx="442913" cy="196850"/>
          </a:xfrm>
          <a:prstGeom prst="straightConnector1">
            <a:avLst/>
          </a:prstGeom>
          <a:noFill/>
          <a:ln w="76200">
            <a:solidFill>
              <a:schemeClr val="tx1"/>
            </a:solidFill>
            <a:round/>
            <a:headEnd/>
            <a:tailEnd/>
          </a:ln>
          <a:effectLst/>
        </p:spPr>
      </p:cxnSp>
      <p:cxnSp>
        <p:nvCxnSpPr>
          <p:cNvPr id="585742" name="AutoShape 14"/>
          <p:cNvCxnSpPr>
            <a:cxnSpLocks noChangeShapeType="1"/>
            <a:stCxn id="585739" idx="4"/>
            <a:endCxn id="585738" idx="0"/>
          </p:cNvCxnSpPr>
          <p:nvPr/>
        </p:nvCxnSpPr>
        <p:spPr bwMode="auto">
          <a:xfrm flipH="1">
            <a:off x="2127250" y="4132263"/>
            <a:ext cx="711200" cy="496887"/>
          </a:xfrm>
          <a:prstGeom prst="straightConnector1">
            <a:avLst/>
          </a:prstGeom>
          <a:noFill/>
          <a:ln w="76200">
            <a:solidFill>
              <a:schemeClr val="tx1"/>
            </a:solidFill>
            <a:round/>
            <a:headEnd/>
            <a:tailEnd/>
          </a:ln>
          <a:effectLst/>
        </p:spPr>
      </p:cxnSp>
      <p:cxnSp>
        <p:nvCxnSpPr>
          <p:cNvPr id="585743" name="AutoShape 15"/>
          <p:cNvCxnSpPr>
            <a:cxnSpLocks noChangeShapeType="1"/>
            <a:stCxn id="585736" idx="7"/>
            <a:endCxn id="585738" idx="3"/>
          </p:cNvCxnSpPr>
          <p:nvPr/>
        </p:nvCxnSpPr>
        <p:spPr bwMode="auto">
          <a:xfrm flipV="1">
            <a:off x="1703388" y="4787900"/>
            <a:ext cx="303212" cy="749300"/>
          </a:xfrm>
          <a:prstGeom prst="straightConnector1">
            <a:avLst/>
          </a:prstGeom>
          <a:noFill/>
          <a:ln w="76200">
            <a:solidFill>
              <a:schemeClr val="tx1"/>
            </a:solidFill>
            <a:round/>
            <a:headEnd/>
            <a:tailEnd/>
          </a:ln>
          <a:effectLst/>
        </p:spPr>
      </p:cxnSp>
      <p:cxnSp>
        <p:nvCxnSpPr>
          <p:cNvPr id="585744" name="AutoShape 16"/>
          <p:cNvCxnSpPr>
            <a:cxnSpLocks noChangeShapeType="1"/>
            <a:stCxn id="585735" idx="5"/>
            <a:endCxn id="585736" idx="1"/>
          </p:cNvCxnSpPr>
          <p:nvPr/>
        </p:nvCxnSpPr>
        <p:spPr bwMode="auto">
          <a:xfrm flipH="1" flipV="1">
            <a:off x="1779588" y="5668963"/>
            <a:ext cx="1520825" cy="773112"/>
          </a:xfrm>
          <a:prstGeom prst="straightConnector1">
            <a:avLst/>
          </a:prstGeom>
          <a:noFill/>
          <a:ln w="76200">
            <a:solidFill>
              <a:schemeClr val="tx1"/>
            </a:solidFill>
            <a:round/>
            <a:headEnd/>
            <a:tailEnd/>
          </a:ln>
          <a:effectLst/>
        </p:spPr>
      </p:cxnSp>
      <p:cxnSp>
        <p:nvCxnSpPr>
          <p:cNvPr id="585745" name="AutoShape 17"/>
          <p:cNvCxnSpPr>
            <a:cxnSpLocks noChangeShapeType="1"/>
            <a:stCxn id="585733" idx="3"/>
            <a:endCxn id="585735" idx="7"/>
          </p:cNvCxnSpPr>
          <p:nvPr/>
        </p:nvCxnSpPr>
        <p:spPr bwMode="auto">
          <a:xfrm flipH="1">
            <a:off x="3432175" y="5067300"/>
            <a:ext cx="819150" cy="1298575"/>
          </a:xfrm>
          <a:prstGeom prst="straightConnector1">
            <a:avLst/>
          </a:prstGeom>
          <a:noFill/>
          <a:ln w="76200">
            <a:solidFill>
              <a:schemeClr val="tx1"/>
            </a:solidFill>
            <a:round/>
            <a:headEnd/>
            <a:tailEnd/>
          </a:ln>
          <a:effectLst/>
        </p:spPr>
      </p:cxnSp>
      <p:sp>
        <p:nvSpPr>
          <p:cNvPr id="585746" name="Oval 18"/>
          <p:cNvSpPr>
            <a:spLocks noChangeArrowheads="1"/>
          </p:cNvSpPr>
          <p:nvPr/>
        </p:nvSpPr>
        <p:spPr bwMode="auto">
          <a:xfrm rot="3591686" flipH="1">
            <a:off x="2422525" y="528637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5747" name="Oval 19"/>
          <p:cNvSpPr>
            <a:spLocks noChangeArrowheads="1"/>
          </p:cNvSpPr>
          <p:nvPr/>
        </p:nvSpPr>
        <p:spPr bwMode="auto">
          <a:xfrm rot="3591686" flipH="1">
            <a:off x="2482850" y="46704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5748" name="Oval 20"/>
          <p:cNvSpPr>
            <a:spLocks noChangeArrowheads="1"/>
          </p:cNvSpPr>
          <p:nvPr/>
        </p:nvSpPr>
        <p:spPr bwMode="auto">
          <a:xfrm rot="3591686" flipH="1">
            <a:off x="3259138" y="47196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85749" name="Oval 21"/>
          <p:cNvSpPr>
            <a:spLocks noChangeArrowheads="1"/>
          </p:cNvSpPr>
          <p:nvPr/>
        </p:nvSpPr>
        <p:spPr bwMode="auto">
          <a:xfrm rot="3591686" flipH="1">
            <a:off x="1893888" y="22240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85750" name="AutoShape 22"/>
          <p:cNvCxnSpPr>
            <a:cxnSpLocks noChangeShapeType="1"/>
            <a:stCxn id="585749" idx="2"/>
            <a:endCxn id="585738" idx="6"/>
          </p:cNvCxnSpPr>
          <p:nvPr/>
        </p:nvCxnSpPr>
        <p:spPr bwMode="auto">
          <a:xfrm flipH="1">
            <a:off x="1979613" y="2424113"/>
            <a:ext cx="76200" cy="2166937"/>
          </a:xfrm>
          <a:prstGeom prst="straightConnector1">
            <a:avLst/>
          </a:prstGeom>
          <a:noFill/>
          <a:ln w="9525">
            <a:solidFill>
              <a:schemeClr val="tx1"/>
            </a:solidFill>
            <a:round/>
            <a:headEnd/>
            <a:tailEnd/>
          </a:ln>
          <a:effectLst/>
        </p:spPr>
      </p:cxnSp>
      <p:cxnSp>
        <p:nvCxnSpPr>
          <p:cNvPr id="585751" name="AutoShape 23"/>
          <p:cNvCxnSpPr>
            <a:cxnSpLocks noChangeShapeType="1"/>
            <a:stCxn id="585749" idx="2"/>
            <a:endCxn id="585739" idx="6"/>
          </p:cNvCxnSpPr>
          <p:nvPr/>
        </p:nvCxnSpPr>
        <p:spPr bwMode="auto">
          <a:xfrm>
            <a:off x="2055813" y="2424113"/>
            <a:ext cx="820737" cy="1560512"/>
          </a:xfrm>
          <a:prstGeom prst="straightConnector1">
            <a:avLst/>
          </a:prstGeom>
          <a:noFill/>
          <a:ln w="9525">
            <a:solidFill>
              <a:schemeClr val="tx1"/>
            </a:solidFill>
            <a:round/>
            <a:headEnd/>
            <a:tailEnd/>
          </a:ln>
          <a:effectLst/>
        </p:spPr>
      </p:cxnSp>
      <p:cxnSp>
        <p:nvCxnSpPr>
          <p:cNvPr id="585752" name="AutoShape 24"/>
          <p:cNvCxnSpPr>
            <a:cxnSpLocks noChangeShapeType="1"/>
            <a:stCxn id="585749" idx="1"/>
            <a:endCxn id="585734" idx="6"/>
          </p:cNvCxnSpPr>
          <p:nvPr/>
        </p:nvCxnSpPr>
        <p:spPr bwMode="auto">
          <a:xfrm>
            <a:off x="2105025" y="2359025"/>
            <a:ext cx="1373188" cy="1943100"/>
          </a:xfrm>
          <a:prstGeom prst="straightConnector1">
            <a:avLst/>
          </a:prstGeom>
          <a:noFill/>
          <a:ln w="9525">
            <a:solidFill>
              <a:schemeClr val="tx1"/>
            </a:solidFill>
            <a:round/>
            <a:headEnd/>
            <a:tailEnd/>
          </a:ln>
          <a:effectLst/>
        </p:spPr>
      </p:cxnSp>
      <p:cxnSp>
        <p:nvCxnSpPr>
          <p:cNvPr id="585753" name="AutoShape 25"/>
          <p:cNvCxnSpPr>
            <a:cxnSpLocks noChangeShapeType="1"/>
            <a:stCxn id="585749" idx="1"/>
            <a:endCxn id="585733" idx="7"/>
          </p:cNvCxnSpPr>
          <p:nvPr/>
        </p:nvCxnSpPr>
        <p:spPr bwMode="auto">
          <a:xfrm>
            <a:off x="2105025" y="2359025"/>
            <a:ext cx="2201863" cy="2500313"/>
          </a:xfrm>
          <a:prstGeom prst="straightConnector1">
            <a:avLst/>
          </a:prstGeom>
          <a:noFill/>
          <a:ln w="76200">
            <a:solidFill>
              <a:schemeClr val="tx1"/>
            </a:solidFill>
            <a:round/>
            <a:headEnd/>
            <a:tailEnd/>
          </a:ln>
          <a:effectLst/>
        </p:spPr>
      </p:cxnSp>
      <p:cxnSp>
        <p:nvCxnSpPr>
          <p:cNvPr id="585754" name="AutoShape 26"/>
          <p:cNvCxnSpPr>
            <a:cxnSpLocks noChangeShapeType="1"/>
            <a:stCxn id="585749" idx="3"/>
            <a:endCxn id="585736" idx="6"/>
          </p:cNvCxnSpPr>
          <p:nvPr/>
        </p:nvCxnSpPr>
        <p:spPr bwMode="auto">
          <a:xfrm flipH="1">
            <a:off x="1620838" y="2435225"/>
            <a:ext cx="352425" cy="3113088"/>
          </a:xfrm>
          <a:prstGeom prst="straightConnector1">
            <a:avLst/>
          </a:prstGeom>
          <a:noFill/>
          <a:ln w="76200">
            <a:solidFill>
              <a:schemeClr val="tx1"/>
            </a:solidFill>
            <a:round/>
            <a:headEnd/>
            <a:tailEnd/>
          </a:ln>
          <a:effectLst/>
        </p:spPr>
      </p:cxnSp>
      <p:sp>
        <p:nvSpPr>
          <p:cNvPr id="585755" name="Text Box 27"/>
          <p:cNvSpPr txBox="1">
            <a:spLocks noChangeArrowheads="1"/>
          </p:cNvSpPr>
          <p:nvPr/>
        </p:nvSpPr>
        <p:spPr bwMode="auto">
          <a:xfrm flipH="1">
            <a:off x="1114425" y="5716588"/>
            <a:ext cx="412750" cy="366712"/>
          </a:xfrm>
          <a:prstGeom prst="rect">
            <a:avLst/>
          </a:prstGeom>
          <a:noFill/>
          <a:ln w="9525">
            <a:noFill/>
            <a:miter lim="800000"/>
            <a:headEnd/>
            <a:tailEnd/>
          </a:ln>
          <a:effectLst/>
        </p:spPr>
        <p:txBody>
          <a:bodyPr wrap="none">
            <a:spAutoFit/>
          </a:bodyPr>
          <a:lstStyle/>
          <a:p>
            <a:r>
              <a:rPr lang="zh-TW" altLang="en-US">
                <a:ea typeface="標楷體" pitchFamily="65" charset="-120"/>
              </a:rPr>
              <a:t>左</a:t>
            </a:r>
          </a:p>
        </p:txBody>
      </p:sp>
      <p:sp>
        <p:nvSpPr>
          <p:cNvPr id="585756" name="Text Box 28"/>
          <p:cNvSpPr txBox="1">
            <a:spLocks noChangeArrowheads="1"/>
          </p:cNvSpPr>
          <p:nvPr/>
        </p:nvSpPr>
        <p:spPr bwMode="auto">
          <a:xfrm flipH="1">
            <a:off x="901700" y="2246313"/>
            <a:ext cx="933450" cy="366712"/>
          </a:xfrm>
          <a:prstGeom prst="rect">
            <a:avLst/>
          </a:prstGeom>
          <a:noFill/>
          <a:ln w="9525">
            <a:noFill/>
            <a:miter lim="800000"/>
            <a:headEnd/>
            <a:tailEnd/>
          </a:ln>
          <a:effectLst/>
        </p:spPr>
        <p:txBody>
          <a:bodyPr wrap="none">
            <a:spAutoFit/>
          </a:bodyPr>
          <a:lstStyle/>
          <a:p>
            <a:r>
              <a:rPr lang="zh-TW" altLang="en-US">
                <a:latin typeface="Times New Roman" pitchFamily="18" charset="0"/>
                <a:ea typeface="標楷體" pitchFamily="65" charset="-120"/>
                <a:cs typeface="Times New Roman" pitchFamily="18" charset="0"/>
              </a:rPr>
              <a:t>「點</a:t>
            </a:r>
            <a:r>
              <a:rPr lang="en-US" altLang="zh-TW" i="1">
                <a:latin typeface="Times New Roman" pitchFamily="18" charset="0"/>
                <a:ea typeface="標楷體" pitchFamily="65" charset="-120"/>
                <a:cs typeface="Times New Roman" pitchFamily="18" charset="0"/>
              </a:rPr>
              <a:t>i</a:t>
            </a:r>
            <a:r>
              <a:rPr lang="zh-TW" altLang="en-US">
                <a:latin typeface="Times New Roman" pitchFamily="18" charset="0"/>
                <a:ea typeface="標楷體" pitchFamily="65" charset="-120"/>
                <a:cs typeface="Times New Roman" pitchFamily="18" charset="0"/>
              </a:rPr>
              <a:t>」</a:t>
            </a:r>
          </a:p>
        </p:txBody>
      </p:sp>
      <p:sp>
        <p:nvSpPr>
          <p:cNvPr id="585757" name="Text Box 29"/>
          <p:cNvSpPr txBox="1">
            <a:spLocks noChangeArrowheads="1"/>
          </p:cNvSpPr>
          <p:nvPr/>
        </p:nvSpPr>
        <p:spPr bwMode="auto">
          <a:xfrm flipH="1">
            <a:off x="4067175" y="5661025"/>
            <a:ext cx="1504950" cy="366713"/>
          </a:xfrm>
          <a:prstGeom prst="rect">
            <a:avLst/>
          </a:prstGeom>
          <a:noFill/>
          <a:ln w="9525">
            <a:noFill/>
            <a:miter lim="800000"/>
            <a:headEnd/>
            <a:tailEnd/>
          </a:ln>
          <a:effectLst/>
        </p:spPr>
        <p:txBody>
          <a:bodyPr wrap="none">
            <a:spAutoFit/>
          </a:bodyPr>
          <a:lstStyle/>
          <a:p>
            <a:r>
              <a:rPr lang="zh-TW" altLang="en-US">
                <a:latin typeface="Times New Roman" pitchFamily="18" charset="0"/>
                <a:ea typeface="標楷體" pitchFamily="65" charset="-120"/>
                <a:cs typeface="Times New Roman" pitchFamily="18" charset="0"/>
              </a:rPr>
              <a:t>「凸包</a:t>
            </a:r>
            <a:r>
              <a:rPr lang="en-US" altLang="zh-TW" i="1">
                <a:latin typeface="Times New Roman" pitchFamily="18" charset="0"/>
                <a:ea typeface="標楷體" pitchFamily="65" charset="-120"/>
                <a:cs typeface="Times New Roman" pitchFamily="18" charset="0"/>
              </a:rPr>
              <a:t>i </a:t>
            </a:r>
            <a:r>
              <a:rPr lang="en-US" altLang="zh-TW">
                <a:latin typeface="Times New Roman" pitchFamily="18" charset="0"/>
                <a:ea typeface="標楷體" pitchFamily="65" charset="-120"/>
                <a:cs typeface="Times New Roman" pitchFamily="18" charset="0"/>
              </a:rPr>
              <a:t>– 1</a:t>
            </a:r>
            <a:r>
              <a:rPr lang="zh-TW" altLang="en-US">
                <a:latin typeface="Times New Roman" pitchFamily="18" charset="0"/>
                <a:ea typeface="標楷體" pitchFamily="65" charset="-120"/>
                <a:cs typeface="Times New Roman" pitchFamily="18" charset="0"/>
              </a:rPr>
              <a:t>」</a:t>
            </a:r>
          </a:p>
        </p:txBody>
      </p:sp>
      <p:sp>
        <p:nvSpPr>
          <p:cNvPr id="585758" name="Text Box 30"/>
          <p:cNvSpPr txBox="1">
            <a:spLocks noChangeArrowheads="1"/>
          </p:cNvSpPr>
          <p:nvPr/>
        </p:nvSpPr>
        <p:spPr bwMode="auto">
          <a:xfrm flipH="1">
            <a:off x="3348038" y="2852738"/>
            <a:ext cx="1219200" cy="366712"/>
          </a:xfrm>
          <a:prstGeom prst="rect">
            <a:avLst/>
          </a:prstGeom>
          <a:noFill/>
          <a:ln w="9525">
            <a:noFill/>
            <a:miter lim="800000"/>
            <a:headEnd/>
            <a:tailEnd/>
          </a:ln>
          <a:effectLst/>
        </p:spPr>
        <p:txBody>
          <a:bodyPr wrap="none">
            <a:spAutoFit/>
          </a:bodyPr>
          <a:lstStyle/>
          <a:p>
            <a:r>
              <a:rPr lang="zh-TW" altLang="en-US">
                <a:latin typeface="Times New Roman" pitchFamily="18" charset="0"/>
                <a:ea typeface="標楷體" pitchFamily="65" charset="-120"/>
                <a:cs typeface="Times New Roman" pitchFamily="18" charset="0"/>
              </a:rPr>
              <a:t>「凸包</a:t>
            </a:r>
            <a:r>
              <a:rPr lang="en-US" altLang="zh-TW" i="1">
                <a:latin typeface="Times New Roman" pitchFamily="18" charset="0"/>
                <a:ea typeface="標楷體" pitchFamily="65" charset="-120"/>
                <a:cs typeface="Times New Roman" pitchFamily="18" charset="0"/>
              </a:rPr>
              <a:t>i </a:t>
            </a:r>
            <a:r>
              <a:rPr lang="zh-TW" altLang="en-US">
                <a:latin typeface="Times New Roman" pitchFamily="18" charset="0"/>
                <a:ea typeface="標楷體" pitchFamily="65" charset="-120"/>
                <a:cs typeface="Times New Roman" pitchFamily="18" charset="0"/>
              </a:rPr>
              <a:t>」</a:t>
            </a:r>
          </a:p>
        </p:txBody>
      </p:sp>
      <p:sp>
        <p:nvSpPr>
          <p:cNvPr id="585759" name="AutoShape 31"/>
          <p:cNvSpPr>
            <a:spLocks noChangeArrowheads="1"/>
          </p:cNvSpPr>
          <p:nvPr/>
        </p:nvSpPr>
        <p:spPr bwMode="auto">
          <a:xfrm>
            <a:off x="5435600" y="2133600"/>
            <a:ext cx="3024188" cy="1617663"/>
          </a:xfrm>
          <a:prstGeom prst="wedgeEllipseCallout">
            <a:avLst>
              <a:gd name="adj1" fmla="val -48111"/>
              <a:gd name="adj2" fmla="val 57556"/>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a:r>
              <a:rPr lang="zh-TW" altLang="en-US" sz="3200" b="1" dirty="0">
                <a:solidFill>
                  <a:srgbClr val="FF3300"/>
                </a:solidFill>
                <a:latin typeface="Times New Roman" pitchFamily="18" charset="0"/>
                <a:ea typeface="標楷體" pitchFamily="65" charset="-120"/>
                <a:cs typeface="Times New Roman" pitchFamily="18" charset="0"/>
              </a:rPr>
              <a:t>並非</a:t>
            </a:r>
          </a:p>
          <a:p>
            <a:pPr algn="ctr"/>
            <a:r>
              <a:rPr lang="en-US" altLang="zh-TW" sz="3200" b="1" i="1" dirty="0">
                <a:solidFill>
                  <a:srgbClr val="FF3300"/>
                </a:solidFill>
                <a:latin typeface="Times New Roman" pitchFamily="18" charset="0"/>
                <a:ea typeface="標楷體" pitchFamily="65" charset="-120"/>
                <a:cs typeface="Times New Roman" pitchFamily="18" charset="0"/>
              </a:rPr>
              <a:t>O</a:t>
            </a:r>
            <a:r>
              <a:rPr lang="en-US" altLang="zh-TW" sz="3200" b="1" dirty="0">
                <a:solidFill>
                  <a:srgbClr val="FF3300"/>
                </a:solidFill>
                <a:latin typeface="Times New Roman" pitchFamily="18" charset="0"/>
                <a:ea typeface="標楷體" pitchFamily="65" charset="-120"/>
                <a:cs typeface="Times New Roman" pitchFamily="18" charset="0"/>
              </a:rPr>
              <a:t>(1</a:t>
            </a:r>
            <a:r>
              <a:rPr lang="en-US" altLang="zh-TW" sz="3200" b="1" dirty="0" smtClean="0">
                <a:solidFill>
                  <a:srgbClr val="FF3300"/>
                </a:solidFill>
                <a:latin typeface="Times New Roman" pitchFamily="18" charset="0"/>
                <a:ea typeface="標楷體" pitchFamily="65" charset="-120"/>
                <a:cs typeface="Times New Roman" pitchFamily="18" charset="0"/>
              </a:rPr>
              <a:t>)</a:t>
            </a:r>
            <a:endParaRPr lang="en-US" altLang="zh-TW" sz="3200" b="1" dirty="0">
              <a:solidFill>
                <a:srgbClr val="FF3300"/>
              </a:solidFill>
              <a:latin typeface="Times New Roman" pitchFamily="18" charset="0"/>
              <a:ea typeface="標楷體" pitchFamily="65" charset="-120"/>
              <a:cs typeface="Times New Roman" pitchFamily="18" charset="0"/>
            </a:endParaRPr>
          </a:p>
        </p:txBody>
      </p:sp>
      <p:sp>
        <p:nvSpPr>
          <p:cNvPr id="585760" name="AutoShape 32"/>
          <p:cNvSpPr>
            <a:spLocks noChangeArrowheads="1"/>
          </p:cNvSpPr>
          <p:nvPr/>
        </p:nvSpPr>
        <p:spPr bwMode="auto">
          <a:xfrm>
            <a:off x="4572000" y="4149725"/>
            <a:ext cx="4572000" cy="979487"/>
          </a:xfrm>
          <a:prstGeom prst="wedgeEllipseCallout">
            <a:avLst>
              <a:gd name="adj1" fmla="val -43958"/>
              <a:gd name="adj2" fmla="val -38028"/>
            </a:avLst>
          </a:prstGeom>
          <a:ln>
            <a:headEnd/>
            <a:tailEnd/>
          </a:ln>
        </p:spPr>
        <p:style>
          <a:lnRef idx="3">
            <a:schemeClr val="lt1"/>
          </a:lnRef>
          <a:fillRef idx="1">
            <a:schemeClr val="accent5"/>
          </a:fillRef>
          <a:effectRef idx="1">
            <a:schemeClr val="accent5"/>
          </a:effectRef>
          <a:fontRef idx="minor">
            <a:schemeClr val="lt1"/>
          </a:fontRef>
        </p:style>
        <p:txBody>
          <a:bodyPr/>
          <a:lstStyle/>
          <a:p>
            <a:pPr algn="ctr"/>
            <a:r>
              <a:rPr lang="zh-TW" altLang="en-US" sz="3200" b="1" dirty="0">
                <a:solidFill>
                  <a:srgbClr val="FF3300"/>
                </a:solidFill>
                <a:latin typeface="Times New Roman" pitchFamily="18" charset="0"/>
                <a:ea typeface="標楷體" pitchFamily="65" charset="-120"/>
                <a:cs typeface="Times New Roman" pitchFamily="18" charset="0"/>
              </a:rPr>
              <a:t>是</a:t>
            </a:r>
            <a:r>
              <a:rPr lang="en-US" altLang="zh-TW" sz="3200" b="1" i="1" dirty="0">
                <a:solidFill>
                  <a:srgbClr val="FF3300"/>
                </a:solidFill>
                <a:latin typeface="Times New Roman" pitchFamily="18" charset="0"/>
                <a:ea typeface="標楷體" pitchFamily="65" charset="-120"/>
                <a:cs typeface="Times New Roman" pitchFamily="18" charset="0"/>
              </a:rPr>
              <a:t>O</a:t>
            </a:r>
            <a:r>
              <a:rPr lang="en-US" altLang="zh-TW" sz="3200" b="1" dirty="0">
                <a:solidFill>
                  <a:srgbClr val="FF3300"/>
                </a:solidFill>
                <a:latin typeface="Times New Roman" pitchFamily="18" charset="0"/>
                <a:ea typeface="標楷體" pitchFamily="65" charset="-120"/>
                <a:cs typeface="Times New Roman" pitchFamily="18" charset="0"/>
              </a:rPr>
              <a:t>(1+</a:t>
            </a:r>
            <a:r>
              <a:rPr lang="zh-TW" altLang="en-US" sz="3200" b="1" dirty="0" smtClean="0">
                <a:solidFill>
                  <a:srgbClr val="FF3300"/>
                </a:solidFill>
                <a:latin typeface="Times New Roman" pitchFamily="18" charset="0"/>
                <a:ea typeface="標楷體" pitchFamily="65" charset="-120"/>
                <a:cs typeface="Times New Roman" pitchFamily="18" charset="0"/>
              </a:rPr>
              <a:t>「囧</a:t>
            </a:r>
            <a:r>
              <a:rPr lang="en-US" altLang="zh-TW" sz="3200" b="1" i="1" dirty="0" err="1">
                <a:solidFill>
                  <a:srgbClr val="FF3300"/>
                </a:solidFill>
                <a:latin typeface="Times New Roman" pitchFamily="18" charset="0"/>
                <a:ea typeface="標楷體" pitchFamily="65" charset="-120"/>
                <a:cs typeface="Times New Roman" pitchFamily="18" charset="0"/>
              </a:rPr>
              <a:t>i</a:t>
            </a:r>
            <a:r>
              <a:rPr lang="zh-TW" altLang="en-US" sz="3200" b="1" dirty="0">
                <a:solidFill>
                  <a:srgbClr val="FF3300"/>
                </a:solidFill>
                <a:latin typeface="Times New Roman" pitchFamily="18" charset="0"/>
                <a:ea typeface="標楷體" pitchFamily="65" charset="-120"/>
                <a:cs typeface="Times New Roman" pitchFamily="18" charset="0"/>
              </a:rPr>
              <a:t>」</a:t>
            </a:r>
            <a:r>
              <a:rPr lang="en-US" altLang="zh-TW" sz="3200" b="1" dirty="0" smtClean="0">
                <a:solidFill>
                  <a:srgbClr val="FF3300"/>
                </a:solidFill>
                <a:latin typeface="Times New Roman" pitchFamily="18" charset="0"/>
                <a:ea typeface="標楷體" pitchFamily="65" charset="-120"/>
                <a:cs typeface="Times New Roman" pitchFamily="18" charset="0"/>
              </a:rPr>
              <a:t>)</a:t>
            </a:r>
            <a:endParaRPr lang="en-US" altLang="zh-TW" sz="3200" b="1" dirty="0">
              <a:solidFill>
                <a:srgbClr val="FF3300"/>
              </a:solidFill>
              <a:latin typeface="Times New Roman" pitchFamily="18" charset="0"/>
              <a:ea typeface="標楷體" pitchFamily="65" charset="-12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5749"/>
                                        </p:tgtEl>
                                        <p:attrNameLst>
                                          <p:attrName>style.visibility</p:attrName>
                                        </p:attrNameLst>
                                      </p:cBhvr>
                                      <p:to>
                                        <p:strVal val="visible"/>
                                      </p:to>
                                    </p:set>
                                    <p:animEffect transition="in" filter="fade">
                                      <p:cBhvr>
                                        <p:cTn id="7" dur="500"/>
                                        <p:tgtEl>
                                          <p:spTgt spid="5857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5756"/>
                                        </p:tgtEl>
                                        <p:attrNameLst>
                                          <p:attrName>style.visibility</p:attrName>
                                        </p:attrNameLst>
                                      </p:cBhvr>
                                      <p:to>
                                        <p:strVal val="visible"/>
                                      </p:to>
                                    </p:set>
                                    <p:animEffect transition="in" filter="fade">
                                      <p:cBhvr>
                                        <p:cTn id="10" dur="500"/>
                                        <p:tgtEl>
                                          <p:spTgt spid="5857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85732"/>
                                        </p:tgtEl>
                                        <p:attrNameLst>
                                          <p:attrName>style.visibility</p:attrName>
                                        </p:attrNameLst>
                                      </p:cBhvr>
                                      <p:to>
                                        <p:strVal val="visible"/>
                                      </p:to>
                                    </p:set>
                                    <p:animEffect transition="in" filter="fade">
                                      <p:cBhvr>
                                        <p:cTn id="15" dur="500"/>
                                        <p:tgtEl>
                                          <p:spTgt spid="5857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85750"/>
                                        </p:tgtEl>
                                        <p:attrNameLst>
                                          <p:attrName>style.visibility</p:attrName>
                                        </p:attrNameLst>
                                      </p:cBhvr>
                                      <p:to>
                                        <p:strVal val="visible"/>
                                      </p:to>
                                    </p:set>
                                    <p:animEffect transition="in" filter="fade">
                                      <p:cBhvr>
                                        <p:cTn id="20" dur="500"/>
                                        <p:tgtEl>
                                          <p:spTgt spid="585750"/>
                                        </p:tgtEl>
                                      </p:cBhvr>
                                    </p:animEffect>
                                  </p:childTnLst>
                                </p:cTn>
                              </p:par>
                              <p:par>
                                <p:cTn id="21" presetID="10" presetClass="entr" presetSubtype="0" fill="hold" nodeType="withEffect">
                                  <p:stCondLst>
                                    <p:cond delay="0"/>
                                  </p:stCondLst>
                                  <p:childTnLst>
                                    <p:set>
                                      <p:cBhvr>
                                        <p:cTn id="22" dur="1" fill="hold">
                                          <p:stCondLst>
                                            <p:cond delay="0"/>
                                          </p:stCondLst>
                                        </p:cTn>
                                        <p:tgtEl>
                                          <p:spTgt spid="585751"/>
                                        </p:tgtEl>
                                        <p:attrNameLst>
                                          <p:attrName>style.visibility</p:attrName>
                                        </p:attrNameLst>
                                      </p:cBhvr>
                                      <p:to>
                                        <p:strVal val="visible"/>
                                      </p:to>
                                    </p:set>
                                    <p:animEffect transition="in" filter="fade">
                                      <p:cBhvr>
                                        <p:cTn id="23" dur="500"/>
                                        <p:tgtEl>
                                          <p:spTgt spid="585751"/>
                                        </p:tgtEl>
                                      </p:cBhvr>
                                    </p:animEffect>
                                  </p:childTnLst>
                                </p:cTn>
                              </p:par>
                              <p:par>
                                <p:cTn id="24" presetID="10" presetClass="entr" presetSubtype="0" fill="hold" nodeType="withEffect">
                                  <p:stCondLst>
                                    <p:cond delay="0"/>
                                  </p:stCondLst>
                                  <p:childTnLst>
                                    <p:set>
                                      <p:cBhvr>
                                        <p:cTn id="25" dur="1" fill="hold">
                                          <p:stCondLst>
                                            <p:cond delay="0"/>
                                          </p:stCondLst>
                                        </p:cTn>
                                        <p:tgtEl>
                                          <p:spTgt spid="585752"/>
                                        </p:tgtEl>
                                        <p:attrNameLst>
                                          <p:attrName>style.visibility</p:attrName>
                                        </p:attrNameLst>
                                      </p:cBhvr>
                                      <p:to>
                                        <p:strVal val="visible"/>
                                      </p:to>
                                    </p:set>
                                    <p:animEffect transition="in" filter="fade">
                                      <p:cBhvr>
                                        <p:cTn id="26" dur="500"/>
                                        <p:tgtEl>
                                          <p:spTgt spid="58575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85753"/>
                                        </p:tgtEl>
                                        <p:attrNameLst>
                                          <p:attrName>style.visibility</p:attrName>
                                        </p:attrNameLst>
                                      </p:cBhvr>
                                      <p:to>
                                        <p:strVal val="visible"/>
                                      </p:to>
                                    </p:set>
                                    <p:animEffect transition="in" filter="fade">
                                      <p:cBhvr>
                                        <p:cTn id="31" dur="500"/>
                                        <p:tgtEl>
                                          <p:spTgt spid="58575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85754"/>
                                        </p:tgtEl>
                                        <p:attrNameLst>
                                          <p:attrName>style.visibility</p:attrName>
                                        </p:attrNameLst>
                                      </p:cBhvr>
                                      <p:to>
                                        <p:strVal val="visible"/>
                                      </p:to>
                                    </p:set>
                                    <p:animEffect transition="in" filter="fade">
                                      <p:cBhvr>
                                        <p:cTn id="36" dur="500"/>
                                        <p:tgtEl>
                                          <p:spTgt spid="58575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585732"/>
                                        </p:tgtEl>
                                      </p:cBhvr>
                                    </p:animEffect>
                                    <p:set>
                                      <p:cBhvr>
                                        <p:cTn id="41" dur="1" fill="hold">
                                          <p:stCondLst>
                                            <p:cond delay="499"/>
                                          </p:stCondLst>
                                        </p:cTn>
                                        <p:tgtEl>
                                          <p:spTgt spid="58573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585750"/>
                                        </p:tgtEl>
                                      </p:cBhvr>
                                    </p:animEffect>
                                    <p:set>
                                      <p:cBhvr>
                                        <p:cTn id="44" dur="1" fill="hold">
                                          <p:stCondLst>
                                            <p:cond delay="499"/>
                                          </p:stCondLst>
                                        </p:cTn>
                                        <p:tgtEl>
                                          <p:spTgt spid="585750"/>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85751"/>
                                        </p:tgtEl>
                                      </p:cBhvr>
                                    </p:animEffect>
                                    <p:set>
                                      <p:cBhvr>
                                        <p:cTn id="47" dur="1" fill="hold">
                                          <p:stCondLst>
                                            <p:cond delay="499"/>
                                          </p:stCondLst>
                                        </p:cTn>
                                        <p:tgtEl>
                                          <p:spTgt spid="58575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585752"/>
                                        </p:tgtEl>
                                      </p:cBhvr>
                                    </p:animEffect>
                                    <p:set>
                                      <p:cBhvr>
                                        <p:cTn id="50" dur="1" fill="hold">
                                          <p:stCondLst>
                                            <p:cond delay="499"/>
                                          </p:stCondLst>
                                        </p:cTn>
                                        <p:tgtEl>
                                          <p:spTgt spid="585752"/>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585743"/>
                                        </p:tgtEl>
                                      </p:cBhvr>
                                    </p:animEffect>
                                    <p:set>
                                      <p:cBhvr>
                                        <p:cTn id="53" dur="1" fill="hold">
                                          <p:stCondLst>
                                            <p:cond delay="499"/>
                                          </p:stCondLst>
                                        </p:cTn>
                                        <p:tgtEl>
                                          <p:spTgt spid="58574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585742"/>
                                        </p:tgtEl>
                                      </p:cBhvr>
                                    </p:animEffect>
                                    <p:set>
                                      <p:cBhvr>
                                        <p:cTn id="56" dur="1" fill="hold">
                                          <p:stCondLst>
                                            <p:cond delay="499"/>
                                          </p:stCondLst>
                                        </p:cTn>
                                        <p:tgtEl>
                                          <p:spTgt spid="58574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85741"/>
                                        </p:tgtEl>
                                      </p:cBhvr>
                                    </p:animEffect>
                                    <p:set>
                                      <p:cBhvr>
                                        <p:cTn id="59" dur="1" fill="hold">
                                          <p:stCondLst>
                                            <p:cond delay="499"/>
                                          </p:stCondLst>
                                        </p:cTn>
                                        <p:tgtEl>
                                          <p:spTgt spid="58574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585740"/>
                                        </p:tgtEl>
                                      </p:cBhvr>
                                    </p:animEffect>
                                    <p:set>
                                      <p:cBhvr>
                                        <p:cTn id="62" dur="1" fill="hold">
                                          <p:stCondLst>
                                            <p:cond delay="499"/>
                                          </p:stCondLst>
                                        </p:cTn>
                                        <p:tgtEl>
                                          <p:spTgt spid="585740"/>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585758"/>
                                        </p:tgtEl>
                                        <p:attrNameLst>
                                          <p:attrName>style.visibility</p:attrName>
                                        </p:attrNameLst>
                                      </p:cBhvr>
                                      <p:to>
                                        <p:strVal val="visible"/>
                                      </p:to>
                                    </p:set>
                                    <p:animEffect transition="in" filter="fade">
                                      <p:cBhvr>
                                        <p:cTn id="65" dur="500"/>
                                        <p:tgtEl>
                                          <p:spTgt spid="585758"/>
                                        </p:tgtEl>
                                      </p:cBhvr>
                                    </p:animEffect>
                                  </p:childTnLst>
                                </p:cTn>
                              </p:par>
                            </p:childTnLst>
                          </p:cTn>
                        </p:par>
                        <p:par>
                          <p:cTn id="66" fill="hold">
                            <p:stCondLst>
                              <p:cond delay="500"/>
                            </p:stCondLst>
                            <p:childTnLst>
                              <p:par>
                                <p:cTn id="67" presetID="10" presetClass="exit" presetSubtype="0" fill="hold" grpId="0" nodeType="afterEffect">
                                  <p:stCondLst>
                                    <p:cond delay="0"/>
                                  </p:stCondLst>
                                  <p:childTnLst>
                                    <p:animEffect transition="out" filter="fade">
                                      <p:cBhvr>
                                        <p:cTn id="68" dur="2000"/>
                                        <p:tgtEl>
                                          <p:spTgt spid="585757"/>
                                        </p:tgtEl>
                                      </p:cBhvr>
                                    </p:animEffect>
                                    <p:set>
                                      <p:cBhvr>
                                        <p:cTn id="69" dur="1" fill="hold">
                                          <p:stCondLst>
                                            <p:cond delay="1999"/>
                                          </p:stCondLst>
                                        </p:cTn>
                                        <p:tgtEl>
                                          <p:spTgt spid="5857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2" grpId="0" animBg="1"/>
      <p:bldP spid="585732" grpId="1" animBg="1"/>
      <p:bldP spid="585749" grpId="0" animBg="1"/>
      <p:bldP spid="585756" grpId="0"/>
      <p:bldP spid="585757" grpId="0"/>
      <p:bldP spid="5857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ctrTitle"/>
          </p:nvPr>
        </p:nvSpPr>
        <p:spPr>
          <a:xfrm>
            <a:off x="539552" y="1124744"/>
            <a:ext cx="7851648" cy="1283568"/>
          </a:xfrm>
        </p:spPr>
        <p:txBody>
          <a:bodyPr/>
          <a:lstStyle/>
          <a:p>
            <a:r>
              <a:rPr lang="en-US" altLang="zh-TW" dirty="0" smtClean="0"/>
              <a:t>Convex Hull</a:t>
            </a:r>
            <a:endParaRPr lang="en-US" altLang="zh-TW" dirty="0"/>
          </a:p>
        </p:txBody>
      </p:sp>
      <p:sp>
        <p:nvSpPr>
          <p:cNvPr id="6" name="Rectangle 20"/>
          <p:cNvSpPr>
            <a:spLocks noGrp="1" noChangeArrowheads="1"/>
          </p:cNvSpPr>
          <p:nvPr>
            <p:ph type="sldNum" sz="quarter" idx="12"/>
          </p:nvPr>
        </p:nvSpPr>
        <p:spPr/>
        <p:txBody>
          <a:bodyPr/>
          <a:lstStyle/>
          <a:p>
            <a:fld id="{8E6F444D-5326-4017-816E-E3FEFEF7AEB0}" type="slidenum">
              <a:rPr lang="zh-TW" altLang="en-US"/>
              <a:pPr/>
              <a:t>2</a:t>
            </a:fld>
            <a:endParaRPr lang="en-US" altLang="zh-TW" dirty="0"/>
          </a:p>
        </p:txBody>
      </p:sp>
      <p:sp>
        <p:nvSpPr>
          <p:cNvPr id="5" name="圓角化同側角落矩形 4"/>
          <p:cNvSpPr/>
          <p:nvPr/>
        </p:nvSpPr>
        <p:spPr>
          <a:xfrm>
            <a:off x="4788024" y="3356992"/>
            <a:ext cx="3744416" cy="2376264"/>
          </a:xfrm>
          <a:prstGeom prst="round2Same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TW" altLang="en-US" sz="2800" dirty="0" smtClean="0"/>
              <a:t>演算法</a:t>
            </a:r>
            <a:endParaRPr lang="en-US" altLang="zh-TW" sz="2800" dirty="0" smtClean="0"/>
          </a:p>
          <a:p>
            <a:pPr algn="ctr"/>
            <a:r>
              <a:rPr lang="zh-TW" altLang="en-US" sz="2800" dirty="0" smtClean="0"/>
              <a:t>的分攤式分析</a:t>
            </a:r>
            <a:endParaRPr lang="zh-TW" altLang="en-US" sz="2800" dirty="0"/>
          </a:p>
        </p:txBody>
      </p:sp>
      <p:pic>
        <p:nvPicPr>
          <p:cNvPr id="8" name="Picture 16" descr="convex-bowl_med"/>
          <p:cNvPicPr>
            <a:picLocks noChangeAspect="1" noChangeArrowheads="1"/>
          </p:cNvPicPr>
          <p:nvPr/>
        </p:nvPicPr>
        <p:blipFill>
          <a:blip r:embed="rId2" cstate="print"/>
          <a:srcRect/>
          <a:stretch>
            <a:fillRect/>
          </a:stretch>
        </p:blipFill>
        <p:spPr bwMode="auto">
          <a:xfrm>
            <a:off x="899592" y="2924944"/>
            <a:ext cx="2857500" cy="2857500"/>
          </a:xfrm>
          <a:prstGeom prst="rect">
            <a:avLst/>
          </a:prstGeom>
          <a:ln>
            <a:noFill/>
          </a:ln>
          <a:effectLst>
            <a:outerShdw blurRad="76200" dir="13500000" sy="23000" kx="1200000" algn="br" rotWithShape="0">
              <a:prstClr val="black">
                <a:alpha val="20000"/>
              </a:prstClr>
            </a:outerShdw>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DA020BE1-BC23-4D88-8304-F281B73870D1}" type="slidenum">
              <a:rPr lang="zh-TW" altLang="en-US"/>
              <a:pPr/>
              <a:t>20</a:t>
            </a:fld>
            <a:endParaRPr lang="en-US" altLang="zh-TW"/>
          </a:p>
        </p:txBody>
      </p:sp>
      <p:sp>
        <p:nvSpPr>
          <p:cNvPr id="586754" name="Rectangle 2"/>
          <p:cNvSpPr>
            <a:spLocks noGrp="1" noChangeArrowheads="1"/>
          </p:cNvSpPr>
          <p:nvPr>
            <p:ph type="title"/>
          </p:nvPr>
        </p:nvSpPr>
        <p:spPr/>
        <p:txBody>
          <a:bodyPr/>
          <a:lstStyle/>
          <a:p>
            <a:r>
              <a:rPr lang="zh-TW" altLang="en-US"/>
              <a:t>細算</a:t>
            </a:r>
          </a:p>
        </p:txBody>
      </p:sp>
      <p:sp>
        <p:nvSpPr>
          <p:cNvPr id="586755" name="Rectangle 3"/>
          <p:cNvSpPr>
            <a:spLocks noGrp="1" noChangeArrowheads="1"/>
          </p:cNvSpPr>
          <p:nvPr>
            <p:ph type="body" idx="1"/>
          </p:nvPr>
        </p:nvSpPr>
        <p:spPr/>
        <p:txBody>
          <a:bodyPr/>
          <a:lstStyle/>
          <a:p>
            <a:r>
              <a:rPr lang="zh-TW" altLang="en-US" dirty="0"/>
              <a:t>「囧</a:t>
            </a:r>
            <a:r>
              <a:rPr lang="en-US" altLang="zh-TW" i="1" dirty="0" err="1"/>
              <a:t>i</a:t>
            </a:r>
            <a:r>
              <a:rPr lang="zh-TW" altLang="en-US" dirty="0"/>
              <a:t>」 </a:t>
            </a:r>
            <a:r>
              <a:rPr lang="en-US" altLang="zh-TW" dirty="0"/>
              <a:t>= </a:t>
            </a:r>
            <a:r>
              <a:rPr lang="zh-TW" altLang="en-US" dirty="0"/>
              <a:t>在「凸包</a:t>
            </a:r>
            <a:r>
              <a:rPr lang="en-US" altLang="zh-TW" i="1" dirty="0" err="1"/>
              <a:t>i</a:t>
            </a:r>
            <a:r>
              <a:rPr lang="en-US" altLang="zh-TW" i="1" dirty="0"/>
              <a:t> </a:t>
            </a:r>
            <a:r>
              <a:rPr lang="en-US" altLang="zh-TW" dirty="0"/>
              <a:t>– 1</a:t>
            </a:r>
            <a:r>
              <a:rPr lang="zh-TW" altLang="en-US" dirty="0"/>
              <a:t>」上面被「點</a:t>
            </a:r>
            <a:r>
              <a:rPr lang="en-US" altLang="zh-TW" i="1" dirty="0" err="1"/>
              <a:t>i</a:t>
            </a:r>
            <a:r>
              <a:rPr lang="zh-TW" altLang="en-US" dirty="0"/>
              <a:t>」包掉（也就是不再出現在「凸包</a:t>
            </a:r>
            <a:r>
              <a:rPr lang="en-US" altLang="zh-TW" i="1" dirty="0" err="1"/>
              <a:t>i</a:t>
            </a:r>
            <a:r>
              <a:rPr lang="zh-TW" altLang="en-US" dirty="0"/>
              <a:t>」上面）的點數。</a:t>
            </a:r>
          </a:p>
          <a:p>
            <a:r>
              <a:rPr lang="zh-TW" altLang="en-US" dirty="0"/>
              <a:t>把所有「囧</a:t>
            </a:r>
            <a:r>
              <a:rPr lang="en-US" altLang="zh-TW" i="1" dirty="0" err="1"/>
              <a:t>i</a:t>
            </a:r>
            <a:r>
              <a:rPr lang="zh-TW" altLang="en-US" dirty="0"/>
              <a:t>」加起</a:t>
            </a:r>
            <a:r>
              <a:rPr lang="en-US" altLang="en-US" dirty="0"/>
              <a:t>，</a:t>
            </a:r>
            <a:r>
              <a:rPr lang="en-US" altLang="zh-TW" dirty="0" err="1"/>
              <a:t>不會</a:t>
            </a:r>
            <a:r>
              <a:rPr lang="zh-TW" altLang="en-US" dirty="0"/>
              <a:t>超過</a:t>
            </a:r>
            <a:r>
              <a:rPr lang="en-US" altLang="zh-TW" i="1" dirty="0"/>
              <a:t>n</a:t>
            </a:r>
            <a:r>
              <a:rPr lang="zh-TW" altLang="en-US" dirty="0"/>
              <a:t>。</a:t>
            </a:r>
          </a:p>
          <a:p>
            <a:pPr lvl="1"/>
            <a:r>
              <a:rPr lang="zh-TW" altLang="en-US" dirty="0"/>
              <a:t>因為每個節點只會被「包掉」一次。</a:t>
            </a:r>
          </a:p>
          <a:p>
            <a:r>
              <a:rPr lang="zh-TW" altLang="en-US" dirty="0"/>
              <a:t>因此所有「凸包</a:t>
            </a:r>
            <a:r>
              <a:rPr lang="en-US" altLang="zh-TW" i="1" dirty="0" err="1"/>
              <a:t>i</a:t>
            </a:r>
            <a:r>
              <a:rPr lang="en-US" altLang="zh-TW" i="1" dirty="0"/>
              <a:t> – </a:t>
            </a:r>
            <a:r>
              <a:rPr lang="en-US" altLang="zh-TW" dirty="0"/>
              <a:t>1</a:t>
            </a:r>
            <a:r>
              <a:rPr lang="zh-TW" altLang="en-US" dirty="0"/>
              <a:t>」</a:t>
            </a:r>
            <a:r>
              <a:rPr lang="en-US" altLang="zh-TW" dirty="0">
                <a:sym typeface="Wingdings" pitchFamily="2" charset="2"/>
              </a:rPr>
              <a:t></a:t>
            </a:r>
            <a:r>
              <a:rPr lang="zh-TW" altLang="en-US" dirty="0"/>
              <a:t>「凸包</a:t>
            </a:r>
            <a:r>
              <a:rPr lang="en-US" altLang="zh-TW" i="1" dirty="0" err="1"/>
              <a:t>i</a:t>
            </a:r>
            <a:r>
              <a:rPr lang="zh-TW" altLang="en-US" dirty="0"/>
              <a:t>」的過程，所需時間仍然維持在</a:t>
            </a:r>
            <a:r>
              <a:rPr lang="en-US" altLang="zh-TW" i="1" dirty="0"/>
              <a:t>O</a:t>
            </a:r>
            <a:r>
              <a:rPr lang="en-US" altLang="zh-TW" dirty="0"/>
              <a:t>(</a:t>
            </a:r>
            <a:r>
              <a:rPr lang="en-US" altLang="zh-TW" i="1" dirty="0"/>
              <a:t>n</a:t>
            </a:r>
            <a:r>
              <a:rPr lang="en-US" altLang="zh-TW" dirty="0"/>
              <a: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投影片編號版面配置區 5"/>
          <p:cNvSpPr>
            <a:spLocks noGrp="1"/>
          </p:cNvSpPr>
          <p:nvPr>
            <p:ph type="sldNum" sz="quarter" idx="12"/>
          </p:nvPr>
        </p:nvSpPr>
        <p:spPr/>
        <p:txBody>
          <a:bodyPr/>
          <a:lstStyle/>
          <a:p>
            <a:fld id="{5BCE3238-900D-4550-AAEC-796981CC0B0A}" type="slidenum">
              <a:rPr lang="zh-TW" altLang="en-US"/>
              <a:pPr/>
              <a:t>21</a:t>
            </a:fld>
            <a:endParaRPr lang="en-US" altLang="zh-TW"/>
          </a:p>
        </p:txBody>
      </p:sp>
      <p:sp>
        <p:nvSpPr>
          <p:cNvPr id="587778" name="Rectangle 2"/>
          <p:cNvSpPr>
            <a:spLocks noGrp="1" noChangeArrowheads="1"/>
          </p:cNvSpPr>
          <p:nvPr>
            <p:ph type="title"/>
          </p:nvPr>
        </p:nvSpPr>
        <p:spPr/>
        <p:txBody>
          <a:bodyPr/>
          <a:lstStyle/>
          <a:p>
            <a:r>
              <a:rPr lang="en-US" altLang="zh-TW" dirty="0"/>
              <a:t>Time: </a:t>
            </a:r>
            <a:r>
              <a:rPr lang="en-US" altLang="zh-TW" i="1" dirty="0"/>
              <a:t>O</a:t>
            </a:r>
            <a:r>
              <a:rPr lang="en-US" altLang="zh-TW" dirty="0"/>
              <a:t>(</a:t>
            </a:r>
            <a:r>
              <a:rPr lang="en-US" altLang="zh-TW" i="1" dirty="0"/>
              <a:t>n</a:t>
            </a:r>
            <a:r>
              <a:rPr lang="en-US" altLang="zh-TW" dirty="0"/>
              <a:t> log </a:t>
            </a:r>
            <a:r>
              <a:rPr lang="en-US" altLang="zh-TW" i="1" dirty="0"/>
              <a:t>n</a:t>
            </a:r>
            <a:r>
              <a:rPr lang="en-US" altLang="zh-TW" dirty="0"/>
              <a:t>)</a:t>
            </a:r>
          </a:p>
        </p:txBody>
      </p:sp>
      <p:sp>
        <p:nvSpPr>
          <p:cNvPr id="587779" name="Rectangle 3"/>
          <p:cNvSpPr>
            <a:spLocks noGrp="1" noChangeArrowheads="1"/>
          </p:cNvSpPr>
          <p:nvPr>
            <p:ph type="body" idx="1"/>
          </p:nvPr>
        </p:nvSpPr>
        <p:spPr/>
        <p:txBody>
          <a:bodyPr/>
          <a:lstStyle/>
          <a:p>
            <a:r>
              <a:rPr lang="zh-TW" altLang="en-US" sz="2800" dirty="0"/>
              <a:t>先找到「左」</a:t>
            </a:r>
            <a:r>
              <a:rPr lang="en-US" altLang="zh-TW" sz="2800" dirty="0"/>
              <a:t>: </a:t>
            </a:r>
            <a:r>
              <a:rPr lang="en-US" altLang="zh-TW" sz="2800" i="1" dirty="0"/>
              <a:t>O</a:t>
            </a:r>
            <a:r>
              <a:rPr lang="en-US" altLang="zh-TW" sz="2800" dirty="0"/>
              <a:t>(</a:t>
            </a:r>
            <a:r>
              <a:rPr lang="en-US" altLang="zh-TW" sz="2800" i="1" dirty="0"/>
              <a:t>n</a:t>
            </a:r>
            <a:r>
              <a:rPr lang="en-US" altLang="zh-TW" sz="2800" dirty="0"/>
              <a:t>) time.</a:t>
            </a:r>
          </a:p>
          <a:p>
            <a:r>
              <a:rPr lang="zh-TW" altLang="en-US" sz="2800" dirty="0"/>
              <a:t>把其他</a:t>
            </a:r>
            <a:r>
              <a:rPr lang="en-US" altLang="zh-TW" sz="2800" i="1" dirty="0"/>
              <a:t>n</a:t>
            </a:r>
            <a:r>
              <a:rPr lang="en-US" altLang="zh-TW" sz="2800" dirty="0"/>
              <a:t>-1</a:t>
            </a:r>
            <a:r>
              <a:rPr lang="zh-TW" altLang="en-US" sz="2800" dirty="0"/>
              <a:t>個點</a:t>
            </a:r>
            <a:r>
              <a:rPr lang="zh-TW" altLang="zh-TW" sz="2800" dirty="0"/>
              <a:t>，</a:t>
            </a:r>
            <a:r>
              <a:rPr lang="zh-TW" altLang="en-US" sz="2800" dirty="0"/>
              <a:t>按照跟「左</a:t>
            </a:r>
            <a:r>
              <a:rPr lang="zh-TW" altLang="en-US" sz="2800" dirty="0" smtClean="0"/>
              <a:t>」</a:t>
            </a:r>
            <a:r>
              <a:rPr lang="en-US" altLang="zh-TW" sz="2800" dirty="0" smtClean="0"/>
              <a:t>=</a:t>
            </a:r>
            <a:r>
              <a:rPr lang="zh-TW" altLang="en-US" sz="2800" dirty="0" smtClean="0"/>
              <a:t>「點</a:t>
            </a:r>
            <a:r>
              <a:rPr lang="en-US" altLang="zh-TW" sz="2800" dirty="0" smtClean="0"/>
              <a:t>1</a:t>
            </a:r>
            <a:r>
              <a:rPr lang="zh-TW" altLang="en-US" sz="2800" dirty="0" smtClean="0"/>
              <a:t>」的</a:t>
            </a:r>
            <a:r>
              <a:rPr lang="zh-TW" altLang="en-US" sz="2800" dirty="0"/>
              <a:t>接線斜率排序，從小排到大</a:t>
            </a:r>
            <a:r>
              <a:rPr lang="en-US" altLang="zh-TW" sz="2800" dirty="0"/>
              <a:t>: </a:t>
            </a:r>
            <a:r>
              <a:rPr lang="en-US" altLang="zh-TW" sz="2800" i="1" dirty="0"/>
              <a:t>O</a:t>
            </a:r>
            <a:r>
              <a:rPr lang="en-US" altLang="zh-TW" sz="2800" dirty="0"/>
              <a:t>(</a:t>
            </a:r>
            <a:r>
              <a:rPr lang="en-US" altLang="zh-TW" sz="2800" i="1" dirty="0"/>
              <a:t>n</a:t>
            </a:r>
            <a:r>
              <a:rPr lang="en-US" altLang="zh-TW" sz="2800" dirty="0"/>
              <a:t> log </a:t>
            </a:r>
            <a:r>
              <a:rPr lang="en-US" altLang="zh-TW" sz="2800" i="1" dirty="0"/>
              <a:t>n</a:t>
            </a:r>
            <a:r>
              <a:rPr lang="en-US" altLang="zh-TW" sz="2800" dirty="0"/>
              <a:t>) time</a:t>
            </a:r>
          </a:p>
          <a:p>
            <a:pPr lvl="1"/>
            <a:r>
              <a:rPr lang="zh-TW" altLang="en-US" sz="2400" dirty="0"/>
              <a:t>稱他們為「點</a:t>
            </a:r>
            <a:r>
              <a:rPr lang="en-US" altLang="zh-TW" sz="2400" dirty="0"/>
              <a:t>2</a:t>
            </a:r>
            <a:r>
              <a:rPr lang="zh-TW" altLang="en-US" sz="2400" dirty="0"/>
              <a:t>」、「點</a:t>
            </a:r>
            <a:r>
              <a:rPr lang="en-US" altLang="zh-TW" sz="2400" dirty="0"/>
              <a:t>3</a:t>
            </a:r>
            <a:r>
              <a:rPr lang="zh-TW" altLang="en-US" sz="2400" dirty="0"/>
              <a:t>」</a:t>
            </a:r>
            <a:r>
              <a:rPr lang="en-US" altLang="zh-TW" sz="2400" dirty="0"/>
              <a:t>…</a:t>
            </a:r>
            <a:r>
              <a:rPr lang="zh-TW" altLang="en-US" sz="2400" dirty="0"/>
              <a:t>「點</a:t>
            </a:r>
            <a:r>
              <a:rPr lang="en-US" altLang="zh-TW" sz="2400" i="1" dirty="0"/>
              <a:t>n</a:t>
            </a:r>
            <a:r>
              <a:rPr lang="zh-TW" altLang="en-US" sz="2400" dirty="0"/>
              <a:t>」。</a:t>
            </a:r>
          </a:p>
          <a:p>
            <a:r>
              <a:rPr lang="zh-TW" altLang="en-US" sz="2800" dirty="0"/>
              <a:t>「凸包</a:t>
            </a:r>
            <a:r>
              <a:rPr lang="en-US" altLang="zh-TW" sz="2800" dirty="0"/>
              <a:t>3</a:t>
            </a:r>
            <a:r>
              <a:rPr lang="zh-TW" altLang="en-US" sz="2800" dirty="0"/>
              <a:t>」</a:t>
            </a:r>
            <a:r>
              <a:rPr lang="en-US" altLang="zh-TW" sz="2800" dirty="0"/>
              <a:t>=</a:t>
            </a:r>
            <a:r>
              <a:rPr lang="zh-TW" altLang="en-US" sz="2800" dirty="0" smtClean="0"/>
              <a:t>「點</a:t>
            </a:r>
            <a:r>
              <a:rPr lang="en-US" altLang="zh-TW" sz="2800" dirty="0" smtClean="0"/>
              <a:t>1</a:t>
            </a:r>
            <a:r>
              <a:rPr lang="zh-TW" altLang="en-US" sz="2800" dirty="0" smtClean="0"/>
              <a:t>」＋「</a:t>
            </a:r>
            <a:r>
              <a:rPr lang="zh-TW" altLang="en-US" sz="2800" dirty="0"/>
              <a:t>點</a:t>
            </a:r>
            <a:r>
              <a:rPr lang="en-US" altLang="zh-TW" sz="2800" dirty="0"/>
              <a:t>2</a:t>
            </a:r>
            <a:r>
              <a:rPr lang="zh-TW" altLang="en-US" sz="2800" dirty="0"/>
              <a:t>」＋「點</a:t>
            </a:r>
            <a:r>
              <a:rPr lang="en-US" altLang="zh-TW" sz="2800" dirty="0"/>
              <a:t>3</a:t>
            </a:r>
            <a:r>
              <a:rPr lang="zh-TW" altLang="en-US" sz="2800" dirty="0"/>
              <a:t>」。</a:t>
            </a:r>
          </a:p>
          <a:p>
            <a:r>
              <a:rPr lang="en-US" altLang="zh-TW" sz="2800" dirty="0"/>
              <a:t>For </a:t>
            </a:r>
            <a:r>
              <a:rPr lang="en-US" altLang="zh-TW" sz="2800" i="1" dirty="0" err="1"/>
              <a:t>i</a:t>
            </a:r>
            <a:r>
              <a:rPr lang="en-US" altLang="zh-TW" sz="2800" i="1" dirty="0"/>
              <a:t> = </a:t>
            </a:r>
            <a:r>
              <a:rPr lang="en-US" altLang="zh-TW" sz="2800" dirty="0"/>
              <a:t>4, …, </a:t>
            </a:r>
            <a:r>
              <a:rPr lang="en-US" altLang="zh-TW" sz="2800" i="1" dirty="0"/>
              <a:t>n</a:t>
            </a:r>
          </a:p>
          <a:p>
            <a:pPr lvl="1"/>
            <a:r>
              <a:rPr lang="zh-TW" altLang="en-US" sz="2400" dirty="0"/>
              <a:t>由「凸包</a:t>
            </a:r>
            <a:r>
              <a:rPr lang="en-US" altLang="zh-TW" sz="2400" i="1" dirty="0" err="1"/>
              <a:t>i</a:t>
            </a:r>
            <a:r>
              <a:rPr lang="en-US" altLang="zh-TW" sz="2400" i="1" dirty="0"/>
              <a:t> – </a:t>
            </a:r>
            <a:r>
              <a:rPr lang="en-US" altLang="zh-TW" sz="2400" dirty="0"/>
              <a:t>1</a:t>
            </a:r>
            <a:r>
              <a:rPr lang="zh-TW" altLang="en-US" sz="2400" dirty="0"/>
              <a:t>」推算「凸包</a:t>
            </a:r>
            <a:r>
              <a:rPr lang="en-US" altLang="zh-TW" sz="2400" i="1" dirty="0" err="1"/>
              <a:t>i</a:t>
            </a:r>
            <a:r>
              <a:rPr lang="zh-TW" altLang="en-US" sz="2400" dirty="0"/>
              <a:t>」。</a:t>
            </a:r>
          </a:p>
          <a:p>
            <a:r>
              <a:rPr lang="zh-TW" altLang="en-US" sz="2800" dirty="0"/>
              <a:t>「凸包</a:t>
            </a:r>
            <a:r>
              <a:rPr lang="en-US" altLang="zh-TW" sz="2800" i="1" dirty="0"/>
              <a:t>n</a:t>
            </a:r>
            <a:r>
              <a:rPr lang="zh-TW" altLang="en-US" sz="2800" dirty="0"/>
              <a:t>」就是答案。</a:t>
            </a:r>
          </a:p>
        </p:txBody>
      </p:sp>
      <p:sp>
        <p:nvSpPr>
          <p:cNvPr id="587780" name="Rectangle 4"/>
          <p:cNvSpPr>
            <a:spLocks noChangeArrowheads="1"/>
          </p:cNvSpPr>
          <p:nvPr/>
        </p:nvSpPr>
        <p:spPr bwMode="auto">
          <a:xfrm>
            <a:off x="684213" y="2565400"/>
            <a:ext cx="7991475" cy="1368425"/>
          </a:xfrm>
          <a:prstGeom prst="rect">
            <a:avLst/>
          </a:prstGeom>
          <a:noFill/>
          <a:ln w="76200">
            <a:solidFill>
              <a:srgbClr val="FF3300"/>
            </a:solidFill>
            <a:miter lim="800000"/>
            <a:headEnd/>
            <a:tailEnd/>
          </a:ln>
          <a:effectLst/>
        </p:spPr>
        <p:txBody>
          <a:bodyPr wrap="none" anchor="ctr"/>
          <a:lstStyle/>
          <a:p>
            <a:endParaRPr lang="zh-TW" altLang="en-US"/>
          </a:p>
        </p:txBody>
      </p:sp>
      <p:sp>
        <p:nvSpPr>
          <p:cNvPr id="587781" name="AutoShape 5"/>
          <p:cNvSpPr>
            <a:spLocks noChangeArrowheads="1"/>
          </p:cNvSpPr>
          <p:nvPr/>
        </p:nvSpPr>
        <p:spPr bwMode="auto">
          <a:xfrm>
            <a:off x="6300788" y="1412875"/>
            <a:ext cx="2592387" cy="863600"/>
          </a:xfrm>
          <a:prstGeom prst="wedgeEllipseCallout">
            <a:avLst>
              <a:gd name="adj1" fmla="val -47796"/>
              <a:gd name="adj2" fmla="val 81986"/>
            </a:avLst>
          </a:prstGeom>
          <a:gradFill rotWithShape="1">
            <a:gsLst>
              <a:gs pos="0">
                <a:schemeClr val="accent1"/>
              </a:gs>
              <a:gs pos="100000">
                <a:schemeClr val="accent1">
                  <a:gamma/>
                  <a:shade val="46275"/>
                  <a:invGamma/>
                </a:schemeClr>
              </a:gs>
            </a:gsLst>
            <a:lin ang="2700000" scaled="1"/>
          </a:gradFill>
          <a:ln w="9525">
            <a:noFill/>
            <a:miter lim="800000"/>
            <a:headEnd/>
            <a:tailEnd/>
          </a:ln>
          <a:effectLst/>
        </p:spPr>
        <p:txBody>
          <a:bodyPr/>
          <a:lstStyle/>
          <a:p>
            <a:pPr algn="ctr"/>
            <a:r>
              <a:rPr lang="en-US" altLang="zh-TW" sz="2800" b="1">
                <a:solidFill>
                  <a:srgbClr val="FF3300"/>
                </a:solidFill>
                <a:latin typeface="Times New Roman" pitchFamily="18" charset="0"/>
                <a:cs typeface="Times New Roman" pitchFamily="18" charset="0"/>
              </a:rPr>
              <a:t>bottleneck</a:t>
            </a:r>
          </a:p>
        </p:txBody>
      </p:sp>
      <p:sp>
        <p:nvSpPr>
          <p:cNvPr id="587782" name="AutoShape 6"/>
          <p:cNvSpPr>
            <a:spLocks/>
          </p:cNvSpPr>
          <p:nvPr/>
        </p:nvSpPr>
        <p:spPr bwMode="auto">
          <a:xfrm>
            <a:off x="6372225" y="4581525"/>
            <a:ext cx="71438" cy="1511300"/>
          </a:xfrm>
          <a:prstGeom prst="rightBrace">
            <a:avLst>
              <a:gd name="adj1" fmla="val 176295"/>
              <a:gd name="adj2" fmla="val 50000"/>
            </a:avLst>
          </a:prstGeom>
          <a:noFill/>
          <a:ln w="76200">
            <a:solidFill>
              <a:srgbClr val="FF3300"/>
            </a:solidFill>
            <a:round/>
            <a:headEnd/>
            <a:tailEnd/>
          </a:ln>
          <a:effectLst/>
        </p:spPr>
        <p:txBody>
          <a:bodyPr wrap="none" anchor="ctr"/>
          <a:lstStyle/>
          <a:p>
            <a:endParaRPr lang="zh-TW" altLang="en-US"/>
          </a:p>
        </p:txBody>
      </p:sp>
      <p:grpSp>
        <p:nvGrpSpPr>
          <p:cNvPr id="32784" name="Group 16"/>
          <p:cNvGrpSpPr>
            <a:grpSpLocks noChangeAspect="1"/>
          </p:cNvGrpSpPr>
          <p:nvPr>
            <p:custDataLst>
              <p:tags r:id="rId1"/>
            </p:custDataLst>
          </p:nvPr>
        </p:nvGrpSpPr>
        <p:grpSpPr bwMode="auto">
          <a:xfrm>
            <a:off x="6864668" y="5083016"/>
            <a:ext cx="1118553" cy="270351"/>
            <a:chOff x="4497" y="3399"/>
            <a:chExt cx="7046" cy="1703"/>
          </a:xfrm>
        </p:grpSpPr>
        <p:sp>
          <p:nvSpPr>
            <p:cNvPr id="32786" name="Freeform 18"/>
            <p:cNvSpPr>
              <a:spLocks noEditPoints="1"/>
            </p:cNvSpPr>
            <p:nvPr/>
          </p:nvSpPr>
          <p:spPr bwMode="auto">
            <a:xfrm>
              <a:off x="4497" y="3475"/>
              <a:ext cx="1114" cy="1239"/>
            </a:xfrm>
            <a:custGeom>
              <a:avLst/>
              <a:gdLst/>
              <a:ahLst/>
              <a:cxnLst>
                <a:cxn ang="0">
                  <a:pos x="1110" y="379"/>
                </a:cxn>
                <a:cxn ang="0">
                  <a:pos x="1072" y="238"/>
                </a:cxn>
                <a:cxn ang="0">
                  <a:pos x="999" y="127"/>
                </a:cxn>
                <a:cxn ang="0">
                  <a:pos x="898" y="48"/>
                </a:cxn>
                <a:cxn ang="0">
                  <a:pos x="774" y="5"/>
                </a:cxn>
                <a:cxn ang="0">
                  <a:pos x="616" y="7"/>
                </a:cxn>
                <a:cxn ang="0">
                  <a:pos x="447" y="67"/>
                </a:cxn>
                <a:cxn ang="0">
                  <a:pos x="291" y="174"/>
                </a:cxn>
                <a:cxn ang="0">
                  <a:pos x="158" y="319"/>
                </a:cxn>
                <a:cxn ang="0">
                  <a:pos x="61" y="493"/>
                </a:cxn>
                <a:cxn ang="0">
                  <a:pos x="7" y="684"/>
                </a:cxn>
                <a:cxn ang="0">
                  <a:pos x="4" y="865"/>
                </a:cxn>
                <a:cxn ang="0">
                  <a:pos x="45" y="1005"/>
                </a:cxn>
                <a:cxn ang="0">
                  <a:pos x="119" y="1117"/>
                </a:cxn>
                <a:cxn ang="0">
                  <a:pos x="221" y="1193"/>
                </a:cxn>
                <a:cxn ang="0">
                  <a:pos x="345" y="1234"/>
                </a:cxn>
                <a:cxn ang="0">
                  <a:pos x="498" y="1231"/>
                </a:cxn>
                <a:cxn ang="0">
                  <a:pos x="665" y="1174"/>
                </a:cxn>
                <a:cxn ang="0">
                  <a:pos x="821" y="1069"/>
                </a:cxn>
                <a:cxn ang="0">
                  <a:pos x="954" y="924"/>
                </a:cxn>
                <a:cxn ang="0">
                  <a:pos x="1053" y="753"/>
                </a:cxn>
                <a:cxn ang="0">
                  <a:pos x="1108" y="560"/>
                </a:cxn>
                <a:cxn ang="0">
                  <a:pos x="422" y="1193"/>
                </a:cxn>
                <a:cxn ang="0">
                  <a:pos x="322" y="1174"/>
                </a:cxn>
                <a:cxn ang="0">
                  <a:pos x="244" y="1117"/>
                </a:cxn>
                <a:cxn ang="0">
                  <a:pos x="185" y="1024"/>
                </a:cxn>
                <a:cxn ang="0">
                  <a:pos x="153" y="903"/>
                </a:cxn>
                <a:cxn ang="0">
                  <a:pos x="151" y="796"/>
                </a:cxn>
                <a:cxn ang="0">
                  <a:pos x="162" y="686"/>
                </a:cxn>
                <a:cxn ang="0">
                  <a:pos x="196" y="541"/>
                </a:cxn>
                <a:cxn ang="0">
                  <a:pos x="255" y="386"/>
                </a:cxn>
                <a:cxn ang="0">
                  <a:pos x="347" y="238"/>
                </a:cxn>
                <a:cxn ang="0">
                  <a:pos x="460" y="129"/>
                </a:cxn>
                <a:cxn ang="0">
                  <a:pos x="577" y="65"/>
                </a:cxn>
                <a:cxn ang="0">
                  <a:pos x="692" y="43"/>
                </a:cxn>
                <a:cxn ang="0">
                  <a:pos x="771" y="55"/>
                </a:cxn>
                <a:cxn ang="0">
                  <a:pos x="848" y="93"/>
                </a:cxn>
                <a:cxn ang="0">
                  <a:pos x="911" y="160"/>
                </a:cxn>
                <a:cxn ang="0">
                  <a:pos x="954" y="258"/>
                </a:cxn>
                <a:cxn ang="0">
                  <a:pos x="970" y="393"/>
                </a:cxn>
                <a:cxn ang="0">
                  <a:pos x="961" y="508"/>
                </a:cxn>
                <a:cxn ang="0">
                  <a:pos x="929" y="658"/>
                </a:cxn>
                <a:cxn ang="0">
                  <a:pos x="866" y="824"/>
                </a:cxn>
                <a:cxn ang="0">
                  <a:pos x="767" y="988"/>
                </a:cxn>
                <a:cxn ang="0">
                  <a:pos x="674" y="1088"/>
                </a:cxn>
                <a:cxn ang="0">
                  <a:pos x="555" y="1165"/>
                </a:cxn>
                <a:cxn ang="0">
                  <a:pos x="422" y="1193"/>
                </a:cxn>
              </a:cxnLst>
              <a:rect l="0" t="0" r="r" b="b"/>
              <a:pathLst>
                <a:path w="1114" h="1239">
                  <a:moveTo>
                    <a:pt x="1114" y="458"/>
                  </a:moveTo>
                  <a:lnTo>
                    <a:pt x="1110" y="379"/>
                  </a:lnTo>
                  <a:lnTo>
                    <a:pt x="1094" y="305"/>
                  </a:lnTo>
                  <a:lnTo>
                    <a:pt x="1072" y="238"/>
                  </a:lnTo>
                  <a:lnTo>
                    <a:pt x="1038" y="179"/>
                  </a:lnTo>
                  <a:lnTo>
                    <a:pt x="999" y="127"/>
                  </a:lnTo>
                  <a:lnTo>
                    <a:pt x="952" y="84"/>
                  </a:lnTo>
                  <a:lnTo>
                    <a:pt x="898" y="48"/>
                  </a:lnTo>
                  <a:lnTo>
                    <a:pt x="837" y="22"/>
                  </a:lnTo>
                  <a:lnTo>
                    <a:pt x="774" y="5"/>
                  </a:lnTo>
                  <a:lnTo>
                    <a:pt x="704" y="0"/>
                  </a:lnTo>
                  <a:lnTo>
                    <a:pt x="616" y="7"/>
                  </a:lnTo>
                  <a:lnTo>
                    <a:pt x="530" y="31"/>
                  </a:lnTo>
                  <a:lnTo>
                    <a:pt x="447" y="67"/>
                  </a:lnTo>
                  <a:lnTo>
                    <a:pt x="365" y="115"/>
                  </a:lnTo>
                  <a:lnTo>
                    <a:pt x="291" y="174"/>
                  </a:lnTo>
                  <a:lnTo>
                    <a:pt x="221" y="243"/>
                  </a:lnTo>
                  <a:lnTo>
                    <a:pt x="158" y="319"/>
                  </a:lnTo>
                  <a:lnTo>
                    <a:pt x="106" y="405"/>
                  </a:lnTo>
                  <a:lnTo>
                    <a:pt x="61" y="493"/>
                  </a:lnTo>
                  <a:lnTo>
                    <a:pt x="27" y="589"/>
                  </a:lnTo>
                  <a:lnTo>
                    <a:pt x="7" y="684"/>
                  </a:lnTo>
                  <a:lnTo>
                    <a:pt x="0" y="784"/>
                  </a:lnTo>
                  <a:lnTo>
                    <a:pt x="4" y="865"/>
                  </a:lnTo>
                  <a:lnTo>
                    <a:pt x="20" y="938"/>
                  </a:lnTo>
                  <a:lnTo>
                    <a:pt x="45" y="1005"/>
                  </a:lnTo>
                  <a:lnTo>
                    <a:pt x="79" y="1065"/>
                  </a:lnTo>
                  <a:lnTo>
                    <a:pt x="119" y="1117"/>
                  </a:lnTo>
                  <a:lnTo>
                    <a:pt x="167" y="1160"/>
                  </a:lnTo>
                  <a:lnTo>
                    <a:pt x="221" y="1193"/>
                  </a:lnTo>
                  <a:lnTo>
                    <a:pt x="280" y="1217"/>
                  </a:lnTo>
                  <a:lnTo>
                    <a:pt x="345" y="1234"/>
                  </a:lnTo>
                  <a:lnTo>
                    <a:pt x="413" y="1239"/>
                  </a:lnTo>
                  <a:lnTo>
                    <a:pt x="498" y="1231"/>
                  </a:lnTo>
                  <a:lnTo>
                    <a:pt x="584" y="1208"/>
                  </a:lnTo>
                  <a:lnTo>
                    <a:pt x="665" y="1174"/>
                  </a:lnTo>
                  <a:lnTo>
                    <a:pt x="747" y="1127"/>
                  </a:lnTo>
                  <a:lnTo>
                    <a:pt x="821" y="1069"/>
                  </a:lnTo>
                  <a:lnTo>
                    <a:pt x="891" y="1000"/>
                  </a:lnTo>
                  <a:lnTo>
                    <a:pt x="954" y="924"/>
                  </a:lnTo>
                  <a:lnTo>
                    <a:pt x="1008" y="841"/>
                  </a:lnTo>
                  <a:lnTo>
                    <a:pt x="1053" y="753"/>
                  </a:lnTo>
                  <a:lnTo>
                    <a:pt x="1085" y="658"/>
                  </a:lnTo>
                  <a:lnTo>
                    <a:pt x="1108" y="560"/>
                  </a:lnTo>
                  <a:lnTo>
                    <a:pt x="1114" y="458"/>
                  </a:lnTo>
                  <a:close/>
                  <a:moveTo>
                    <a:pt x="422" y="1193"/>
                  </a:moveTo>
                  <a:lnTo>
                    <a:pt x="370" y="1189"/>
                  </a:lnTo>
                  <a:lnTo>
                    <a:pt x="322" y="1174"/>
                  </a:lnTo>
                  <a:lnTo>
                    <a:pt x="280" y="1150"/>
                  </a:lnTo>
                  <a:lnTo>
                    <a:pt x="244" y="1117"/>
                  </a:lnTo>
                  <a:lnTo>
                    <a:pt x="212" y="1074"/>
                  </a:lnTo>
                  <a:lnTo>
                    <a:pt x="185" y="1024"/>
                  </a:lnTo>
                  <a:lnTo>
                    <a:pt x="167" y="967"/>
                  </a:lnTo>
                  <a:lnTo>
                    <a:pt x="153" y="903"/>
                  </a:lnTo>
                  <a:lnTo>
                    <a:pt x="149" y="831"/>
                  </a:lnTo>
                  <a:lnTo>
                    <a:pt x="151" y="796"/>
                  </a:lnTo>
                  <a:lnTo>
                    <a:pt x="156" y="746"/>
                  </a:lnTo>
                  <a:lnTo>
                    <a:pt x="162" y="686"/>
                  </a:lnTo>
                  <a:lnTo>
                    <a:pt x="176" y="617"/>
                  </a:lnTo>
                  <a:lnTo>
                    <a:pt x="196" y="541"/>
                  </a:lnTo>
                  <a:lnTo>
                    <a:pt x="221" y="465"/>
                  </a:lnTo>
                  <a:lnTo>
                    <a:pt x="255" y="386"/>
                  </a:lnTo>
                  <a:lnTo>
                    <a:pt x="298" y="308"/>
                  </a:lnTo>
                  <a:lnTo>
                    <a:pt x="347" y="238"/>
                  </a:lnTo>
                  <a:lnTo>
                    <a:pt x="401" y="179"/>
                  </a:lnTo>
                  <a:lnTo>
                    <a:pt x="460" y="129"/>
                  </a:lnTo>
                  <a:lnTo>
                    <a:pt x="519" y="91"/>
                  </a:lnTo>
                  <a:lnTo>
                    <a:pt x="577" y="65"/>
                  </a:lnTo>
                  <a:lnTo>
                    <a:pt x="636" y="48"/>
                  </a:lnTo>
                  <a:lnTo>
                    <a:pt x="692" y="43"/>
                  </a:lnTo>
                  <a:lnTo>
                    <a:pt x="733" y="46"/>
                  </a:lnTo>
                  <a:lnTo>
                    <a:pt x="771" y="55"/>
                  </a:lnTo>
                  <a:lnTo>
                    <a:pt x="812" y="72"/>
                  </a:lnTo>
                  <a:lnTo>
                    <a:pt x="848" y="93"/>
                  </a:lnTo>
                  <a:lnTo>
                    <a:pt x="882" y="122"/>
                  </a:lnTo>
                  <a:lnTo>
                    <a:pt x="911" y="160"/>
                  </a:lnTo>
                  <a:lnTo>
                    <a:pt x="936" y="205"/>
                  </a:lnTo>
                  <a:lnTo>
                    <a:pt x="954" y="258"/>
                  </a:lnTo>
                  <a:lnTo>
                    <a:pt x="965" y="322"/>
                  </a:lnTo>
                  <a:lnTo>
                    <a:pt x="970" y="393"/>
                  </a:lnTo>
                  <a:lnTo>
                    <a:pt x="968" y="446"/>
                  </a:lnTo>
                  <a:lnTo>
                    <a:pt x="961" y="508"/>
                  </a:lnTo>
                  <a:lnTo>
                    <a:pt x="947" y="579"/>
                  </a:lnTo>
                  <a:lnTo>
                    <a:pt x="929" y="658"/>
                  </a:lnTo>
                  <a:lnTo>
                    <a:pt x="902" y="741"/>
                  </a:lnTo>
                  <a:lnTo>
                    <a:pt x="866" y="824"/>
                  </a:lnTo>
                  <a:lnTo>
                    <a:pt x="821" y="908"/>
                  </a:lnTo>
                  <a:lnTo>
                    <a:pt x="767" y="988"/>
                  </a:lnTo>
                  <a:lnTo>
                    <a:pt x="724" y="1041"/>
                  </a:lnTo>
                  <a:lnTo>
                    <a:pt x="674" y="1088"/>
                  </a:lnTo>
                  <a:lnTo>
                    <a:pt x="616" y="1131"/>
                  </a:lnTo>
                  <a:lnTo>
                    <a:pt x="555" y="1165"/>
                  </a:lnTo>
                  <a:lnTo>
                    <a:pt x="489" y="1186"/>
                  </a:lnTo>
                  <a:lnTo>
                    <a:pt x="422" y="1193"/>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2787" name="Freeform 19"/>
            <p:cNvSpPr>
              <a:spLocks/>
            </p:cNvSpPr>
            <p:nvPr/>
          </p:nvSpPr>
          <p:spPr bwMode="auto">
            <a:xfrm>
              <a:off x="5853" y="3399"/>
              <a:ext cx="374" cy="1703"/>
            </a:xfrm>
            <a:custGeom>
              <a:avLst/>
              <a:gdLst/>
              <a:ahLst/>
              <a:cxnLst>
                <a:cxn ang="0">
                  <a:pos x="374" y="1681"/>
                </a:cxn>
                <a:cxn ang="0">
                  <a:pos x="368" y="1672"/>
                </a:cxn>
                <a:cxn ang="0">
                  <a:pos x="289" y="1581"/>
                </a:cxn>
                <a:cxn ang="0">
                  <a:pos x="203" y="1431"/>
                </a:cxn>
                <a:cxn ang="0">
                  <a:pos x="144" y="1267"/>
                </a:cxn>
                <a:cxn ang="0">
                  <a:pos x="110" y="1098"/>
                </a:cxn>
                <a:cxn ang="0">
                  <a:pos x="95" y="931"/>
                </a:cxn>
                <a:cxn ang="0">
                  <a:pos x="95" y="753"/>
                </a:cxn>
                <a:cxn ang="0">
                  <a:pos x="115" y="557"/>
                </a:cxn>
                <a:cxn ang="0">
                  <a:pos x="162" y="372"/>
                </a:cxn>
                <a:cxn ang="0">
                  <a:pos x="239" y="200"/>
                </a:cxn>
                <a:cxn ang="0">
                  <a:pos x="352" y="45"/>
                </a:cxn>
                <a:cxn ang="0">
                  <a:pos x="365" y="33"/>
                </a:cxn>
                <a:cxn ang="0">
                  <a:pos x="372" y="24"/>
                </a:cxn>
                <a:cxn ang="0">
                  <a:pos x="374" y="19"/>
                </a:cxn>
                <a:cxn ang="0">
                  <a:pos x="372" y="10"/>
                </a:cxn>
                <a:cxn ang="0">
                  <a:pos x="363" y="0"/>
                </a:cxn>
                <a:cxn ang="0">
                  <a:pos x="347" y="5"/>
                </a:cxn>
                <a:cxn ang="0">
                  <a:pos x="304" y="38"/>
                </a:cxn>
                <a:cxn ang="0">
                  <a:pos x="241" y="105"/>
                </a:cxn>
                <a:cxn ang="0">
                  <a:pos x="169" y="203"/>
                </a:cxn>
                <a:cxn ang="0">
                  <a:pos x="101" y="331"/>
                </a:cxn>
                <a:cxn ang="0">
                  <a:pos x="29" y="555"/>
                </a:cxn>
                <a:cxn ang="0">
                  <a:pos x="2" y="760"/>
                </a:cxn>
                <a:cxn ang="0">
                  <a:pos x="2" y="922"/>
                </a:cxn>
                <a:cxn ang="0">
                  <a:pos x="20" y="1093"/>
                </a:cxn>
                <a:cxn ang="0">
                  <a:pos x="68" y="1286"/>
                </a:cxn>
                <a:cxn ang="0">
                  <a:pos x="140" y="1448"/>
                </a:cxn>
                <a:cxn ang="0">
                  <a:pos x="210" y="1557"/>
                </a:cxn>
                <a:cxn ang="0">
                  <a:pos x="277" y="1638"/>
                </a:cxn>
                <a:cxn ang="0">
                  <a:pos x="329" y="1686"/>
                </a:cxn>
                <a:cxn ang="0">
                  <a:pos x="356" y="1703"/>
                </a:cxn>
                <a:cxn ang="0">
                  <a:pos x="368" y="1700"/>
                </a:cxn>
              </a:cxnLst>
              <a:rect l="0" t="0" r="r" b="b"/>
              <a:pathLst>
                <a:path w="374" h="1703">
                  <a:moveTo>
                    <a:pt x="374" y="1686"/>
                  </a:moveTo>
                  <a:lnTo>
                    <a:pt x="374" y="1681"/>
                  </a:lnTo>
                  <a:lnTo>
                    <a:pt x="372" y="1679"/>
                  </a:lnTo>
                  <a:lnTo>
                    <a:pt x="368" y="1672"/>
                  </a:lnTo>
                  <a:lnTo>
                    <a:pt x="345" y="1648"/>
                  </a:lnTo>
                  <a:lnTo>
                    <a:pt x="289" y="1581"/>
                  </a:lnTo>
                  <a:lnTo>
                    <a:pt x="241" y="1507"/>
                  </a:lnTo>
                  <a:lnTo>
                    <a:pt x="203" y="1431"/>
                  </a:lnTo>
                  <a:lnTo>
                    <a:pt x="169" y="1350"/>
                  </a:lnTo>
                  <a:lnTo>
                    <a:pt x="144" y="1267"/>
                  </a:lnTo>
                  <a:lnTo>
                    <a:pt x="124" y="1181"/>
                  </a:lnTo>
                  <a:lnTo>
                    <a:pt x="110" y="1098"/>
                  </a:lnTo>
                  <a:lnTo>
                    <a:pt x="99" y="1012"/>
                  </a:lnTo>
                  <a:lnTo>
                    <a:pt x="95" y="931"/>
                  </a:lnTo>
                  <a:lnTo>
                    <a:pt x="92" y="850"/>
                  </a:lnTo>
                  <a:lnTo>
                    <a:pt x="95" y="753"/>
                  </a:lnTo>
                  <a:lnTo>
                    <a:pt x="104" y="655"/>
                  </a:lnTo>
                  <a:lnTo>
                    <a:pt x="115" y="557"/>
                  </a:lnTo>
                  <a:lnTo>
                    <a:pt x="135" y="464"/>
                  </a:lnTo>
                  <a:lnTo>
                    <a:pt x="162" y="372"/>
                  </a:lnTo>
                  <a:lnTo>
                    <a:pt x="196" y="284"/>
                  </a:lnTo>
                  <a:lnTo>
                    <a:pt x="239" y="200"/>
                  </a:lnTo>
                  <a:lnTo>
                    <a:pt x="291" y="119"/>
                  </a:lnTo>
                  <a:lnTo>
                    <a:pt x="352" y="45"/>
                  </a:lnTo>
                  <a:lnTo>
                    <a:pt x="359" y="38"/>
                  </a:lnTo>
                  <a:lnTo>
                    <a:pt x="365" y="33"/>
                  </a:lnTo>
                  <a:lnTo>
                    <a:pt x="368" y="29"/>
                  </a:lnTo>
                  <a:lnTo>
                    <a:pt x="372" y="24"/>
                  </a:lnTo>
                  <a:lnTo>
                    <a:pt x="372" y="22"/>
                  </a:lnTo>
                  <a:lnTo>
                    <a:pt x="374" y="19"/>
                  </a:lnTo>
                  <a:lnTo>
                    <a:pt x="374" y="17"/>
                  </a:lnTo>
                  <a:lnTo>
                    <a:pt x="372" y="10"/>
                  </a:lnTo>
                  <a:lnTo>
                    <a:pt x="370" y="5"/>
                  </a:lnTo>
                  <a:lnTo>
                    <a:pt x="363" y="0"/>
                  </a:lnTo>
                  <a:lnTo>
                    <a:pt x="356" y="0"/>
                  </a:lnTo>
                  <a:lnTo>
                    <a:pt x="347" y="5"/>
                  </a:lnTo>
                  <a:lnTo>
                    <a:pt x="329" y="17"/>
                  </a:lnTo>
                  <a:lnTo>
                    <a:pt x="304" y="38"/>
                  </a:lnTo>
                  <a:lnTo>
                    <a:pt x="275" y="67"/>
                  </a:lnTo>
                  <a:lnTo>
                    <a:pt x="241" y="105"/>
                  </a:lnTo>
                  <a:lnTo>
                    <a:pt x="205" y="150"/>
                  </a:lnTo>
                  <a:lnTo>
                    <a:pt x="169" y="203"/>
                  </a:lnTo>
                  <a:lnTo>
                    <a:pt x="135" y="264"/>
                  </a:lnTo>
                  <a:lnTo>
                    <a:pt x="101" y="331"/>
                  </a:lnTo>
                  <a:lnTo>
                    <a:pt x="58" y="443"/>
                  </a:lnTo>
                  <a:lnTo>
                    <a:pt x="29" y="555"/>
                  </a:lnTo>
                  <a:lnTo>
                    <a:pt x="11" y="660"/>
                  </a:lnTo>
                  <a:lnTo>
                    <a:pt x="2" y="760"/>
                  </a:lnTo>
                  <a:lnTo>
                    <a:pt x="0" y="850"/>
                  </a:lnTo>
                  <a:lnTo>
                    <a:pt x="2" y="922"/>
                  </a:lnTo>
                  <a:lnTo>
                    <a:pt x="7" y="1005"/>
                  </a:lnTo>
                  <a:lnTo>
                    <a:pt x="20" y="1093"/>
                  </a:lnTo>
                  <a:lnTo>
                    <a:pt x="38" y="1188"/>
                  </a:lnTo>
                  <a:lnTo>
                    <a:pt x="68" y="1286"/>
                  </a:lnTo>
                  <a:lnTo>
                    <a:pt x="106" y="1381"/>
                  </a:lnTo>
                  <a:lnTo>
                    <a:pt x="140" y="1448"/>
                  </a:lnTo>
                  <a:lnTo>
                    <a:pt x="176" y="1507"/>
                  </a:lnTo>
                  <a:lnTo>
                    <a:pt x="210" y="1557"/>
                  </a:lnTo>
                  <a:lnTo>
                    <a:pt x="246" y="1600"/>
                  </a:lnTo>
                  <a:lnTo>
                    <a:pt x="277" y="1638"/>
                  </a:lnTo>
                  <a:lnTo>
                    <a:pt x="307" y="1665"/>
                  </a:lnTo>
                  <a:lnTo>
                    <a:pt x="329" y="1686"/>
                  </a:lnTo>
                  <a:lnTo>
                    <a:pt x="347" y="1698"/>
                  </a:lnTo>
                  <a:lnTo>
                    <a:pt x="356" y="1703"/>
                  </a:lnTo>
                  <a:lnTo>
                    <a:pt x="363" y="1703"/>
                  </a:lnTo>
                  <a:lnTo>
                    <a:pt x="368" y="1700"/>
                  </a:lnTo>
                  <a:lnTo>
                    <a:pt x="374" y="1686"/>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2788" name="Freeform 20"/>
            <p:cNvSpPr>
              <a:spLocks/>
            </p:cNvSpPr>
            <p:nvPr/>
          </p:nvSpPr>
          <p:spPr bwMode="auto">
            <a:xfrm>
              <a:off x="6367" y="3923"/>
              <a:ext cx="873" cy="771"/>
            </a:xfrm>
            <a:custGeom>
              <a:avLst/>
              <a:gdLst/>
              <a:ahLst/>
              <a:cxnLst>
                <a:cxn ang="0">
                  <a:pos x="81" y="714"/>
                </a:cxn>
                <a:cxn ang="0">
                  <a:pos x="95" y="760"/>
                </a:cxn>
                <a:cxn ang="0">
                  <a:pos x="142" y="769"/>
                </a:cxn>
                <a:cxn ang="0">
                  <a:pos x="188" y="724"/>
                </a:cxn>
                <a:cxn ang="0">
                  <a:pos x="199" y="676"/>
                </a:cxn>
                <a:cxn ang="0">
                  <a:pos x="217" y="598"/>
                </a:cxn>
                <a:cxn ang="0">
                  <a:pos x="296" y="269"/>
                </a:cxn>
                <a:cxn ang="0">
                  <a:pos x="312" y="224"/>
                </a:cxn>
                <a:cxn ang="0">
                  <a:pos x="370" y="138"/>
                </a:cxn>
                <a:cxn ang="0">
                  <a:pos x="472" y="57"/>
                </a:cxn>
                <a:cxn ang="0">
                  <a:pos x="591" y="40"/>
                </a:cxn>
                <a:cxn ang="0">
                  <a:pos x="639" y="86"/>
                </a:cxn>
                <a:cxn ang="0">
                  <a:pos x="650" y="157"/>
                </a:cxn>
                <a:cxn ang="0">
                  <a:pos x="625" y="310"/>
                </a:cxn>
                <a:cxn ang="0">
                  <a:pos x="573" y="476"/>
                </a:cxn>
                <a:cxn ang="0">
                  <a:pos x="537" y="579"/>
                </a:cxn>
                <a:cxn ang="0">
                  <a:pos x="530" y="631"/>
                </a:cxn>
                <a:cxn ang="0">
                  <a:pos x="569" y="731"/>
                </a:cxn>
                <a:cxn ang="0">
                  <a:pos x="661" y="771"/>
                </a:cxn>
                <a:cxn ang="0">
                  <a:pos x="765" y="726"/>
                </a:cxn>
                <a:cxn ang="0">
                  <a:pos x="833" y="629"/>
                </a:cxn>
                <a:cxn ang="0">
                  <a:pos x="867" y="536"/>
                </a:cxn>
                <a:cxn ang="0">
                  <a:pos x="873" y="502"/>
                </a:cxn>
                <a:cxn ang="0">
                  <a:pos x="864" y="493"/>
                </a:cxn>
                <a:cxn ang="0">
                  <a:pos x="835" y="505"/>
                </a:cxn>
                <a:cxn ang="0">
                  <a:pos x="815" y="571"/>
                </a:cxn>
                <a:cxn ang="0">
                  <a:pos x="754" y="688"/>
                </a:cxn>
                <a:cxn ang="0">
                  <a:pos x="666" y="733"/>
                </a:cxn>
                <a:cxn ang="0">
                  <a:pos x="630" y="702"/>
                </a:cxn>
                <a:cxn ang="0">
                  <a:pos x="641" y="595"/>
                </a:cxn>
                <a:cxn ang="0">
                  <a:pos x="684" y="474"/>
                </a:cxn>
                <a:cxn ang="0">
                  <a:pos x="731" y="319"/>
                </a:cxn>
                <a:cxn ang="0">
                  <a:pos x="754" y="183"/>
                </a:cxn>
                <a:cxn ang="0">
                  <a:pos x="718" y="62"/>
                </a:cxn>
                <a:cxn ang="0">
                  <a:pos x="616" y="5"/>
                </a:cxn>
                <a:cxn ang="0">
                  <a:pos x="472" y="17"/>
                </a:cxn>
                <a:cxn ang="0">
                  <a:pos x="370" y="83"/>
                </a:cxn>
                <a:cxn ang="0">
                  <a:pos x="318" y="148"/>
                </a:cxn>
                <a:cxn ang="0">
                  <a:pos x="269" y="38"/>
                </a:cxn>
                <a:cxn ang="0">
                  <a:pos x="169" y="0"/>
                </a:cxn>
                <a:cxn ang="0">
                  <a:pos x="86" y="38"/>
                </a:cxn>
                <a:cxn ang="0">
                  <a:pos x="48" y="98"/>
                </a:cxn>
                <a:cxn ang="0">
                  <a:pos x="18" y="183"/>
                </a:cxn>
                <a:cxn ang="0">
                  <a:pos x="0" y="255"/>
                </a:cxn>
                <a:cxn ang="0">
                  <a:pos x="7" y="276"/>
                </a:cxn>
                <a:cxn ang="0">
                  <a:pos x="34" y="274"/>
                </a:cxn>
                <a:cxn ang="0">
                  <a:pos x="59" y="183"/>
                </a:cxn>
                <a:cxn ang="0">
                  <a:pos x="113" y="64"/>
                </a:cxn>
                <a:cxn ang="0">
                  <a:pos x="183" y="40"/>
                </a:cxn>
                <a:cxn ang="0">
                  <a:pos x="212" y="86"/>
                </a:cxn>
                <a:cxn ang="0">
                  <a:pos x="210" y="167"/>
                </a:cxn>
                <a:cxn ang="0">
                  <a:pos x="188" y="260"/>
                </a:cxn>
              </a:cxnLst>
              <a:rect l="0" t="0" r="r" b="b"/>
              <a:pathLst>
                <a:path w="873" h="771">
                  <a:moveTo>
                    <a:pt x="95" y="652"/>
                  </a:moveTo>
                  <a:lnTo>
                    <a:pt x="86" y="695"/>
                  </a:lnTo>
                  <a:lnTo>
                    <a:pt x="81" y="714"/>
                  </a:lnTo>
                  <a:lnTo>
                    <a:pt x="79" y="726"/>
                  </a:lnTo>
                  <a:lnTo>
                    <a:pt x="84" y="745"/>
                  </a:lnTo>
                  <a:lnTo>
                    <a:pt x="95" y="760"/>
                  </a:lnTo>
                  <a:lnTo>
                    <a:pt x="109" y="769"/>
                  </a:lnTo>
                  <a:lnTo>
                    <a:pt x="127" y="771"/>
                  </a:lnTo>
                  <a:lnTo>
                    <a:pt x="142" y="769"/>
                  </a:lnTo>
                  <a:lnTo>
                    <a:pt x="160" y="760"/>
                  </a:lnTo>
                  <a:lnTo>
                    <a:pt x="176" y="745"/>
                  </a:lnTo>
                  <a:lnTo>
                    <a:pt x="188" y="724"/>
                  </a:lnTo>
                  <a:lnTo>
                    <a:pt x="190" y="717"/>
                  </a:lnTo>
                  <a:lnTo>
                    <a:pt x="194" y="700"/>
                  </a:lnTo>
                  <a:lnTo>
                    <a:pt x="199" y="676"/>
                  </a:lnTo>
                  <a:lnTo>
                    <a:pt x="206" y="648"/>
                  </a:lnTo>
                  <a:lnTo>
                    <a:pt x="212" y="621"/>
                  </a:lnTo>
                  <a:lnTo>
                    <a:pt x="217" y="598"/>
                  </a:lnTo>
                  <a:lnTo>
                    <a:pt x="285" y="312"/>
                  </a:lnTo>
                  <a:lnTo>
                    <a:pt x="289" y="290"/>
                  </a:lnTo>
                  <a:lnTo>
                    <a:pt x="296" y="269"/>
                  </a:lnTo>
                  <a:lnTo>
                    <a:pt x="298" y="255"/>
                  </a:lnTo>
                  <a:lnTo>
                    <a:pt x="300" y="245"/>
                  </a:lnTo>
                  <a:lnTo>
                    <a:pt x="312" y="224"/>
                  </a:lnTo>
                  <a:lnTo>
                    <a:pt x="325" y="198"/>
                  </a:lnTo>
                  <a:lnTo>
                    <a:pt x="345" y="169"/>
                  </a:lnTo>
                  <a:lnTo>
                    <a:pt x="370" y="138"/>
                  </a:lnTo>
                  <a:lnTo>
                    <a:pt x="400" y="107"/>
                  </a:lnTo>
                  <a:lnTo>
                    <a:pt x="433" y="81"/>
                  </a:lnTo>
                  <a:lnTo>
                    <a:pt x="472" y="57"/>
                  </a:lnTo>
                  <a:lnTo>
                    <a:pt x="515" y="43"/>
                  </a:lnTo>
                  <a:lnTo>
                    <a:pt x="564" y="38"/>
                  </a:lnTo>
                  <a:lnTo>
                    <a:pt x="591" y="40"/>
                  </a:lnTo>
                  <a:lnTo>
                    <a:pt x="614" y="52"/>
                  </a:lnTo>
                  <a:lnTo>
                    <a:pt x="630" y="67"/>
                  </a:lnTo>
                  <a:lnTo>
                    <a:pt x="639" y="86"/>
                  </a:lnTo>
                  <a:lnTo>
                    <a:pt x="646" y="110"/>
                  </a:lnTo>
                  <a:lnTo>
                    <a:pt x="650" y="133"/>
                  </a:lnTo>
                  <a:lnTo>
                    <a:pt x="650" y="157"/>
                  </a:lnTo>
                  <a:lnTo>
                    <a:pt x="648" y="202"/>
                  </a:lnTo>
                  <a:lnTo>
                    <a:pt x="639" y="252"/>
                  </a:lnTo>
                  <a:lnTo>
                    <a:pt x="625" y="310"/>
                  </a:lnTo>
                  <a:lnTo>
                    <a:pt x="607" y="367"/>
                  </a:lnTo>
                  <a:lnTo>
                    <a:pt x="591" y="424"/>
                  </a:lnTo>
                  <a:lnTo>
                    <a:pt x="573" y="476"/>
                  </a:lnTo>
                  <a:lnTo>
                    <a:pt x="558" y="519"/>
                  </a:lnTo>
                  <a:lnTo>
                    <a:pt x="546" y="552"/>
                  </a:lnTo>
                  <a:lnTo>
                    <a:pt x="537" y="579"/>
                  </a:lnTo>
                  <a:lnTo>
                    <a:pt x="533" y="600"/>
                  </a:lnTo>
                  <a:lnTo>
                    <a:pt x="530" y="617"/>
                  </a:lnTo>
                  <a:lnTo>
                    <a:pt x="530" y="631"/>
                  </a:lnTo>
                  <a:lnTo>
                    <a:pt x="535" y="669"/>
                  </a:lnTo>
                  <a:lnTo>
                    <a:pt x="549" y="702"/>
                  </a:lnTo>
                  <a:lnTo>
                    <a:pt x="569" y="731"/>
                  </a:lnTo>
                  <a:lnTo>
                    <a:pt x="594" y="752"/>
                  </a:lnTo>
                  <a:lnTo>
                    <a:pt x="625" y="767"/>
                  </a:lnTo>
                  <a:lnTo>
                    <a:pt x="661" y="771"/>
                  </a:lnTo>
                  <a:lnTo>
                    <a:pt x="700" y="767"/>
                  </a:lnTo>
                  <a:lnTo>
                    <a:pt x="736" y="750"/>
                  </a:lnTo>
                  <a:lnTo>
                    <a:pt x="765" y="726"/>
                  </a:lnTo>
                  <a:lnTo>
                    <a:pt x="792" y="695"/>
                  </a:lnTo>
                  <a:lnTo>
                    <a:pt x="815" y="662"/>
                  </a:lnTo>
                  <a:lnTo>
                    <a:pt x="833" y="629"/>
                  </a:lnTo>
                  <a:lnTo>
                    <a:pt x="849" y="593"/>
                  </a:lnTo>
                  <a:lnTo>
                    <a:pt x="860" y="562"/>
                  </a:lnTo>
                  <a:lnTo>
                    <a:pt x="867" y="536"/>
                  </a:lnTo>
                  <a:lnTo>
                    <a:pt x="871" y="519"/>
                  </a:lnTo>
                  <a:lnTo>
                    <a:pt x="873" y="510"/>
                  </a:lnTo>
                  <a:lnTo>
                    <a:pt x="873" y="502"/>
                  </a:lnTo>
                  <a:lnTo>
                    <a:pt x="871" y="498"/>
                  </a:lnTo>
                  <a:lnTo>
                    <a:pt x="867" y="495"/>
                  </a:lnTo>
                  <a:lnTo>
                    <a:pt x="864" y="493"/>
                  </a:lnTo>
                  <a:lnTo>
                    <a:pt x="844" y="493"/>
                  </a:lnTo>
                  <a:lnTo>
                    <a:pt x="837" y="500"/>
                  </a:lnTo>
                  <a:lnTo>
                    <a:pt x="835" y="505"/>
                  </a:lnTo>
                  <a:lnTo>
                    <a:pt x="833" y="512"/>
                  </a:lnTo>
                  <a:lnTo>
                    <a:pt x="831" y="524"/>
                  </a:lnTo>
                  <a:lnTo>
                    <a:pt x="815" y="571"/>
                  </a:lnTo>
                  <a:lnTo>
                    <a:pt x="797" y="617"/>
                  </a:lnTo>
                  <a:lnTo>
                    <a:pt x="776" y="655"/>
                  </a:lnTo>
                  <a:lnTo>
                    <a:pt x="754" y="688"/>
                  </a:lnTo>
                  <a:lnTo>
                    <a:pt x="727" y="712"/>
                  </a:lnTo>
                  <a:lnTo>
                    <a:pt x="697" y="729"/>
                  </a:lnTo>
                  <a:lnTo>
                    <a:pt x="666" y="733"/>
                  </a:lnTo>
                  <a:lnTo>
                    <a:pt x="648" y="731"/>
                  </a:lnTo>
                  <a:lnTo>
                    <a:pt x="636" y="719"/>
                  </a:lnTo>
                  <a:lnTo>
                    <a:pt x="630" y="702"/>
                  </a:lnTo>
                  <a:lnTo>
                    <a:pt x="627" y="679"/>
                  </a:lnTo>
                  <a:lnTo>
                    <a:pt x="632" y="636"/>
                  </a:lnTo>
                  <a:lnTo>
                    <a:pt x="641" y="595"/>
                  </a:lnTo>
                  <a:lnTo>
                    <a:pt x="657" y="557"/>
                  </a:lnTo>
                  <a:lnTo>
                    <a:pt x="670" y="519"/>
                  </a:lnTo>
                  <a:lnTo>
                    <a:pt x="684" y="474"/>
                  </a:lnTo>
                  <a:lnTo>
                    <a:pt x="700" y="424"/>
                  </a:lnTo>
                  <a:lnTo>
                    <a:pt x="718" y="371"/>
                  </a:lnTo>
                  <a:lnTo>
                    <a:pt x="731" y="319"/>
                  </a:lnTo>
                  <a:lnTo>
                    <a:pt x="743" y="269"/>
                  </a:lnTo>
                  <a:lnTo>
                    <a:pt x="752" y="221"/>
                  </a:lnTo>
                  <a:lnTo>
                    <a:pt x="754" y="183"/>
                  </a:lnTo>
                  <a:lnTo>
                    <a:pt x="749" y="138"/>
                  </a:lnTo>
                  <a:lnTo>
                    <a:pt x="738" y="98"/>
                  </a:lnTo>
                  <a:lnTo>
                    <a:pt x="718" y="62"/>
                  </a:lnTo>
                  <a:lnTo>
                    <a:pt x="691" y="36"/>
                  </a:lnTo>
                  <a:lnTo>
                    <a:pt x="657" y="17"/>
                  </a:lnTo>
                  <a:lnTo>
                    <a:pt x="616" y="5"/>
                  </a:lnTo>
                  <a:lnTo>
                    <a:pt x="569" y="0"/>
                  </a:lnTo>
                  <a:lnTo>
                    <a:pt x="517" y="5"/>
                  </a:lnTo>
                  <a:lnTo>
                    <a:pt x="472" y="17"/>
                  </a:lnTo>
                  <a:lnTo>
                    <a:pt x="433" y="36"/>
                  </a:lnTo>
                  <a:lnTo>
                    <a:pt x="400" y="60"/>
                  </a:lnTo>
                  <a:lnTo>
                    <a:pt x="370" y="83"/>
                  </a:lnTo>
                  <a:lnTo>
                    <a:pt x="348" y="110"/>
                  </a:lnTo>
                  <a:lnTo>
                    <a:pt x="330" y="131"/>
                  </a:lnTo>
                  <a:lnTo>
                    <a:pt x="318" y="148"/>
                  </a:lnTo>
                  <a:lnTo>
                    <a:pt x="309" y="105"/>
                  </a:lnTo>
                  <a:lnTo>
                    <a:pt x="291" y="67"/>
                  </a:lnTo>
                  <a:lnTo>
                    <a:pt x="269" y="38"/>
                  </a:lnTo>
                  <a:lnTo>
                    <a:pt x="239" y="17"/>
                  </a:lnTo>
                  <a:lnTo>
                    <a:pt x="206" y="5"/>
                  </a:lnTo>
                  <a:lnTo>
                    <a:pt x="169" y="0"/>
                  </a:lnTo>
                  <a:lnTo>
                    <a:pt x="136" y="5"/>
                  </a:lnTo>
                  <a:lnTo>
                    <a:pt x="109" y="19"/>
                  </a:lnTo>
                  <a:lnTo>
                    <a:pt x="86" y="38"/>
                  </a:lnTo>
                  <a:lnTo>
                    <a:pt x="70" y="60"/>
                  </a:lnTo>
                  <a:lnTo>
                    <a:pt x="57" y="79"/>
                  </a:lnTo>
                  <a:lnTo>
                    <a:pt x="48" y="98"/>
                  </a:lnTo>
                  <a:lnTo>
                    <a:pt x="36" y="124"/>
                  </a:lnTo>
                  <a:lnTo>
                    <a:pt x="27" y="155"/>
                  </a:lnTo>
                  <a:lnTo>
                    <a:pt x="18" y="183"/>
                  </a:lnTo>
                  <a:lnTo>
                    <a:pt x="12" y="212"/>
                  </a:lnTo>
                  <a:lnTo>
                    <a:pt x="5" y="236"/>
                  </a:lnTo>
                  <a:lnTo>
                    <a:pt x="0" y="255"/>
                  </a:lnTo>
                  <a:lnTo>
                    <a:pt x="0" y="269"/>
                  </a:lnTo>
                  <a:lnTo>
                    <a:pt x="2" y="274"/>
                  </a:lnTo>
                  <a:lnTo>
                    <a:pt x="7" y="276"/>
                  </a:lnTo>
                  <a:lnTo>
                    <a:pt x="9" y="279"/>
                  </a:lnTo>
                  <a:lnTo>
                    <a:pt x="27" y="279"/>
                  </a:lnTo>
                  <a:lnTo>
                    <a:pt x="34" y="274"/>
                  </a:lnTo>
                  <a:lnTo>
                    <a:pt x="41" y="262"/>
                  </a:lnTo>
                  <a:lnTo>
                    <a:pt x="45" y="241"/>
                  </a:lnTo>
                  <a:lnTo>
                    <a:pt x="59" y="183"/>
                  </a:lnTo>
                  <a:lnTo>
                    <a:pt x="77" y="133"/>
                  </a:lnTo>
                  <a:lnTo>
                    <a:pt x="93" y="93"/>
                  </a:lnTo>
                  <a:lnTo>
                    <a:pt x="113" y="64"/>
                  </a:lnTo>
                  <a:lnTo>
                    <a:pt x="138" y="45"/>
                  </a:lnTo>
                  <a:lnTo>
                    <a:pt x="165" y="38"/>
                  </a:lnTo>
                  <a:lnTo>
                    <a:pt x="183" y="40"/>
                  </a:lnTo>
                  <a:lnTo>
                    <a:pt x="197" y="50"/>
                  </a:lnTo>
                  <a:lnTo>
                    <a:pt x="206" y="64"/>
                  </a:lnTo>
                  <a:lnTo>
                    <a:pt x="212" y="86"/>
                  </a:lnTo>
                  <a:lnTo>
                    <a:pt x="215" y="117"/>
                  </a:lnTo>
                  <a:lnTo>
                    <a:pt x="215" y="133"/>
                  </a:lnTo>
                  <a:lnTo>
                    <a:pt x="210" y="167"/>
                  </a:lnTo>
                  <a:lnTo>
                    <a:pt x="203" y="191"/>
                  </a:lnTo>
                  <a:lnTo>
                    <a:pt x="197" y="219"/>
                  </a:lnTo>
                  <a:lnTo>
                    <a:pt x="188" y="260"/>
                  </a:lnTo>
                  <a:lnTo>
                    <a:pt x="95" y="652"/>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2789" name="Freeform 21"/>
            <p:cNvSpPr>
              <a:spLocks/>
            </p:cNvSpPr>
            <p:nvPr/>
          </p:nvSpPr>
          <p:spPr bwMode="auto">
            <a:xfrm>
              <a:off x="7380" y="3399"/>
              <a:ext cx="375" cy="1703"/>
            </a:xfrm>
            <a:custGeom>
              <a:avLst/>
              <a:gdLst/>
              <a:ahLst/>
              <a:cxnLst>
                <a:cxn ang="0">
                  <a:pos x="375" y="850"/>
                </a:cxn>
                <a:cxn ang="0">
                  <a:pos x="373" y="779"/>
                </a:cxn>
                <a:cxn ang="0">
                  <a:pos x="366" y="698"/>
                </a:cxn>
                <a:cxn ang="0">
                  <a:pos x="355" y="607"/>
                </a:cxn>
                <a:cxn ang="0">
                  <a:pos x="334" y="514"/>
                </a:cxn>
                <a:cxn ang="0">
                  <a:pos x="307" y="417"/>
                </a:cxn>
                <a:cxn ang="0">
                  <a:pos x="267" y="319"/>
                </a:cxn>
                <a:cxn ang="0">
                  <a:pos x="233" y="253"/>
                </a:cxn>
                <a:cxn ang="0">
                  <a:pos x="199" y="195"/>
                </a:cxn>
                <a:cxn ang="0">
                  <a:pos x="163" y="143"/>
                </a:cxn>
                <a:cxn ang="0">
                  <a:pos x="129" y="100"/>
                </a:cxn>
                <a:cxn ang="0">
                  <a:pos x="95" y="64"/>
                </a:cxn>
                <a:cxn ang="0">
                  <a:pos x="66" y="36"/>
                </a:cxn>
                <a:cxn ang="0">
                  <a:pos x="43" y="17"/>
                </a:cxn>
                <a:cxn ang="0">
                  <a:pos x="25" y="5"/>
                </a:cxn>
                <a:cxn ang="0">
                  <a:pos x="16" y="0"/>
                </a:cxn>
                <a:cxn ang="0">
                  <a:pos x="9" y="0"/>
                </a:cxn>
                <a:cxn ang="0">
                  <a:pos x="0" y="10"/>
                </a:cxn>
                <a:cxn ang="0">
                  <a:pos x="0" y="19"/>
                </a:cxn>
                <a:cxn ang="0">
                  <a:pos x="3" y="24"/>
                </a:cxn>
                <a:cxn ang="0">
                  <a:pos x="7" y="31"/>
                </a:cxn>
                <a:cxn ang="0">
                  <a:pos x="16" y="41"/>
                </a:cxn>
                <a:cxn ang="0">
                  <a:pos x="30" y="57"/>
                </a:cxn>
                <a:cxn ang="0">
                  <a:pos x="86" y="124"/>
                </a:cxn>
                <a:cxn ang="0">
                  <a:pos x="136" y="203"/>
                </a:cxn>
                <a:cxn ang="0">
                  <a:pos x="179" y="288"/>
                </a:cxn>
                <a:cxn ang="0">
                  <a:pos x="215" y="384"/>
                </a:cxn>
                <a:cxn ang="0">
                  <a:pos x="242" y="488"/>
                </a:cxn>
                <a:cxn ang="0">
                  <a:pos x="264" y="600"/>
                </a:cxn>
                <a:cxn ang="0">
                  <a:pos x="276" y="722"/>
                </a:cxn>
                <a:cxn ang="0">
                  <a:pos x="280" y="850"/>
                </a:cxn>
                <a:cxn ang="0">
                  <a:pos x="278" y="948"/>
                </a:cxn>
                <a:cxn ang="0">
                  <a:pos x="271" y="1045"/>
                </a:cxn>
                <a:cxn ang="0">
                  <a:pos x="257" y="1141"/>
                </a:cxn>
                <a:cxn ang="0">
                  <a:pos x="237" y="1236"/>
                </a:cxn>
                <a:cxn ang="0">
                  <a:pos x="210" y="1329"/>
                </a:cxn>
                <a:cxn ang="0">
                  <a:pos x="176" y="1417"/>
                </a:cxn>
                <a:cxn ang="0">
                  <a:pos x="133" y="1500"/>
                </a:cxn>
                <a:cxn ang="0">
                  <a:pos x="82" y="1581"/>
                </a:cxn>
                <a:cxn ang="0">
                  <a:pos x="21" y="1655"/>
                </a:cxn>
                <a:cxn ang="0">
                  <a:pos x="5" y="1672"/>
                </a:cxn>
                <a:cxn ang="0">
                  <a:pos x="3" y="1676"/>
                </a:cxn>
                <a:cxn ang="0">
                  <a:pos x="0" y="1679"/>
                </a:cxn>
                <a:cxn ang="0">
                  <a:pos x="0" y="1693"/>
                </a:cxn>
                <a:cxn ang="0">
                  <a:pos x="5" y="1698"/>
                </a:cxn>
                <a:cxn ang="0">
                  <a:pos x="9" y="1700"/>
                </a:cxn>
                <a:cxn ang="0">
                  <a:pos x="16" y="1703"/>
                </a:cxn>
                <a:cxn ang="0">
                  <a:pos x="25" y="1698"/>
                </a:cxn>
                <a:cxn ang="0">
                  <a:pos x="43" y="1686"/>
                </a:cxn>
                <a:cxn ang="0">
                  <a:pos x="68" y="1665"/>
                </a:cxn>
                <a:cxn ang="0">
                  <a:pos x="131" y="1598"/>
                </a:cxn>
                <a:cxn ang="0">
                  <a:pos x="167" y="1553"/>
                </a:cxn>
                <a:cxn ang="0">
                  <a:pos x="203" y="1500"/>
                </a:cxn>
                <a:cxn ang="0">
                  <a:pos x="239" y="1438"/>
                </a:cxn>
                <a:cxn ang="0">
                  <a:pos x="273" y="1369"/>
                </a:cxn>
                <a:cxn ang="0">
                  <a:pos x="314" y="1257"/>
                </a:cxn>
                <a:cxn ang="0">
                  <a:pos x="343" y="1148"/>
                </a:cxn>
                <a:cxn ang="0">
                  <a:pos x="361" y="1041"/>
                </a:cxn>
                <a:cxn ang="0">
                  <a:pos x="370" y="941"/>
                </a:cxn>
                <a:cxn ang="0">
                  <a:pos x="375" y="850"/>
                </a:cxn>
              </a:cxnLst>
              <a:rect l="0" t="0" r="r" b="b"/>
              <a:pathLst>
                <a:path w="375" h="1703">
                  <a:moveTo>
                    <a:pt x="375" y="850"/>
                  </a:moveTo>
                  <a:lnTo>
                    <a:pt x="373" y="779"/>
                  </a:lnTo>
                  <a:lnTo>
                    <a:pt x="366" y="698"/>
                  </a:lnTo>
                  <a:lnTo>
                    <a:pt x="355" y="607"/>
                  </a:lnTo>
                  <a:lnTo>
                    <a:pt x="334" y="514"/>
                  </a:lnTo>
                  <a:lnTo>
                    <a:pt x="307" y="417"/>
                  </a:lnTo>
                  <a:lnTo>
                    <a:pt x="267" y="319"/>
                  </a:lnTo>
                  <a:lnTo>
                    <a:pt x="233" y="253"/>
                  </a:lnTo>
                  <a:lnTo>
                    <a:pt x="199" y="195"/>
                  </a:lnTo>
                  <a:lnTo>
                    <a:pt x="163" y="143"/>
                  </a:lnTo>
                  <a:lnTo>
                    <a:pt x="129" y="100"/>
                  </a:lnTo>
                  <a:lnTo>
                    <a:pt x="95" y="64"/>
                  </a:lnTo>
                  <a:lnTo>
                    <a:pt x="66" y="36"/>
                  </a:lnTo>
                  <a:lnTo>
                    <a:pt x="43" y="17"/>
                  </a:lnTo>
                  <a:lnTo>
                    <a:pt x="25" y="5"/>
                  </a:lnTo>
                  <a:lnTo>
                    <a:pt x="16" y="0"/>
                  </a:lnTo>
                  <a:lnTo>
                    <a:pt x="9" y="0"/>
                  </a:lnTo>
                  <a:lnTo>
                    <a:pt x="0" y="10"/>
                  </a:lnTo>
                  <a:lnTo>
                    <a:pt x="0" y="19"/>
                  </a:lnTo>
                  <a:lnTo>
                    <a:pt x="3" y="24"/>
                  </a:lnTo>
                  <a:lnTo>
                    <a:pt x="7" y="31"/>
                  </a:lnTo>
                  <a:lnTo>
                    <a:pt x="16" y="41"/>
                  </a:lnTo>
                  <a:lnTo>
                    <a:pt x="30" y="57"/>
                  </a:lnTo>
                  <a:lnTo>
                    <a:pt x="86" y="124"/>
                  </a:lnTo>
                  <a:lnTo>
                    <a:pt x="136" y="203"/>
                  </a:lnTo>
                  <a:lnTo>
                    <a:pt x="179" y="288"/>
                  </a:lnTo>
                  <a:lnTo>
                    <a:pt x="215" y="384"/>
                  </a:lnTo>
                  <a:lnTo>
                    <a:pt x="242" y="488"/>
                  </a:lnTo>
                  <a:lnTo>
                    <a:pt x="264" y="600"/>
                  </a:lnTo>
                  <a:lnTo>
                    <a:pt x="276" y="722"/>
                  </a:lnTo>
                  <a:lnTo>
                    <a:pt x="280" y="850"/>
                  </a:lnTo>
                  <a:lnTo>
                    <a:pt x="278" y="948"/>
                  </a:lnTo>
                  <a:lnTo>
                    <a:pt x="271" y="1045"/>
                  </a:lnTo>
                  <a:lnTo>
                    <a:pt x="257" y="1141"/>
                  </a:lnTo>
                  <a:lnTo>
                    <a:pt x="237" y="1236"/>
                  </a:lnTo>
                  <a:lnTo>
                    <a:pt x="210" y="1329"/>
                  </a:lnTo>
                  <a:lnTo>
                    <a:pt x="176" y="1417"/>
                  </a:lnTo>
                  <a:lnTo>
                    <a:pt x="133" y="1500"/>
                  </a:lnTo>
                  <a:lnTo>
                    <a:pt x="82" y="1581"/>
                  </a:lnTo>
                  <a:lnTo>
                    <a:pt x="21" y="1655"/>
                  </a:lnTo>
                  <a:lnTo>
                    <a:pt x="5" y="1672"/>
                  </a:lnTo>
                  <a:lnTo>
                    <a:pt x="3" y="1676"/>
                  </a:lnTo>
                  <a:lnTo>
                    <a:pt x="0" y="1679"/>
                  </a:lnTo>
                  <a:lnTo>
                    <a:pt x="0" y="1693"/>
                  </a:lnTo>
                  <a:lnTo>
                    <a:pt x="5" y="1698"/>
                  </a:lnTo>
                  <a:lnTo>
                    <a:pt x="9" y="1700"/>
                  </a:lnTo>
                  <a:lnTo>
                    <a:pt x="16" y="1703"/>
                  </a:lnTo>
                  <a:lnTo>
                    <a:pt x="25" y="1698"/>
                  </a:lnTo>
                  <a:lnTo>
                    <a:pt x="43" y="1686"/>
                  </a:lnTo>
                  <a:lnTo>
                    <a:pt x="68" y="1665"/>
                  </a:lnTo>
                  <a:lnTo>
                    <a:pt x="131" y="1598"/>
                  </a:lnTo>
                  <a:lnTo>
                    <a:pt x="167" y="1553"/>
                  </a:lnTo>
                  <a:lnTo>
                    <a:pt x="203" y="1500"/>
                  </a:lnTo>
                  <a:lnTo>
                    <a:pt x="239" y="1438"/>
                  </a:lnTo>
                  <a:lnTo>
                    <a:pt x="273" y="1369"/>
                  </a:lnTo>
                  <a:lnTo>
                    <a:pt x="314" y="1257"/>
                  </a:lnTo>
                  <a:lnTo>
                    <a:pt x="343" y="1148"/>
                  </a:lnTo>
                  <a:lnTo>
                    <a:pt x="361" y="1041"/>
                  </a:lnTo>
                  <a:lnTo>
                    <a:pt x="370" y="941"/>
                  </a:lnTo>
                  <a:lnTo>
                    <a:pt x="375" y="85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2790" name="Freeform 22"/>
            <p:cNvSpPr>
              <a:spLocks/>
            </p:cNvSpPr>
            <p:nvPr/>
          </p:nvSpPr>
          <p:spPr bwMode="auto">
            <a:xfrm>
              <a:off x="8486" y="3628"/>
              <a:ext cx="503" cy="1066"/>
            </a:xfrm>
            <a:custGeom>
              <a:avLst/>
              <a:gdLst/>
              <a:ahLst/>
              <a:cxnLst>
                <a:cxn ang="0">
                  <a:pos x="248" y="366"/>
                </a:cxn>
                <a:cxn ang="0">
                  <a:pos x="478" y="366"/>
                </a:cxn>
                <a:cxn ang="0">
                  <a:pos x="478" y="314"/>
                </a:cxn>
                <a:cxn ang="0">
                  <a:pos x="248" y="314"/>
                </a:cxn>
                <a:cxn ang="0">
                  <a:pos x="248" y="0"/>
                </a:cxn>
                <a:cxn ang="0">
                  <a:pos x="207" y="0"/>
                </a:cxn>
                <a:cxn ang="0">
                  <a:pos x="205" y="43"/>
                </a:cxn>
                <a:cxn ang="0">
                  <a:pos x="201" y="88"/>
                </a:cxn>
                <a:cxn ang="0">
                  <a:pos x="192" y="131"/>
                </a:cxn>
                <a:cxn ang="0">
                  <a:pos x="178" y="174"/>
                </a:cxn>
                <a:cxn ang="0">
                  <a:pos x="162" y="214"/>
                </a:cxn>
                <a:cxn ang="0">
                  <a:pos x="140" y="250"/>
                </a:cxn>
                <a:cxn ang="0">
                  <a:pos x="113" y="281"/>
                </a:cxn>
                <a:cxn ang="0">
                  <a:pos x="81" y="307"/>
                </a:cxn>
                <a:cxn ang="0">
                  <a:pos x="43" y="321"/>
                </a:cxn>
                <a:cxn ang="0">
                  <a:pos x="0" y="328"/>
                </a:cxn>
                <a:cxn ang="0">
                  <a:pos x="0" y="366"/>
                </a:cxn>
                <a:cxn ang="0">
                  <a:pos x="135" y="366"/>
                </a:cxn>
                <a:cxn ang="0">
                  <a:pos x="135" y="835"/>
                </a:cxn>
                <a:cxn ang="0">
                  <a:pos x="140" y="888"/>
                </a:cxn>
                <a:cxn ang="0">
                  <a:pos x="149" y="933"/>
                </a:cxn>
                <a:cxn ang="0">
                  <a:pos x="164" y="969"/>
                </a:cxn>
                <a:cxn ang="0">
                  <a:pos x="183" y="997"/>
                </a:cxn>
                <a:cxn ang="0">
                  <a:pos x="205" y="1021"/>
                </a:cxn>
                <a:cxn ang="0">
                  <a:pos x="230" y="1038"/>
                </a:cxn>
                <a:cxn ang="0">
                  <a:pos x="255" y="1050"/>
                </a:cxn>
                <a:cxn ang="0">
                  <a:pos x="282" y="1059"/>
                </a:cxn>
                <a:cxn ang="0">
                  <a:pos x="304" y="1064"/>
                </a:cxn>
                <a:cxn ang="0">
                  <a:pos x="327" y="1066"/>
                </a:cxn>
                <a:cxn ang="0">
                  <a:pos x="345" y="1066"/>
                </a:cxn>
                <a:cxn ang="0">
                  <a:pos x="383" y="1062"/>
                </a:cxn>
                <a:cxn ang="0">
                  <a:pos x="417" y="1045"/>
                </a:cxn>
                <a:cxn ang="0">
                  <a:pos x="444" y="1021"/>
                </a:cxn>
                <a:cxn ang="0">
                  <a:pos x="467" y="993"/>
                </a:cxn>
                <a:cxn ang="0">
                  <a:pos x="483" y="957"/>
                </a:cxn>
                <a:cxn ang="0">
                  <a:pos x="494" y="919"/>
                </a:cxn>
                <a:cxn ang="0">
                  <a:pos x="501" y="878"/>
                </a:cxn>
                <a:cxn ang="0">
                  <a:pos x="503" y="835"/>
                </a:cxn>
                <a:cxn ang="0">
                  <a:pos x="503" y="740"/>
                </a:cxn>
                <a:cxn ang="0">
                  <a:pos x="462" y="740"/>
                </a:cxn>
                <a:cxn ang="0">
                  <a:pos x="462" y="833"/>
                </a:cxn>
                <a:cxn ang="0">
                  <a:pos x="458" y="890"/>
                </a:cxn>
                <a:cxn ang="0">
                  <a:pos x="449" y="938"/>
                </a:cxn>
                <a:cxn ang="0">
                  <a:pos x="431" y="976"/>
                </a:cxn>
                <a:cxn ang="0">
                  <a:pos x="410" y="1002"/>
                </a:cxn>
                <a:cxn ang="0">
                  <a:pos x="383" y="1019"/>
                </a:cxn>
                <a:cxn ang="0">
                  <a:pos x="356" y="1024"/>
                </a:cxn>
                <a:cxn ang="0">
                  <a:pos x="327" y="1019"/>
                </a:cxn>
                <a:cxn ang="0">
                  <a:pos x="302" y="1007"/>
                </a:cxn>
                <a:cxn ang="0">
                  <a:pos x="284" y="990"/>
                </a:cxn>
                <a:cxn ang="0">
                  <a:pos x="271" y="966"/>
                </a:cxn>
                <a:cxn ang="0">
                  <a:pos x="261" y="943"/>
                </a:cxn>
                <a:cxn ang="0">
                  <a:pos x="255" y="916"/>
                </a:cxn>
                <a:cxn ang="0">
                  <a:pos x="250" y="893"/>
                </a:cxn>
                <a:cxn ang="0">
                  <a:pos x="248" y="869"/>
                </a:cxn>
                <a:cxn ang="0">
                  <a:pos x="248" y="840"/>
                </a:cxn>
                <a:cxn ang="0">
                  <a:pos x="248" y="366"/>
                </a:cxn>
              </a:cxnLst>
              <a:rect l="0" t="0" r="r" b="b"/>
              <a:pathLst>
                <a:path w="503" h="1066">
                  <a:moveTo>
                    <a:pt x="248" y="366"/>
                  </a:moveTo>
                  <a:lnTo>
                    <a:pt x="478" y="366"/>
                  </a:lnTo>
                  <a:lnTo>
                    <a:pt x="478" y="314"/>
                  </a:lnTo>
                  <a:lnTo>
                    <a:pt x="248" y="314"/>
                  </a:lnTo>
                  <a:lnTo>
                    <a:pt x="248" y="0"/>
                  </a:lnTo>
                  <a:lnTo>
                    <a:pt x="207" y="0"/>
                  </a:lnTo>
                  <a:lnTo>
                    <a:pt x="205" y="43"/>
                  </a:lnTo>
                  <a:lnTo>
                    <a:pt x="201" y="88"/>
                  </a:lnTo>
                  <a:lnTo>
                    <a:pt x="192" y="131"/>
                  </a:lnTo>
                  <a:lnTo>
                    <a:pt x="178" y="174"/>
                  </a:lnTo>
                  <a:lnTo>
                    <a:pt x="162" y="214"/>
                  </a:lnTo>
                  <a:lnTo>
                    <a:pt x="140" y="250"/>
                  </a:lnTo>
                  <a:lnTo>
                    <a:pt x="113" y="281"/>
                  </a:lnTo>
                  <a:lnTo>
                    <a:pt x="81" y="307"/>
                  </a:lnTo>
                  <a:lnTo>
                    <a:pt x="43" y="321"/>
                  </a:lnTo>
                  <a:lnTo>
                    <a:pt x="0" y="328"/>
                  </a:lnTo>
                  <a:lnTo>
                    <a:pt x="0" y="366"/>
                  </a:lnTo>
                  <a:lnTo>
                    <a:pt x="135" y="366"/>
                  </a:lnTo>
                  <a:lnTo>
                    <a:pt x="135" y="835"/>
                  </a:lnTo>
                  <a:lnTo>
                    <a:pt x="140" y="888"/>
                  </a:lnTo>
                  <a:lnTo>
                    <a:pt x="149" y="933"/>
                  </a:lnTo>
                  <a:lnTo>
                    <a:pt x="164" y="969"/>
                  </a:lnTo>
                  <a:lnTo>
                    <a:pt x="183" y="997"/>
                  </a:lnTo>
                  <a:lnTo>
                    <a:pt x="205" y="1021"/>
                  </a:lnTo>
                  <a:lnTo>
                    <a:pt x="230" y="1038"/>
                  </a:lnTo>
                  <a:lnTo>
                    <a:pt x="255" y="1050"/>
                  </a:lnTo>
                  <a:lnTo>
                    <a:pt x="282" y="1059"/>
                  </a:lnTo>
                  <a:lnTo>
                    <a:pt x="304" y="1064"/>
                  </a:lnTo>
                  <a:lnTo>
                    <a:pt x="327" y="1066"/>
                  </a:lnTo>
                  <a:lnTo>
                    <a:pt x="345" y="1066"/>
                  </a:lnTo>
                  <a:lnTo>
                    <a:pt x="383" y="1062"/>
                  </a:lnTo>
                  <a:lnTo>
                    <a:pt x="417" y="1045"/>
                  </a:lnTo>
                  <a:lnTo>
                    <a:pt x="444" y="1021"/>
                  </a:lnTo>
                  <a:lnTo>
                    <a:pt x="467" y="993"/>
                  </a:lnTo>
                  <a:lnTo>
                    <a:pt x="483" y="957"/>
                  </a:lnTo>
                  <a:lnTo>
                    <a:pt x="494" y="919"/>
                  </a:lnTo>
                  <a:lnTo>
                    <a:pt x="501" y="878"/>
                  </a:lnTo>
                  <a:lnTo>
                    <a:pt x="503" y="835"/>
                  </a:lnTo>
                  <a:lnTo>
                    <a:pt x="503" y="740"/>
                  </a:lnTo>
                  <a:lnTo>
                    <a:pt x="462" y="740"/>
                  </a:lnTo>
                  <a:lnTo>
                    <a:pt x="462" y="833"/>
                  </a:lnTo>
                  <a:lnTo>
                    <a:pt x="458" y="890"/>
                  </a:lnTo>
                  <a:lnTo>
                    <a:pt x="449" y="938"/>
                  </a:lnTo>
                  <a:lnTo>
                    <a:pt x="431" y="976"/>
                  </a:lnTo>
                  <a:lnTo>
                    <a:pt x="410" y="1002"/>
                  </a:lnTo>
                  <a:lnTo>
                    <a:pt x="383" y="1019"/>
                  </a:lnTo>
                  <a:lnTo>
                    <a:pt x="356" y="1024"/>
                  </a:lnTo>
                  <a:lnTo>
                    <a:pt x="327" y="1019"/>
                  </a:lnTo>
                  <a:lnTo>
                    <a:pt x="302" y="1007"/>
                  </a:lnTo>
                  <a:lnTo>
                    <a:pt x="284" y="990"/>
                  </a:lnTo>
                  <a:lnTo>
                    <a:pt x="271" y="966"/>
                  </a:lnTo>
                  <a:lnTo>
                    <a:pt x="261" y="943"/>
                  </a:lnTo>
                  <a:lnTo>
                    <a:pt x="255" y="916"/>
                  </a:lnTo>
                  <a:lnTo>
                    <a:pt x="250" y="893"/>
                  </a:lnTo>
                  <a:lnTo>
                    <a:pt x="248" y="869"/>
                  </a:lnTo>
                  <a:lnTo>
                    <a:pt x="248" y="840"/>
                  </a:lnTo>
                  <a:lnTo>
                    <a:pt x="248" y="366"/>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2791" name="Freeform 23"/>
            <p:cNvSpPr>
              <a:spLocks noEditPoints="1"/>
            </p:cNvSpPr>
            <p:nvPr/>
          </p:nvSpPr>
          <p:spPr bwMode="auto">
            <a:xfrm>
              <a:off x="9136" y="3537"/>
              <a:ext cx="343" cy="1138"/>
            </a:xfrm>
            <a:custGeom>
              <a:avLst/>
              <a:gdLst/>
              <a:ahLst/>
              <a:cxnLst>
                <a:cxn ang="0">
                  <a:pos x="230" y="386"/>
                </a:cxn>
                <a:cxn ang="0">
                  <a:pos x="4" y="405"/>
                </a:cxn>
                <a:cxn ang="0">
                  <a:pos x="4" y="457"/>
                </a:cxn>
                <a:cxn ang="0">
                  <a:pos x="49" y="460"/>
                </a:cxn>
                <a:cxn ang="0">
                  <a:pos x="83" y="462"/>
                </a:cxn>
                <a:cxn ang="0">
                  <a:pos x="103" y="474"/>
                </a:cxn>
                <a:cxn ang="0">
                  <a:pos x="117" y="491"/>
                </a:cxn>
                <a:cxn ang="0">
                  <a:pos x="124" y="515"/>
                </a:cxn>
                <a:cxn ang="0">
                  <a:pos x="124" y="1010"/>
                </a:cxn>
                <a:cxn ang="0">
                  <a:pos x="121" y="1041"/>
                </a:cxn>
                <a:cxn ang="0">
                  <a:pos x="115" y="1062"/>
                </a:cxn>
                <a:cxn ang="0">
                  <a:pos x="101" y="1077"/>
                </a:cxn>
                <a:cxn ang="0">
                  <a:pos x="79" y="1084"/>
                </a:cxn>
                <a:cxn ang="0">
                  <a:pos x="45" y="1086"/>
                </a:cxn>
                <a:cxn ang="0">
                  <a:pos x="0" y="1086"/>
                </a:cxn>
                <a:cxn ang="0">
                  <a:pos x="0" y="1138"/>
                </a:cxn>
                <a:cxn ang="0">
                  <a:pos x="33" y="1138"/>
                </a:cxn>
                <a:cxn ang="0">
                  <a:pos x="72" y="1136"/>
                </a:cxn>
                <a:cxn ang="0">
                  <a:pos x="112" y="1134"/>
                </a:cxn>
                <a:cxn ang="0">
                  <a:pos x="176" y="1134"/>
                </a:cxn>
                <a:cxn ang="0">
                  <a:pos x="261" y="1136"/>
                </a:cxn>
                <a:cxn ang="0">
                  <a:pos x="343" y="1138"/>
                </a:cxn>
                <a:cxn ang="0">
                  <a:pos x="343" y="1086"/>
                </a:cxn>
                <a:cxn ang="0">
                  <a:pos x="297" y="1086"/>
                </a:cxn>
                <a:cxn ang="0">
                  <a:pos x="266" y="1081"/>
                </a:cxn>
                <a:cxn ang="0">
                  <a:pos x="248" y="1074"/>
                </a:cxn>
                <a:cxn ang="0">
                  <a:pos x="236" y="1060"/>
                </a:cxn>
                <a:cxn ang="0">
                  <a:pos x="232" y="1038"/>
                </a:cxn>
                <a:cxn ang="0">
                  <a:pos x="230" y="1010"/>
                </a:cxn>
                <a:cxn ang="0">
                  <a:pos x="230" y="386"/>
                </a:cxn>
                <a:cxn ang="0">
                  <a:pos x="236" y="91"/>
                </a:cxn>
                <a:cxn ang="0">
                  <a:pos x="232" y="60"/>
                </a:cxn>
                <a:cxn ang="0">
                  <a:pos x="221" y="36"/>
                </a:cxn>
                <a:cxn ang="0">
                  <a:pos x="200" y="17"/>
                </a:cxn>
                <a:cxn ang="0">
                  <a:pos x="178" y="5"/>
                </a:cxn>
                <a:cxn ang="0">
                  <a:pos x="151" y="0"/>
                </a:cxn>
                <a:cxn ang="0">
                  <a:pos x="124" y="5"/>
                </a:cxn>
                <a:cxn ang="0">
                  <a:pos x="99" y="19"/>
                </a:cxn>
                <a:cxn ang="0">
                  <a:pos x="81" y="38"/>
                </a:cxn>
                <a:cxn ang="0">
                  <a:pos x="70" y="65"/>
                </a:cxn>
                <a:cxn ang="0">
                  <a:pos x="67" y="91"/>
                </a:cxn>
                <a:cxn ang="0">
                  <a:pos x="72" y="117"/>
                </a:cxn>
                <a:cxn ang="0">
                  <a:pos x="83" y="141"/>
                </a:cxn>
                <a:cxn ang="0">
                  <a:pos x="101" y="162"/>
                </a:cxn>
                <a:cxn ang="0">
                  <a:pos x="124" y="176"/>
                </a:cxn>
                <a:cxn ang="0">
                  <a:pos x="151" y="181"/>
                </a:cxn>
                <a:cxn ang="0">
                  <a:pos x="178" y="176"/>
                </a:cxn>
                <a:cxn ang="0">
                  <a:pos x="200" y="165"/>
                </a:cxn>
                <a:cxn ang="0">
                  <a:pos x="221" y="146"/>
                </a:cxn>
                <a:cxn ang="0">
                  <a:pos x="232" y="119"/>
                </a:cxn>
                <a:cxn ang="0">
                  <a:pos x="236" y="91"/>
                </a:cxn>
              </a:cxnLst>
              <a:rect l="0" t="0" r="r" b="b"/>
              <a:pathLst>
                <a:path w="343" h="1138">
                  <a:moveTo>
                    <a:pt x="230" y="386"/>
                  </a:moveTo>
                  <a:lnTo>
                    <a:pt x="4" y="405"/>
                  </a:lnTo>
                  <a:lnTo>
                    <a:pt x="4" y="457"/>
                  </a:lnTo>
                  <a:lnTo>
                    <a:pt x="49" y="460"/>
                  </a:lnTo>
                  <a:lnTo>
                    <a:pt x="83" y="462"/>
                  </a:lnTo>
                  <a:lnTo>
                    <a:pt x="103" y="474"/>
                  </a:lnTo>
                  <a:lnTo>
                    <a:pt x="117" y="491"/>
                  </a:lnTo>
                  <a:lnTo>
                    <a:pt x="124" y="515"/>
                  </a:lnTo>
                  <a:lnTo>
                    <a:pt x="124" y="1010"/>
                  </a:lnTo>
                  <a:lnTo>
                    <a:pt x="121" y="1041"/>
                  </a:lnTo>
                  <a:lnTo>
                    <a:pt x="115" y="1062"/>
                  </a:lnTo>
                  <a:lnTo>
                    <a:pt x="101" y="1077"/>
                  </a:lnTo>
                  <a:lnTo>
                    <a:pt x="79" y="1084"/>
                  </a:lnTo>
                  <a:lnTo>
                    <a:pt x="45" y="1086"/>
                  </a:lnTo>
                  <a:lnTo>
                    <a:pt x="0" y="1086"/>
                  </a:lnTo>
                  <a:lnTo>
                    <a:pt x="0" y="1138"/>
                  </a:lnTo>
                  <a:lnTo>
                    <a:pt x="33" y="1138"/>
                  </a:lnTo>
                  <a:lnTo>
                    <a:pt x="72" y="1136"/>
                  </a:lnTo>
                  <a:lnTo>
                    <a:pt x="112" y="1134"/>
                  </a:lnTo>
                  <a:lnTo>
                    <a:pt x="176" y="1134"/>
                  </a:lnTo>
                  <a:lnTo>
                    <a:pt x="261" y="1136"/>
                  </a:lnTo>
                  <a:lnTo>
                    <a:pt x="343" y="1138"/>
                  </a:lnTo>
                  <a:lnTo>
                    <a:pt x="343" y="1086"/>
                  </a:lnTo>
                  <a:lnTo>
                    <a:pt x="297" y="1086"/>
                  </a:lnTo>
                  <a:lnTo>
                    <a:pt x="266" y="1081"/>
                  </a:lnTo>
                  <a:lnTo>
                    <a:pt x="248" y="1074"/>
                  </a:lnTo>
                  <a:lnTo>
                    <a:pt x="236" y="1060"/>
                  </a:lnTo>
                  <a:lnTo>
                    <a:pt x="232" y="1038"/>
                  </a:lnTo>
                  <a:lnTo>
                    <a:pt x="230" y="1010"/>
                  </a:lnTo>
                  <a:lnTo>
                    <a:pt x="230" y="386"/>
                  </a:lnTo>
                  <a:close/>
                  <a:moveTo>
                    <a:pt x="236" y="91"/>
                  </a:moveTo>
                  <a:lnTo>
                    <a:pt x="232" y="60"/>
                  </a:lnTo>
                  <a:lnTo>
                    <a:pt x="221" y="36"/>
                  </a:lnTo>
                  <a:lnTo>
                    <a:pt x="200" y="17"/>
                  </a:lnTo>
                  <a:lnTo>
                    <a:pt x="178" y="5"/>
                  </a:lnTo>
                  <a:lnTo>
                    <a:pt x="151" y="0"/>
                  </a:lnTo>
                  <a:lnTo>
                    <a:pt x="124" y="5"/>
                  </a:lnTo>
                  <a:lnTo>
                    <a:pt x="99" y="19"/>
                  </a:lnTo>
                  <a:lnTo>
                    <a:pt x="81" y="38"/>
                  </a:lnTo>
                  <a:lnTo>
                    <a:pt x="70" y="65"/>
                  </a:lnTo>
                  <a:lnTo>
                    <a:pt x="67" y="91"/>
                  </a:lnTo>
                  <a:lnTo>
                    <a:pt x="72" y="117"/>
                  </a:lnTo>
                  <a:lnTo>
                    <a:pt x="83" y="141"/>
                  </a:lnTo>
                  <a:lnTo>
                    <a:pt x="101" y="162"/>
                  </a:lnTo>
                  <a:lnTo>
                    <a:pt x="124" y="176"/>
                  </a:lnTo>
                  <a:lnTo>
                    <a:pt x="151" y="181"/>
                  </a:lnTo>
                  <a:lnTo>
                    <a:pt x="178" y="176"/>
                  </a:lnTo>
                  <a:lnTo>
                    <a:pt x="200" y="165"/>
                  </a:lnTo>
                  <a:lnTo>
                    <a:pt x="221" y="146"/>
                  </a:lnTo>
                  <a:lnTo>
                    <a:pt x="232" y="119"/>
                  </a:lnTo>
                  <a:lnTo>
                    <a:pt x="236" y="91"/>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2792" name="Freeform 24"/>
            <p:cNvSpPr>
              <a:spLocks/>
            </p:cNvSpPr>
            <p:nvPr/>
          </p:nvSpPr>
          <p:spPr bwMode="auto">
            <a:xfrm>
              <a:off x="9580" y="3923"/>
              <a:ext cx="1261" cy="752"/>
            </a:xfrm>
            <a:custGeom>
              <a:avLst/>
              <a:gdLst/>
              <a:ahLst/>
              <a:cxnLst>
                <a:cxn ang="0">
                  <a:pos x="124" y="655"/>
                </a:cxn>
                <a:cxn ang="0">
                  <a:pos x="81" y="698"/>
                </a:cxn>
                <a:cxn ang="0">
                  <a:pos x="0" y="752"/>
                </a:cxn>
                <a:cxn ang="0">
                  <a:pos x="144" y="748"/>
                </a:cxn>
                <a:cxn ang="0">
                  <a:pos x="318" y="750"/>
                </a:cxn>
                <a:cxn ang="0">
                  <a:pos x="316" y="700"/>
                </a:cxn>
                <a:cxn ang="0">
                  <a:pos x="246" y="676"/>
                </a:cxn>
                <a:cxn ang="0">
                  <a:pos x="237" y="310"/>
                </a:cxn>
                <a:cxn ang="0">
                  <a:pos x="280" y="145"/>
                </a:cxn>
                <a:cxn ang="0">
                  <a:pos x="379" y="55"/>
                </a:cxn>
                <a:cxn ang="0">
                  <a:pos x="490" y="43"/>
                </a:cxn>
                <a:cxn ang="0">
                  <a:pos x="553" y="95"/>
                </a:cxn>
                <a:cxn ang="0">
                  <a:pos x="573" y="191"/>
                </a:cxn>
                <a:cxn ang="0">
                  <a:pos x="573" y="655"/>
                </a:cxn>
                <a:cxn ang="0">
                  <a:pos x="530" y="698"/>
                </a:cxn>
                <a:cxn ang="0">
                  <a:pos x="449" y="752"/>
                </a:cxn>
                <a:cxn ang="0">
                  <a:pos x="593" y="748"/>
                </a:cxn>
                <a:cxn ang="0">
                  <a:pos x="767" y="750"/>
                </a:cxn>
                <a:cxn ang="0">
                  <a:pos x="765" y="700"/>
                </a:cxn>
                <a:cxn ang="0">
                  <a:pos x="695" y="676"/>
                </a:cxn>
                <a:cxn ang="0">
                  <a:pos x="686" y="310"/>
                </a:cxn>
                <a:cxn ang="0">
                  <a:pos x="729" y="145"/>
                </a:cxn>
                <a:cxn ang="0">
                  <a:pos x="826" y="55"/>
                </a:cxn>
                <a:cxn ang="0">
                  <a:pos x="939" y="43"/>
                </a:cxn>
                <a:cxn ang="0">
                  <a:pos x="1002" y="95"/>
                </a:cxn>
                <a:cxn ang="0">
                  <a:pos x="1022" y="191"/>
                </a:cxn>
                <a:cxn ang="0">
                  <a:pos x="1015" y="676"/>
                </a:cxn>
                <a:cxn ang="0">
                  <a:pos x="943" y="700"/>
                </a:cxn>
                <a:cxn ang="0">
                  <a:pos x="943" y="750"/>
                </a:cxn>
                <a:cxn ang="0">
                  <a:pos x="1117" y="748"/>
                </a:cxn>
                <a:cxn ang="0">
                  <a:pos x="1261" y="752"/>
                </a:cxn>
                <a:cxn ang="0">
                  <a:pos x="1191" y="698"/>
                </a:cxn>
                <a:cxn ang="0">
                  <a:pos x="1139" y="669"/>
                </a:cxn>
                <a:cxn ang="0">
                  <a:pos x="1133" y="205"/>
                </a:cxn>
                <a:cxn ang="0">
                  <a:pos x="1106" y="93"/>
                </a:cxn>
                <a:cxn ang="0">
                  <a:pos x="1042" y="29"/>
                </a:cxn>
                <a:cxn ang="0">
                  <a:pos x="916" y="0"/>
                </a:cxn>
                <a:cxn ang="0">
                  <a:pos x="790" y="36"/>
                </a:cxn>
                <a:cxn ang="0">
                  <a:pos x="711" y="114"/>
                </a:cxn>
                <a:cxn ang="0">
                  <a:pos x="670" y="121"/>
                </a:cxn>
                <a:cxn ang="0">
                  <a:pos x="607" y="36"/>
                </a:cxn>
                <a:cxn ang="0">
                  <a:pos x="492" y="0"/>
                </a:cxn>
                <a:cxn ang="0">
                  <a:pos x="377" y="17"/>
                </a:cxn>
                <a:cxn ang="0">
                  <a:pos x="275" y="98"/>
                </a:cxn>
                <a:cxn ang="0">
                  <a:pos x="228" y="0"/>
                </a:cxn>
                <a:cxn ang="0">
                  <a:pos x="43" y="71"/>
                </a:cxn>
                <a:cxn ang="0">
                  <a:pos x="113" y="95"/>
                </a:cxn>
                <a:cxn ang="0">
                  <a:pos x="126" y="167"/>
                </a:cxn>
              </a:cxnLst>
              <a:rect l="0" t="0" r="r" b="b"/>
              <a:pathLst>
                <a:path w="1261" h="752">
                  <a:moveTo>
                    <a:pt x="126" y="167"/>
                  </a:moveTo>
                  <a:lnTo>
                    <a:pt x="126" y="624"/>
                  </a:lnTo>
                  <a:lnTo>
                    <a:pt x="124" y="655"/>
                  </a:lnTo>
                  <a:lnTo>
                    <a:pt x="117" y="676"/>
                  </a:lnTo>
                  <a:lnTo>
                    <a:pt x="104" y="691"/>
                  </a:lnTo>
                  <a:lnTo>
                    <a:pt x="81" y="698"/>
                  </a:lnTo>
                  <a:lnTo>
                    <a:pt x="47" y="700"/>
                  </a:lnTo>
                  <a:lnTo>
                    <a:pt x="0" y="700"/>
                  </a:lnTo>
                  <a:lnTo>
                    <a:pt x="0" y="752"/>
                  </a:lnTo>
                  <a:lnTo>
                    <a:pt x="47" y="750"/>
                  </a:lnTo>
                  <a:lnTo>
                    <a:pt x="97" y="750"/>
                  </a:lnTo>
                  <a:lnTo>
                    <a:pt x="144" y="748"/>
                  </a:lnTo>
                  <a:lnTo>
                    <a:pt x="221" y="748"/>
                  </a:lnTo>
                  <a:lnTo>
                    <a:pt x="269" y="750"/>
                  </a:lnTo>
                  <a:lnTo>
                    <a:pt x="318" y="750"/>
                  </a:lnTo>
                  <a:lnTo>
                    <a:pt x="363" y="752"/>
                  </a:lnTo>
                  <a:lnTo>
                    <a:pt x="363" y="700"/>
                  </a:lnTo>
                  <a:lnTo>
                    <a:pt x="316" y="700"/>
                  </a:lnTo>
                  <a:lnTo>
                    <a:pt x="282" y="698"/>
                  </a:lnTo>
                  <a:lnTo>
                    <a:pt x="260" y="691"/>
                  </a:lnTo>
                  <a:lnTo>
                    <a:pt x="246" y="676"/>
                  </a:lnTo>
                  <a:lnTo>
                    <a:pt x="239" y="655"/>
                  </a:lnTo>
                  <a:lnTo>
                    <a:pt x="237" y="624"/>
                  </a:lnTo>
                  <a:lnTo>
                    <a:pt x="237" y="310"/>
                  </a:lnTo>
                  <a:lnTo>
                    <a:pt x="241" y="248"/>
                  </a:lnTo>
                  <a:lnTo>
                    <a:pt x="257" y="193"/>
                  </a:lnTo>
                  <a:lnTo>
                    <a:pt x="280" y="145"/>
                  </a:lnTo>
                  <a:lnTo>
                    <a:pt x="307" y="107"/>
                  </a:lnTo>
                  <a:lnTo>
                    <a:pt x="341" y="76"/>
                  </a:lnTo>
                  <a:lnTo>
                    <a:pt x="379" y="55"/>
                  </a:lnTo>
                  <a:lnTo>
                    <a:pt x="417" y="43"/>
                  </a:lnTo>
                  <a:lnTo>
                    <a:pt x="456" y="38"/>
                  </a:lnTo>
                  <a:lnTo>
                    <a:pt x="490" y="43"/>
                  </a:lnTo>
                  <a:lnTo>
                    <a:pt x="517" y="55"/>
                  </a:lnTo>
                  <a:lnTo>
                    <a:pt x="537" y="71"/>
                  </a:lnTo>
                  <a:lnTo>
                    <a:pt x="553" y="95"/>
                  </a:lnTo>
                  <a:lnTo>
                    <a:pt x="564" y="124"/>
                  </a:lnTo>
                  <a:lnTo>
                    <a:pt x="571" y="157"/>
                  </a:lnTo>
                  <a:lnTo>
                    <a:pt x="573" y="191"/>
                  </a:lnTo>
                  <a:lnTo>
                    <a:pt x="575" y="226"/>
                  </a:lnTo>
                  <a:lnTo>
                    <a:pt x="575" y="624"/>
                  </a:lnTo>
                  <a:lnTo>
                    <a:pt x="573" y="655"/>
                  </a:lnTo>
                  <a:lnTo>
                    <a:pt x="566" y="676"/>
                  </a:lnTo>
                  <a:lnTo>
                    <a:pt x="553" y="691"/>
                  </a:lnTo>
                  <a:lnTo>
                    <a:pt x="530" y="698"/>
                  </a:lnTo>
                  <a:lnTo>
                    <a:pt x="496" y="700"/>
                  </a:lnTo>
                  <a:lnTo>
                    <a:pt x="449" y="700"/>
                  </a:lnTo>
                  <a:lnTo>
                    <a:pt x="449" y="752"/>
                  </a:lnTo>
                  <a:lnTo>
                    <a:pt x="494" y="750"/>
                  </a:lnTo>
                  <a:lnTo>
                    <a:pt x="546" y="750"/>
                  </a:lnTo>
                  <a:lnTo>
                    <a:pt x="593" y="748"/>
                  </a:lnTo>
                  <a:lnTo>
                    <a:pt x="670" y="748"/>
                  </a:lnTo>
                  <a:lnTo>
                    <a:pt x="718" y="750"/>
                  </a:lnTo>
                  <a:lnTo>
                    <a:pt x="767" y="750"/>
                  </a:lnTo>
                  <a:lnTo>
                    <a:pt x="812" y="752"/>
                  </a:lnTo>
                  <a:lnTo>
                    <a:pt x="812" y="700"/>
                  </a:lnTo>
                  <a:lnTo>
                    <a:pt x="765" y="700"/>
                  </a:lnTo>
                  <a:lnTo>
                    <a:pt x="731" y="698"/>
                  </a:lnTo>
                  <a:lnTo>
                    <a:pt x="708" y="691"/>
                  </a:lnTo>
                  <a:lnTo>
                    <a:pt x="695" y="676"/>
                  </a:lnTo>
                  <a:lnTo>
                    <a:pt x="688" y="655"/>
                  </a:lnTo>
                  <a:lnTo>
                    <a:pt x="686" y="624"/>
                  </a:lnTo>
                  <a:lnTo>
                    <a:pt x="686" y="310"/>
                  </a:lnTo>
                  <a:lnTo>
                    <a:pt x="690" y="248"/>
                  </a:lnTo>
                  <a:lnTo>
                    <a:pt x="706" y="193"/>
                  </a:lnTo>
                  <a:lnTo>
                    <a:pt x="729" y="145"/>
                  </a:lnTo>
                  <a:lnTo>
                    <a:pt x="756" y="107"/>
                  </a:lnTo>
                  <a:lnTo>
                    <a:pt x="790" y="76"/>
                  </a:lnTo>
                  <a:lnTo>
                    <a:pt x="826" y="55"/>
                  </a:lnTo>
                  <a:lnTo>
                    <a:pt x="864" y="43"/>
                  </a:lnTo>
                  <a:lnTo>
                    <a:pt x="905" y="38"/>
                  </a:lnTo>
                  <a:lnTo>
                    <a:pt x="939" y="43"/>
                  </a:lnTo>
                  <a:lnTo>
                    <a:pt x="966" y="55"/>
                  </a:lnTo>
                  <a:lnTo>
                    <a:pt x="986" y="71"/>
                  </a:lnTo>
                  <a:lnTo>
                    <a:pt x="1002" y="95"/>
                  </a:lnTo>
                  <a:lnTo>
                    <a:pt x="1013" y="124"/>
                  </a:lnTo>
                  <a:lnTo>
                    <a:pt x="1020" y="157"/>
                  </a:lnTo>
                  <a:lnTo>
                    <a:pt x="1022" y="191"/>
                  </a:lnTo>
                  <a:lnTo>
                    <a:pt x="1022" y="624"/>
                  </a:lnTo>
                  <a:lnTo>
                    <a:pt x="1020" y="655"/>
                  </a:lnTo>
                  <a:lnTo>
                    <a:pt x="1015" y="676"/>
                  </a:lnTo>
                  <a:lnTo>
                    <a:pt x="1000" y="691"/>
                  </a:lnTo>
                  <a:lnTo>
                    <a:pt x="977" y="698"/>
                  </a:lnTo>
                  <a:lnTo>
                    <a:pt x="943" y="700"/>
                  </a:lnTo>
                  <a:lnTo>
                    <a:pt x="898" y="700"/>
                  </a:lnTo>
                  <a:lnTo>
                    <a:pt x="898" y="752"/>
                  </a:lnTo>
                  <a:lnTo>
                    <a:pt x="943" y="750"/>
                  </a:lnTo>
                  <a:lnTo>
                    <a:pt x="993" y="750"/>
                  </a:lnTo>
                  <a:lnTo>
                    <a:pt x="1040" y="748"/>
                  </a:lnTo>
                  <a:lnTo>
                    <a:pt x="1117" y="748"/>
                  </a:lnTo>
                  <a:lnTo>
                    <a:pt x="1164" y="750"/>
                  </a:lnTo>
                  <a:lnTo>
                    <a:pt x="1214" y="750"/>
                  </a:lnTo>
                  <a:lnTo>
                    <a:pt x="1261" y="752"/>
                  </a:lnTo>
                  <a:lnTo>
                    <a:pt x="1261" y="700"/>
                  </a:lnTo>
                  <a:lnTo>
                    <a:pt x="1223" y="700"/>
                  </a:lnTo>
                  <a:lnTo>
                    <a:pt x="1191" y="698"/>
                  </a:lnTo>
                  <a:lnTo>
                    <a:pt x="1167" y="693"/>
                  </a:lnTo>
                  <a:lnTo>
                    <a:pt x="1148" y="683"/>
                  </a:lnTo>
                  <a:lnTo>
                    <a:pt x="1139" y="669"/>
                  </a:lnTo>
                  <a:lnTo>
                    <a:pt x="1135" y="648"/>
                  </a:lnTo>
                  <a:lnTo>
                    <a:pt x="1135" y="257"/>
                  </a:lnTo>
                  <a:lnTo>
                    <a:pt x="1133" y="205"/>
                  </a:lnTo>
                  <a:lnTo>
                    <a:pt x="1128" y="162"/>
                  </a:lnTo>
                  <a:lnTo>
                    <a:pt x="1119" y="126"/>
                  </a:lnTo>
                  <a:lnTo>
                    <a:pt x="1106" y="93"/>
                  </a:lnTo>
                  <a:lnTo>
                    <a:pt x="1085" y="64"/>
                  </a:lnTo>
                  <a:lnTo>
                    <a:pt x="1067" y="45"/>
                  </a:lnTo>
                  <a:lnTo>
                    <a:pt x="1042" y="29"/>
                  </a:lnTo>
                  <a:lnTo>
                    <a:pt x="1009" y="14"/>
                  </a:lnTo>
                  <a:lnTo>
                    <a:pt x="966" y="5"/>
                  </a:lnTo>
                  <a:lnTo>
                    <a:pt x="916" y="0"/>
                  </a:lnTo>
                  <a:lnTo>
                    <a:pt x="869" y="5"/>
                  </a:lnTo>
                  <a:lnTo>
                    <a:pt x="826" y="17"/>
                  </a:lnTo>
                  <a:lnTo>
                    <a:pt x="790" y="36"/>
                  </a:lnTo>
                  <a:lnTo>
                    <a:pt x="758" y="60"/>
                  </a:lnTo>
                  <a:lnTo>
                    <a:pt x="731" y="86"/>
                  </a:lnTo>
                  <a:lnTo>
                    <a:pt x="711" y="114"/>
                  </a:lnTo>
                  <a:lnTo>
                    <a:pt x="693" y="141"/>
                  </a:lnTo>
                  <a:lnTo>
                    <a:pt x="681" y="167"/>
                  </a:lnTo>
                  <a:lnTo>
                    <a:pt x="670" y="121"/>
                  </a:lnTo>
                  <a:lnTo>
                    <a:pt x="654" y="86"/>
                  </a:lnTo>
                  <a:lnTo>
                    <a:pt x="632" y="57"/>
                  </a:lnTo>
                  <a:lnTo>
                    <a:pt x="607" y="36"/>
                  </a:lnTo>
                  <a:lnTo>
                    <a:pt x="578" y="21"/>
                  </a:lnTo>
                  <a:lnTo>
                    <a:pt x="551" y="10"/>
                  </a:lnTo>
                  <a:lnTo>
                    <a:pt x="492" y="0"/>
                  </a:lnTo>
                  <a:lnTo>
                    <a:pt x="467" y="0"/>
                  </a:lnTo>
                  <a:lnTo>
                    <a:pt x="420" y="5"/>
                  </a:lnTo>
                  <a:lnTo>
                    <a:pt x="377" y="17"/>
                  </a:lnTo>
                  <a:lnTo>
                    <a:pt x="338" y="38"/>
                  </a:lnTo>
                  <a:lnTo>
                    <a:pt x="305" y="64"/>
                  </a:lnTo>
                  <a:lnTo>
                    <a:pt x="275" y="98"/>
                  </a:lnTo>
                  <a:lnTo>
                    <a:pt x="250" y="136"/>
                  </a:lnTo>
                  <a:lnTo>
                    <a:pt x="228" y="179"/>
                  </a:lnTo>
                  <a:lnTo>
                    <a:pt x="228" y="0"/>
                  </a:lnTo>
                  <a:lnTo>
                    <a:pt x="0" y="19"/>
                  </a:lnTo>
                  <a:lnTo>
                    <a:pt x="0" y="71"/>
                  </a:lnTo>
                  <a:lnTo>
                    <a:pt x="43" y="71"/>
                  </a:lnTo>
                  <a:lnTo>
                    <a:pt x="74" y="76"/>
                  </a:lnTo>
                  <a:lnTo>
                    <a:pt x="97" y="83"/>
                  </a:lnTo>
                  <a:lnTo>
                    <a:pt x="113" y="95"/>
                  </a:lnTo>
                  <a:lnTo>
                    <a:pt x="122" y="112"/>
                  </a:lnTo>
                  <a:lnTo>
                    <a:pt x="126" y="136"/>
                  </a:lnTo>
                  <a:lnTo>
                    <a:pt x="126" y="167"/>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2793" name="Freeform 25"/>
            <p:cNvSpPr>
              <a:spLocks noEditPoints="1"/>
            </p:cNvSpPr>
            <p:nvPr/>
          </p:nvSpPr>
          <p:spPr bwMode="auto">
            <a:xfrm>
              <a:off x="10918" y="3913"/>
              <a:ext cx="625" cy="781"/>
            </a:xfrm>
            <a:custGeom>
              <a:avLst/>
              <a:gdLst/>
              <a:ahLst/>
              <a:cxnLst>
                <a:cxn ang="0">
                  <a:pos x="605" y="370"/>
                </a:cxn>
                <a:cxn ang="0">
                  <a:pos x="623" y="355"/>
                </a:cxn>
                <a:cxn ang="0">
                  <a:pos x="623" y="284"/>
                </a:cxn>
                <a:cxn ang="0">
                  <a:pos x="600" y="186"/>
                </a:cxn>
                <a:cxn ang="0">
                  <a:pos x="555" y="103"/>
                </a:cxn>
                <a:cxn ang="0">
                  <a:pos x="487" y="41"/>
                </a:cxn>
                <a:cxn ang="0">
                  <a:pos x="393" y="5"/>
                </a:cxn>
                <a:cxn ang="0">
                  <a:pos x="275" y="8"/>
                </a:cxn>
                <a:cxn ang="0">
                  <a:pos x="165" y="53"/>
                </a:cxn>
                <a:cxn ang="0">
                  <a:pos x="79" y="139"/>
                </a:cxn>
                <a:cxn ang="0">
                  <a:pos x="20" y="253"/>
                </a:cxn>
                <a:cxn ang="0">
                  <a:pos x="0" y="389"/>
                </a:cxn>
                <a:cxn ang="0">
                  <a:pos x="23" y="529"/>
                </a:cxn>
                <a:cxn ang="0">
                  <a:pos x="88" y="646"/>
                </a:cxn>
                <a:cxn ang="0">
                  <a:pos x="180" y="729"/>
                </a:cxn>
                <a:cxn ang="0">
                  <a:pos x="293" y="774"/>
                </a:cxn>
                <a:cxn ang="0">
                  <a:pos x="406" y="777"/>
                </a:cxn>
                <a:cxn ang="0">
                  <a:pos x="490" y="746"/>
                </a:cxn>
                <a:cxn ang="0">
                  <a:pos x="550" y="696"/>
                </a:cxn>
                <a:cxn ang="0">
                  <a:pos x="593" y="641"/>
                </a:cxn>
                <a:cxn ang="0">
                  <a:pos x="616" y="591"/>
                </a:cxn>
                <a:cxn ang="0">
                  <a:pos x="625" y="560"/>
                </a:cxn>
                <a:cxn ang="0">
                  <a:pos x="620" y="548"/>
                </a:cxn>
                <a:cxn ang="0">
                  <a:pos x="611" y="541"/>
                </a:cxn>
                <a:cxn ang="0">
                  <a:pos x="602" y="539"/>
                </a:cxn>
                <a:cxn ang="0">
                  <a:pos x="591" y="543"/>
                </a:cxn>
                <a:cxn ang="0">
                  <a:pos x="587" y="550"/>
                </a:cxn>
                <a:cxn ang="0">
                  <a:pos x="582" y="562"/>
                </a:cxn>
                <a:cxn ang="0">
                  <a:pos x="539" y="648"/>
                </a:cxn>
                <a:cxn ang="0">
                  <a:pos x="485" y="701"/>
                </a:cxn>
                <a:cxn ang="0">
                  <a:pos x="431" y="727"/>
                </a:cxn>
                <a:cxn ang="0">
                  <a:pos x="388" y="736"/>
                </a:cxn>
                <a:cxn ang="0">
                  <a:pos x="365" y="739"/>
                </a:cxn>
                <a:cxn ang="0">
                  <a:pos x="277" y="717"/>
                </a:cxn>
                <a:cxn ang="0">
                  <a:pos x="208" y="660"/>
                </a:cxn>
                <a:cxn ang="0">
                  <a:pos x="162" y="581"/>
                </a:cxn>
                <a:cxn ang="0">
                  <a:pos x="140" y="489"/>
                </a:cxn>
                <a:cxn ang="0">
                  <a:pos x="133" y="403"/>
                </a:cxn>
                <a:cxn ang="0">
                  <a:pos x="584" y="370"/>
                </a:cxn>
                <a:cxn ang="0">
                  <a:pos x="142" y="270"/>
                </a:cxn>
                <a:cxn ang="0">
                  <a:pos x="167" y="170"/>
                </a:cxn>
                <a:cxn ang="0">
                  <a:pos x="208" y="103"/>
                </a:cxn>
                <a:cxn ang="0">
                  <a:pos x="253" y="62"/>
                </a:cxn>
                <a:cxn ang="0">
                  <a:pos x="298" y="43"/>
                </a:cxn>
                <a:cxn ang="0">
                  <a:pos x="336" y="39"/>
                </a:cxn>
                <a:cxn ang="0">
                  <a:pos x="406" y="55"/>
                </a:cxn>
                <a:cxn ang="0">
                  <a:pos x="456" y="101"/>
                </a:cxn>
                <a:cxn ang="0">
                  <a:pos x="490" y="160"/>
                </a:cxn>
                <a:cxn ang="0">
                  <a:pos x="508" y="227"/>
                </a:cxn>
                <a:cxn ang="0">
                  <a:pos x="517" y="289"/>
                </a:cxn>
                <a:cxn ang="0">
                  <a:pos x="519" y="334"/>
                </a:cxn>
              </a:cxnLst>
              <a:rect l="0" t="0" r="r" b="b"/>
              <a:pathLst>
                <a:path w="625" h="781">
                  <a:moveTo>
                    <a:pt x="584" y="370"/>
                  </a:moveTo>
                  <a:lnTo>
                    <a:pt x="605" y="370"/>
                  </a:lnTo>
                  <a:lnTo>
                    <a:pt x="618" y="365"/>
                  </a:lnTo>
                  <a:lnTo>
                    <a:pt x="623" y="355"/>
                  </a:lnTo>
                  <a:lnTo>
                    <a:pt x="625" y="334"/>
                  </a:lnTo>
                  <a:lnTo>
                    <a:pt x="623" y="284"/>
                  </a:lnTo>
                  <a:lnTo>
                    <a:pt x="614" y="234"/>
                  </a:lnTo>
                  <a:lnTo>
                    <a:pt x="600" y="186"/>
                  </a:lnTo>
                  <a:lnTo>
                    <a:pt x="580" y="143"/>
                  </a:lnTo>
                  <a:lnTo>
                    <a:pt x="555" y="103"/>
                  </a:lnTo>
                  <a:lnTo>
                    <a:pt x="523" y="70"/>
                  </a:lnTo>
                  <a:lnTo>
                    <a:pt x="487" y="41"/>
                  </a:lnTo>
                  <a:lnTo>
                    <a:pt x="442" y="20"/>
                  </a:lnTo>
                  <a:lnTo>
                    <a:pt x="393" y="5"/>
                  </a:lnTo>
                  <a:lnTo>
                    <a:pt x="336" y="0"/>
                  </a:lnTo>
                  <a:lnTo>
                    <a:pt x="275" y="8"/>
                  </a:lnTo>
                  <a:lnTo>
                    <a:pt x="219" y="24"/>
                  </a:lnTo>
                  <a:lnTo>
                    <a:pt x="165" y="53"/>
                  </a:lnTo>
                  <a:lnTo>
                    <a:pt x="120" y="91"/>
                  </a:lnTo>
                  <a:lnTo>
                    <a:pt x="79" y="139"/>
                  </a:lnTo>
                  <a:lnTo>
                    <a:pt x="45" y="193"/>
                  </a:lnTo>
                  <a:lnTo>
                    <a:pt x="20" y="253"/>
                  </a:lnTo>
                  <a:lnTo>
                    <a:pt x="4" y="320"/>
                  </a:lnTo>
                  <a:lnTo>
                    <a:pt x="0" y="389"/>
                  </a:lnTo>
                  <a:lnTo>
                    <a:pt x="7" y="462"/>
                  </a:lnTo>
                  <a:lnTo>
                    <a:pt x="23" y="529"/>
                  </a:lnTo>
                  <a:lnTo>
                    <a:pt x="52" y="591"/>
                  </a:lnTo>
                  <a:lnTo>
                    <a:pt x="88" y="646"/>
                  </a:lnTo>
                  <a:lnTo>
                    <a:pt x="131" y="693"/>
                  </a:lnTo>
                  <a:lnTo>
                    <a:pt x="180" y="729"/>
                  </a:lnTo>
                  <a:lnTo>
                    <a:pt x="235" y="758"/>
                  </a:lnTo>
                  <a:lnTo>
                    <a:pt x="293" y="774"/>
                  </a:lnTo>
                  <a:lnTo>
                    <a:pt x="354" y="781"/>
                  </a:lnTo>
                  <a:lnTo>
                    <a:pt x="406" y="777"/>
                  </a:lnTo>
                  <a:lnTo>
                    <a:pt x="449" y="765"/>
                  </a:lnTo>
                  <a:lnTo>
                    <a:pt x="490" y="746"/>
                  </a:lnTo>
                  <a:lnTo>
                    <a:pt x="523" y="722"/>
                  </a:lnTo>
                  <a:lnTo>
                    <a:pt x="550" y="696"/>
                  </a:lnTo>
                  <a:lnTo>
                    <a:pt x="575" y="670"/>
                  </a:lnTo>
                  <a:lnTo>
                    <a:pt x="593" y="641"/>
                  </a:lnTo>
                  <a:lnTo>
                    <a:pt x="607" y="615"/>
                  </a:lnTo>
                  <a:lnTo>
                    <a:pt x="616" y="591"/>
                  </a:lnTo>
                  <a:lnTo>
                    <a:pt x="623" y="572"/>
                  </a:lnTo>
                  <a:lnTo>
                    <a:pt x="625" y="560"/>
                  </a:lnTo>
                  <a:lnTo>
                    <a:pt x="623" y="553"/>
                  </a:lnTo>
                  <a:lnTo>
                    <a:pt x="620" y="548"/>
                  </a:lnTo>
                  <a:lnTo>
                    <a:pt x="616" y="543"/>
                  </a:lnTo>
                  <a:lnTo>
                    <a:pt x="611" y="541"/>
                  </a:lnTo>
                  <a:lnTo>
                    <a:pt x="607" y="541"/>
                  </a:lnTo>
                  <a:lnTo>
                    <a:pt x="602" y="539"/>
                  </a:lnTo>
                  <a:lnTo>
                    <a:pt x="596" y="541"/>
                  </a:lnTo>
                  <a:lnTo>
                    <a:pt x="591" y="543"/>
                  </a:lnTo>
                  <a:lnTo>
                    <a:pt x="589" y="546"/>
                  </a:lnTo>
                  <a:lnTo>
                    <a:pt x="587" y="550"/>
                  </a:lnTo>
                  <a:lnTo>
                    <a:pt x="584" y="558"/>
                  </a:lnTo>
                  <a:lnTo>
                    <a:pt x="582" y="562"/>
                  </a:lnTo>
                  <a:lnTo>
                    <a:pt x="562" y="610"/>
                  </a:lnTo>
                  <a:lnTo>
                    <a:pt x="539" y="648"/>
                  </a:lnTo>
                  <a:lnTo>
                    <a:pt x="514" y="679"/>
                  </a:lnTo>
                  <a:lnTo>
                    <a:pt x="485" y="701"/>
                  </a:lnTo>
                  <a:lnTo>
                    <a:pt x="458" y="717"/>
                  </a:lnTo>
                  <a:lnTo>
                    <a:pt x="431" y="727"/>
                  </a:lnTo>
                  <a:lnTo>
                    <a:pt x="408" y="734"/>
                  </a:lnTo>
                  <a:lnTo>
                    <a:pt x="388" y="736"/>
                  </a:lnTo>
                  <a:lnTo>
                    <a:pt x="372" y="739"/>
                  </a:lnTo>
                  <a:lnTo>
                    <a:pt x="365" y="739"/>
                  </a:lnTo>
                  <a:lnTo>
                    <a:pt x="318" y="734"/>
                  </a:lnTo>
                  <a:lnTo>
                    <a:pt x="277" y="717"/>
                  </a:lnTo>
                  <a:lnTo>
                    <a:pt x="239" y="691"/>
                  </a:lnTo>
                  <a:lnTo>
                    <a:pt x="208" y="660"/>
                  </a:lnTo>
                  <a:lnTo>
                    <a:pt x="183" y="624"/>
                  </a:lnTo>
                  <a:lnTo>
                    <a:pt x="162" y="581"/>
                  </a:lnTo>
                  <a:lnTo>
                    <a:pt x="149" y="536"/>
                  </a:lnTo>
                  <a:lnTo>
                    <a:pt x="140" y="489"/>
                  </a:lnTo>
                  <a:lnTo>
                    <a:pt x="135" y="446"/>
                  </a:lnTo>
                  <a:lnTo>
                    <a:pt x="133" y="403"/>
                  </a:lnTo>
                  <a:lnTo>
                    <a:pt x="133" y="370"/>
                  </a:lnTo>
                  <a:lnTo>
                    <a:pt x="584" y="370"/>
                  </a:lnTo>
                  <a:close/>
                  <a:moveTo>
                    <a:pt x="135" y="334"/>
                  </a:moveTo>
                  <a:lnTo>
                    <a:pt x="142" y="270"/>
                  </a:lnTo>
                  <a:lnTo>
                    <a:pt x="151" y="215"/>
                  </a:lnTo>
                  <a:lnTo>
                    <a:pt x="167" y="170"/>
                  </a:lnTo>
                  <a:lnTo>
                    <a:pt x="185" y="134"/>
                  </a:lnTo>
                  <a:lnTo>
                    <a:pt x="208" y="103"/>
                  </a:lnTo>
                  <a:lnTo>
                    <a:pt x="230" y="79"/>
                  </a:lnTo>
                  <a:lnTo>
                    <a:pt x="253" y="62"/>
                  </a:lnTo>
                  <a:lnTo>
                    <a:pt x="277" y="50"/>
                  </a:lnTo>
                  <a:lnTo>
                    <a:pt x="298" y="43"/>
                  </a:lnTo>
                  <a:lnTo>
                    <a:pt x="318" y="39"/>
                  </a:lnTo>
                  <a:lnTo>
                    <a:pt x="336" y="39"/>
                  </a:lnTo>
                  <a:lnTo>
                    <a:pt x="375" y="43"/>
                  </a:lnTo>
                  <a:lnTo>
                    <a:pt x="406" y="55"/>
                  </a:lnTo>
                  <a:lnTo>
                    <a:pt x="435" y="74"/>
                  </a:lnTo>
                  <a:lnTo>
                    <a:pt x="456" y="101"/>
                  </a:lnTo>
                  <a:lnTo>
                    <a:pt x="474" y="129"/>
                  </a:lnTo>
                  <a:lnTo>
                    <a:pt x="490" y="160"/>
                  </a:lnTo>
                  <a:lnTo>
                    <a:pt x="501" y="193"/>
                  </a:lnTo>
                  <a:lnTo>
                    <a:pt x="508" y="227"/>
                  </a:lnTo>
                  <a:lnTo>
                    <a:pt x="512" y="260"/>
                  </a:lnTo>
                  <a:lnTo>
                    <a:pt x="517" y="289"/>
                  </a:lnTo>
                  <a:lnTo>
                    <a:pt x="517" y="315"/>
                  </a:lnTo>
                  <a:lnTo>
                    <a:pt x="519" y="334"/>
                  </a:lnTo>
                  <a:lnTo>
                    <a:pt x="135" y="334"/>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5"/>
          <p:cNvSpPr>
            <a:spLocks noGrp="1"/>
          </p:cNvSpPr>
          <p:nvPr>
            <p:ph type="sldNum" sz="quarter" idx="12"/>
          </p:nvPr>
        </p:nvSpPr>
        <p:spPr/>
        <p:txBody>
          <a:bodyPr/>
          <a:lstStyle/>
          <a:p>
            <a:fld id="{3C86CC42-CB9E-44D9-A2A6-D087D87E1B53}" type="slidenum">
              <a:rPr lang="zh-TW" altLang="en-US"/>
              <a:pPr/>
              <a:t>22</a:t>
            </a:fld>
            <a:endParaRPr lang="en-US" altLang="zh-TW"/>
          </a:p>
        </p:txBody>
      </p:sp>
      <p:sp>
        <p:nvSpPr>
          <p:cNvPr id="1457154" name="Rectangle 2"/>
          <p:cNvSpPr>
            <a:spLocks noGrp="1" noChangeArrowheads="1"/>
          </p:cNvSpPr>
          <p:nvPr>
            <p:ph type="title"/>
          </p:nvPr>
        </p:nvSpPr>
        <p:spPr/>
        <p:txBody>
          <a:bodyPr>
            <a:normAutofit/>
          </a:bodyPr>
          <a:lstStyle/>
          <a:p>
            <a:r>
              <a:rPr lang="zh-TW" altLang="en-US" dirty="0" smtClean="0"/>
              <a:t>「凸包問題」的複雜度</a:t>
            </a:r>
            <a:endParaRPr lang="en-US" altLang="zh-TW" dirty="0"/>
          </a:p>
        </p:txBody>
      </p:sp>
      <p:sp>
        <p:nvSpPr>
          <p:cNvPr id="1457155" name="AutoShape 3"/>
          <p:cNvSpPr>
            <a:spLocks noChangeArrowheads="1"/>
          </p:cNvSpPr>
          <p:nvPr/>
        </p:nvSpPr>
        <p:spPr bwMode="auto">
          <a:xfrm>
            <a:off x="827584" y="2636639"/>
            <a:ext cx="1152525" cy="1368425"/>
          </a:xfrm>
          <a:prstGeom prst="downArrow">
            <a:avLst>
              <a:gd name="adj1" fmla="val 37463"/>
              <a:gd name="adj2" fmla="val 85119"/>
            </a:avLst>
          </a:prstGeom>
          <a:gradFill flip="none" rotWithShape="1">
            <a:gsLst>
              <a:gs pos="0">
                <a:srgbClr val="990099"/>
              </a:gs>
              <a:gs pos="100000">
                <a:srgbClr val="990099">
                  <a:gamma/>
                  <a:shade val="46275"/>
                  <a:invGamma/>
                </a:srgbClr>
              </a:gs>
            </a:gsLst>
            <a:lin ang="0" scaled="1"/>
            <a:tileRect/>
          </a:gradFill>
          <a:ln w="9525">
            <a:noFill/>
            <a:miter lim="800000"/>
            <a:headEnd/>
            <a:tailEnd/>
          </a:ln>
          <a:effectLst>
            <a:outerShdw blurRad="76200" dir="18900000" sy="23000" kx="-1200000" algn="bl" rotWithShape="0">
              <a:prstClr val="black">
                <a:alpha val="20000"/>
              </a:prstClr>
            </a:outerShdw>
          </a:effectLst>
        </p:spPr>
        <p:txBody>
          <a:bodyPr vert="eaVert" wrap="none" anchor="ctr"/>
          <a:lstStyle/>
          <a:p>
            <a:pPr algn="ctr"/>
            <a:endParaRPr lang="en-US" altLang="zh-TW"/>
          </a:p>
        </p:txBody>
      </p:sp>
      <p:sp>
        <p:nvSpPr>
          <p:cNvPr id="1457156" name="AutoShape 4"/>
          <p:cNvSpPr>
            <a:spLocks noChangeArrowheads="1"/>
          </p:cNvSpPr>
          <p:nvPr/>
        </p:nvSpPr>
        <p:spPr bwMode="auto">
          <a:xfrm flipV="1">
            <a:off x="827584" y="4797425"/>
            <a:ext cx="1152525" cy="1368425"/>
          </a:xfrm>
          <a:prstGeom prst="downArrow">
            <a:avLst>
              <a:gd name="adj1" fmla="val 37463"/>
              <a:gd name="adj2" fmla="val 85119"/>
            </a:avLst>
          </a:prstGeom>
          <a:gradFill flip="none" rotWithShape="1">
            <a:gsLst>
              <a:gs pos="0">
                <a:srgbClr val="FF3300"/>
              </a:gs>
              <a:gs pos="100000">
                <a:srgbClr val="FF3300">
                  <a:gamma/>
                  <a:shade val="46275"/>
                  <a:invGamma/>
                </a:srgbClr>
              </a:gs>
            </a:gsLst>
            <a:lin ang="0" scaled="1"/>
            <a:tileRect/>
          </a:gradFill>
          <a:ln w="9525">
            <a:noFill/>
            <a:miter lim="800000"/>
            <a:headEnd/>
            <a:tailEnd/>
          </a:ln>
          <a:effectLst>
            <a:outerShdw blurRad="76200" dir="18900000" sy="23000" kx="-1200000" algn="bl" rotWithShape="0">
              <a:prstClr val="black">
                <a:alpha val="20000"/>
              </a:prstClr>
            </a:outerShdw>
          </a:effectLst>
        </p:spPr>
        <p:txBody>
          <a:bodyPr vert="eaVert" wrap="none" anchor="ctr"/>
          <a:lstStyle/>
          <a:p>
            <a:endParaRPr lang="zh-TW" altLang="en-US"/>
          </a:p>
        </p:txBody>
      </p:sp>
      <p:pic>
        <p:nvPicPr>
          <p:cNvPr id="9" name="圖片 8" descr="addin_tmp.png"/>
          <p:cNvPicPr>
            <a:picLocks noChangeAspect="1"/>
          </p:cNvPicPr>
          <p:nvPr>
            <p:custDataLst>
              <p:tags r:id="rId1"/>
            </p:custDataLst>
          </p:nvPr>
        </p:nvPicPr>
        <p:blipFill>
          <a:blip r:embed="rId4" cstate="print"/>
          <a:stretch>
            <a:fillRect/>
          </a:stretch>
        </p:blipFill>
        <p:spPr>
          <a:xfrm>
            <a:off x="2411760" y="3501008"/>
            <a:ext cx="2889885" cy="255270"/>
          </a:xfrm>
          <a:prstGeom prst="rect">
            <a:avLst/>
          </a:prstGeom>
        </p:spPr>
      </p:pic>
      <p:pic>
        <p:nvPicPr>
          <p:cNvPr id="3" name="圖片 2"/>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411760" y="4654631"/>
            <a:ext cx="4370448" cy="257497"/>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凸包的應用</a:t>
            </a:r>
            <a:endParaRPr lang="zh-TW" altLang="en-US" dirty="0"/>
          </a:p>
        </p:txBody>
      </p:sp>
      <p:sp>
        <p:nvSpPr>
          <p:cNvPr id="3" name="文字版面配置區 2"/>
          <p:cNvSpPr>
            <a:spLocks noGrp="1"/>
          </p:cNvSpPr>
          <p:nvPr>
            <p:ph type="body" idx="1"/>
          </p:nvPr>
        </p:nvSpPr>
        <p:spPr/>
        <p:txBody>
          <a:bodyPr/>
          <a:lstStyle/>
          <a:p>
            <a:r>
              <a:rPr lang="en-US" altLang="zh-TW" dirty="0" smtClean="0"/>
              <a:t>Farthest pair of points in </a:t>
            </a:r>
            <a:r>
              <a:rPr lang="en-US" altLang="zh-TW" i="1" dirty="0" smtClean="0"/>
              <a:t>O</a:t>
            </a:r>
            <a:r>
              <a:rPr lang="en-US" altLang="zh-TW" dirty="0" smtClean="0"/>
              <a:t>(</a:t>
            </a:r>
            <a:r>
              <a:rPr lang="en-US" altLang="zh-TW" i="1" dirty="0" smtClean="0"/>
              <a:t>n</a:t>
            </a:r>
            <a:r>
              <a:rPr lang="en-US" altLang="zh-TW" dirty="0" smtClean="0"/>
              <a:t> log </a:t>
            </a:r>
            <a:r>
              <a:rPr lang="en-US" altLang="zh-TW" i="1" dirty="0" smtClean="0"/>
              <a:t>n</a:t>
            </a:r>
            <a:r>
              <a:rPr lang="en-US" altLang="zh-TW" dirty="0" smtClean="0"/>
              <a:t>)</a:t>
            </a:r>
            <a:r>
              <a:rPr lang="zh-TW" altLang="en-US" dirty="0" smtClean="0"/>
              <a:t> </a:t>
            </a:r>
            <a:r>
              <a:rPr lang="en-US" altLang="zh-TW" dirty="0" smtClean="0"/>
              <a:t>time.</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23</a:t>
            </a:fld>
            <a:endParaRPr lang="zh-TW"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Rectangle 2"/>
          <p:cNvSpPr>
            <a:spLocks noGrp="1" noChangeArrowheads="1"/>
          </p:cNvSpPr>
          <p:nvPr>
            <p:ph type="title"/>
          </p:nvPr>
        </p:nvSpPr>
        <p:spPr/>
        <p:txBody>
          <a:bodyPr/>
          <a:lstStyle/>
          <a:p>
            <a:pPr algn="just"/>
            <a:r>
              <a:rPr lang="zh-TW" altLang="en-US" dirty="0" smtClean="0"/>
              <a:t>「最遠兩點」問題</a:t>
            </a:r>
            <a:endParaRPr lang="en-US" altLang="zh-TW" dirty="0"/>
          </a:p>
        </p:txBody>
      </p:sp>
      <p:sp>
        <p:nvSpPr>
          <p:cNvPr id="1430531" name="Rectangle 3"/>
          <p:cNvSpPr>
            <a:spLocks noGrp="1" noChangeArrowheads="1"/>
          </p:cNvSpPr>
          <p:nvPr>
            <p:ph idx="1"/>
          </p:nvPr>
        </p:nvSpPr>
        <p:spPr>
          <a:xfrm>
            <a:off x="457200" y="1935480"/>
            <a:ext cx="4114800" cy="4389120"/>
          </a:xfrm>
        </p:spPr>
        <p:txBody>
          <a:bodyPr/>
          <a:lstStyle/>
          <a:p>
            <a:r>
              <a:rPr lang="en-US" altLang="zh-TW" dirty="0"/>
              <a:t>Input: </a:t>
            </a:r>
          </a:p>
          <a:p>
            <a:pPr lvl="1"/>
            <a:r>
              <a:rPr lang="en-US" altLang="zh-TW" i="1" dirty="0"/>
              <a:t>n </a:t>
            </a:r>
            <a:r>
              <a:rPr lang="en-US" altLang="zh-TW" dirty="0"/>
              <a:t>points in the plane</a:t>
            </a:r>
          </a:p>
          <a:p>
            <a:pPr lvl="2"/>
            <a:r>
              <a:rPr lang="en-US" altLang="zh-TW" dirty="0"/>
              <a:t>Each point is specified by </a:t>
            </a:r>
            <a:r>
              <a:rPr lang="en-US" altLang="zh-TW" dirty="0" smtClean="0"/>
              <a:t>its coordinate. </a:t>
            </a:r>
            <a:endParaRPr lang="en-US" altLang="zh-TW" dirty="0"/>
          </a:p>
          <a:p>
            <a:r>
              <a:rPr lang="en-US" altLang="zh-TW" dirty="0"/>
              <a:t>Output:</a:t>
            </a:r>
          </a:p>
          <a:p>
            <a:pPr lvl="1"/>
            <a:r>
              <a:rPr lang="en-US" altLang="zh-TW" dirty="0" smtClean="0"/>
              <a:t>Two points whose distance is maximized.</a:t>
            </a:r>
            <a:endParaRPr lang="en-US" altLang="zh-TW" dirty="0"/>
          </a:p>
        </p:txBody>
      </p:sp>
      <p:sp>
        <p:nvSpPr>
          <p:cNvPr id="6" name="投影片編號版面配置區 5"/>
          <p:cNvSpPr>
            <a:spLocks noGrp="1"/>
          </p:cNvSpPr>
          <p:nvPr>
            <p:ph type="sldNum" sz="quarter" idx="12"/>
          </p:nvPr>
        </p:nvSpPr>
        <p:spPr/>
        <p:txBody>
          <a:bodyPr/>
          <a:lstStyle/>
          <a:p>
            <a:fld id="{2496F3A7-D9D9-4928-89FA-3B21473BFCBE}" type="slidenum">
              <a:rPr lang="zh-TW" altLang="en-US"/>
              <a:pPr/>
              <a:t>24</a:t>
            </a:fld>
            <a:endParaRPr lang="en-US" altLang="zh-TW"/>
          </a:p>
        </p:txBody>
      </p:sp>
      <p:pic>
        <p:nvPicPr>
          <p:cNvPr id="79874" name="Picture 2" descr="http://vault.hanover.edu/~altermattw/2008/reasoning/dots/dots4.jpg"/>
          <p:cNvPicPr>
            <a:picLocks noChangeAspect="1" noChangeArrowheads="1"/>
          </p:cNvPicPr>
          <p:nvPr/>
        </p:nvPicPr>
        <p:blipFill>
          <a:blip r:embed="rId2" cstate="print"/>
          <a:stretch>
            <a:fillRect/>
          </a:stretch>
        </p:blipFill>
        <p:spPr bwMode="auto">
          <a:xfrm>
            <a:off x="4499992" y="3284984"/>
            <a:ext cx="4015437" cy="2808312"/>
          </a:xfrm>
          <a:prstGeom prst="rect">
            <a:avLst/>
          </a:prstGeo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r>
              <a:rPr lang="en-US" altLang="zh-TW"/>
              <a:t>Naïve algorithm</a:t>
            </a:r>
          </a:p>
        </p:txBody>
      </p:sp>
      <p:sp>
        <p:nvSpPr>
          <p:cNvPr id="1431555" name="Rectangle 3"/>
          <p:cNvSpPr>
            <a:spLocks noGrp="1" noChangeArrowheads="1"/>
          </p:cNvSpPr>
          <p:nvPr>
            <p:ph idx="1"/>
          </p:nvPr>
        </p:nvSpPr>
        <p:spPr/>
        <p:txBody>
          <a:bodyPr/>
          <a:lstStyle/>
          <a:p>
            <a:r>
              <a:rPr lang="en-US" altLang="zh-TW" i="1" dirty="0"/>
              <a:t>O</a:t>
            </a:r>
            <a:r>
              <a:rPr lang="en-US" altLang="zh-TW" dirty="0"/>
              <a:t>(</a:t>
            </a:r>
            <a:r>
              <a:rPr lang="en-US" altLang="zh-TW" i="1" dirty="0"/>
              <a:t>n</a:t>
            </a:r>
            <a:r>
              <a:rPr lang="en-US" altLang="zh-TW" baseline="30000" dirty="0"/>
              <a:t>2</a:t>
            </a:r>
            <a:r>
              <a:rPr lang="en-US" altLang="zh-TW" dirty="0"/>
              <a:t>) time</a:t>
            </a:r>
          </a:p>
          <a:p>
            <a:pPr lvl="1"/>
            <a:r>
              <a:rPr lang="zh-TW" altLang="en-US" dirty="0" smtClean="0"/>
              <a:t>替</a:t>
            </a:r>
            <a:r>
              <a:rPr lang="en-US" altLang="zh-TW" dirty="0" smtClean="0"/>
              <a:t> </a:t>
            </a:r>
            <a:r>
              <a:rPr lang="en-US" altLang="zh-TW" i="1" dirty="0"/>
              <a:t>O</a:t>
            </a:r>
            <a:r>
              <a:rPr lang="en-US" altLang="zh-TW" dirty="0"/>
              <a:t>(</a:t>
            </a:r>
            <a:r>
              <a:rPr lang="en-US" altLang="zh-TW" i="1" dirty="0"/>
              <a:t>n</a:t>
            </a:r>
            <a:r>
              <a:rPr lang="en-US" altLang="zh-TW" baseline="30000" dirty="0"/>
              <a:t>2</a:t>
            </a:r>
            <a:r>
              <a:rPr lang="en-US" altLang="zh-TW" dirty="0"/>
              <a:t>) </a:t>
            </a:r>
            <a:r>
              <a:rPr lang="zh-TW" altLang="en-US" dirty="0" smtClean="0"/>
              <a:t>個</a:t>
            </a:r>
            <a:r>
              <a:rPr lang="en-US" altLang="zh-TW" dirty="0" smtClean="0"/>
              <a:t>point pairs</a:t>
            </a:r>
            <a:r>
              <a:rPr lang="zh-TW" altLang="en-US" dirty="0" smtClean="0"/>
              <a:t>的距離解一個冠軍問題。</a:t>
            </a:r>
            <a:endParaRPr lang="en-US" altLang="zh-TW" dirty="0" smtClean="0"/>
          </a:p>
          <a:p>
            <a:pPr lvl="1"/>
            <a:endParaRPr lang="en-US" altLang="zh-TW" dirty="0"/>
          </a:p>
        </p:txBody>
      </p:sp>
      <p:sp>
        <p:nvSpPr>
          <p:cNvPr id="6" name="投影片編號版面配置區 5"/>
          <p:cNvSpPr>
            <a:spLocks noGrp="1"/>
          </p:cNvSpPr>
          <p:nvPr>
            <p:ph type="sldNum" sz="quarter" idx="12"/>
          </p:nvPr>
        </p:nvSpPr>
        <p:spPr/>
        <p:txBody>
          <a:bodyPr/>
          <a:lstStyle/>
          <a:p>
            <a:fld id="{230C2BE9-A60F-4F71-A073-97287D1685F3}" type="slidenum">
              <a:rPr lang="zh-TW" altLang="en-US"/>
              <a:pPr/>
              <a:t>25</a:t>
            </a:fld>
            <a:endParaRPr lang="en-US" altLang="zh-TW"/>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r>
              <a:rPr lang="zh-TW" altLang="en-US" dirty="0" smtClean="0"/>
              <a:t>聰明的解法：使用凸包</a:t>
            </a:r>
            <a:endParaRPr lang="en-US" altLang="zh-TW" dirty="0"/>
          </a:p>
        </p:txBody>
      </p:sp>
      <p:sp>
        <p:nvSpPr>
          <p:cNvPr id="1431555" name="Rectangle 3"/>
          <p:cNvSpPr>
            <a:spLocks noGrp="1" noChangeArrowheads="1"/>
          </p:cNvSpPr>
          <p:nvPr>
            <p:ph idx="1"/>
          </p:nvPr>
        </p:nvSpPr>
        <p:spPr/>
        <p:txBody>
          <a:bodyPr/>
          <a:lstStyle/>
          <a:p>
            <a:r>
              <a:rPr lang="zh-TW" altLang="en-US" dirty="0" smtClean="0"/>
              <a:t>觀察一：最遠的兩個點一定都在凸包上。</a:t>
            </a:r>
            <a:endParaRPr lang="en-US" altLang="zh-TW" dirty="0" smtClean="0"/>
          </a:p>
          <a:p>
            <a:endParaRPr lang="en-US" altLang="zh-TW" dirty="0" smtClean="0"/>
          </a:p>
          <a:p>
            <a:r>
              <a:rPr lang="en-US" altLang="zh-TW" dirty="0" smtClean="0"/>
              <a:t>Why?</a:t>
            </a:r>
          </a:p>
          <a:p>
            <a:pPr lvl="1"/>
            <a:endParaRPr lang="en-US" altLang="zh-TW" dirty="0"/>
          </a:p>
        </p:txBody>
      </p:sp>
      <p:sp>
        <p:nvSpPr>
          <p:cNvPr id="6" name="投影片編號版面配置區 5"/>
          <p:cNvSpPr>
            <a:spLocks noGrp="1"/>
          </p:cNvSpPr>
          <p:nvPr>
            <p:ph type="sldNum" sz="quarter" idx="12"/>
          </p:nvPr>
        </p:nvSpPr>
        <p:spPr/>
        <p:txBody>
          <a:bodyPr/>
          <a:lstStyle/>
          <a:p>
            <a:fld id="{230C2BE9-A60F-4F71-A073-97287D1685F3}" type="slidenum">
              <a:rPr lang="zh-TW" altLang="en-US"/>
              <a:pPr/>
              <a:t>26</a:t>
            </a:fld>
            <a:endParaRPr lang="en-US" altLang="zh-TW"/>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r>
              <a:rPr lang="zh-TW" altLang="en-US" dirty="0" smtClean="0"/>
              <a:t>一個想法</a:t>
            </a:r>
            <a:endParaRPr lang="en-US" altLang="zh-TW" dirty="0"/>
          </a:p>
        </p:txBody>
      </p:sp>
      <p:sp>
        <p:nvSpPr>
          <p:cNvPr id="31" name="內容版面配置區 30"/>
          <p:cNvSpPr>
            <a:spLocks noGrp="1"/>
          </p:cNvSpPr>
          <p:nvPr>
            <p:ph idx="1"/>
          </p:nvPr>
        </p:nvSpPr>
        <p:spPr>
          <a:xfrm>
            <a:off x="457200" y="2276872"/>
            <a:ext cx="8229600" cy="4047728"/>
          </a:xfrm>
        </p:spPr>
        <p:txBody>
          <a:bodyPr/>
          <a:lstStyle/>
          <a:p>
            <a:r>
              <a:rPr lang="zh-TW" altLang="en-US" dirty="0" smtClean="0"/>
              <a:t>任何一個</a:t>
            </a:r>
            <a:r>
              <a:rPr lang="en-US" altLang="zh-TW" dirty="0" smtClean="0"/>
              <a:t>『</a:t>
            </a:r>
            <a:r>
              <a:rPr lang="zh-TW" altLang="en-US" dirty="0" smtClean="0"/>
              <a:t>可以成為「左」的點</a:t>
            </a:r>
            <a:r>
              <a:rPr lang="en-US" altLang="zh-TW" dirty="0" smtClean="0"/>
              <a:t>』</a:t>
            </a:r>
            <a:r>
              <a:rPr lang="zh-TW" altLang="en-US" dirty="0" smtClean="0"/>
              <a:t>一定在凸包上。</a:t>
            </a:r>
            <a:endParaRPr lang="en-US" altLang="zh-TW" dirty="0" smtClean="0"/>
          </a:p>
          <a:p>
            <a:pPr lvl="1"/>
            <a:r>
              <a:rPr lang="en-US" altLang="zh-TW" dirty="0" smtClean="0"/>
              <a:t>Why? (</a:t>
            </a:r>
            <a:r>
              <a:rPr lang="zh-TW" altLang="en-US" dirty="0" smtClean="0"/>
              <a:t>想一想我們凸包的演算法我們的演算法</a:t>
            </a:r>
            <a:r>
              <a:rPr lang="en-US" altLang="zh-TW" dirty="0" smtClean="0"/>
              <a:t>)</a:t>
            </a:r>
          </a:p>
          <a:p>
            <a:pPr lvl="1"/>
            <a:r>
              <a:rPr lang="zh-TW" altLang="en-US" dirty="0" smtClean="0"/>
              <a:t>（其實反之亦然，不過我們不需要這個方向）</a:t>
            </a:r>
            <a:endParaRPr lang="en-US" altLang="zh-TW" dirty="0" smtClean="0"/>
          </a:p>
          <a:p>
            <a:pPr lvl="1"/>
            <a:r>
              <a:rPr lang="en-US" altLang="zh-TW" dirty="0" smtClean="0"/>
              <a:t>『</a:t>
            </a:r>
            <a:r>
              <a:rPr lang="zh-TW" altLang="en-US" dirty="0" smtClean="0"/>
              <a:t>可以成為「左」的點</a:t>
            </a:r>
            <a:r>
              <a:rPr lang="en-US" altLang="zh-TW" dirty="0" smtClean="0"/>
              <a:t>』</a:t>
            </a:r>
            <a:r>
              <a:rPr lang="zh-TW" altLang="en-US" dirty="0" smtClean="0"/>
              <a:t>：將平面旋轉某個角度之後，其</a:t>
            </a:r>
            <a:r>
              <a:rPr lang="en-US" altLang="zh-TW" i="1" dirty="0" smtClean="0"/>
              <a:t>x</a:t>
            </a:r>
            <a:r>
              <a:rPr lang="zh-TW" altLang="en-US" dirty="0" smtClean="0"/>
              <a:t>座標變成最小的點。</a:t>
            </a:r>
            <a:endParaRPr lang="en-US" altLang="zh-TW" dirty="0" smtClean="0"/>
          </a:p>
          <a:p>
            <a:r>
              <a:rPr lang="zh-TW" altLang="en-US" dirty="0" smtClean="0"/>
              <a:t>最遠的兩個點都是</a:t>
            </a:r>
            <a:r>
              <a:rPr lang="en-US" altLang="zh-TW" dirty="0" smtClean="0"/>
              <a:t>『</a:t>
            </a:r>
            <a:r>
              <a:rPr lang="zh-TW" altLang="en-US" dirty="0" smtClean="0"/>
              <a:t>可以成為「左」的點</a:t>
            </a:r>
            <a:r>
              <a:rPr lang="en-US" altLang="zh-TW" dirty="0" smtClean="0"/>
              <a:t>』</a:t>
            </a:r>
            <a:r>
              <a:rPr lang="zh-TW" altLang="en-US" dirty="0" smtClean="0"/>
              <a:t>。</a:t>
            </a:r>
            <a:endParaRPr lang="en-US" altLang="zh-TW" dirty="0" smtClean="0"/>
          </a:p>
          <a:p>
            <a:pPr lvl="1"/>
            <a:r>
              <a:rPr lang="en-US" altLang="zh-TW" dirty="0" smtClean="0"/>
              <a:t>Why?</a:t>
            </a:r>
          </a:p>
          <a:p>
            <a:pPr lvl="1"/>
            <a:endParaRPr lang="zh-TW" altLang="en-US" dirty="0"/>
          </a:p>
        </p:txBody>
      </p:sp>
      <p:sp>
        <p:nvSpPr>
          <p:cNvPr id="6" name="投影片編號版面配置區 5"/>
          <p:cNvSpPr>
            <a:spLocks noGrp="1"/>
          </p:cNvSpPr>
          <p:nvPr>
            <p:ph type="sldNum" sz="quarter" idx="12"/>
          </p:nvPr>
        </p:nvSpPr>
        <p:spPr/>
        <p:txBody>
          <a:bodyPr/>
          <a:lstStyle/>
          <a:p>
            <a:fld id="{230C2BE9-A60F-4F71-A073-97287D1685F3}" type="slidenum">
              <a:rPr lang="zh-TW" altLang="en-US"/>
              <a:pPr/>
              <a:t>27</a:t>
            </a:fld>
            <a:endParaRPr lang="en-US" altLang="zh-TW"/>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圖示：以最遠的兩點為圓心</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28</a:t>
            </a:fld>
            <a:endParaRPr lang="zh-TW" altLang="en-US"/>
          </a:p>
        </p:txBody>
      </p:sp>
      <p:sp>
        <p:nvSpPr>
          <p:cNvPr id="5" name="橢圓 4"/>
          <p:cNvSpPr/>
          <p:nvPr/>
        </p:nvSpPr>
        <p:spPr>
          <a:xfrm>
            <a:off x="1691680" y="2348880"/>
            <a:ext cx="3384376" cy="3384376"/>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3419872" y="2348880"/>
            <a:ext cx="3384376" cy="3384376"/>
          </a:xfrm>
          <a:prstGeom prst="ellipse">
            <a:avLst/>
          </a:prstGeom>
          <a:no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7" name="橢圓 6"/>
          <p:cNvSpPr/>
          <p:nvPr/>
        </p:nvSpPr>
        <p:spPr>
          <a:xfrm>
            <a:off x="3347864" y="396906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5004048" y="396906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a:stCxn id="7" idx="6"/>
            <a:endCxn id="8" idx="2"/>
          </p:cNvCxnSpPr>
          <p:nvPr/>
        </p:nvCxnSpPr>
        <p:spPr>
          <a:xfrm>
            <a:off x="3491880" y="4041068"/>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2771800" y="3861048"/>
            <a:ext cx="415498" cy="369332"/>
          </a:xfrm>
          <a:prstGeom prst="rect">
            <a:avLst/>
          </a:prstGeom>
          <a:noFill/>
        </p:spPr>
        <p:txBody>
          <a:bodyPr wrap="none" rtlCol="0">
            <a:spAutoFit/>
          </a:bodyPr>
          <a:lstStyle/>
          <a:p>
            <a:r>
              <a:rPr lang="zh-TW" altLang="en-US" dirty="0" smtClean="0"/>
              <a:t>左</a:t>
            </a:r>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r>
              <a:rPr lang="zh-TW" altLang="en-US" dirty="0" smtClean="0"/>
              <a:t>聰明的解法：使用凸包</a:t>
            </a:r>
            <a:endParaRPr lang="en-US" altLang="zh-TW" dirty="0"/>
          </a:p>
        </p:txBody>
      </p:sp>
      <p:sp>
        <p:nvSpPr>
          <p:cNvPr id="1431555" name="Rectangle 3"/>
          <p:cNvSpPr>
            <a:spLocks noGrp="1" noChangeArrowheads="1"/>
          </p:cNvSpPr>
          <p:nvPr>
            <p:ph idx="1"/>
          </p:nvPr>
        </p:nvSpPr>
        <p:spPr/>
        <p:txBody>
          <a:bodyPr/>
          <a:lstStyle/>
          <a:p>
            <a:r>
              <a:rPr lang="zh-TW" altLang="en-US" dirty="0" smtClean="0"/>
              <a:t>觀察二：最遠的兩個點一定「互相排斥」。</a:t>
            </a:r>
            <a:endParaRPr lang="en-US" altLang="zh-TW" dirty="0" smtClean="0"/>
          </a:p>
          <a:p>
            <a:endParaRPr lang="en-US" altLang="zh-TW" dirty="0" smtClean="0"/>
          </a:p>
          <a:p>
            <a:pPr lvl="1"/>
            <a:r>
              <a:rPr lang="zh-TW" altLang="en-US" dirty="0" smtClean="0"/>
              <a:t>「互相排斥」的意思：存在兩條分別通過這兩個點的平行線使得所有其他點都落在這兩條平行線之間。</a:t>
            </a:r>
            <a:endParaRPr lang="en-US" altLang="zh-TW" dirty="0" smtClean="0"/>
          </a:p>
          <a:p>
            <a:endParaRPr lang="en-US" altLang="zh-TW" dirty="0" smtClean="0"/>
          </a:p>
          <a:p>
            <a:r>
              <a:rPr lang="en-US" altLang="zh-TW" dirty="0" smtClean="0"/>
              <a:t>Why?</a:t>
            </a:r>
          </a:p>
          <a:p>
            <a:pPr lvl="1"/>
            <a:endParaRPr lang="en-US" altLang="zh-TW" dirty="0"/>
          </a:p>
        </p:txBody>
      </p:sp>
      <p:sp>
        <p:nvSpPr>
          <p:cNvPr id="6" name="投影片編號版面配置區 5"/>
          <p:cNvSpPr>
            <a:spLocks noGrp="1"/>
          </p:cNvSpPr>
          <p:nvPr>
            <p:ph type="sldNum" sz="quarter" idx="12"/>
          </p:nvPr>
        </p:nvSpPr>
        <p:spPr/>
        <p:txBody>
          <a:bodyPr/>
          <a:lstStyle/>
          <a:p>
            <a:fld id="{230C2BE9-A60F-4F71-A073-97287D1685F3}" type="slidenum">
              <a:rPr lang="zh-TW" altLang="en-US"/>
              <a:pPr/>
              <a:t>29</a:t>
            </a:fld>
            <a:endParaRPr lang="en-US" altLang="zh-TW"/>
          </a:p>
        </p:txBody>
      </p:sp>
      <p:sp>
        <p:nvSpPr>
          <p:cNvPr id="8" name="Oval 5"/>
          <p:cNvSpPr>
            <a:spLocks noChangeArrowheads="1"/>
          </p:cNvSpPr>
          <p:nvPr/>
        </p:nvSpPr>
        <p:spPr bwMode="auto">
          <a:xfrm rot="6262382">
            <a:off x="7468339" y="4180741"/>
            <a:ext cx="116550" cy="116550"/>
          </a:xfrm>
          <a:prstGeom prst="ellipse">
            <a:avLst/>
          </a:prstGeom>
          <a:solidFill>
            <a:srgbClr val="00B050"/>
          </a:solidFill>
          <a:ln w="9525">
            <a:noFill/>
            <a:round/>
            <a:headEnd/>
            <a:tailEnd/>
          </a:ln>
          <a:effectLst/>
        </p:spPr>
        <p:txBody>
          <a:bodyPr wrap="none" anchor="ctr"/>
          <a:lstStyle/>
          <a:p>
            <a:endParaRPr lang="zh-TW" altLang="en-US"/>
          </a:p>
        </p:txBody>
      </p:sp>
      <p:sp>
        <p:nvSpPr>
          <p:cNvPr id="9" name="Oval 6"/>
          <p:cNvSpPr>
            <a:spLocks noChangeArrowheads="1"/>
          </p:cNvSpPr>
          <p:nvPr/>
        </p:nvSpPr>
        <p:spPr bwMode="auto">
          <a:xfrm rot="6262382">
            <a:off x="7726244" y="5370358"/>
            <a:ext cx="116550" cy="116550"/>
          </a:xfrm>
          <a:prstGeom prst="ellipse">
            <a:avLst/>
          </a:prstGeom>
          <a:solidFill>
            <a:srgbClr val="FFFF00"/>
          </a:solidFill>
          <a:ln w="9525">
            <a:noFill/>
            <a:round/>
            <a:headEnd/>
            <a:tailEnd/>
          </a:ln>
          <a:effectLst/>
        </p:spPr>
        <p:txBody>
          <a:bodyPr wrap="none" anchor="ctr"/>
          <a:lstStyle/>
          <a:p>
            <a:endParaRPr lang="zh-TW" altLang="en-US"/>
          </a:p>
        </p:txBody>
      </p:sp>
      <p:sp>
        <p:nvSpPr>
          <p:cNvPr id="11" name="Oval 8"/>
          <p:cNvSpPr>
            <a:spLocks noChangeArrowheads="1"/>
          </p:cNvSpPr>
          <p:nvPr/>
        </p:nvSpPr>
        <p:spPr bwMode="auto">
          <a:xfrm rot="6262382">
            <a:off x="6819874" y="3894015"/>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2" name="Oval 9"/>
          <p:cNvSpPr>
            <a:spLocks noChangeArrowheads="1"/>
          </p:cNvSpPr>
          <p:nvPr/>
        </p:nvSpPr>
        <p:spPr bwMode="auto">
          <a:xfrm rot="6262382">
            <a:off x="6215225" y="4381548"/>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4" name="Oval 11"/>
          <p:cNvSpPr>
            <a:spLocks noChangeArrowheads="1"/>
          </p:cNvSpPr>
          <p:nvPr/>
        </p:nvSpPr>
        <p:spPr bwMode="auto">
          <a:xfrm rot="6262382">
            <a:off x="6000721" y="5528884"/>
            <a:ext cx="116550" cy="116550"/>
          </a:xfrm>
          <a:prstGeom prst="ellipse">
            <a:avLst/>
          </a:prstGeom>
          <a:solidFill>
            <a:srgbClr val="FF0000"/>
          </a:solidFill>
          <a:ln w="9525">
            <a:noFill/>
            <a:round/>
            <a:headEnd/>
            <a:tailEnd/>
          </a:ln>
          <a:effectLst/>
        </p:spPr>
        <p:txBody>
          <a:bodyPr wrap="none" anchor="ctr"/>
          <a:lstStyle/>
          <a:p>
            <a:endParaRPr lang="zh-TW" altLang="en-US"/>
          </a:p>
        </p:txBody>
      </p:sp>
      <p:sp>
        <p:nvSpPr>
          <p:cNvPr id="15" name="Oval 12"/>
          <p:cNvSpPr>
            <a:spLocks noChangeArrowheads="1"/>
          </p:cNvSpPr>
          <p:nvPr/>
        </p:nvSpPr>
        <p:spPr bwMode="auto">
          <a:xfrm rot="6262382">
            <a:off x="6825724" y="638176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18" name="AutoShape 15"/>
          <p:cNvCxnSpPr>
            <a:cxnSpLocks noChangeShapeType="1"/>
            <a:stCxn id="8" idx="4"/>
            <a:endCxn id="11" idx="0"/>
          </p:cNvCxnSpPr>
          <p:nvPr/>
        </p:nvCxnSpPr>
        <p:spPr bwMode="auto">
          <a:xfrm rot="630332" flipH="1" flipV="1">
            <a:off x="6914949" y="4017168"/>
            <a:ext cx="574181" cy="155971"/>
          </a:xfrm>
          <a:prstGeom prst="straightConnector1">
            <a:avLst/>
          </a:prstGeom>
          <a:noFill/>
          <a:ln w="76200">
            <a:solidFill>
              <a:schemeClr val="tx1"/>
            </a:solidFill>
            <a:round/>
            <a:headEnd/>
            <a:tailEnd/>
          </a:ln>
          <a:effectLst/>
        </p:spPr>
      </p:cxnSp>
      <p:cxnSp>
        <p:nvCxnSpPr>
          <p:cNvPr id="25" name="AutoShape 22"/>
          <p:cNvCxnSpPr>
            <a:cxnSpLocks noChangeShapeType="1"/>
            <a:stCxn id="9" idx="3"/>
            <a:endCxn id="8" idx="7"/>
          </p:cNvCxnSpPr>
          <p:nvPr/>
        </p:nvCxnSpPr>
        <p:spPr bwMode="auto">
          <a:xfrm rot="630332" flipH="1" flipV="1">
            <a:off x="7458117" y="4316134"/>
            <a:ext cx="394214" cy="1034382"/>
          </a:xfrm>
          <a:prstGeom prst="straightConnector1">
            <a:avLst/>
          </a:prstGeom>
          <a:noFill/>
          <a:ln w="76200">
            <a:solidFill>
              <a:schemeClr val="tx1"/>
            </a:solidFill>
            <a:round/>
            <a:headEnd/>
            <a:tailEnd/>
          </a:ln>
          <a:effectLst/>
        </p:spPr>
      </p:cxnSp>
      <p:cxnSp>
        <p:nvCxnSpPr>
          <p:cNvPr id="26" name="AutoShape 23"/>
          <p:cNvCxnSpPr>
            <a:cxnSpLocks noChangeShapeType="1"/>
            <a:stCxn id="15" idx="2"/>
            <a:endCxn id="9" idx="5"/>
          </p:cNvCxnSpPr>
          <p:nvPr/>
        </p:nvCxnSpPr>
        <p:spPr bwMode="auto">
          <a:xfrm rot="630332" flipV="1">
            <a:off x="6989400" y="5389143"/>
            <a:ext cx="653023" cy="1062662"/>
          </a:xfrm>
          <a:prstGeom prst="straightConnector1">
            <a:avLst/>
          </a:prstGeom>
          <a:noFill/>
          <a:ln w="76200">
            <a:solidFill>
              <a:schemeClr val="tx1"/>
            </a:solidFill>
            <a:round/>
            <a:headEnd/>
            <a:tailEnd/>
          </a:ln>
          <a:effectLst/>
        </p:spPr>
      </p:cxnSp>
      <p:cxnSp>
        <p:nvCxnSpPr>
          <p:cNvPr id="27" name="AutoShape 24"/>
          <p:cNvCxnSpPr>
            <a:cxnSpLocks noChangeShapeType="1"/>
            <a:stCxn id="15" idx="3"/>
            <a:endCxn id="14" idx="7"/>
          </p:cNvCxnSpPr>
          <p:nvPr/>
        </p:nvCxnSpPr>
        <p:spPr bwMode="auto">
          <a:xfrm rot="630332" flipH="1" flipV="1">
            <a:off x="6025950" y="5713155"/>
            <a:ext cx="890409" cy="599890"/>
          </a:xfrm>
          <a:prstGeom prst="straightConnector1">
            <a:avLst/>
          </a:prstGeom>
          <a:noFill/>
          <a:ln w="76200">
            <a:solidFill>
              <a:schemeClr val="tx1"/>
            </a:solidFill>
            <a:round/>
            <a:headEnd/>
            <a:tailEnd/>
          </a:ln>
          <a:effectLst/>
        </p:spPr>
      </p:cxnSp>
      <p:cxnSp>
        <p:nvCxnSpPr>
          <p:cNvPr id="28" name="AutoShape 25"/>
          <p:cNvCxnSpPr>
            <a:cxnSpLocks noChangeShapeType="1"/>
            <a:stCxn id="14" idx="3"/>
            <a:endCxn id="12" idx="5"/>
          </p:cNvCxnSpPr>
          <p:nvPr/>
        </p:nvCxnSpPr>
        <p:spPr bwMode="auto">
          <a:xfrm rot="630332" flipH="1" flipV="1">
            <a:off x="6123863" y="4460070"/>
            <a:ext cx="4285" cy="1084944"/>
          </a:xfrm>
          <a:prstGeom prst="straightConnector1">
            <a:avLst/>
          </a:prstGeom>
          <a:noFill/>
          <a:ln w="76200">
            <a:solidFill>
              <a:schemeClr val="tx1"/>
            </a:solidFill>
            <a:round/>
            <a:headEnd/>
            <a:tailEnd/>
          </a:ln>
          <a:effectLst/>
        </p:spPr>
      </p:cxnSp>
      <p:cxnSp>
        <p:nvCxnSpPr>
          <p:cNvPr id="29" name="AutoShape 27"/>
          <p:cNvCxnSpPr>
            <a:cxnSpLocks noChangeShapeType="1"/>
            <a:stCxn id="12" idx="2"/>
            <a:endCxn id="11" idx="5"/>
          </p:cNvCxnSpPr>
          <p:nvPr/>
        </p:nvCxnSpPr>
        <p:spPr bwMode="auto">
          <a:xfrm rot="630332" flipV="1">
            <a:off x="6328661" y="3935383"/>
            <a:ext cx="457631" cy="493624"/>
          </a:xfrm>
          <a:prstGeom prst="straightConnector1">
            <a:avLst/>
          </a:prstGeom>
          <a:noFill/>
          <a:ln w="76200">
            <a:solidFill>
              <a:schemeClr val="tx1"/>
            </a:solidFill>
            <a:round/>
            <a:headEnd/>
            <a:tailEnd/>
          </a:ln>
          <a:effectLst/>
        </p:spPr>
      </p:cxnSp>
      <p:cxnSp>
        <p:nvCxnSpPr>
          <p:cNvPr id="50" name="直線接點 49"/>
          <p:cNvCxnSpPr/>
          <p:nvPr/>
        </p:nvCxnSpPr>
        <p:spPr>
          <a:xfrm rot="5400000" flipH="1" flipV="1">
            <a:off x="4690751" y="5215508"/>
            <a:ext cx="2708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6200000" flipV="1">
            <a:off x="4896036" y="4977172"/>
            <a:ext cx="216024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rot="16200000" flipV="1">
            <a:off x="6519169" y="4041068"/>
            <a:ext cx="216024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rot="5400000" flipH="1" flipV="1">
            <a:off x="6418943" y="5176551"/>
            <a:ext cx="2708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5"/>
          <p:cNvSpPr>
            <a:spLocks noGrp="1"/>
          </p:cNvSpPr>
          <p:nvPr>
            <p:ph type="sldNum" sz="quarter" idx="12"/>
          </p:nvPr>
        </p:nvSpPr>
        <p:spPr/>
        <p:txBody>
          <a:bodyPr/>
          <a:lstStyle/>
          <a:p>
            <a:fld id="{1C4A4E4B-01D6-4EE1-B2DF-EBEA296F0B69}" type="slidenum">
              <a:rPr lang="zh-TW" altLang="en-US"/>
              <a:pPr/>
              <a:t>3</a:t>
            </a:fld>
            <a:endParaRPr lang="en-US" altLang="zh-TW"/>
          </a:p>
        </p:txBody>
      </p:sp>
      <p:sp>
        <p:nvSpPr>
          <p:cNvPr id="380930" name="Rectangle 2"/>
          <p:cNvSpPr>
            <a:spLocks noGrp="1" noChangeArrowheads="1"/>
          </p:cNvSpPr>
          <p:nvPr>
            <p:ph type="title"/>
          </p:nvPr>
        </p:nvSpPr>
        <p:spPr/>
        <p:txBody>
          <a:bodyPr/>
          <a:lstStyle/>
          <a:p>
            <a:r>
              <a:rPr lang="en-US" altLang="zh-TW"/>
              <a:t>Today</a:t>
            </a:r>
            <a:endParaRPr lang="zh-TW" altLang="en-US"/>
          </a:p>
        </p:txBody>
      </p:sp>
      <p:sp>
        <p:nvSpPr>
          <p:cNvPr id="380931" name="Rectangle 3"/>
          <p:cNvSpPr>
            <a:spLocks noGrp="1" noChangeArrowheads="1"/>
          </p:cNvSpPr>
          <p:nvPr>
            <p:ph type="body" idx="1"/>
          </p:nvPr>
        </p:nvSpPr>
        <p:spPr>
          <a:xfrm>
            <a:off x="457200" y="3573016"/>
            <a:ext cx="8229600" cy="2751584"/>
          </a:xfrm>
        </p:spPr>
        <p:txBody>
          <a:bodyPr/>
          <a:lstStyle/>
          <a:p>
            <a:r>
              <a:rPr lang="zh-TW" altLang="en-US" dirty="0" smtClean="0"/>
              <a:t>本題：</a:t>
            </a:r>
            <a:r>
              <a:rPr lang="en-US" altLang="zh-TW" dirty="0" smtClean="0"/>
              <a:t>Convex </a:t>
            </a:r>
            <a:r>
              <a:rPr lang="en-US" altLang="zh-TW" dirty="0"/>
              <a:t>Hull </a:t>
            </a:r>
            <a:r>
              <a:rPr lang="zh-TW" altLang="en-US" dirty="0"/>
              <a:t>（凸包</a:t>
            </a:r>
            <a:r>
              <a:rPr lang="zh-TW" altLang="en-US" dirty="0" smtClean="0"/>
              <a:t>）</a:t>
            </a:r>
            <a:endParaRPr lang="en-US" altLang="zh-TW" dirty="0" smtClean="0"/>
          </a:p>
          <a:p>
            <a:r>
              <a:rPr lang="zh-TW" altLang="en-US" dirty="0" smtClean="0"/>
              <a:t>應用：</a:t>
            </a:r>
            <a:r>
              <a:rPr lang="en-US" altLang="zh-TW" dirty="0" smtClean="0"/>
              <a:t>Farthest Pair of Points </a:t>
            </a:r>
            <a:r>
              <a:rPr lang="zh-TW" altLang="en-US" dirty="0" smtClean="0"/>
              <a:t>（最遠兩點）</a:t>
            </a:r>
            <a:endParaRPr lang="zh-TW" altLang="en-US" dirty="0"/>
          </a:p>
        </p:txBody>
      </p:sp>
      <p:pic>
        <p:nvPicPr>
          <p:cNvPr id="380932" name="Picture 4" descr="AG00293_"/>
          <p:cNvPicPr>
            <a:picLocks noChangeAspect="1" noChangeArrowheads="1" noCrop="1"/>
          </p:cNvPicPr>
          <p:nvPr/>
        </p:nvPicPr>
        <p:blipFill>
          <a:blip r:embed="rId2" cstate="print"/>
          <a:srcRect/>
          <a:stretch>
            <a:fillRect/>
          </a:stretch>
        </p:blipFill>
        <p:spPr bwMode="auto">
          <a:xfrm>
            <a:off x="6516216" y="1275588"/>
            <a:ext cx="1657350" cy="1819275"/>
          </a:xfrm>
          <a:prstGeom prst="rect">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圖示：以最遠的兩點為圓心</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30</a:t>
            </a:fld>
            <a:endParaRPr lang="zh-TW" altLang="en-US"/>
          </a:p>
        </p:txBody>
      </p:sp>
      <p:sp>
        <p:nvSpPr>
          <p:cNvPr id="5" name="橢圓 4"/>
          <p:cNvSpPr/>
          <p:nvPr/>
        </p:nvSpPr>
        <p:spPr>
          <a:xfrm>
            <a:off x="1691680" y="2348880"/>
            <a:ext cx="3384376" cy="3384376"/>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3419872" y="2348880"/>
            <a:ext cx="3384376" cy="3384376"/>
          </a:xfrm>
          <a:prstGeom prst="ellipse">
            <a:avLst/>
          </a:prstGeom>
          <a:no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7" name="橢圓 6"/>
          <p:cNvSpPr/>
          <p:nvPr/>
        </p:nvSpPr>
        <p:spPr>
          <a:xfrm>
            <a:off x="3347864" y="396906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5004048" y="396906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a:stCxn id="7" idx="6"/>
            <a:endCxn id="8" idx="2"/>
          </p:cNvCxnSpPr>
          <p:nvPr/>
        </p:nvCxnSpPr>
        <p:spPr>
          <a:xfrm>
            <a:off x="3491880" y="4041068"/>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rot="5400000" flipH="1" flipV="1">
            <a:off x="1223628" y="4185084"/>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rot="5400000" flipH="1" flipV="1">
            <a:off x="2879812" y="4201212"/>
            <a:ext cx="43924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r>
              <a:rPr lang="zh-TW" altLang="en-US" dirty="0" smtClean="0"/>
              <a:t>結合兩個觀察</a:t>
            </a:r>
            <a:endParaRPr lang="en-US" altLang="zh-TW" dirty="0"/>
          </a:p>
        </p:txBody>
      </p:sp>
      <p:sp>
        <p:nvSpPr>
          <p:cNvPr id="1431555" name="Rectangle 3"/>
          <p:cNvSpPr>
            <a:spLocks noGrp="1" noChangeArrowheads="1"/>
          </p:cNvSpPr>
          <p:nvPr>
            <p:ph idx="1"/>
          </p:nvPr>
        </p:nvSpPr>
        <p:spPr/>
        <p:txBody>
          <a:bodyPr/>
          <a:lstStyle/>
          <a:p>
            <a:r>
              <a:rPr lang="zh-TW" altLang="en-US" dirty="0" smtClean="0"/>
              <a:t>觀察一：最遠的兩個點一定都在凸包上。</a:t>
            </a:r>
            <a:endParaRPr lang="en-US" altLang="zh-TW" dirty="0" smtClean="0"/>
          </a:p>
          <a:p>
            <a:r>
              <a:rPr lang="zh-TW" altLang="en-US" dirty="0" smtClean="0"/>
              <a:t>觀察二：最遠的兩個點一定「互相排斥」。</a:t>
            </a:r>
            <a:endParaRPr lang="en-US" altLang="zh-TW" dirty="0" smtClean="0"/>
          </a:p>
          <a:p>
            <a:endParaRPr lang="en-US" altLang="zh-TW" dirty="0" smtClean="0"/>
          </a:p>
          <a:p>
            <a:r>
              <a:rPr lang="zh-TW" altLang="en-US" dirty="0" smtClean="0"/>
              <a:t>我們只要專心尋找在凸包上面所有「互相排斥」的</a:t>
            </a:r>
            <a:r>
              <a:rPr lang="en-US" altLang="zh-TW" dirty="0" smtClean="0"/>
              <a:t>point pairs</a:t>
            </a:r>
            <a:r>
              <a:rPr lang="zh-TW" altLang="en-US" dirty="0" smtClean="0"/>
              <a:t>中最遠一的一組即可。</a:t>
            </a:r>
            <a:endParaRPr lang="en-US" altLang="zh-TW" dirty="0" smtClean="0"/>
          </a:p>
        </p:txBody>
      </p:sp>
      <p:sp>
        <p:nvSpPr>
          <p:cNvPr id="6" name="投影片編號版面配置區 5"/>
          <p:cNvSpPr>
            <a:spLocks noGrp="1"/>
          </p:cNvSpPr>
          <p:nvPr>
            <p:ph type="sldNum" sz="quarter" idx="12"/>
          </p:nvPr>
        </p:nvSpPr>
        <p:spPr/>
        <p:txBody>
          <a:bodyPr/>
          <a:lstStyle/>
          <a:p>
            <a:fld id="{230C2BE9-A60F-4F71-A073-97287D1685F3}" type="slidenum">
              <a:rPr lang="zh-TW" altLang="en-US"/>
              <a:pPr/>
              <a:t>31</a:t>
            </a:fld>
            <a:endParaRPr lang="en-US" altLang="zh-TW"/>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關鍵問題</a:t>
            </a:r>
            <a:endParaRPr lang="zh-TW" altLang="en-US" dirty="0"/>
          </a:p>
        </p:txBody>
      </p:sp>
      <p:sp>
        <p:nvSpPr>
          <p:cNvPr id="6" name="文字版面配置區 5"/>
          <p:cNvSpPr>
            <a:spLocks noGrp="1"/>
          </p:cNvSpPr>
          <p:nvPr>
            <p:ph type="body" idx="1"/>
          </p:nvPr>
        </p:nvSpPr>
        <p:spPr/>
        <p:txBody>
          <a:bodyPr/>
          <a:lstStyle/>
          <a:p>
            <a:r>
              <a:rPr lang="zh-TW" altLang="en-US" dirty="0" smtClean="0"/>
              <a:t>凸包上面哪些點會跟某個點「互相排斥」？</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32</a:t>
            </a:fld>
            <a:endParaRPr lang="zh-TW" altLang="en-US"/>
          </a:p>
        </p:txBody>
      </p:sp>
      <p:sp>
        <p:nvSpPr>
          <p:cNvPr id="7" name="Oval 5"/>
          <p:cNvSpPr>
            <a:spLocks noChangeArrowheads="1"/>
          </p:cNvSpPr>
          <p:nvPr/>
        </p:nvSpPr>
        <p:spPr bwMode="auto">
          <a:xfrm rot="6262382">
            <a:off x="7468339" y="4180741"/>
            <a:ext cx="116550" cy="116550"/>
          </a:xfrm>
          <a:prstGeom prst="ellipse">
            <a:avLst/>
          </a:prstGeom>
          <a:solidFill>
            <a:srgbClr val="00B050"/>
          </a:solidFill>
          <a:ln w="9525">
            <a:noFill/>
            <a:round/>
            <a:headEnd/>
            <a:tailEnd/>
          </a:ln>
          <a:effectLst/>
        </p:spPr>
        <p:txBody>
          <a:bodyPr wrap="none" anchor="ctr"/>
          <a:lstStyle/>
          <a:p>
            <a:endParaRPr lang="zh-TW" altLang="en-US"/>
          </a:p>
        </p:txBody>
      </p:sp>
      <p:sp>
        <p:nvSpPr>
          <p:cNvPr id="8" name="Oval 6"/>
          <p:cNvSpPr>
            <a:spLocks noChangeArrowheads="1"/>
          </p:cNvSpPr>
          <p:nvPr/>
        </p:nvSpPr>
        <p:spPr bwMode="auto">
          <a:xfrm rot="6262382">
            <a:off x="7726244" y="5370358"/>
            <a:ext cx="116550" cy="116550"/>
          </a:xfrm>
          <a:prstGeom prst="ellipse">
            <a:avLst/>
          </a:prstGeom>
          <a:solidFill>
            <a:srgbClr val="FFFF00"/>
          </a:solidFill>
          <a:ln w="9525">
            <a:noFill/>
            <a:round/>
            <a:headEnd/>
            <a:tailEnd/>
          </a:ln>
          <a:effectLst/>
        </p:spPr>
        <p:txBody>
          <a:bodyPr wrap="none" anchor="ctr"/>
          <a:lstStyle/>
          <a:p>
            <a:endParaRPr lang="zh-TW" altLang="en-US"/>
          </a:p>
        </p:txBody>
      </p:sp>
      <p:sp>
        <p:nvSpPr>
          <p:cNvPr id="9" name="Oval 8"/>
          <p:cNvSpPr>
            <a:spLocks noChangeArrowheads="1"/>
          </p:cNvSpPr>
          <p:nvPr/>
        </p:nvSpPr>
        <p:spPr bwMode="auto">
          <a:xfrm rot="6262382">
            <a:off x="6819874" y="3894015"/>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0" name="Oval 9"/>
          <p:cNvSpPr>
            <a:spLocks noChangeArrowheads="1"/>
          </p:cNvSpPr>
          <p:nvPr/>
        </p:nvSpPr>
        <p:spPr bwMode="auto">
          <a:xfrm rot="6262382">
            <a:off x="6215225" y="4381548"/>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 name="Oval 11"/>
          <p:cNvSpPr>
            <a:spLocks noChangeArrowheads="1"/>
          </p:cNvSpPr>
          <p:nvPr/>
        </p:nvSpPr>
        <p:spPr bwMode="auto">
          <a:xfrm rot="6262382">
            <a:off x="6000721" y="5528884"/>
            <a:ext cx="116550" cy="116550"/>
          </a:xfrm>
          <a:prstGeom prst="ellipse">
            <a:avLst/>
          </a:prstGeom>
          <a:solidFill>
            <a:srgbClr val="FF0000"/>
          </a:solidFill>
          <a:ln w="9525">
            <a:noFill/>
            <a:round/>
            <a:headEnd/>
            <a:tailEnd/>
          </a:ln>
          <a:effectLst/>
        </p:spPr>
        <p:txBody>
          <a:bodyPr wrap="none" anchor="ctr"/>
          <a:lstStyle/>
          <a:p>
            <a:endParaRPr lang="zh-TW" altLang="en-US"/>
          </a:p>
        </p:txBody>
      </p:sp>
      <p:sp>
        <p:nvSpPr>
          <p:cNvPr id="12" name="Oval 12"/>
          <p:cNvSpPr>
            <a:spLocks noChangeArrowheads="1"/>
          </p:cNvSpPr>
          <p:nvPr/>
        </p:nvSpPr>
        <p:spPr bwMode="auto">
          <a:xfrm rot="6262382">
            <a:off x="6825724" y="638176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13" name="AutoShape 15"/>
          <p:cNvCxnSpPr>
            <a:cxnSpLocks noChangeShapeType="1"/>
            <a:stCxn id="7" idx="4"/>
            <a:endCxn id="9" idx="0"/>
          </p:cNvCxnSpPr>
          <p:nvPr/>
        </p:nvCxnSpPr>
        <p:spPr bwMode="auto">
          <a:xfrm rot="630332" flipH="1" flipV="1">
            <a:off x="6914949" y="4017168"/>
            <a:ext cx="574181" cy="155971"/>
          </a:xfrm>
          <a:prstGeom prst="straightConnector1">
            <a:avLst/>
          </a:prstGeom>
          <a:noFill/>
          <a:ln w="76200">
            <a:solidFill>
              <a:schemeClr val="tx1"/>
            </a:solidFill>
            <a:round/>
            <a:headEnd/>
            <a:tailEnd/>
          </a:ln>
          <a:effectLst/>
        </p:spPr>
      </p:cxnSp>
      <p:cxnSp>
        <p:nvCxnSpPr>
          <p:cNvPr id="14" name="AutoShape 22"/>
          <p:cNvCxnSpPr>
            <a:cxnSpLocks noChangeShapeType="1"/>
            <a:stCxn id="8" idx="3"/>
            <a:endCxn id="7" idx="7"/>
          </p:cNvCxnSpPr>
          <p:nvPr/>
        </p:nvCxnSpPr>
        <p:spPr bwMode="auto">
          <a:xfrm rot="630332" flipH="1" flipV="1">
            <a:off x="7458117" y="4316134"/>
            <a:ext cx="394214" cy="1034382"/>
          </a:xfrm>
          <a:prstGeom prst="straightConnector1">
            <a:avLst/>
          </a:prstGeom>
          <a:noFill/>
          <a:ln w="76200">
            <a:solidFill>
              <a:schemeClr val="tx1"/>
            </a:solidFill>
            <a:round/>
            <a:headEnd/>
            <a:tailEnd/>
          </a:ln>
          <a:effectLst/>
        </p:spPr>
      </p:cxnSp>
      <p:cxnSp>
        <p:nvCxnSpPr>
          <p:cNvPr id="15" name="AutoShape 23"/>
          <p:cNvCxnSpPr>
            <a:cxnSpLocks noChangeShapeType="1"/>
            <a:stCxn id="12" idx="2"/>
            <a:endCxn id="8" idx="5"/>
          </p:cNvCxnSpPr>
          <p:nvPr/>
        </p:nvCxnSpPr>
        <p:spPr bwMode="auto">
          <a:xfrm rot="630332" flipV="1">
            <a:off x="6989400" y="5389143"/>
            <a:ext cx="653023" cy="1062662"/>
          </a:xfrm>
          <a:prstGeom prst="straightConnector1">
            <a:avLst/>
          </a:prstGeom>
          <a:noFill/>
          <a:ln w="76200">
            <a:solidFill>
              <a:schemeClr val="tx1"/>
            </a:solidFill>
            <a:round/>
            <a:headEnd/>
            <a:tailEnd/>
          </a:ln>
          <a:effectLst/>
        </p:spPr>
      </p:cxnSp>
      <p:cxnSp>
        <p:nvCxnSpPr>
          <p:cNvPr id="16" name="AutoShape 24"/>
          <p:cNvCxnSpPr>
            <a:cxnSpLocks noChangeShapeType="1"/>
            <a:stCxn id="12" idx="3"/>
            <a:endCxn id="11" idx="7"/>
          </p:cNvCxnSpPr>
          <p:nvPr/>
        </p:nvCxnSpPr>
        <p:spPr bwMode="auto">
          <a:xfrm rot="630332" flipH="1" flipV="1">
            <a:off x="6025950" y="5713155"/>
            <a:ext cx="890409" cy="599890"/>
          </a:xfrm>
          <a:prstGeom prst="straightConnector1">
            <a:avLst/>
          </a:prstGeom>
          <a:noFill/>
          <a:ln w="76200">
            <a:solidFill>
              <a:schemeClr val="tx1"/>
            </a:solidFill>
            <a:round/>
            <a:headEnd/>
            <a:tailEnd/>
          </a:ln>
          <a:effectLst/>
        </p:spPr>
      </p:cxnSp>
      <p:cxnSp>
        <p:nvCxnSpPr>
          <p:cNvPr id="17" name="AutoShape 25"/>
          <p:cNvCxnSpPr>
            <a:cxnSpLocks noChangeShapeType="1"/>
            <a:stCxn id="11" idx="3"/>
            <a:endCxn id="10" idx="5"/>
          </p:cNvCxnSpPr>
          <p:nvPr/>
        </p:nvCxnSpPr>
        <p:spPr bwMode="auto">
          <a:xfrm rot="630332" flipH="1" flipV="1">
            <a:off x="6123863" y="4460070"/>
            <a:ext cx="4285" cy="1084944"/>
          </a:xfrm>
          <a:prstGeom prst="straightConnector1">
            <a:avLst/>
          </a:prstGeom>
          <a:noFill/>
          <a:ln w="76200">
            <a:solidFill>
              <a:schemeClr val="tx1"/>
            </a:solidFill>
            <a:round/>
            <a:headEnd/>
            <a:tailEnd/>
          </a:ln>
          <a:effectLst/>
        </p:spPr>
      </p:cxnSp>
      <p:cxnSp>
        <p:nvCxnSpPr>
          <p:cNvPr id="18" name="AutoShape 27"/>
          <p:cNvCxnSpPr>
            <a:cxnSpLocks noChangeShapeType="1"/>
            <a:stCxn id="10" idx="2"/>
            <a:endCxn id="9" idx="5"/>
          </p:cNvCxnSpPr>
          <p:nvPr/>
        </p:nvCxnSpPr>
        <p:spPr bwMode="auto">
          <a:xfrm rot="630332" flipV="1">
            <a:off x="6328661" y="3935383"/>
            <a:ext cx="457631" cy="493624"/>
          </a:xfrm>
          <a:prstGeom prst="straightConnector1">
            <a:avLst/>
          </a:prstGeom>
          <a:noFill/>
          <a:ln w="76200">
            <a:solidFill>
              <a:schemeClr val="tx1"/>
            </a:solidFill>
            <a:round/>
            <a:headEnd/>
            <a:tailEnd/>
          </a:ln>
          <a:effectLst/>
        </p:spPr>
      </p:cxnSp>
      <p:cxnSp>
        <p:nvCxnSpPr>
          <p:cNvPr id="19" name="直線接點 18"/>
          <p:cNvCxnSpPr/>
          <p:nvPr/>
        </p:nvCxnSpPr>
        <p:spPr>
          <a:xfrm rot="5400000" flipH="1" flipV="1">
            <a:off x="4690751" y="5215508"/>
            <a:ext cx="2708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rot="16200000" flipV="1">
            <a:off x="4896036" y="4977172"/>
            <a:ext cx="216024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rot="16200000" flipV="1">
            <a:off x="6519169" y="4041068"/>
            <a:ext cx="216024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5400000" flipH="1" flipV="1">
            <a:off x="6418943" y="5176551"/>
            <a:ext cx="2708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smtClean="0"/>
              <a:t>圖示</a:t>
            </a:r>
            <a:r>
              <a:rPr lang="en-US" altLang="zh-TW" dirty="0" smtClean="0"/>
              <a:t>:</a:t>
            </a:r>
            <a:r>
              <a:rPr lang="zh-TW" altLang="en-US" dirty="0" smtClean="0"/>
              <a:t> 排斥點在凸包上連續</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33</a:t>
            </a:fld>
            <a:endParaRPr lang="zh-TW" altLang="en-US"/>
          </a:p>
        </p:txBody>
      </p:sp>
      <p:grpSp>
        <p:nvGrpSpPr>
          <p:cNvPr id="98" name="群組 97"/>
          <p:cNvGrpSpPr/>
          <p:nvPr/>
        </p:nvGrpSpPr>
        <p:grpSpPr>
          <a:xfrm>
            <a:off x="539552" y="2636912"/>
            <a:ext cx="2469596" cy="2872803"/>
            <a:chOff x="180478" y="2351932"/>
            <a:chExt cx="2952328" cy="3434350"/>
          </a:xfrm>
        </p:grpSpPr>
        <p:cxnSp>
          <p:nvCxnSpPr>
            <p:cNvPr id="13" name="AutoShape 15"/>
            <p:cNvCxnSpPr>
              <a:cxnSpLocks noChangeShapeType="1"/>
              <a:endCxn id="9" idx="0"/>
            </p:cNvCxnSpPr>
            <p:nvPr/>
          </p:nvCxnSpPr>
          <p:spPr bwMode="auto">
            <a:xfrm rot="10800000">
              <a:off x="1475656" y="2924944"/>
              <a:ext cx="577033" cy="3052"/>
            </a:xfrm>
            <a:prstGeom prst="straightConnector1">
              <a:avLst/>
            </a:prstGeom>
            <a:noFill/>
            <a:ln w="76200">
              <a:solidFill>
                <a:schemeClr val="tx1"/>
              </a:solidFill>
              <a:round/>
              <a:headEnd/>
              <a:tailEnd/>
            </a:ln>
            <a:effectLst/>
          </p:spPr>
        </p:cxnSp>
        <p:sp>
          <p:nvSpPr>
            <p:cNvPr id="7" name="Oval 5"/>
            <p:cNvSpPr>
              <a:spLocks noChangeArrowheads="1"/>
            </p:cNvSpPr>
            <p:nvPr/>
          </p:nvSpPr>
          <p:spPr bwMode="auto">
            <a:xfrm rot="6262382">
              <a:off x="1993319" y="2868629"/>
              <a:ext cx="116550" cy="116550"/>
            </a:xfrm>
            <a:prstGeom prst="ellipse">
              <a:avLst/>
            </a:prstGeom>
            <a:solidFill>
              <a:srgbClr val="00B050"/>
            </a:solidFill>
            <a:ln w="9525">
              <a:noFill/>
              <a:round/>
              <a:headEnd/>
              <a:tailEnd/>
            </a:ln>
            <a:effectLst/>
          </p:spPr>
          <p:txBody>
            <a:bodyPr wrap="none" anchor="ctr"/>
            <a:lstStyle/>
            <a:p>
              <a:endParaRPr lang="zh-TW" altLang="en-US"/>
            </a:p>
          </p:txBody>
        </p:sp>
        <p:sp>
          <p:nvSpPr>
            <p:cNvPr id="8" name="Oval 6"/>
            <p:cNvSpPr>
              <a:spLocks noChangeArrowheads="1"/>
            </p:cNvSpPr>
            <p:nvPr/>
          </p:nvSpPr>
          <p:spPr bwMode="auto">
            <a:xfrm rot="6262382">
              <a:off x="2569384" y="4812845"/>
              <a:ext cx="116550" cy="116550"/>
            </a:xfrm>
            <a:prstGeom prst="ellipse">
              <a:avLst/>
            </a:prstGeom>
            <a:solidFill>
              <a:srgbClr val="FFFF00"/>
            </a:solidFill>
            <a:ln w="9525">
              <a:noFill/>
              <a:round/>
              <a:headEnd/>
              <a:tailEnd/>
            </a:ln>
            <a:effectLst/>
          </p:spPr>
          <p:txBody>
            <a:bodyPr wrap="none" anchor="ctr"/>
            <a:lstStyle/>
            <a:p>
              <a:endParaRPr lang="zh-TW" altLang="en-US"/>
            </a:p>
          </p:txBody>
        </p:sp>
        <p:sp>
          <p:nvSpPr>
            <p:cNvPr id="9" name="Oval 8"/>
            <p:cNvSpPr>
              <a:spLocks noChangeArrowheads="1"/>
            </p:cNvSpPr>
            <p:nvPr/>
          </p:nvSpPr>
          <p:spPr bwMode="auto">
            <a:xfrm rot="6262382">
              <a:off x="1360929" y="2852203"/>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0" name="Oval 9"/>
            <p:cNvSpPr>
              <a:spLocks noChangeArrowheads="1"/>
            </p:cNvSpPr>
            <p:nvPr/>
          </p:nvSpPr>
          <p:spPr bwMode="auto">
            <a:xfrm rot="6262382">
              <a:off x="756280" y="333973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 name="Oval 11"/>
            <p:cNvSpPr>
              <a:spLocks noChangeArrowheads="1"/>
            </p:cNvSpPr>
            <p:nvPr/>
          </p:nvSpPr>
          <p:spPr bwMode="auto">
            <a:xfrm rot="6262382">
              <a:off x="541776" y="4487072"/>
              <a:ext cx="116550" cy="116550"/>
            </a:xfrm>
            <a:prstGeom prst="ellipse">
              <a:avLst/>
            </a:prstGeom>
            <a:solidFill>
              <a:srgbClr val="FF0000"/>
            </a:solidFill>
            <a:ln w="9525">
              <a:noFill/>
              <a:round/>
              <a:headEnd/>
              <a:tailEnd/>
            </a:ln>
            <a:effectLst/>
          </p:spPr>
          <p:txBody>
            <a:bodyPr wrap="none" anchor="ctr"/>
            <a:lstStyle/>
            <a:p>
              <a:endParaRPr lang="zh-TW" altLang="en-US"/>
            </a:p>
          </p:txBody>
        </p:sp>
        <p:sp>
          <p:nvSpPr>
            <p:cNvPr id="12" name="Oval 12"/>
            <p:cNvSpPr>
              <a:spLocks noChangeArrowheads="1"/>
            </p:cNvSpPr>
            <p:nvPr/>
          </p:nvSpPr>
          <p:spPr bwMode="auto">
            <a:xfrm rot="6262382">
              <a:off x="1366779" y="5339952"/>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15" name="AutoShape 23"/>
            <p:cNvCxnSpPr>
              <a:cxnSpLocks noChangeShapeType="1"/>
              <a:stCxn id="12" idx="2"/>
              <a:endCxn id="8" idx="5"/>
            </p:cNvCxnSpPr>
            <p:nvPr/>
          </p:nvCxnSpPr>
          <p:spPr bwMode="auto">
            <a:xfrm rot="5400000" flipH="1" flipV="1">
              <a:off x="1788032" y="4552296"/>
              <a:ext cx="440968" cy="1137993"/>
            </a:xfrm>
            <a:prstGeom prst="straightConnector1">
              <a:avLst/>
            </a:prstGeom>
            <a:noFill/>
            <a:ln w="76200">
              <a:solidFill>
                <a:schemeClr val="tx1"/>
              </a:solidFill>
              <a:round/>
              <a:headEnd/>
              <a:tailEnd/>
            </a:ln>
            <a:effectLst/>
          </p:spPr>
        </p:cxnSp>
        <p:cxnSp>
          <p:nvCxnSpPr>
            <p:cNvPr id="16" name="AutoShape 24"/>
            <p:cNvCxnSpPr>
              <a:cxnSpLocks noChangeShapeType="1"/>
              <a:stCxn id="12" idx="3"/>
              <a:endCxn id="11" idx="7"/>
            </p:cNvCxnSpPr>
            <p:nvPr/>
          </p:nvCxnSpPr>
          <p:spPr bwMode="auto">
            <a:xfrm rot="10800000">
              <a:off x="629740" y="4595493"/>
              <a:ext cx="765627" cy="752588"/>
            </a:xfrm>
            <a:prstGeom prst="straightConnector1">
              <a:avLst/>
            </a:prstGeom>
            <a:noFill/>
            <a:ln w="76200">
              <a:solidFill>
                <a:srgbClr val="68FC68"/>
              </a:solidFill>
              <a:round/>
              <a:headEnd/>
              <a:tailEnd/>
            </a:ln>
            <a:effectLst/>
          </p:spPr>
        </p:cxnSp>
        <p:cxnSp>
          <p:nvCxnSpPr>
            <p:cNvPr id="17" name="AutoShape 25"/>
            <p:cNvCxnSpPr>
              <a:cxnSpLocks noChangeShapeType="1"/>
              <a:stCxn id="11" idx="3"/>
              <a:endCxn id="10" idx="5"/>
            </p:cNvCxnSpPr>
            <p:nvPr/>
          </p:nvCxnSpPr>
          <p:spPr bwMode="auto">
            <a:xfrm rot="10800000" flipH="1">
              <a:off x="570363" y="3427699"/>
              <a:ext cx="194046" cy="1067502"/>
            </a:xfrm>
            <a:prstGeom prst="straightConnector1">
              <a:avLst/>
            </a:prstGeom>
            <a:noFill/>
            <a:ln w="76200">
              <a:solidFill>
                <a:srgbClr val="FFFF00"/>
              </a:solidFill>
              <a:round/>
              <a:headEnd/>
              <a:tailEnd/>
            </a:ln>
            <a:effectLst/>
          </p:spPr>
        </p:cxnSp>
        <p:cxnSp>
          <p:nvCxnSpPr>
            <p:cNvPr id="18" name="AutoShape 27"/>
            <p:cNvCxnSpPr>
              <a:cxnSpLocks noChangeShapeType="1"/>
              <a:stCxn id="10" idx="2"/>
              <a:endCxn id="9" idx="5"/>
            </p:cNvCxnSpPr>
            <p:nvPr/>
          </p:nvCxnSpPr>
          <p:spPr bwMode="auto">
            <a:xfrm rot="5400000" flipH="1" flipV="1">
              <a:off x="898342" y="2870845"/>
              <a:ext cx="401394" cy="540037"/>
            </a:xfrm>
            <a:prstGeom prst="straightConnector1">
              <a:avLst/>
            </a:prstGeom>
            <a:noFill/>
            <a:ln w="76200">
              <a:solidFill>
                <a:schemeClr val="tx1"/>
              </a:solidFill>
              <a:round/>
              <a:headEnd/>
              <a:tailEnd/>
            </a:ln>
            <a:effectLst/>
          </p:spPr>
        </p:cxnSp>
        <p:cxnSp>
          <p:nvCxnSpPr>
            <p:cNvPr id="19" name="直線接點 18"/>
            <p:cNvCxnSpPr/>
            <p:nvPr/>
          </p:nvCxnSpPr>
          <p:spPr>
            <a:xfrm rot="5400000" flipH="1" flipV="1">
              <a:off x="-564589" y="3684080"/>
              <a:ext cx="252028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rot="16200000" flipV="1">
              <a:off x="180478" y="4130098"/>
              <a:ext cx="1656184" cy="1656184"/>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12"/>
            <p:cNvSpPr>
              <a:spLocks noChangeArrowheads="1"/>
            </p:cNvSpPr>
            <p:nvPr/>
          </p:nvSpPr>
          <p:spPr bwMode="auto">
            <a:xfrm rot="6262382">
              <a:off x="2283534" y="3258792"/>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43" name="Oval 12"/>
            <p:cNvSpPr>
              <a:spLocks noChangeArrowheads="1"/>
            </p:cNvSpPr>
            <p:nvPr/>
          </p:nvSpPr>
          <p:spPr bwMode="auto">
            <a:xfrm rot="6262382">
              <a:off x="2491019" y="3568858"/>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44" name="Oval 12"/>
            <p:cNvSpPr>
              <a:spLocks noChangeArrowheads="1"/>
            </p:cNvSpPr>
            <p:nvPr/>
          </p:nvSpPr>
          <p:spPr bwMode="auto">
            <a:xfrm rot="6262382">
              <a:off x="2582583" y="4382980"/>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3" name="直線接點 52"/>
            <p:cNvCxnSpPr/>
            <p:nvPr/>
          </p:nvCxnSpPr>
          <p:spPr>
            <a:xfrm rot="16200000" flipV="1">
              <a:off x="1476622" y="2351932"/>
              <a:ext cx="1656184"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rot="5400000" flipH="1" flipV="1">
              <a:off x="1479575" y="4044120"/>
              <a:ext cx="252028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12"/>
            <p:cNvSpPr>
              <a:spLocks noChangeArrowheads="1"/>
            </p:cNvSpPr>
            <p:nvPr/>
          </p:nvSpPr>
          <p:spPr bwMode="auto">
            <a:xfrm rot="6262382">
              <a:off x="2580401" y="392671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cxnSp>
        <p:nvCxnSpPr>
          <p:cNvPr id="63" name="AutoShape 23"/>
          <p:cNvCxnSpPr>
            <a:cxnSpLocks noChangeShapeType="1"/>
            <a:stCxn id="62" idx="2"/>
            <a:endCxn id="58" idx="5"/>
          </p:cNvCxnSpPr>
          <p:nvPr/>
        </p:nvCxnSpPr>
        <p:spPr bwMode="auto">
          <a:xfrm>
            <a:off x="3850096" y="3742972"/>
            <a:ext cx="931830" cy="417029"/>
          </a:xfrm>
          <a:prstGeom prst="straightConnector1">
            <a:avLst/>
          </a:prstGeom>
          <a:noFill/>
          <a:ln w="76200">
            <a:solidFill>
              <a:schemeClr val="tx1"/>
            </a:solidFill>
            <a:round/>
            <a:headEnd/>
            <a:tailEnd/>
          </a:ln>
          <a:effectLst/>
        </p:spPr>
      </p:cxnSp>
      <p:grpSp>
        <p:nvGrpSpPr>
          <p:cNvPr id="96" name="群組 95"/>
          <p:cNvGrpSpPr/>
          <p:nvPr/>
        </p:nvGrpSpPr>
        <p:grpSpPr>
          <a:xfrm>
            <a:off x="3131840" y="2019517"/>
            <a:ext cx="3205230" cy="2201571"/>
            <a:chOff x="4626960" y="1126451"/>
            <a:chExt cx="3831756" cy="2631912"/>
          </a:xfrm>
        </p:grpSpPr>
        <p:cxnSp>
          <p:nvCxnSpPr>
            <p:cNvPr id="56" name="AutoShape 15"/>
            <p:cNvCxnSpPr>
              <a:cxnSpLocks noChangeShapeType="1"/>
              <a:endCxn id="59" idx="0"/>
            </p:cNvCxnSpPr>
            <p:nvPr/>
          </p:nvCxnSpPr>
          <p:spPr bwMode="auto">
            <a:xfrm rot="13517488">
              <a:off x="7142035" y="1716825"/>
              <a:ext cx="577033" cy="3052"/>
            </a:xfrm>
            <a:prstGeom prst="straightConnector1">
              <a:avLst/>
            </a:prstGeom>
            <a:noFill/>
            <a:ln w="76200">
              <a:solidFill>
                <a:schemeClr val="tx1"/>
              </a:solidFill>
              <a:round/>
              <a:headEnd/>
              <a:tailEnd/>
            </a:ln>
            <a:effectLst/>
          </p:spPr>
        </p:cxnSp>
        <p:sp>
          <p:nvSpPr>
            <p:cNvPr id="57" name="Oval 5"/>
            <p:cNvSpPr>
              <a:spLocks noChangeArrowheads="1"/>
            </p:cNvSpPr>
            <p:nvPr/>
          </p:nvSpPr>
          <p:spPr bwMode="auto">
            <a:xfrm rot="8979870">
              <a:off x="7574170" y="1864650"/>
              <a:ext cx="116550" cy="116550"/>
            </a:xfrm>
            <a:prstGeom prst="ellipse">
              <a:avLst/>
            </a:prstGeom>
            <a:solidFill>
              <a:srgbClr val="00B050"/>
            </a:solidFill>
            <a:ln w="9525">
              <a:noFill/>
              <a:round/>
              <a:headEnd/>
              <a:tailEnd/>
            </a:ln>
            <a:effectLst/>
          </p:spPr>
          <p:txBody>
            <a:bodyPr wrap="none" anchor="ctr"/>
            <a:lstStyle/>
            <a:p>
              <a:endParaRPr lang="zh-TW" altLang="en-US"/>
            </a:p>
          </p:txBody>
        </p:sp>
        <p:sp>
          <p:nvSpPr>
            <p:cNvPr id="58" name="Oval 6"/>
            <p:cNvSpPr>
              <a:spLocks noChangeArrowheads="1"/>
            </p:cNvSpPr>
            <p:nvPr/>
          </p:nvSpPr>
          <p:spPr bwMode="auto">
            <a:xfrm rot="8979870">
              <a:off x="6597688" y="3641813"/>
              <a:ext cx="116550" cy="116550"/>
            </a:xfrm>
            <a:prstGeom prst="ellipse">
              <a:avLst/>
            </a:prstGeom>
            <a:solidFill>
              <a:srgbClr val="FFFF00"/>
            </a:solidFill>
            <a:ln w="9525">
              <a:noFill/>
              <a:round/>
              <a:headEnd/>
              <a:tailEnd/>
            </a:ln>
            <a:effectLst/>
          </p:spPr>
          <p:txBody>
            <a:bodyPr wrap="none" anchor="ctr"/>
            <a:lstStyle/>
            <a:p>
              <a:endParaRPr lang="zh-TW" altLang="en-US"/>
            </a:p>
          </p:txBody>
        </p:sp>
        <p:sp>
          <p:nvSpPr>
            <p:cNvPr id="59" name="Oval 8"/>
            <p:cNvSpPr>
              <a:spLocks noChangeArrowheads="1"/>
            </p:cNvSpPr>
            <p:nvPr/>
          </p:nvSpPr>
          <p:spPr bwMode="auto">
            <a:xfrm rot="8979870">
              <a:off x="7140957" y="1403658"/>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60" name="Oval 9"/>
            <p:cNvSpPr>
              <a:spLocks noChangeArrowheads="1"/>
            </p:cNvSpPr>
            <p:nvPr/>
          </p:nvSpPr>
          <p:spPr bwMode="auto">
            <a:xfrm rot="8979870">
              <a:off x="6369099" y="1316917"/>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61" name="Oval 11"/>
            <p:cNvSpPr>
              <a:spLocks noChangeArrowheads="1"/>
            </p:cNvSpPr>
            <p:nvPr/>
          </p:nvSpPr>
          <p:spPr bwMode="auto">
            <a:xfrm rot="8979870">
              <a:off x="5402789" y="1971621"/>
              <a:ext cx="116550" cy="116550"/>
            </a:xfrm>
            <a:prstGeom prst="ellipse">
              <a:avLst/>
            </a:prstGeom>
            <a:solidFill>
              <a:srgbClr val="FF0000"/>
            </a:solidFill>
            <a:ln w="9525">
              <a:noFill/>
              <a:round/>
              <a:headEnd/>
              <a:tailEnd/>
            </a:ln>
            <a:effectLst/>
          </p:spPr>
          <p:txBody>
            <a:bodyPr wrap="none" anchor="ctr"/>
            <a:lstStyle/>
            <a:p>
              <a:endParaRPr lang="zh-TW" altLang="en-US"/>
            </a:p>
          </p:txBody>
        </p:sp>
        <p:sp>
          <p:nvSpPr>
            <p:cNvPr id="62" name="Oval 12"/>
            <p:cNvSpPr>
              <a:spLocks noChangeArrowheads="1"/>
            </p:cNvSpPr>
            <p:nvPr/>
          </p:nvSpPr>
          <p:spPr bwMode="auto">
            <a:xfrm rot="8979870">
              <a:off x="5377042" y="3157948"/>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64" name="AutoShape 24"/>
            <p:cNvCxnSpPr>
              <a:cxnSpLocks noChangeShapeType="1"/>
              <a:stCxn id="62" idx="3"/>
              <a:endCxn id="61" idx="7"/>
            </p:cNvCxnSpPr>
            <p:nvPr/>
          </p:nvCxnSpPr>
          <p:spPr bwMode="auto">
            <a:xfrm rot="13517488">
              <a:off x="5065378" y="2246767"/>
              <a:ext cx="765627" cy="752588"/>
            </a:xfrm>
            <a:prstGeom prst="straightConnector1">
              <a:avLst/>
            </a:prstGeom>
            <a:noFill/>
            <a:ln w="76200">
              <a:solidFill>
                <a:srgbClr val="68FC68"/>
              </a:solidFill>
              <a:round/>
              <a:headEnd/>
              <a:tailEnd/>
            </a:ln>
            <a:effectLst/>
          </p:spPr>
        </p:cxnSp>
        <p:cxnSp>
          <p:nvCxnSpPr>
            <p:cNvPr id="65" name="AutoShape 25"/>
            <p:cNvCxnSpPr>
              <a:cxnSpLocks noChangeShapeType="1"/>
              <a:stCxn id="61" idx="3"/>
              <a:endCxn id="60" idx="5"/>
            </p:cNvCxnSpPr>
            <p:nvPr/>
          </p:nvCxnSpPr>
          <p:spPr bwMode="auto">
            <a:xfrm rot="13517488" flipH="1">
              <a:off x="5826384" y="1133228"/>
              <a:ext cx="194046" cy="1067502"/>
            </a:xfrm>
            <a:prstGeom prst="straightConnector1">
              <a:avLst/>
            </a:prstGeom>
            <a:noFill/>
            <a:ln w="76200">
              <a:solidFill>
                <a:srgbClr val="FFFF00"/>
              </a:solidFill>
              <a:round/>
              <a:headEnd/>
              <a:tailEnd/>
            </a:ln>
            <a:effectLst/>
          </p:spPr>
        </p:cxnSp>
        <p:cxnSp>
          <p:nvCxnSpPr>
            <p:cNvPr id="66" name="AutoShape 27"/>
            <p:cNvCxnSpPr>
              <a:cxnSpLocks noChangeShapeType="1"/>
              <a:stCxn id="60" idx="2"/>
              <a:endCxn id="59" idx="5"/>
            </p:cNvCxnSpPr>
            <p:nvPr/>
          </p:nvCxnSpPr>
          <p:spPr bwMode="auto">
            <a:xfrm rot="8117488" flipH="1" flipV="1">
              <a:off x="6609565" y="1126451"/>
              <a:ext cx="401394" cy="540037"/>
            </a:xfrm>
            <a:prstGeom prst="straightConnector1">
              <a:avLst/>
            </a:prstGeom>
            <a:noFill/>
            <a:ln w="76200">
              <a:solidFill>
                <a:schemeClr val="tx1"/>
              </a:solidFill>
              <a:round/>
              <a:headEnd/>
              <a:tailEnd/>
            </a:ln>
            <a:effectLst/>
          </p:spPr>
        </p:cxnSp>
        <p:cxnSp>
          <p:nvCxnSpPr>
            <p:cNvPr id="68" name="直線接點 67"/>
            <p:cNvCxnSpPr/>
            <p:nvPr/>
          </p:nvCxnSpPr>
          <p:spPr>
            <a:xfrm rot="18917488" flipV="1">
              <a:off x="4626960" y="1782572"/>
              <a:ext cx="1656184" cy="1656184"/>
            </a:xfrm>
            <a:prstGeom prst="line">
              <a:avLst/>
            </a:prstGeom>
          </p:spPr>
          <p:style>
            <a:lnRef idx="1">
              <a:schemeClr val="accent1"/>
            </a:lnRef>
            <a:fillRef idx="0">
              <a:schemeClr val="accent1"/>
            </a:fillRef>
            <a:effectRef idx="0">
              <a:schemeClr val="accent1"/>
            </a:effectRef>
            <a:fontRef idx="minor">
              <a:schemeClr val="tx1"/>
            </a:fontRef>
          </p:style>
        </p:cxnSp>
        <p:sp>
          <p:nvSpPr>
            <p:cNvPr id="69" name="Oval 12"/>
            <p:cNvSpPr>
              <a:spLocks noChangeArrowheads="1"/>
            </p:cNvSpPr>
            <p:nvPr/>
          </p:nvSpPr>
          <p:spPr bwMode="auto">
            <a:xfrm rot="8979870">
              <a:off x="7501049" y="234538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70" name="Oval 12"/>
            <p:cNvSpPr>
              <a:spLocks noChangeArrowheads="1"/>
            </p:cNvSpPr>
            <p:nvPr/>
          </p:nvSpPr>
          <p:spPr bwMode="auto">
            <a:xfrm rot="8979870">
              <a:off x="7426653" y="271097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71" name="Oval 12"/>
            <p:cNvSpPr>
              <a:spLocks noChangeArrowheads="1"/>
            </p:cNvSpPr>
            <p:nvPr/>
          </p:nvSpPr>
          <p:spPr bwMode="auto">
            <a:xfrm rot="8979870">
              <a:off x="6912476" y="3348783"/>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72" name="直線接點 71"/>
            <p:cNvCxnSpPr/>
            <p:nvPr/>
          </p:nvCxnSpPr>
          <p:spPr>
            <a:xfrm rot="18917488" flipV="1">
              <a:off x="6802532" y="1452794"/>
              <a:ext cx="1656184" cy="1656184"/>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12"/>
            <p:cNvSpPr>
              <a:spLocks noChangeArrowheads="1"/>
            </p:cNvSpPr>
            <p:nvPr/>
          </p:nvSpPr>
          <p:spPr bwMode="auto">
            <a:xfrm rot="8979870">
              <a:off x="7235205" y="3026251"/>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grpSp>
        <p:nvGrpSpPr>
          <p:cNvPr id="97" name="群組 96"/>
          <p:cNvGrpSpPr/>
          <p:nvPr/>
        </p:nvGrpSpPr>
        <p:grpSpPr>
          <a:xfrm>
            <a:off x="6156176" y="4005064"/>
            <a:ext cx="2097642" cy="2233745"/>
            <a:chOff x="5422989" y="3919111"/>
            <a:chExt cx="2507668" cy="2670375"/>
          </a:xfrm>
        </p:grpSpPr>
        <p:cxnSp>
          <p:nvCxnSpPr>
            <p:cNvPr id="77" name="AutoShape 15"/>
            <p:cNvCxnSpPr>
              <a:cxnSpLocks noChangeShapeType="1"/>
              <a:endCxn id="80" idx="0"/>
            </p:cNvCxnSpPr>
            <p:nvPr/>
          </p:nvCxnSpPr>
          <p:spPr bwMode="auto">
            <a:xfrm rot="10190965">
              <a:off x="6230802" y="4036851"/>
              <a:ext cx="577033" cy="3052"/>
            </a:xfrm>
            <a:prstGeom prst="straightConnector1">
              <a:avLst/>
            </a:prstGeom>
            <a:noFill/>
            <a:ln w="76200">
              <a:solidFill>
                <a:schemeClr val="tx1"/>
              </a:solidFill>
              <a:round/>
              <a:headEnd/>
              <a:tailEnd/>
            </a:ln>
            <a:effectLst/>
          </p:spPr>
        </p:cxnSp>
        <p:sp>
          <p:nvSpPr>
            <p:cNvPr id="78" name="Oval 5"/>
            <p:cNvSpPr>
              <a:spLocks noChangeArrowheads="1"/>
            </p:cNvSpPr>
            <p:nvPr/>
          </p:nvSpPr>
          <p:spPr bwMode="auto">
            <a:xfrm rot="5653347">
              <a:off x="6744043" y="3929875"/>
              <a:ext cx="116550" cy="116550"/>
            </a:xfrm>
            <a:prstGeom prst="ellipse">
              <a:avLst/>
            </a:prstGeom>
            <a:solidFill>
              <a:srgbClr val="00B050"/>
            </a:solidFill>
            <a:ln w="9525">
              <a:noFill/>
              <a:round/>
              <a:headEnd/>
              <a:tailEnd/>
            </a:ln>
            <a:effectLst/>
          </p:spPr>
          <p:txBody>
            <a:bodyPr wrap="none" anchor="ctr"/>
            <a:lstStyle/>
            <a:p>
              <a:endParaRPr lang="zh-TW" altLang="en-US"/>
            </a:p>
          </p:txBody>
        </p:sp>
        <p:sp>
          <p:nvSpPr>
            <p:cNvPr id="79" name="Oval 6"/>
            <p:cNvSpPr>
              <a:spLocks noChangeArrowheads="1"/>
            </p:cNvSpPr>
            <p:nvPr/>
          </p:nvSpPr>
          <p:spPr bwMode="auto">
            <a:xfrm rot="5653347">
              <a:off x="7653732" y="5742137"/>
              <a:ext cx="116550" cy="116550"/>
            </a:xfrm>
            <a:prstGeom prst="ellipse">
              <a:avLst/>
            </a:prstGeom>
            <a:solidFill>
              <a:srgbClr val="FFFF00"/>
            </a:solidFill>
            <a:ln w="9525">
              <a:noFill/>
              <a:round/>
              <a:headEnd/>
              <a:tailEnd/>
            </a:ln>
            <a:effectLst/>
          </p:spPr>
          <p:txBody>
            <a:bodyPr wrap="none" anchor="ctr"/>
            <a:lstStyle/>
            <a:p>
              <a:endParaRPr lang="zh-TW" altLang="en-US"/>
            </a:p>
          </p:txBody>
        </p:sp>
        <p:sp>
          <p:nvSpPr>
            <p:cNvPr id="80" name="Oval 8"/>
            <p:cNvSpPr>
              <a:spLocks noChangeArrowheads="1"/>
            </p:cNvSpPr>
            <p:nvPr/>
          </p:nvSpPr>
          <p:spPr bwMode="auto">
            <a:xfrm rot="5653347">
              <a:off x="6118656" y="402515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81" name="Oval 9"/>
            <p:cNvSpPr>
              <a:spLocks noChangeArrowheads="1"/>
            </p:cNvSpPr>
            <p:nvPr/>
          </p:nvSpPr>
          <p:spPr bwMode="auto">
            <a:xfrm rot="5653347">
              <a:off x="5609392" y="4611619"/>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82" name="Oval 11"/>
            <p:cNvSpPr>
              <a:spLocks noChangeArrowheads="1"/>
            </p:cNvSpPr>
            <p:nvPr/>
          </p:nvSpPr>
          <p:spPr bwMode="auto">
            <a:xfrm rot="5653347">
              <a:off x="5600447" y="5778800"/>
              <a:ext cx="116550" cy="116550"/>
            </a:xfrm>
            <a:prstGeom prst="ellipse">
              <a:avLst/>
            </a:prstGeom>
            <a:solidFill>
              <a:srgbClr val="FF0000"/>
            </a:solidFill>
            <a:ln w="9525">
              <a:noFill/>
              <a:round/>
              <a:headEnd/>
              <a:tailEnd/>
            </a:ln>
            <a:effectLst/>
          </p:spPr>
          <p:txBody>
            <a:bodyPr wrap="none" anchor="ctr"/>
            <a:lstStyle/>
            <a:p>
              <a:endParaRPr lang="zh-TW" altLang="en-US"/>
            </a:p>
          </p:txBody>
        </p:sp>
        <p:sp>
          <p:nvSpPr>
            <p:cNvPr id="83" name="Oval 12"/>
            <p:cNvSpPr>
              <a:spLocks noChangeArrowheads="1"/>
            </p:cNvSpPr>
            <p:nvPr/>
          </p:nvSpPr>
          <p:spPr bwMode="auto">
            <a:xfrm rot="5653347">
              <a:off x="6562845" y="647293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84" name="AutoShape 23"/>
            <p:cNvCxnSpPr>
              <a:cxnSpLocks noChangeShapeType="1"/>
              <a:stCxn id="83" idx="2"/>
              <a:endCxn id="79" idx="5"/>
            </p:cNvCxnSpPr>
            <p:nvPr/>
          </p:nvCxnSpPr>
          <p:spPr bwMode="auto">
            <a:xfrm rot="4790965" flipH="1" flipV="1">
              <a:off x="6926160" y="5586787"/>
              <a:ext cx="440968" cy="1137993"/>
            </a:xfrm>
            <a:prstGeom prst="straightConnector1">
              <a:avLst/>
            </a:prstGeom>
            <a:noFill/>
            <a:ln w="76200">
              <a:solidFill>
                <a:schemeClr val="tx1"/>
              </a:solidFill>
              <a:round/>
              <a:headEnd/>
              <a:tailEnd/>
            </a:ln>
            <a:effectLst/>
          </p:spPr>
        </p:cxnSp>
        <p:cxnSp>
          <p:nvCxnSpPr>
            <p:cNvPr id="85" name="AutoShape 24"/>
            <p:cNvCxnSpPr>
              <a:cxnSpLocks noChangeShapeType="1"/>
              <a:stCxn id="83" idx="3"/>
              <a:endCxn id="82" idx="7"/>
            </p:cNvCxnSpPr>
            <p:nvPr/>
          </p:nvCxnSpPr>
          <p:spPr bwMode="auto">
            <a:xfrm rot="10190965">
              <a:off x="5757109" y="5807849"/>
              <a:ext cx="765627" cy="752588"/>
            </a:xfrm>
            <a:prstGeom prst="straightConnector1">
              <a:avLst/>
            </a:prstGeom>
            <a:noFill/>
            <a:ln w="76200">
              <a:solidFill>
                <a:srgbClr val="68FC68"/>
              </a:solidFill>
              <a:round/>
              <a:headEnd/>
              <a:tailEnd/>
            </a:ln>
            <a:effectLst/>
          </p:spPr>
        </p:cxnSp>
        <p:cxnSp>
          <p:nvCxnSpPr>
            <p:cNvPr id="86" name="AutoShape 25"/>
            <p:cNvCxnSpPr>
              <a:cxnSpLocks noChangeShapeType="1"/>
              <a:stCxn id="82" idx="3"/>
              <a:endCxn id="81" idx="5"/>
            </p:cNvCxnSpPr>
            <p:nvPr/>
          </p:nvCxnSpPr>
          <p:spPr bwMode="auto">
            <a:xfrm rot="10190965" flipH="1">
              <a:off x="5525077" y="4716699"/>
              <a:ext cx="194046" cy="1067502"/>
            </a:xfrm>
            <a:prstGeom prst="straightConnector1">
              <a:avLst/>
            </a:prstGeom>
            <a:noFill/>
            <a:ln w="76200">
              <a:solidFill>
                <a:srgbClr val="FFFF00"/>
              </a:solidFill>
              <a:round/>
              <a:headEnd/>
              <a:tailEnd/>
            </a:ln>
            <a:effectLst/>
          </p:spPr>
        </p:cxnSp>
        <p:cxnSp>
          <p:nvCxnSpPr>
            <p:cNvPr id="87" name="AutoShape 27"/>
            <p:cNvCxnSpPr>
              <a:cxnSpLocks noChangeShapeType="1"/>
              <a:stCxn id="81" idx="2"/>
              <a:endCxn id="80" idx="5"/>
            </p:cNvCxnSpPr>
            <p:nvPr/>
          </p:nvCxnSpPr>
          <p:spPr bwMode="auto">
            <a:xfrm rot="4790965" flipH="1" flipV="1">
              <a:off x="5701683" y="4096617"/>
              <a:ext cx="401394" cy="540037"/>
            </a:xfrm>
            <a:prstGeom prst="straightConnector1">
              <a:avLst/>
            </a:prstGeom>
            <a:noFill/>
            <a:ln w="76200">
              <a:solidFill>
                <a:schemeClr val="tx1"/>
              </a:solidFill>
              <a:round/>
              <a:headEnd/>
              <a:tailEnd/>
            </a:ln>
            <a:effectLst/>
          </p:spPr>
        </p:cxnSp>
        <p:cxnSp>
          <p:nvCxnSpPr>
            <p:cNvPr id="88" name="直線接點 87"/>
            <p:cNvCxnSpPr/>
            <p:nvPr/>
          </p:nvCxnSpPr>
          <p:spPr>
            <a:xfrm rot="4790965" flipH="1" flipV="1">
              <a:off x="4378873" y="4969077"/>
              <a:ext cx="252028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12"/>
            <p:cNvSpPr>
              <a:spLocks noChangeArrowheads="1"/>
            </p:cNvSpPr>
            <p:nvPr/>
          </p:nvSpPr>
          <p:spPr bwMode="auto">
            <a:xfrm rot="5653347">
              <a:off x="7096412" y="4225220"/>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91" name="Oval 12"/>
            <p:cNvSpPr>
              <a:spLocks noChangeArrowheads="1"/>
            </p:cNvSpPr>
            <p:nvPr/>
          </p:nvSpPr>
          <p:spPr bwMode="auto">
            <a:xfrm rot="5653347">
              <a:off x="7357359" y="4531432"/>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92" name="Oval 12"/>
            <p:cNvSpPr>
              <a:spLocks noChangeArrowheads="1"/>
            </p:cNvSpPr>
            <p:nvPr/>
          </p:nvSpPr>
          <p:spPr bwMode="auto">
            <a:xfrm rot="5653347">
              <a:off x="7590967" y="531667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94" name="直線接點 93"/>
            <p:cNvCxnSpPr/>
            <p:nvPr/>
          </p:nvCxnSpPr>
          <p:spPr>
            <a:xfrm rot="4790965" flipH="1" flipV="1">
              <a:off x="6454493" y="4963227"/>
              <a:ext cx="252028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12"/>
            <p:cNvSpPr>
              <a:spLocks noChangeArrowheads="1"/>
            </p:cNvSpPr>
            <p:nvPr/>
          </p:nvSpPr>
          <p:spPr bwMode="auto">
            <a:xfrm rot="5653347">
              <a:off x="7508409" y="486793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sp>
        <p:nvSpPr>
          <p:cNvPr id="99" name="文字方塊 98"/>
          <p:cNvSpPr txBox="1"/>
          <p:nvPr/>
        </p:nvSpPr>
        <p:spPr>
          <a:xfrm>
            <a:off x="395536" y="6021288"/>
            <a:ext cx="5493812" cy="369332"/>
          </a:xfrm>
          <a:prstGeom prst="rect">
            <a:avLst/>
          </a:prstGeom>
          <a:noFill/>
        </p:spPr>
        <p:txBody>
          <a:bodyPr wrap="none" rtlCol="0">
            <a:spAutoFit/>
          </a:bodyPr>
          <a:lstStyle/>
          <a:p>
            <a:r>
              <a:rPr lang="zh-TW" altLang="en-US" dirty="0" smtClean="0"/>
              <a:t>剛好就是該點兩個鄰邊的「最遠點」之之間的所有點</a:t>
            </a:r>
            <a:endParaRPr lang="zh-TW"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如何尋找凸包邊的最遠點？</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34</a:t>
            </a:fld>
            <a:endParaRPr lang="zh-TW" altLang="en-US"/>
          </a:p>
        </p:txBody>
      </p:sp>
      <p:grpSp>
        <p:nvGrpSpPr>
          <p:cNvPr id="5" name="群組 4"/>
          <p:cNvGrpSpPr/>
          <p:nvPr/>
        </p:nvGrpSpPr>
        <p:grpSpPr>
          <a:xfrm>
            <a:off x="1115616" y="2564904"/>
            <a:ext cx="3205230" cy="2201571"/>
            <a:chOff x="4626960" y="1126451"/>
            <a:chExt cx="3831756" cy="2631912"/>
          </a:xfrm>
        </p:grpSpPr>
        <p:cxnSp>
          <p:nvCxnSpPr>
            <p:cNvPr id="6" name="AutoShape 15"/>
            <p:cNvCxnSpPr>
              <a:cxnSpLocks noChangeShapeType="1"/>
              <a:endCxn id="9" idx="0"/>
            </p:cNvCxnSpPr>
            <p:nvPr/>
          </p:nvCxnSpPr>
          <p:spPr bwMode="auto">
            <a:xfrm rot="13517488">
              <a:off x="7142035" y="1716825"/>
              <a:ext cx="577033" cy="3052"/>
            </a:xfrm>
            <a:prstGeom prst="straightConnector1">
              <a:avLst/>
            </a:prstGeom>
            <a:noFill/>
            <a:ln w="76200">
              <a:solidFill>
                <a:schemeClr val="tx1"/>
              </a:solidFill>
              <a:round/>
              <a:headEnd/>
              <a:tailEnd/>
            </a:ln>
            <a:effectLst/>
          </p:spPr>
        </p:cxnSp>
        <p:sp>
          <p:nvSpPr>
            <p:cNvPr id="7" name="Oval 5"/>
            <p:cNvSpPr>
              <a:spLocks noChangeArrowheads="1"/>
            </p:cNvSpPr>
            <p:nvPr/>
          </p:nvSpPr>
          <p:spPr bwMode="auto">
            <a:xfrm rot="8979870">
              <a:off x="7574170" y="1864650"/>
              <a:ext cx="116550" cy="116550"/>
            </a:xfrm>
            <a:prstGeom prst="ellipse">
              <a:avLst/>
            </a:prstGeom>
            <a:solidFill>
              <a:srgbClr val="00B050"/>
            </a:solidFill>
            <a:ln w="9525">
              <a:noFill/>
              <a:round/>
              <a:headEnd/>
              <a:tailEnd/>
            </a:ln>
            <a:effectLst/>
          </p:spPr>
          <p:txBody>
            <a:bodyPr wrap="none" anchor="ctr"/>
            <a:lstStyle/>
            <a:p>
              <a:endParaRPr lang="zh-TW" altLang="en-US"/>
            </a:p>
          </p:txBody>
        </p:sp>
        <p:sp>
          <p:nvSpPr>
            <p:cNvPr id="8" name="Oval 6"/>
            <p:cNvSpPr>
              <a:spLocks noChangeArrowheads="1"/>
            </p:cNvSpPr>
            <p:nvPr/>
          </p:nvSpPr>
          <p:spPr bwMode="auto">
            <a:xfrm rot="8979870">
              <a:off x="6597688" y="3641813"/>
              <a:ext cx="116550" cy="116550"/>
            </a:xfrm>
            <a:prstGeom prst="ellipse">
              <a:avLst/>
            </a:prstGeom>
            <a:solidFill>
              <a:srgbClr val="FFFF00"/>
            </a:solidFill>
            <a:ln w="9525">
              <a:noFill/>
              <a:round/>
              <a:headEnd/>
              <a:tailEnd/>
            </a:ln>
            <a:effectLst/>
          </p:spPr>
          <p:txBody>
            <a:bodyPr wrap="none" anchor="ctr"/>
            <a:lstStyle/>
            <a:p>
              <a:endParaRPr lang="zh-TW" altLang="en-US"/>
            </a:p>
          </p:txBody>
        </p:sp>
        <p:sp>
          <p:nvSpPr>
            <p:cNvPr id="9" name="Oval 8"/>
            <p:cNvSpPr>
              <a:spLocks noChangeArrowheads="1"/>
            </p:cNvSpPr>
            <p:nvPr/>
          </p:nvSpPr>
          <p:spPr bwMode="auto">
            <a:xfrm rot="8979870">
              <a:off x="7140957" y="1403658"/>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0" name="Oval 9"/>
            <p:cNvSpPr>
              <a:spLocks noChangeArrowheads="1"/>
            </p:cNvSpPr>
            <p:nvPr/>
          </p:nvSpPr>
          <p:spPr bwMode="auto">
            <a:xfrm rot="8979870">
              <a:off x="6369099" y="1316917"/>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 name="Oval 11"/>
            <p:cNvSpPr>
              <a:spLocks noChangeArrowheads="1"/>
            </p:cNvSpPr>
            <p:nvPr/>
          </p:nvSpPr>
          <p:spPr bwMode="auto">
            <a:xfrm rot="8979870">
              <a:off x="5402789" y="1971621"/>
              <a:ext cx="116550" cy="116550"/>
            </a:xfrm>
            <a:prstGeom prst="ellipse">
              <a:avLst/>
            </a:prstGeom>
            <a:solidFill>
              <a:srgbClr val="FF0000"/>
            </a:solidFill>
            <a:ln w="9525">
              <a:noFill/>
              <a:round/>
              <a:headEnd/>
              <a:tailEnd/>
            </a:ln>
            <a:effectLst/>
          </p:spPr>
          <p:txBody>
            <a:bodyPr wrap="none" anchor="ctr"/>
            <a:lstStyle/>
            <a:p>
              <a:endParaRPr lang="zh-TW" altLang="en-US"/>
            </a:p>
          </p:txBody>
        </p:sp>
        <p:sp>
          <p:nvSpPr>
            <p:cNvPr id="12" name="Oval 12"/>
            <p:cNvSpPr>
              <a:spLocks noChangeArrowheads="1"/>
            </p:cNvSpPr>
            <p:nvPr/>
          </p:nvSpPr>
          <p:spPr bwMode="auto">
            <a:xfrm rot="8979870">
              <a:off x="5377042" y="3157948"/>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13" name="AutoShape 24"/>
            <p:cNvCxnSpPr>
              <a:cxnSpLocks noChangeShapeType="1"/>
              <a:stCxn id="12" idx="3"/>
              <a:endCxn id="11" idx="7"/>
            </p:cNvCxnSpPr>
            <p:nvPr/>
          </p:nvCxnSpPr>
          <p:spPr bwMode="auto">
            <a:xfrm rot="13517488">
              <a:off x="5065378" y="2246767"/>
              <a:ext cx="765627" cy="752588"/>
            </a:xfrm>
            <a:prstGeom prst="straightConnector1">
              <a:avLst/>
            </a:prstGeom>
            <a:noFill/>
            <a:ln w="76200">
              <a:solidFill>
                <a:srgbClr val="68FC68"/>
              </a:solidFill>
              <a:round/>
              <a:headEnd/>
              <a:tailEnd/>
            </a:ln>
            <a:effectLst/>
          </p:spPr>
        </p:cxnSp>
        <p:cxnSp>
          <p:nvCxnSpPr>
            <p:cNvPr id="14" name="AutoShape 25"/>
            <p:cNvCxnSpPr>
              <a:cxnSpLocks noChangeShapeType="1"/>
              <a:stCxn id="11" idx="3"/>
              <a:endCxn id="10" idx="5"/>
            </p:cNvCxnSpPr>
            <p:nvPr/>
          </p:nvCxnSpPr>
          <p:spPr bwMode="auto">
            <a:xfrm rot="13517488" flipH="1">
              <a:off x="5826384" y="1133228"/>
              <a:ext cx="194046" cy="1067502"/>
            </a:xfrm>
            <a:prstGeom prst="straightConnector1">
              <a:avLst/>
            </a:prstGeom>
            <a:noFill/>
            <a:ln w="76200">
              <a:solidFill>
                <a:srgbClr val="FFFF00"/>
              </a:solidFill>
              <a:round/>
              <a:headEnd/>
              <a:tailEnd/>
            </a:ln>
            <a:effectLst/>
          </p:spPr>
        </p:cxnSp>
        <p:cxnSp>
          <p:nvCxnSpPr>
            <p:cNvPr id="15" name="AutoShape 27"/>
            <p:cNvCxnSpPr>
              <a:cxnSpLocks noChangeShapeType="1"/>
              <a:stCxn id="10" idx="2"/>
              <a:endCxn id="9" idx="5"/>
            </p:cNvCxnSpPr>
            <p:nvPr/>
          </p:nvCxnSpPr>
          <p:spPr bwMode="auto">
            <a:xfrm rot="8117488" flipH="1" flipV="1">
              <a:off x="6609565" y="1126451"/>
              <a:ext cx="401394" cy="540037"/>
            </a:xfrm>
            <a:prstGeom prst="straightConnector1">
              <a:avLst/>
            </a:prstGeom>
            <a:noFill/>
            <a:ln w="76200">
              <a:solidFill>
                <a:schemeClr val="tx1"/>
              </a:solidFill>
              <a:round/>
              <a:headEnd/>
              <a:tailEnd/>
            </a:ln>
            <a:effectLst/>
          </p:spPr>
        </p:cxnSp>
        <p:cxnSp>
          <p:nvCxnSpPr>
            <p:cNvPr id="16" name="直線接點 15"/>
            <p:cNvCxnSpPr/>
            <p:nvPr/>
          </p:nvCxnSpPr>
          <p:spPr>
            <a:xfrm rot="18917488" flipV="1">
              <a:off x="4626960" y="1782572"/>
              <a:ext cx="1656184" cy="1656184"/>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2"/>
            <p:cNvSpPr>
              <a:spLocks noChangeArrowheads="1"/>
            </p:cNvSpPr>
            <p:nvPr/>
          </p:nvSpPr>
          <p:spPr bwMode="auto">
            <a:xfrm rot="8979870">
              <a:off x="7501049" y="234538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8" name="Oval 12"/>
            <p:cNvSpPr>
              <a:spLocks noChangeArrowheads="1"/>
            </p:cNvSpPr>
            <p:nvPr/>
          </p:nvSpPr>
          <p:spPr bwMode="auto">
            <a:xfrm rot="8979870">
              <a:off x="7426653" y="271097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9" name="Oval 12"/>
            <p:cNvSpPr>
              <a:spLocks noChangeArrowheads="1"/>
            </p:cNvSpPr>
            <p:nvPr/>
          </p:nvSpPr>
          <p:spPr bwMode="auto">
            <a:xfrm rot="8979870">
              <a:off x="6912476" y="3348783"/>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20" name="直線接點 19"/>
            <p:cNvCxnSpPr/>
            <p:nvPr/>
          </p:nvCxnSpPr>
          <p:spPr>
            <a:xfrm rot="18917488" flipV="1">
              <a:off x="6802532" y="1452794"/>
              <a:ext cx="1656184" cy="1656184"/>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12"/>
            <p:cNvSpPr>
              <a:spLocks noChangeArrowheads="1"/>
            </p:cNvSpPr>
            <p:nvPr/>
          </p:nvSpPr>
          <p:spPr bwMode="auto">
            <a:xfrm rot="8979870">
              <a:off x="7235205" y="3026251"/>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grpSp>
        <p:nvGrpSpPr>
          <p:cNvPr id="22" name="群組 21"/>
          <p:cNvGrpSpPr/>
          <p:nvPr/>
        </p:nvGrpSpPr>
        <p:grpSpPr>
          <a:xfrm>
            <a:off x="5364088" y="2708920"/>
            <a:ext cx="2097642" cy="2233745"/>
            <a:chOff x="5422989" y="3919111"/>
            <a:chExt cx="2507668" cy="2670375"/>
          </a:xfrm>
        </p:grpSpPr>
        <p:cxnSp>
          <p:nvCxnSpPr>
            <p:cNvPr id="23" name="AutoShape 15"/>
            <p:cNvCxnSpPr>
              <a:cxnSpLocks noChangeShapeType="1"/>
              <a:endCxn id="26" idx="0"/>
            </p:cNvCxnSpPr>
            <p:nvPr/>
          </p:nvCxnSpPr>
          <p:spPr bwMode="auto">
            <a:xfrm rot="10190965">
              <a:off x="6230802" y="4036851"/>
              <a:ext cx="577033" cy="3052"/>
            </a:xfrm>
            <a:prstGeom prst="straightConnector1">
              <a:avLst/>
            </a:prstGeom>
            <a:noFill/>
            <a:ln w="76200">
              <a:solidFill>
                <a:schemeClr val="tx1"/>
              </a:solidFill>
              <a:round/>
              <a:headEnd/>
              <a:tailEnd/>
            </a:ln>
            <a:effectLst/>
          </p:spPr>
        </p:cxnSp>
        <p:sp>
          <p:nvSpPr>
            <p:cNvPr id="24" name="Oval 5"/>
            <p:cNvSpPr>
              <a:spLocks noChangeArrowheads="1"/>
            </p:cNvSpPr>
            <p:nvPr/>
          </p:nvSpPr>
          <p:spPr bwMode="auto">
            <a:xfrm rot="5653347">
              <a:off x="6744043" y="3929875"/>
              <a:ext cx="116550" cy="116550"/>
            </a:xfrm>
            <a:prstGeom prst="ellipse">
              <a:avLst/>
            </a:prstGeom>
            <a:solidFill>
              <a:srgbClr val="00B050"/>
            </a:solidFill>
            <a:ln w="9525">
              <a:noFill/>
              <a:round/>
              <a:headEnd/>
              <a:tailEnd/>
            </a:ln>
            <a:effectLst/>
          </p:spPr>
          <p:txBody>
            <a:bodyPr wrap="none" anchor="ctr"/>
            <a:lstStyle/>
            <a:p>
              <a:endParaRPr lang="zh-TW" altLang="en-US"/>
            </a:p>
          </p:txBody>
        </p:sp>
        <p:sp>
          <p:nvSpPr>
            <p:cNvPr id="25" name="Oval 6"/>
            <p:cNvSpPr>
              <a:spLocks noChangeArrowheads="1"/>
            </p:cNvSpPr>
            <p:nvPr/>
          </p:nvSpPr>
          <p:spPr bwMode="auto">
            <a:xfrm rot="5653347">
              <a:off x="7653732" y="5742137"/>
              <a:ext cx="116550" cy="116550"/>
            </a:xfrm>
            <a:prstGeom prst="ellipse">
              <a:avLst/>
            </a:prstGeom>
            <a:solidFill>
              <a:srgbClr val="FFFF00"/>
            </a:solidFill>
            <a:ln w="9525">
              <a:noFill/>
              <a:round/>
              <a:headEnd/>
              <a:tailEnd/>
            </a:ln>
            <a:effectLst/>
          </p:spPr>
          <p:txBody>
            <a:bodyPr wrap="none" anchor="ctr"/>
            <a:lstStyle/>
            <a:p>
              <a:endParaRPr lang="zh-TW" altLang="en-US"/>
            </a:p>
          </p:txBody>
        </p:sp>
        <p:sp>
          <p:nvSpPr>
            <p:cNvPr id="26" name="Oval 8"/>
            <p:cNvSpPr>
              <a:spLocks noChangeArrowheads="1"/>
            </p:cNvSpPr>
            <p:nvPr/>
          </p:nvSpPr>
          <p:spPr bwMode="auto">
            <a:xfrm rot="5653347">
              <a:off x="6118656" y="402515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27" name="Oval 9"/>
            <p:cNvSpPr>
              <a:spLocks noChangeArrowheads="1"/>
            </p:cNvSpPr>
            <p:nvPr/>
          </p:nvSpPr>
          <p:spPr bwMode="auto">
            <a:xfrm rot="5653347">
              <a:off x="5609392" y="4611619"/>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28" name="Oval 11"/>
            <p:cNvSpPr>
              <a:spLocks noChangeArrowheads="1"/>
            </p:cNvSpPr>
            <p:nvPr/>
          </p:nvSpPr>
          <p:spPr bwMode="auto">
            <a:xfrm rot="5653347">
              <a:off x="5600447" y="5778800"/>
              <a:ext cx="116550" cy="116550"/>
            </a:xfrm>
            <a:prstGeom prst="ellipse">
              <a:avLst/>
            </a:prstGeom>
            <a:solidFill>
              <a:srgbClr val="FF0000"/>
            </a:solidFill>
            <a:ln w="9525">
              <a:noFill/>
              <a:round/>
              <a:headEnd/>
              <a:tailEnd/>
            </a:ln>
            <a:effectLst/>
          </p:spPr>
          <p:txBody>
            <a:bodyPr wrap="none" anchor="ctr"/>
            <a:lstStyle/>
            <a:p>
              <a:endParaRPr lang="zh-TW" altLang="en-US"/>
            </a:p>
          </p:txBody>
        </p:sp>
        <p:sp>
          <p:nvSpPr>
            <p:cNvPr id="29" name="Oval 12"/>
            <p:cNvSpPr>
              <a:spLocks noChangeArrowheads="1"/>
            </p:cNvSpPr>
            <p:nvPr/>
          </p:nvSpPr>
          <p:spPr bwMode="auto">
            <a:xfrm rot="5653347">
              <a:off x="6562845" y="647293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30" name="AutoShape 23"/>
            <p:cNvCxnSpPr>
              <a:cxnSpLocks noChangeShapeType="1"/>
              <a:stCxn id="29" idx="2"/>
              <a:endCxn id="25" idx="5"/>
            </p:cNvCxnSpPr>
            <p:nvPr/>
          </p:nvCxnSpPr>
          <p:spPr bwMode="auto">
            <a:xfrm rot="4790965" flipH="1" flipV="1">
              <a:off x="6926160" y="5586787"/>
              <a:ext cx="440968" cy="1137993"/>
            </a:xfrm>
            <a:prstGeom prst="straightConnector1">
              <a:avLst/>
            </a:prstGeom>
            <a:noFill/>
            <a:ln w="76200">
              <a:solidFill>
                <a:schemeClr val="tx1"/>
              </a:solidFill>
              <a:round/>
              <a:headEnd/>
              <a:tailEnd/>
            </a:ln>
            <a:effectLst/>
          </p:spPr>
        </p:cxnSp>
        <p:cxnSp>
          <p:nvCxnSpPr>
            <p:cNvPr id="31" name="AutoShape 24"/>
            <p:cNvCxnSpPr>
              <a:cxnSpLocks noChangeShapeType="1"/>
              <a:stCxn id="29" idx="3"/>
              <a:endCxn id="28" idx="7"/>
            </p:cNvCxnSpPr>
            <p:nvPr/>
          </p:nvCxnSpPr>
          <p:spPr bwMode="auto">
            <a:xfrm rot="10190965">
              <a:off x="5757109" y="5807849"/>
              <a:ext cx="765627" cy="752588"/>
            </a:xfrm>
            <a:prstGeom prst="straightConnector1">
              <a:avLst/>
            </a:prstGeom>
            <a:noFill/>
            <a:ln w="76200">
              <a:solidFill>
                <a:srgbClr val="68FC68"/>
              </a:solidFill>
              <a:round/>
              <a:headEnd/>
              <a:tailEnd/>
            </a:ln>
            <a:effectLst/>
          </p:spPr>
        </p:cxnSp>
        <p:cxnSp>
          <p:nvCxnSpPr>
            <p:cNvPr id="32" name="AutoShape 25"/>
            <p:cNvCxnSpPr>
              <a:cxnSpLocks noChangeShapeType="1"/>
              <a:stCxn id="28" idx="3"/>
              <a:endCxn id="27" idx="5"/>
            </p:cNvCxnSpPr>
            <p:nvPr/>
          </p:nvCxnSpPr>
          <p:spPr bwMode="auto">
            <a:xfrm rot="10190965" flipH="1">
              <a:off x="5525077" y="4716699"/>
              <a:ext cx="194046" cy="1067502"/>
            </a:xfrm>
            <a:prstGeom prst="straightConnector1">
              <a:avLst/>
            </a:prstGeom>
            <a:noFill/>
            <a:ln w="76200">
              <a:solidFill>
                <a:srgbClr val="FFFF00"/>
              </a:solidFill>
              <a:round/>
              <a:headEnd/>
              <a:tailEnd/>
            </a:ln>
            <a:effectLst/>
          </p:spPr>
        </p:cxnSp>
        <p:cxnSp>
          <p:nvCxnSpPr>
            <p:cNvPr id="33" name="AutoShape 27"/>
            <p:cNvCxnSpPr>
              <a:cxnSpLocks noChangeShapeType="1"/>
              <a:stCxn id="27" idx="2"/>
              <a:endCxn id="26" idx="5"/>
            </p:cNvCxnSpPr>
            <p:nvPr/>
          </p:nvCxnSpPr>
          <p:spPr bwMode="auto">
            <a:xfrm rot="4790965" flipH="1" flipV="1">
              <a:off x="5701683" y="4096617"/>
              <a:ext cx="401394" cy="540037"/>
            </a:xfrm>
            <a:prstGeom prst="straightConnector1">
              <a:avLst/>
            </a:prstGeom>
            <a:noFill/>
            <a:ln w="76200">
              <a:solidFill>
                <a:schemeClr val="tx1"/>
              </a:solidFill>
              <a:round/>
              <a:headEnd/>
              <a:tailEnd/>
            </a:ln>
            <a:effectLst/>
          </p:spPr>
        </p:cxnSp>
        <p:cxnSp>
          <p:nvCxnSpPr>
            <p:cNvPr id="34" name="直線接點 33"/>
            <p:cNvCxnSpPr/>
            <p:nvPr/>
          </p:nvCxnSpPr>
          <p:spPr>
            <a:xfrm rot="4790965" flipH="1" flipV="1">
              <a:off x="4378873" y="4969077"/>
              <a:ext cx="252028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12"/>
            <p:cNvSpPr>
              <a:spLocks noChangeArrowheads="1"/>
            </p:cNvSpPr>
            <p:nvPr/>
          </p:nvSpPr>
          <p:spPr bwMode="auto">
            <a:xfrm rot="5653347">
              <a:off x="7096412" y="4225220"/>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36" name="Oval 12"/>
            <p:cNvSpPr>
              <a:spLocks noChangeArrowheads="1"/>
            </p:cNvSpPr>
            <p:nvPr/>
          </p:nvSpPr>
          <p:spPr bwMode="auto">
            <a:xfrm rot="5653347">
              <a:off x="7357359" y="4531432"/>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37" name="Oval 12"/>
            <p:cNvSpPr>
              <a:spLocks noChangeArrowheads="1"/>
            </p:cNvSpPr>
            <p:nvPr/>
          </p:nvSpPr>
          <p:spPr bwMode="auto">
            <a:xfrm rot="5653347">
              <a:off x="7590967" y="531667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38" name="直線接點 37"/>
            <p:cNvCxnSpPr/>
            <p:nvPr/>
          </p:nvCxnSpPr>
          <p:spPr>
            <a:xfrm rot="4790965" flipH="1" flipV="1">
              <a:off x="6454493" y="4963227"/>
              <a:ext cx="252028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12"/>
            <p:cNvSpPr>
              <a:spLocks noChangeArrowheads="1"/>
            </p:cNvSpPr>
            <p:nvPr/>
          </p:nvSpPr>
          <p:spPr bwMode="auto">
            <a:xfrm rot="5653347">
              <a:off x="7508409" y="486793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pPr eaLnBrk="1" hangingPunct="1">
              <a:defRPr/>
            </a:pPr>
            <a:r>
              <a:rPr lang="zh-TW" altLang="en-US" smtClean="0"/>
              <a:t>山坡冠軍問題</a:t>
            </a:r>
            <a:endParaRPr lang="en-US" altLang="zh-TW" smtClean="0"/>
          </a:p>
        </p:txBody>
      </p:sp>
      <p:sp>
        <p:nvSpPr>
          <p:cNvPr id="7" name="投影片編號版面配置區 5"/>
          <p:cNvSpPr>
            <a:spLocks noGrp="1"/>
          </p:cNvSpPr>
          <p:nvPr>
            <p:ph type="sldNum" sz="quarter" idx="12"/>
          </p:nvPr>
        </p:nvSpPr>
        <p:spPr/>
        <p:txBody>
          <a:bodyPr/>
          <a:lstStyle/>
          <a:p>
            <a:pPr>
              <a:defRPr/>
            </a:pPr>
            <a:fld id="{00E4B072-0425-4026-89DF-B68CA234E835}" type="slidenum">
              <a:rPr lang="zh-TW" altLang="en-US"/>
              <a:pPr>
                <a:defRPr/>
              </a:pPr>
              <a:t>35</a:t>
            </a:fld>
            <a:endParaRPr lang="en-US" altLang="zh-TW"/>
          </a:p>
        </p:txBody>
      </p:sp>
      <p:pic>
        <p:nvPicPr>
          <p:cNvPr id="18" name="圖片 17" descr="addin_tmp.png"/>
          <p:cNvPicPr>
            <a:picLocks noChangeAspect="1"/>
          </p:cNvPicPr>
          <p:nvPr>
            <p:custDataLst>
              <p:tags r:id="rId1"/>
            </p:custDataLst>
          </p:nvPr>
        </p:nvPicPr>
        <p:blipFill>
          <a:blip r:embed="rId3" cstate="print"/>
          <a:stretch>
            <a:fillRect/>
          </a:stretch>
        </p:blipFill>
        <p:spPr>
          <a:xfrm>
            <a:off x="467544" y="2492896"/>
            <a:ext cx="7922895" cy="2697480"/>
          </a:xfrm>
          <a:prstGeom prst="rect">
            <a:avLst/>
          </a:prstGeom>
        </p:spPr>
      </p:pic>
      <p:sp>
        <p:nvSpPr>
          <p:cNvPr id="12" name="按鈕形 11"/>
          <p:cNvSpPr/>
          <p:nvPr/>
        </p:nvSpPr>
        <p:spPr>
          <a:xfrm>
            <a:off x="1187624" y="5517232"/>
            <a:ext cx="6624736" cy="936104"/>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mtClean="0">
                <a:solidFill>
                  <a:srgbClr val="FF0000"/>
                </a:solidFill>
              </a:rPr>
              <a:t>bitonic</a:t>
            </a:r>
            <a:r>
              <a:rPr lang="en-US" altLang="zh-TW" smtClean="0"/>
              <a:t> sequence</a:t>
            </a:r>
            <a:r>
              <a:rPr lang="zh-TW" altLang="en-US" smtClean="0"/>
              <a:t>的意思是「冠軍之前遞增、冠軍之後遞減」</a:t>
            </a:r>
            <a:endParaRPr lang="en-US" altLang="zh-TW" smtClean="0"/>
          </a:p>
        </p:txBody>
      </p:sp>
      <p:pic>
        <p:nvPicPr>
          <p:cNvPr id="38916" name="Picture 4" descr="http://rhododendron.network.com.tw/images/best-hohappy-p4-01.jpg"/>
          <p:cNvPicPr>
            <a:picLocks noChangeAspect="1" noChangeArrowheads="1"/>
          </p:cNvPicPr>
          <p:nvPr/>
        </p:nvPicPr>
        <p:blipFill>
          <a:blip r:embed="rId4" cstate="print"/>
          <a:stretch>
            <a:fillRect/>
          </a:stretch>
        </p:blipFill>
        <p:spPr bwMode="auto">
          <a:xfrm>
            <a:off x="4716016" y="836712"/>
            <a:ext cx="1728192" cy="1296144"/>
          </a:xfrm>
          <a:prstGeom prst="rect">
            <a:avLst/>
          </a:prstGeom>
          <a:noFill/>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投影片編號版面配置區 5"/>
          <p:cNvSpPr>
            <a:spLocks noGrp="1"/>
          </p:cNvSpPr>
          <p:nvPr>
            <p:ph type="sldNum" sz="quarter" idx="12"/>
          </p:nvPr>
        </p:nvSpPr>
        <p:spPr/>
        <p:txBody>
          <a:bodyPr/>
          <a:lstStyle/>
          <a:p>
            <a:fld id="{34625614-F98F-414C-A661-530C1B541588}" type="slidenum">
              <a:rPr lang="zh-TW" altLang="en-US"/>
              <a:pPr/>
              <a:t>36</a:t>
            </a:fld>
            <a:endParaRPr lang="en-US" altLang="zh-TW"/>
          </a:p>
        </p:txBody>
      </p:sp>
      <p:sp>
        <p:nvSpPr>
          <p:cNvPr id="1454082" name="Rectangle 2"/>
          <p:cNvSpPr>
            <a:spLocks noGrp="1" noChangeArrowheads="1"/>
          </p:cNvSpPr>
          <p:nvPr>
            <p:ph type="title"/>
          </p:nvPr>
        </p:nvSpPr>
        <p:spPr/>
        <p:txBody>
          <a:bodyPr/>
          <a:lstStyle/>
          <a:p>
            <a:r>
              <a:rPr lang="zh-TW" altLang="en-US" smtClean="0"/>
              <a:t>例如</a:t>
            </a:r>
            <a:endParaRPr lang="en-US" altLang="zh-TW" dirty="0"/>
          </a:p>
        </p:txBody>
      </p:sp>
      <p:sp>
        <p:nvSpPr>
          <p:cNvPr id="1454084" name="Oval 4"/>
          <p:cNvSpPr>
            <a:spLocks noChangeArrowheads="1"/>
          </p:cNvSpPr>
          <p:nvPr/>
        </p:nvSpPr>
        <p:spPr bwMode="auto">
          <a:xfrm>
            <a:off x="1475656"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a:r>
              <a:rPr lang="en-US" altLang="zh-TW">
                <a:solidFill>
                  <a:schemeClr val="bg1"/>
                </a:solidFill>
              </a:rPr>
              <a:t>3</a:t>
            </a:r>
          </a:p>
        </p:txBody>
      </p:sp>
      <p:sp>
        <p:nvSpPr>
          <p:cNvPr id="1454085" name="Oval 5"/>
          <p:cNvSpPr>
            <a:spLocks noChangeArrowheads="1"/>
          </p:cNvSpPr>
          <p:nvPr/>
        </p:nvSpPr>
        <p:spPr bwMode="auto">
          <a:xfrm>
            <a:off x="2131293"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a:r>
              <a:rPr lang="en-US" altLang="zh-TW">
                <a:solidFill>
                  <a:schemeClr val="bg1"/>
                </a:solidFill>
              </a:rPr>
              <a:t>7</a:t>
            </a:r>
          </a:p>
        </p:txBody>
      </p:sp>
      <p:sp>
        <p:nvSpPr>
          <p:cNvPr id="1454086" name="Oval 6"/>
          <p:cNvSpPr>
            <a:spLocks noChangeArrowheads="1"/>
          </p:cNvSpPr>
          <p:nvPr/>
        </p:nvSpPr>
        <p:spPr bwMode="auto">
          <a:xfrm>
            <a:off x="2786931"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a:r>
              <a:rPr lang="en-US" altLang="zh-TW">
                <a:solidFill>
                  <a:schemeClr val="bg1"/>
                </a:solidFill>
              </a:rPr>
              <a:t>9</a:t>
            </a:r>
          </a:p>
        </p:txBody>
      </p:sp>
      <p:sp>
        <p:nvSpPr>
          <p:cNvPr id="1454087" name="Oval 7"/>
          <p:cNvSpPr>
            <a:spLocks noChangeArrowheads="1"/>
          </p:cNvSpPr>
          <p:nvPr/>
        </p:nvSpPr>
        <p:spPr bwMode="auto">
          <a:xfrm>
            <a:off x="3442568"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pPr algn="ctr"/>
            <a:r>
              <a:rPr lang="en-US" altLang="zh-TW">
                <a:solidFill>
                  <a:schemeClr val="bg1"/>
                </a:solidFill>
              </a:rPr>
              <a:t>17</a:t>
            </a:r>
          </a:p>
        </p:txBody>
      </p:sp>
      <p:sp>
        <p:nvSpPr>
          <p:cNvPr id="1454088" name="Oval 8"/>
          <p:cNvSpPr>
            <a:spLocks noChangeArrowheads="1"/>
          </p:cNvSpPr>
          <p:nvPr/>
        </p:nvSpPr>
        <p:spPr bwMode="auto">
          <a:xfrm>
            <a:off x="4098206"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a:r>
              <a:rPr lang="en-US" altLang="zh-TW" smtClean="0">
                <a:solidFill>
                  <a:schemeClr val="bg1"/>
                </a:solidFill>
              </a:rPr>
              <a:t>35</a:t>
            </a:r>
            <a:endParaRPr lang="en-US" altLang="zh-TW">
              <a:solidFill>
                <a:schemeClr val="bg1"/>
              </a:solidFill>
            </a:endParaRPr>
          </a:p>
        </p:txBody>
      </p:sp>
      <p:sp>
        <p:nvSpPr>
          <p:cNvPr id="1454089" name="Oval 9"/>
          <p:cNvSpPr>
            <a:spLocks noChangeArrowheads="1"/>
          </p:cNvSpPr>
          <p:nvPr/>
        </p:nvSpPr>
        <p:spPr bwMode="auto">
          <a:xfrm>
            <a:off x="4755431"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a:r>
              <a:rPr lang="en-US" altLang="zh-TW" smtClean="0">
                <a:solidFill>
                  <a:schemeClr val="bg1"/>
                </a:solidFill>
              </a:rPr>
              <a:t>28</a:t>
            </a:r>
            <a:endParaRPr lang="en-US" altLang="zh-TW">
              <a:solidFill>
                <a:schemeClr val="bg1"/>
              </a:solidFill>
            </a:endParaRPr>
          </a:p>
        </p:txBody>
      </p:sp>
      <p:sp>
        <p:nvSpPr>
          <p:cNvPr id="1454090" name="Oval 10"/>
          <p:cNvSpPr>
            <a:spLocks noChangeArrowheads="1"/>
          </p:cNvSpPr>
          <p:nvPr/>
        </p:nvSpPr>
        <p:spPr bwMode="auto">
          <a:xfrm>
            <a:off x="5411068"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a:r>
              <a:rPr lang="en-US" altLang="zh-TW">
                <a:solidFill>
                  <a:schemeClr val="bg1"/>
                </a:solidFill>
              </a:rPr>
              <a:t>21</a:t>
            </a:r>
          </a:p>
        </p:txBody>
      </p:sp>
      <p:sp>
        <p:nvSpPr>
          <p:cNvPr id="1454091" name="Oval 11"/>
          <p:cNvSpPr>
            <a:spLocks noChangeArrowheads="1"/>
          </p:cNvSpPr>
          <p:nvPr/>
        </p:nvSpPr>
        <p:spPr bwMode="auto">
          <a:xfrm>
            <a:off x="6066706"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a:r>
              <a:rPr lang="en-US" altLang="zh-TW">
                <a:solidFill>
                  <a:schemeClr val="bg1"/>
                </a:solidFill>
              </a:rPr>
              <a:t>18</a:t>
            </a:r>
          </a:p>
        </p:txBody>
      </p:sp>
      <p:sp>
        <p:nvSpPr>
          <p:cNvPr id="1454092" name="Oval 12"/>
          <p:cNvSpPr>
            <a:spLocks noChangeArrowheads="1"/>
          </p:cNvSpPr>
          <p:nvPr/>
        </p:nvSpPr>
        <p:spPr bwMode="auto">
          <a:xfrm>
            <a:off x="6722343"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a:r>
              <a:rPr lang="en-US" altLang="zh-TW" smtClean="0">
                <a:solidFill>
                  <a:schemeClr val="bg1"/>
                </a:solidFill>
              </a:rPr>
              <a:t>6</a:t>
            </a:r>
            <a:endParaRPr lang="en-US" altLang="zh-TW">
              <a:solidFill>
                <a:schemeClr val="bg1"/>
              </a:solidFill>
            </a:endParaRPr>
          </a:p>
        </p:txBody>
      </p:sp>
      <p:sp>
        <p:nvSpPr>
          <p:cNvPr id="1454093" name="Oval 13"/>
          <p:cNvSpPr>
            <a:spLocks noChangeArrowheads="1"/>
          </p:cNvSpPr>
          <p:nvPr/>
        </p:nvSpPr>
        <p:spPr bwMode="auto">
          <a:xfrm>
            <a:off x="7379568" y="238799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a:r>
              <a:rPr lang="en-US" altLang="zh-TW">
                <a:solidFill>
                  <a:schemeClr val="bg1"/>
                </a:solidFill>
              </a:rPr>
              <a:t>4</a:t>
            </a:r>
          </a:p>
        </p:txBody>
      </p:sp>
      <p:sp>
        <p:nvSpPr>
          <p:cNvPr id="1454094" name="Oval 14"/>
          <p:cNvSpPr>
            <a:spLocks noChangeArrowheads="1"/>
          </p:cNvSpPr>
          <p:nvPr/>
        </p:nvSpPr>
        <p:spPr bwMode="auto">
          <a:xfrm>
            <a:off x="3986605" y="2276872"/>
            <a:ext cx="719137" cy="719137"/>
          </a:xfrm>
          <a:prstGeom prst="ellipse">
            <a:avLst/>
          </a:prstGeom>
          <a:noFill/>
          <a:ln w="76200">
            <a:solidFill>
              <a:srgbClr val="FF0000"/>
            </a:solidFill>
            <a:round/>
            <a:headEnd/>
            <a:tailEnd/>
          </a:ln>
          <a:effectLst/>
        </p:spPr>
        <p:txBody>
          <a:bodyPr wrap="none" anchor="ctr"/>
          <a:lstStyle/>
          <a:p>
            <a:endParaRPr lang="zh-TW" altLang="en-US">
              <a:solidFill>
                <a:schemeClr val="bg1"/>
              </a:solidFill>
            </a:endParaRPr>
          </a:p>
        </p:txBody>
      </p:sp>
      <p:sp>
        <p:nvSpPr>
          <p:cNvPr id="15" name="向上箭號 14"/>
          <p:cNvSpPr/>
          <p:nvPr/>
        </p:nvSpPr>
        <p:spPr>
          <a:xfrm rot="2990853">
            <a:off x="2276101" y="2812785"/>
            <a:ext cx="1347655" cy="2720737"/>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6" name="向下箭號 15"/>
          <p:cNvSpPr/>
          <p:nvPr/>
        </p:nvSpPr>
        <p:spPr>
          <a:xfrm rot="17532470">
            <a:off x="5693469" y="2629880"/>
            <a:ext cx="1322048" cy="3147939"/>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9" name="按鈕形 18"/>
          <p:cNvSpPr/>
          <p:nvPr/>
        </p:nvSpPr>
        <p:spPr>
          <a:xfrm>
            <a:off x="1187624" y="5517232"/>
            <a:ext cx="6624736" cy="936104"/>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mtClean="0">
                <a:solidFill>
                  <a:srgbClr val="FF0000"/>
                </a:solidFill>
              </a:rPr>
              <a:t>bitonic</a:t>
            </a:r>
            <a:r>
              <a:rPr lang="en-US" altLang="zh-TW" smtClean="0"/>
              <a:t> sequence</a:t>
            </a:r>
            <a:r>
              <a:rPr lang="zh-TW" altLang="en-US" smtClean="0"/>
              <a:t>的意思是「冠軍之前遞增、冠軍之後遞減」</a:t>
            </a:r>
            <a:endParaRPr lang="en-US" altLang="zh-TW"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454084"/>
                                        </p:tgtEl>
                                        <p:attrNameLst>
                                          <p:attrName>style.visibility</p:attrName>
                                        </p:attrNameLst>
                                      </p:cBhvr>
                                      <p:to>
                                        <p:strVal val="visible"/>
                                      </p:to>
                                    </p:set>
                                    <p:animEffect transition="in" filter="wipe(down)">
                                      <p:cBhvr>
                                        <p:cTn id="7" dur="1450">
                                          <p:stCondLst>
                                            <p:cond delay="0"/>
                                          </p:stCondLst>
                                        </p:cTn>
                                        <p:tgtEl>
                                          <p:spTgt spid="1454084"/>
                                        </p:tgtEl>
                                      </p:cBhvr>
                                    </p:animEffect>
                                    <p:anim calcmode="lin" valueType="num">
                                      <p:cBhvr>
                                        <p:cTn id="8" dur="4555" tmFilter="0,0; 0.14,0.36; 0.43,0.73; 0.71,0.91; 1.0,1.0">
                                          <p:stCondLst>
                                            <p:cond delay="0"/>
                                          </p:stCondLst>
                                        </p:cTn>
                                        <p:tgtEl>
                                          <p:spTgt spid="1454084"/>
                                        </p:tgtEl>
                                        <p:attrNameLst>
                                          <p:attrName>ppt_x</p:attrName>
                                        </p:attrNameLst>
                                      </p:cBhvr>
                                      <p:tavLst>
                                        <p:tav tm="0">
                                          <p:val>
                                            <p:strVal val="#ppt_x-0.25"/>
                                          </p:val>
                                        </p:tav>
                                        <p:tav tm="100000">
                                          <p:val>
                                            <p:strVal val="#ppt_x"/>
                                          </p:val>
                                        </p:tav>
                                      </p:tavLst>
                                    </p:anim>
                                    <p:anim calcmode="lin" valueType="num">
                                      <p:cBhvr>
                                        <p:cTn id="9" dur="1660" tmFilter="0.0,0.0; 0.25,0.07; 0.50,0.2; 0.75,0.467; 1.0,1.0">
                                          <p:stCondLst>
                                            <p:cond delay="0"/>
                                          </p:stCondLst>
                                        </p:cTn>
                                        <p:tgtEl>
                                          <p:spTgt spid="1454084"/>
                                        </p:tgtEl>
                                        <p:attrNameLst>
                                          <p:attrName>ppt_y</p:attrName>
                                        </p:attrNameLst>
                                      </p:cBhvr>
                                      <p:tavLst>
                                        <p:tav tm="0" fmla="#ppt_y-sin(pi*$)/3">
                                          <p:val>
                                            <p:fltVal val="0.5"/>
                                          </p:val>
                                        </p:tav>
                                        <p:tav tm="100000">
                                          <p:val>
                                            <p:fltVal val="1"/>
                                          </p:val>
                                        </p:tav>
                                      </p:tavLst>
                                    </p:anim>
                                    <p:anim calcmode="lin" valueType="num">
                                      <p:cBhvr>
                                        <p:cTn id="10" dur="1660" tmFilter="0, 0; 0.125,0.2665; 0.25,0.4; 0.375,0.465; 0.5,0.5;  0.625,0.535; 0.75,0.6; 0.875,0.7335; 1,1">
                                          <p:stCondLst>
                                            <p:cond delay="1660"/>
                                          </p:stCondLst>
                                        </p:cTn>
                                        <p:tgtEl>
                                          <p:spTgt spid="1454084"/>
                                        </p:tgtEl>
                                        <p:attrNameLst>
                                          <p:attrName>ppt_y</p:attrName>
                                        </p:attrNameLst>
                                      </p:cBhvr>
                                      <p:tavLst>
                                        <p:tav tm="0" fmla="#ppt_y-sin(pi*$)/9">
                                          <p:val>
                                            <p:fltVal val="0"/>
                                          </p:val>
                                        </p:tav>
                                        <p:tav tm="100000">
                                          <p:val>
                                            <p:fltVal val="1"/>
                                          </p:val>
                                        </p:tav>
                                      </p:tavLst>
                                    </p:anim>
                                    <p:anim calcmode="lin" valueType="num">
                                      <p:cBhvr>
                                        <p:cTn id="11" dur="830" tmFilter="0, 0; 0.125,0.2665; 0.25,0.4; 0.375,0.465; 0.5,0.5;  0.625,0.535; 0.75,0.6; 0.875,0.7335; 1,1">
                                          <p:stCondLst>
                                            <p:cond delay="3310"/>
                                          </p:stCondLst>
                                        </p:cTn>
                                        <p:tgtEl>
                                          <p:spTgt spid="1454084"/>
                                        </p:tgtEl>
                                        <p:attrNameLst>
                                          <p:attrName>ppt_y</p:attrName>
                                        </p:attrNameLst>
                                      </p:cBhvr>
                                      <p:tavLst>
                                        <p:tav tm="0" fmla="#ppt_y-sin(pi*$)/27">
                                          <p:val>
                                            <p:fltVal val="0"/>
                                          </p:val>
                                        </p:tav>
                                        <p:tav tm="100000">
                                          <p:val>
                                            <p:fltVal val="1"/>
                                          </p:val>
                                        </p:tav>
                                      </p:tavLst>
                                    </p:anim>
                                    <p:anim calcmode="lin" valueType="num">
                                      <p:cBhvr>
                                        <p:cTn id="12" dur="410" tmFilter="0, 0; 0.125,0.2665; 0.25,0.4; 0.375,0.465; 0.5,0.5;  0.625,0.535; 0.75,0.6; 0.875,0.7335; 1,1">
                                          <p:stCondLst>
                                            <p:cond delay="4140"/>
                                          </p:stCondLst>
                                        </p:cTn>
                                        <p:tgtEl>
                                          <p:spTgt spid="1454084"/>
                                        </p:tgtEl>
                                        <p:attrNameLst>
                                          <p:attrName>ppt_y</p:attrName>
                                        </p:attrNameLst>
                                      </p:cBhvr>
                                      <p:tavLst>
                                        <p:tav tm="0" fmla="#ppt_y-sin(pi*$)/81">
                                          <p:val>
                                            <p:fltVal val="0"/>
                                          </p:val>
                                        </p:tav>
                                        <p:tav tm="100000">
                                          <p:val>
                                            <p:fltVal val="1"/>
                                          </p:val>
                                        </p:tav>
                                      </p:tavLst>
                                    </p:anim>
                                    <p:animScale>
                                      <p:cBhvr>
                                        <p:cTn id="13" dur="65">
                                          <p:stCondLst>
                                            <p:cond delay="1625"/>
                                          </p:stCondLst>
                                        </p:cTn>
                                        <p:tgtEl>
                                          <p:spTgt spid="1454084"/>
                                        </p:tgtEl>
                                      </p:cBhvr>
                                      <p:to x="100000" y="60000"/>
                                    </p:animScale>
                                    <p:animScale>
                                      <p:cBhvr>
                                        <p:cTn id="14" dur="415" decel="50000">
                                          <p:stCondLst>
                                            <p:cond delay="1690"/>
                                          </p:stCondLst>
                                        </p:cTn>
                                        <p:tgtEl>
                                          <p:spTgt spid="1454084"/>
                                        </p:tgtEl>
                                      </p:cBhvr>
                                      <p:to x="100000" y="100000"/>
                                    </p:animScale>
                                    <p:animScale>
                                      <p:cBhvr>
                                        <p:cTn id="15" dur="65">
                                          <p:stCondLst>
                                            <p:cond delay="3280"/>
                                          </p:stCondLst>
                                        </p:cTn>
                                        <p:tgtEl>
                                          <p:spTgt spid="1454084"/>
                                        </p:tgtEl>
                                      </p:cBhvr>
                                      <p:to x="100000" y="80000"/>
                                    </p:animScale>
                                    <p:animScale>
                                      <p:cBhvr>
                                        <p:cTn id="16" dur="415" decel="50000">
                                          <p:stCondLst>
                                            <p:cond delay="3345"/>
                                          </p:stCondLst>
                                        </p:cTn>
                                        <p:tgtEl>
                                          <p:spTgt spid="1454084"/>
                                        </p:tgtEl>
                                      </p:cBhvr>
                                      <p:to x="100000" y="100000"/>
                                    </p:animScale>
                                    <p:animScale>
                                      <p:cBhvr>
                                        <p:cTn id="17" dur="65">
                                          <p:stCondLst>
                                            <p:cond delay="4105"/>
                                          </p:stCondLst>
                                        </p:cTn>
                                        <p:tgtEl>
                                          <p:spTgt spid="1454084"/>
                                        </p:tgtEl>
                                      </p:cBhvr>
                                      <p:to x="100000" y="90000"/>
                                    </p:animScale>
                                    <p:animScale>
                                      <p:cBhvr>
                                        <p:cTn id="18" dur="415" decel="50000">
                                          <p:stCondLst>
                                            <p:cond delay="4170"/>
                                          </p:stCondLst>
                                        </p:cTn>
                                        <p:tgtEl>
                                          <p:spTgt spid="1454084"/>
                                        </p:tgtEl>
                                      </p:cBhvr>
                                      <p:to x="100000" y="100000"/>
                                    </p:animScale>
                                    <p:animScale>
                                      <p:cBhvr>
                                        <p:cTn id="19" dur="65">
                                          <p:stCondLst>
                                            <p:cond delay="4520"/>
                                          </p:stCondLst>
                                        </p:cTn>
                                        <p:tgtEl>
                                          <p:spTgt spid="1454084"/>
                                        </p:tgtEl>
                                      </p:cBhvr>
                                      <p:to x="100000" y="95000"/>
                                    </p:animScale>
                                    <p:animScale>
                                      <p:cBhvr>
                                        <p:cTn id="20" dur="415" decel="50000">
                                          <p:stCondLst>
                                            <p:cond delay="4585"/>
                                          </p:stCondLst>
                                        </p:cTn>
                                        <p:tgtEl>
                                          <p:spTgt spid="145408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454085"/>
                                        </p:tgtEl>
                                        <p:attrNameLst>
                                          <p:attrName>style.visibility</p:attrName>
                                        </p:attrNameLst>
                                      </p:cBhvr>
                                      <p:to>
                                        <p:strVal val="visible"/>
                                      </p:to>
                                    </p:set>
                                    <p:animEffect transition="in" filter="wipe(down)">
                                      <p:cBhvr>
                                        <p:cTn id="23" dur="1305">
                                          <p:stCondLst>
                                            <p:cond delay="0"/>
                                          </p:stCondLst>
                                        </p:cTn>
                                        <p:tgtEl>
                                          <p:spTgt spid="1454085"/>
                                        </p:tgtEl>
                                      </p:cBhvr>
                                    </p:animEffect>
                                    <p:anim calcmode="lin" valueType="num">
                                      <p:cBhvr>
                                        <p:cTn id="24" dur="4100" tmFilter="0,0; 0.14,0.36; 0.43,0.73; 0.71,0.91; 1.0,1.0">
                                          <p:stCondLst>
                                            <p:cond delay="0"/>
                                          </p:stCondLst>
                                        </p:cTn>
                                        <p:tgtEl>
                                          <p:spTgt spid="1454085"/>
                                        </p:tgtEl>
                                        <p:attrNameLst>
                                          <p:attrName>ppt_x</p:attrName>
                                        </p:attrNameLst>
                                      </p:cBhvr>
                                      <p:tavLst>
                                        <p:tav tm="0">
                                          <p:val>
                                            <p:strVal val="#ppt_x-0.25"/>
                                          </p:val>
                                        </p:tav>
                                        <p:tav tm="100000">
                                          <p:val>
                                            <p:strVal val="#ppt_x"/>
                                          </p:val>
                                        </p:tav>
                                      </p:tavLst>
                                    </p:anim>
                                    <p:anim calcmode="lin" valueType="num">
                                      <p:cBhvr>
                                        <p:cTn id="25" dur="1494" tmFilter="0.0,0.0; 0.25,0.07; 0.50,0.2; 0.75,0.467; 1.0,1.0">
                                          <p:stCondLst>
                                            <p:cond delay="0"/>
                                          </p:stCondLst>
                                        </p:cTn>
                                        <p:tgtEl>
                                          <p:spTgt spid="1454085"/>
                                        </p:tgtEl>
                                        <p:attrNameLst>
                                          <p:attrName>ppt_y</p:attrName>
                                        </p:attrNameLst>
                                      </p:cBhvr>
                                      <p:tavLst>
                                        <p:tav tm="0" fmla="#ppt_y-sin(pi*$)/3">
                                          <p:val>
                                            <p:fltVal val="0.5"/>
                                          </p:val>
                                        </p:tav>
                                        <p:tav tm="100000">
                                          <p:val>
                                            <p:fltVal val="1"/>
                                          </p:val>
                                        </p:tav>
                                      </p:tavLst>
                                    </p:anim>
                                    <p:anim calcmode="lin" valueType="num">
                                      <p:cBhvr>
                                        <p:cTn id="26" dur="1494" tmFilter="0, 0; 0.125,0.2665; 0.25,0.4; 0.375,0.465; 0.5,0.5;  0.625,0.535; 0.75,0.6; 0.875,0.7335; 1,1">
                                          <p:stCondLst>
                                            <p:cond delay="1494"/>
                                          </p:stCondLst>
                                        </p:cTn>
                                        <p:tgtEl>
                                          <p:spTgt spid="1454085"/>
                                        </p:tgtEl>
                                        <p:attrNameLst>
                                          <p:attrName>ppt_y</p:attrName>
                                        </p:attrNameLst>
                                      </p:cBhvr>
                                      <p:tavLst>
                                        <p:tav tm="0" fmla="#ppt_y-sin(pi*$)/9">
                                          <p:val>
                                            <p:fltVal val="0"/>
                                          </p:val>
                                        </p:tav>
                                        <p:tav tm="100000">
                                          <p:val>
                                            <p:fltVal val="1"/>
                                          </p:val>
                                        </p:tav>
                                      </p:tavLst>
                                    </p:anim>
                                    <p:anim calcmode="lin" valueType="num">
                                      <p:cBhvr>
                                        <p:cTn id="27" dur="747" tmFilter="0, 0; 0.125,0.2665; 0.25,0.4; 0.375,0.465; 0.5,0.5;  0.625,0.535; 0.75,0.6; 0.875,0.7335; 1,1">
                                          <p:stCondLst>
                                            <p:cond delay="2979"/>
                                          </p:stCondLst>
                                        </p:cTn>
                                        <p:tgtEl>
                                          <p:spTgt spid="1454085"/>
                                        </p:tgtEl>
                                        <p:attrNameLst>
                                          <p:attrName>ppt_y</p:attrName>
                                        </p:attrNameLst>
                                      </p:cBhvr>
                                      <p:tavLst>
                                        <p:tav tm="0" fmla="#ppt_y-sin(pi*$)/27">
                                          <p:val>
                                            <p:fltVal val="0"/>
                                          </p:val>
                                        </p:tav>
                                        <p:tav tm="100000">
                                          <p:val>
                                            <p:fltVal val="1"/>
                                          </p:val>
                                        </p:tav>
                                      </p:tavLst>
                                    </p:anim>
                                    <p:anim calcmode="lin" valueType="num">
                                      <p:cBhvr>
                                        <p:cTn id="28" dur="369" tmFilter="0, 0; 0.125,0.2665; 0.25,0.4; 0.375,0.465; 0.5,0.5;  0.625,0.535; 0.75,0.6; 0.875,0.7335; 1,1">
                                          <p:stCondLst>
                                            <p:cond delay="3726"/>
                                          </p:stCondLst>
                                        </p:cTn>
                                        <p:tgtEl>
                                          <p:spTgt spid="1454085"/>
                                        </p:tgtEl>
                                        <p:attrNameLst>
                                          <p:attrName>ppt_y</p:attrName>
                                        </p:attrNameLst>
                                      </p:cBhvr>
                                      <p:tavLst>
                                        <p:tav tm="0" fmla="#ppt_y-sin(pi*$)/81">
                                          <p:val>
                                            <p:fltVal val="0"/>
                                          </p:val>
                                        </p:tav>
                                        <p:tav tm="100000">
                                          <p:val>
                                            <p:fltVal val="1"/>
                                          </p:val>
                                        </p:tav>
                                      </p:tavLst>
                                    </p:anim>
                                    <p:animScale>
                                      <p:cBhvr>
                                        <p:cTn id="29" dur="58">
                                          <p:stCondLst>
                                            <p:cond delay="1462"/>
                                          </p:stCondLst>
                                        </p:cTn>
                                        <p:tgtEl>
                                          <p:spTgt spid="1454085"/>
                                        </p:tgtEl>
                                      </p:cBhvr>
                                      <p:to x="100000" y="60000"/>
                                    </p:animScale>
                                    <p:animScale>
                                      <p:cBhvr>
                                        <p:cTn id="30" dur="373" decel="50000">
                                          <p:stCondLst>
                                            <p:cond delay="1521"/>
                                          </p:stCondLst>
                                        </p:cTn>
                                        <p:tgtEl>
                                          <p:spTgt spid="1454085"/>
                                        </p:tgtEl>
                                      </p:cBhvr>
                                      <p:to x="100000" y="100000"/>
                                    </p:animScale>
                                    <p:animScale>
                                      <p:cBhvr>
                                        <p:cTn id="31" dur="58">
                                          <p:stCondLst>
                                            <p:cond delay="2952"/>
                                          </p:stCondLst>
                                        </p:cTn>
                                        <p:tgtEl>
                                          <p:spTgt spid="1454085"/>
                                        </p:tgtEl>
                                      </p:cBhvr>
                                      <p:to x="100000" y="80000"/>
                                    </p:animScale>
                                    <p:animScale>
                                      <p:cBhvr>
                                        <p:cTn id="32" dur="373" decel="50000">
                                          <p:stCondLst>
                                            <p:cond delay="3010"/>
                                          </p:stCondLst>
                                        </p:cTn>
                                        <p:tgtEl>
                                          <p:spTgt spid="1454085"/>
                                        </p:tgtEl>
                                      </p:cBhvr>
                                      <p:to x="100000" y="100000"/>
                                    </p:animScale>
                                    <p:animScale>
                                      <p:cBhvr>
                                        <p:cTn id="33" dur="58">
                                          <p:stCondLst>
                                            <p:cond delay="3694"/>
                                          </p:stCondLst>
                                        </p:cTn>
                                        <p:tgtEl>
                                          <p:spTgt spid="1454085"/>
                                        </p:tgtEl>
                                      </p:cBhvr>
                                      <p:to x="100000" y="90000"/>
                                    </p:animScale>
                                    <p:animScale>
                                      <p:cBhvr>
                                        <p:cTn id="34" dur="373" decel="50000">
                                          <p:stCondLst>
                                            <p:cond delay="3753"/>
                                          </p:stCondLst>
                                        </p:cTn>
                                        <p:tgtEl>
                                          <p:spTgt spid="1454085"/>
                                        </p:tgtEl>
                                      </p:cBhvr>
                                      <p:to x="100000" y="100000"/>
                                    </p:animScale>
                                    <p:animScale>
                                      <p:cBhvr>
                                        <p:cTn id="35" dur="58">
                                          <p:stCondLst>
                                            <p:cond delay="4068"/>
                                          </p:stCondLst>
                                        </p:cTn>
                                        <p:tgtEl>
                                          <p:spTgt spid="1454085"/>
                                        </p:tgtEl>
                                      </p:cBhvr>
                                      <p:to x="100000" y="95000"/>
                                    </p:animScale>
                                    <p:animScale>
                                      <p:cBhvr>
                                        <p:cTn id="36" dur="373" decel="50000">
                                          <p:stCondLst>
                                            <p:cond delay="4127"/>
                                          </p:stCondLst>
                                        </p:cTn>
                                        <p:tgtEl>
                                          <p:spTgt spid="145408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454086"/>
                                        </p:tgtEl>
                                        <p:attrNameLst>
                                          <p:attrName>style.visibility</p:attrName>
                                        </p:attrNameLst>
                                      </p:cBhvr>
                                      <p:to>
                                        <p:strVal val="visible"/>
                                      </p:to>
                                    </p:set>
                                    <p:animEffect transition="in" filter="wipe(down)">
                                      <p:cBhvr>
                                        <p:cTn id="39" dur="1160">
                                          <p:stCondLst>
                                            <p:cond delay="0"/>
                                          </p:stCondLst>
                                        </p:cTn>
                                        <p:tgtEl>
                                          <p:spTgt spid="1454086"/>
                                        </p:tgtEl>
                                      </p:cBhvr>
                                    </p:animEffect>
                                    <p:anim calcmode="lin" valueType="num">
                                      <p:cBhvr>
                                        <p:cTn id="40" dur="3644" tmFilter="0,0; 0.14,0.36; 0.43,0.73; 0.71,0.91; 1.0,1.0">
                                          <p:stCondLst>
                                            <p:cond delay="0"/>
                                          </p:stCondLst>
                                        </p:cTn>
                                        <p:tgtEl>
                                          <p:spTgt spid="1454086"/>
                                        </p:tgtEl>
                                        <p:attrNameLst>
                                          <p:attrName>ppt_x</p:attrName>
                                        </p:attrNameLst>
                                      </p:cBhvr>
                                      <p:tavLst>
                                        <p:tav tm="0">
                                          <p:val>
                                            <p:strVal val="#ppt_x-0.25"/>
                                          </p:val>
                                        </p:tav>
                                        <p:tav tm="100000">
                                          <p:val>
                                            <p:strVal val="#ppt_x"/>
                                          </p:val>
                                        </p:tav>
                                      </p:tavLst>
                                    </p:anim>
                                    <p:anim calcmode="lin" valueType="num">
                                      <p:cBhvr>
                                        <p:cTn id="41" dur="1328" tmFilter="0.0,0.0; 0.25,0.07; 0.50,0.2; 0.75,0.467; 1.0,1.0">
                                          <p:stCondLst>
                                            <p:cond delay="0"/>
                                          </p:stCondLst>
                                        </p:cTn>
                                        <p:tgtEl>
                                          <p:spTgt spid="1454086"/>
                                        </p:tgtEl>
                                        <p:attrNameLst>
                                          <p:attrName>ppt_y</p:attrName>
                                        </p:attrNameLst>
                                      </p:cBhvr>
                                      <p:tavLst>
                                        <p:tav tm="0" fmla="#ppt_y-sin(pi*$)/3">
                                          <p:val>
                                            <p:fltVal val="0.5"/>
                                          </p:val>
                                        </p:tav>
                                        <p:tav tm="100000">
                                          <p:val>
                                            <p:fltVal val="1"/>
                                          </p:val>
                                        </p:tav>
                                      </p:tavLst>
                                    </p:anim>
                                    <p:anim calcmode="lin" valueType="num">
                                      <p:cBhvr>
                                        <p:cTn id="42" dur="1328" tmFilter="0, 0; 0.125,0.2665; 0.25,0.4; 0.375,0.465; 0.5,0.5;  0.625,0.535; 0.75,0.6; 0.875,0.7335; 1,1">
                                          <p:stCondLst>
                                            <p:cond delay="1328"/>
                                          </p:stCondLst>
                                        </p:cTn>
                                        <p:tgtEl>
                                          <p:spTgt spid="1454086"/>
                                        </p:tgtEl>
                                        <p:attrNameLst>
                                          <p:attrName>ppt_y</p:attrName>
                                        </p:attrNameLst>
                                      </p:cBhvr>
                                      <p:tavLst>
                                        <p:tav tm="0" fmla="#ppt_y-sin(pi*$)/9">
                                          <p:val>
                                            <p:fltVal val="0"/>
                                          </p:val>
                                        </p:tav>
                                        <p:tav tm="100000">
                                          <p:val>
                                            <p:fltVal val="1"/>
                                          </p:val>
                                        </p:tav>
                                      </p:tavLst>
                                    </p:anim>
                                    <p:anim calcmode="lin" valueType="num">
                                      <p:cBhvr>
                                        <p:cTn id="43" dur="664" tmFilter="0, 0; 0.125,0.2665; 0.25,0.4; 0.375,0.465; 0.5,0.5;  0.625,0.535; 0.75,0.6; 0.875,0.7335; 1,1">
                                          <p:stCondLst>
                                            <p:cond delay="2648"/>
                                          </p:stCondLst>
                                        </p:cTn>
                                        <p:tgtEl>
                                          <p:spTgt spid="1454086"/>
                                        </p:tgtEl>
                                        <p:attrNameLst>
                                          <p:attrName>ppt_y</p:attrName>
                                        </p:attrNameLst>
                                      </p:cBhvr>
                                      <p:tavLst>
                                        <p:tav tm="0" fmla="#ppt_y-sin(pi*$)/27">
                                          <p:val>
                                            <p:fltVal val="0"/>
                                          </p:val>
                                        </p:tav>
                                        <p:tav tm="100000">
                                          <p:val>
                                            <p:fltVal val="1"/>
                                          </p:val>
                                        </p:tav>
                                      </p:tavLst>
                                    </p:anim>
                                    <p:anim calcmode="lin" valueType="num">
                                      <p:cBhvr>
                                        <p:cTn id="44" dur="328" tmFilter="0, 0; 0.125,0.2665; 0.25,0.4; 0.375,0.465; 0.5,0.5;  0.625,0.535; 0.75,0.6; 0.875,0.7335; 1,1">
                                          <p:stCondLst>
                                            <p:cond delay="3312"/>
                                          </p:stCondLst>
                                        </p:cTn>
                                        <p:tgtEl>
                                          <p:spTgt spid="1454086"/>
                                        </p:tgtEl>
                                        <p:attrNameLst>
                                          <p:attrName>ppt_y</p:attrName>
                                        </p:attrNameLst>
                                      </p:cBhvr>
                                      <p:tavLst>
                                        <p:tav tm="0" fmla="#ppt_y-sin(pi*$)/81">
                                          <p:val>
                                            <p:fltVal val="0"/>
                                          </p:val>
                                        </p:tav>
                                        <p:tav tm="100000">
                                          <p:val>
                                            <p:fltVal val="1"/>
                                          </p:val>
                                        </p:tav>
                                      </p:tavLst>
                                    </p:anim>
                                    <p:animScale>
                                      <p:cBhvr>
                                        <p:cTn id="45" dur="52">
                                          <p:stCondLst>
                                            <p:cond delay="1300"/>
                                          </p:stCondLst>
                                        </p:cTn>
                                        <p:tgtEl>
                                          <p:spTgt spid="1454086"/>
                                        </p:tgtEl>
                                      </p:cBhvr>
                                      <p:to x="100000" y="60000"/>
                                    </p:animScale>
                                    <p:animScale>
                                      <p:cBhvr>
                                        <p:cTn id="46" dur="332" decel="50000">
                                          <p:stCondLst>
                                            <p:cond delay="1352"/>
                                          </p:stCondLst>
                                        </p:cTn>
                                        <p:tgtEl>
                                          <p:spTgt spid="1454086"/>
                                        </p:tgtEl>
                                      </p:cBhvr>
                                      <p:to x="100000" y="100000"/>
                                    </p:animScale>
                                    <p:animScale>
                                      <p:cBhvr>
                                        <p:cTn id="47" dur="52">
                                          <p:stCondLst>
                                            <p:cond delay="2624"/>
                                          </p:stCondLst>
                                        </p:cTn>
                                        <p:tgtEl>
                                          <p:spTgt spid="1454086"/>
                                        </p:tgtEl>
                                      </p:cBhvr>
                                      <p:to x="100000" y="80000"/>
                                    </p:animScale>
                                    <p:animScale>
                                      <p:cBhvr>
                                        <p:cTn id="48" dur="332" decel="50000">
                                          <p:stCondLst>
                                            <p:cond delay="2676"/>
                                          </p:stCondLst>
                                        </p:cTn>
                                        <p:tgtEl>
                                          <p:spTgt spid="1454086"/>
                                        </p:tgtEl>
                                      </p:cBhvr>
                                      <p:to x="100000" y="100000"/>
                                    </p:animScale>
                                    <p:animScale>
                                      <p:cBhvr>
                                        <p:cTn id="49" dur="52">
                                          <p:stCondLst>
                                            <p:cond delay="3284"/>
                                          </p:stCondLst>
                                        </p:cTn>
                                        <p:tgtEl>
                                          <p:spTgt spid="1454086"/>
                                        </p:tgtEl>
                                      </p:cBhvr>
                                      <p:to x="100000" y="90000"/>
                                    </p:animScale>
                                    <p:animScale>
                                      <p:cBhvr>
                                        <p:cTn id="50" dur="332" decel="50000">
                                          <p:stCondLst>
                                            <p:cond delay="3336"/>
                                          </p:stCondLst>
                                        </p:cTn>
                                        <p:tgtEl>
                                          <p:spTgt spid="1454086"/>
                                        </p:tgtEl>
                                      </p:cBhvr>
                                      <p:to x="100000" y="100000"/>
                                    </p:animScale>
                                    <p:animScale>
                                      <p:cBhvr>
                                        <p:cTn id="51" dur="52">
                                          <p:stCondLst>
                                            <p:cond delay="3616"/>
                                          </p:stCondLst>
                                        </p:cTn>
                                        <p:tgtEl>
                                          <p:spTgt spid="1454086"/>
                                        </p:tgtEl>
                                      </p:cBhvr>
                                      <p:to x="100000" y="95000"/>
                                    </p:animScale>
                                    <p:animScale>
                                      <p:cBhvr>
                                        <p:cTn id="52" dur="332" decel="50000">
                                          <p:stCondLst>
                                            <p:cond delay="3668"/>
                                          </p:stCondLst>
                                        </p:cTn>
                                        <p:tgtEl>
                                          <p:spTgt spid="145408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454087"/>
                                        </p:tgtEl>
                                        <p:attrNameLst>
                                          <p:attrName>style.visibility</p:attrName>
                                        </p:attrNameLst>
                                      </p:cBhvr>
                                      <p:to>
                                        <p:strVal val="visible"/>
                                      </p:to>
                                    </p:set>
                                    <p:animEffect transition="in" filter="wipe(down)">
                                      <p:cBhvr>
                                        <p:cTn id="55" dur="1015">
                                          <p:stCondLst>
                                            <p:cond delay="0"/>
                                          </p:stCondLst>
                                        </p:cTn>
                                        <p:tgtEl>
                                          <p:spTgt spid="1454087"/>
                                        </p:tgtEl>
                                      </p:cBhvr>
                                    </p:animEffect>
                                    <p:anim calcmode="lin" valueType="num">
                                      <p:cBhvr>
                                        <p:cTn id="56" dur="3188" tmFilter="0,0; 0.14,0.36; 0.43,0.73; 0.71,0.91; 1.0,1.0">
                                          <p:stCondLst>
                                            <p:cond delay="0"/>
                                          </p:stCondLst>
                                        </p:cTn>
                                        <p:tgtEl>
                                          <p:spTgt spid="1454087"/>
                                        </p:tgtEl>
                                        <p:attrNameLst>
                                          <p:attrName>ppt_x</p:attrName>
                                        </p:attrNameLst>
                                      </p:cBhvr>
                                      <p:tavLst>
                                        <p:tav tm="0">
                                          <p:val>
                                            <p:strVal val="#ppt_x-0.25"/>
                                          </p:val>
                                        </p:tav>
                                        <p:tav tm="100000">
                                          <p:val>
                                            <p:strVal val="#ppt_x"/>
                                          </p:val>
                                        </p:tav>
                                      </p:tavLst>
                                    </p:anim>
                                    <p:anim calcmode="lin" valueType="num">
                                      <p:cBhvr>
                                        <p:cTn id="57" dur="1162" tmFilter="0.0,0.0; 0.25,0.07; 0.50,0.2; 0.75,0.467; 1.0,1.0">
                                          <p:stCondLst>
                                            <p:cond delay="0"/>
                                          </p:stCondLst>
                                        </p:cTn>
                                        <p:tgtEl>
                                          <p:spTgt spid="1454087"/>
                                        </p:tgtEl>
                                        <p:attrNameLst>
                                          <p:attrName>ppt_y</p:attrName>
                                        </p:attrNameLst>
                                      </p:cBhvr>
                                      <p:tavLst>
                                        <p:tav tm="0" fmla="#ppt_y-sin(pi*$)/3">
                                          <p:val>
                                            <p:fltVal val="0.5"/>
                                          </p:val>
                                        </p:tav>
                                        <p:tav tm="100000">
                                          <p:val>
                                            <p:fltVal val="1"/>
                                          </p:val>
                                        </p:tav>
                                      </p:tavLst>
                                    </p:anim>
                                    <p:anim calcmode="lin" valueType="num">
                                      <p:cBhvr>
                                        <p:cTn id="58" dur="1162" tmFilter="0, 0; 0.125,0.2665; 0.25,0.4; 0.375,0.465; 0.5,0.5;  0.625,0.535; 0.75,0.6; 0.875,0.7335; 1,1">
                                          <p:stCondLst>
                                            <p:cond delay="1162"/>
                                          </p:stCondLst>
                                        </p:cTn>
                                        <p:tgtEl>
                                          <p:spTgt spid="1454087"/>
                                        </p:tgtEl>
                                        <p:attrNameLst>
                                          <p:attrName>ppt_y</p:attrName>
                                        </p:attrNameLst>
                                      </p:cBhvr>
                                      <p:tavLst>
                                        <p:tav tm="0" fmla="#ppt_y-sin(pi*$)/9">
                                          <p:val>
                                            <p:fltVal val="0"/>
                                          </p:val>
                                        </p:tav>
                                        <p:tav tm="100000">
                                          <p:val>
                                            <p:fltVal val="1"/>
                                          </p:val>
                                        </p:tav>
                                      </p:tavLst>
                                    </p:anim>
                                    <p:anim calcmode="lin" valueType="num">
                                      <p:cBhvr>
                                        <p:cTn id="59" dur="581" tmFilter="0, 0; 0.125,0.2665; 0.25,0.4; 0.375,0.465; 0.5,0.5;  0.625,0.535; 0.75,0.6; 0.875,0.7335; 1,1">
                                          <p:stCondLst>
                                            <p:cond delay="2317"/>
                                          </p:stCondLst>
                                        </p:cTn>
                                        <p:tgtEl>
                                          <p:spTgt spid="1454087"/>
                                        </p:tgtEl>
                                        <p:attrNameLst>
                                          <p:attrName>ppt_y</p:attrName>
                                        </p:attrNameLst>
                                      </p:cBhvr>
                                      <p:tavLst>
                                        <p:tav tm="0" fmla="#ppt_y-sin(pi*$)/27">
                                          <p:val>
                                            <p:fltVal val="0"/>
                                          </p:val>
                                        </p:tav>
                                        <p:tav tm="100000">
                                          <p:val>
                                            <p:fltVal val="1"/>
                                          </p:val>
                                        </p:tav>
                                      </p:tavLst>
                                    </p:anim>
                                    <p:anim calcmode="lin" valueType="num">
                                      <p:cBhvr>
                                        <p:cTn id="60" dur="287" tmFilter="0, 0; 0.125,0.2665; 0.25,0.4; 0.375,0.465; 0.5,0.5;  0.625,0.535; 0.75,0.6; 0.875,0.7335; 1,1">
                                          <p:stCondLst>
                                            <p:cond delay="2898"/>
                                          </p:stCondLst>
                                        </p:cTn>
                                        <p:tgtEl>
                                          <p:spTgt spid="1454087"/>
                                        </p:tgtEl>
                                        <p:attrNameLst>
                                          <p:attrName>ppt_y</p:attrName>
                                        </p:attrNameLst>
                                      </p:cBhvr>
                                      <p:tavLst>
                                        <p:tav tm="0" fmla="#ppt_y-sin(pi*$)/81">
                                          <p:val>
                                            <p:fltVal val="0"/>
                                          </p:val>
                                        </p:tav>
                                        <p:tav tm="100000">
                                          <p:val>
                                            <p:fltVal val="1"/>
                                          </p:val>
                                        </p:tav>
                                      </p:tavLst>
                                    </p:anim>
                                    <p:animScale>
                                      <p:cBhvr>
                                        <p:cTn id="61" dur="46">
                                          <p:stCondLst>
                                            <p:cond delay="1137"/>
                                          </p:stCondLst>
                                        </p:cTn>
                                        <p:tgtEl>
                                          <p:spTgt spid="1454087"/>
                                        </p:tgtEl>
                                      </p:cBhvr>
                                      <p:to x="100000" y="60000"/>
                                    </p:animScale>
                                    <p:animScale>
                                      <p:cBhvr>
                                        <p:cTn id="62" dur="290" decel="50000">
                                          <p:stCondLst>
                                            <p:cond delay="1183"/>
                                          </p:stCondLst>
                                        </p:cTn>
                                        <p:tgtEl>
                                          <p:spTgt spid="1454087"/>
                                        </p:tgtEl>
                                      </p:cBhvr>
                                      <p:to x="100000" y="100000"/>
                                    </p:animScale>
                                    <p:animScale>
                                      <p:cBhvr>
                                        <p:cTn id="63" dur="46">
                                          <p:stCondLst>
                                            <p:cond delay="2296"/>
                                          </p:stCondLst>
                                        </p:cTn>
                                        <p:tgtEl>
                                          <p:spTgt spid="1454087"/>
                                        </p:tgtEl>
                                      </p:cBhvr>
                                      <p:to x="100000" y="80000"/>
                                    </p:animScale>
                                    <p:animScale>
                                      <p:cBhvr>
                                        <p:cTn id="64" dur="290" decel="50000">
                                          <p:stCondLst>
                                            <p:cond delay="2342"/>
                                          </p:stCondLst>
                                        </p:cTn>
                                        <p:tgtEl>
                                          <p:spTgt spid="1454087"/>
                                        </p:tgtEl>
                                      </p:cBhvr>
                                      <p:to x="100000" y="100000"/>
                                    </p:animScale>
                                    <p:animScale>
                                      <p:cBhvr>
                                        <p:cTn id="65" dur="46">
                                          <p:stCondLst>
                                            <p:cond delay="2873"/>
                                          </p:stCondLst>
                                        </p:cTn>
                                        <p:tgtEl>
                                          <p:spTgt spid="1454087"/>
                                        </p:tgtEl>
                                      </p:cBhvr>
                                      <p:to x="100000" y="90000"/>
                                    </p:animScale>
                                    <p:animScale>
                                      <p:cBhvr>
                                        <p:cTn id="66" dur="290" decel="50000">
                                          <p:stCondLst>
                                            <p:cond delay="2919"/>
                                          </p:stCondLst>
                                        </p:cTn>
                                        <p:tgtEl>
                                          <p:spTgt spid="1454087"/>
                                        </p:tgtEl>
                                      </p:cBhvr>
                                      <p:to x="100000" y="100000"/>
                                    </p:animScale>
                                    <p:animScale>
                                      <p:cBhvr>
                                        <p:cTn id="67" dur="46">
                                          <p:stCondLst>
                                            <p:cond delay="3164"/>
                                          </p:stCondLst>
                                        </p:cTn>
                                        <p:tgtEl>
                                          <p:spTgt spid="1454087"/>
                                        </p:tgtEl>
                                      </p:cBhvr>
                                      <p:to x="100000" y="95000"/>
                                    </p:animScale>
                                    <p:animScale>
                                      <p:cBhvr>
                                        <p:cTn id="68" dur="290" decel="50000">
                                          <p:stCondLst>
                                            <p:cond delay="3210"/>
                                          </p:stCondLst>
                                        </p:cTn>
                                        <p:tgtEl>
                                          <p:spTgt spid="1454087"/>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54088"/>
                                        </p:tgtEl>
                                        <p:attrNameLst>
                                          <p:attrName>style.visibility</p:attrName>
                                        </p:attrNameLst>
                                      </p:cBhvr>
                                      <p:to>
                                        <p:strVal val="visible"/>
                                      </p:to>
                                    </p:set>
                                    <p:animEffect transition="in" filter="wipe(down)">
                                      <p:cBhvr>
                                        <p:cTn id="71" dur="870">
                                          <p:stCondLst>
                                            <p:cond delay="0"/>
                                          </p:stCondLst>
                                        </p:cTn>
                                        <p:tgtEl>
                                          <p:spTgt spid="1454088"/>
                                        </p:tgtEl>
                                      </p:cBhvr>
                                    </p:animEffect>
                                    <p:anim calcmode="lin" valueType="num">
                                      <p:cBhvr>
                                        <p:cTn id="72" dur="2733" tmFilter="0,0; 0.14,0.36; 0.43,0.73; 0.71,0.91; 1.0,1.0">
                                          <p:stCondLst>
                                            <p:cond delay="0"/>
                                          </p:stCondLst>
                                        </p:cTn>
                                        <p:tgtEl>
                                          <p:spTgt spid="1454088"/>
                                        </p:tgtEl>
                                        <p:attrNameLst>
                                          <p:attrName>ppt_x</p:attrName>
                                        </p:attrNameLst>
                                      </p:cBhvr>
                                      <p:tavLst>
                                        <p:tav tm="0">
                                          <p:val>
                                            <p:strVal val="#ppt_x-0.25"/>
                                          </p:val>
                                        </p:tav>
                                        <p:tav tm="100000">
                                          <p:val>
                                            <p:strVal val="#ppt_x"/>
                                          </p:val>
                                        </p:tav>
                                      </p:tavLst>
                                    </p:anim>
                                    <p:anim calcmode="lin" valueType="num">
                                      <p:cBhvr>
                                        <p:cTn id="73" dur="996" tmFilter="0.0,0.0; 0.25,0.07; 0.50,0.2; 0.75,0.467; 1.0,1.0">
                                          <p:stCondLst>
                                            <p:cond delay="0"/>
                                          </p:stCondLst>
                                        </p:cTn>
                                        <p:tgtEl>
                                          <p:spTgt spid="1454088"/>
                                        </p:tgtEl>
                                        <p:attrNameLst>
                                          <p:attrName>ppt_y</p:attrName>
                                        </p:attrNameLst>
                                      </p:cBhvr>
                                      <p:tavLst>
                                        <p:tav tm="0" fmla="#ppt_y-sin(pi*$)/3">
                                          <p:val>
                                            <p:fltVal val="0.5"/>
                                          </p:val>
                                        </p:tav>
                                        <p:tav tm="100000">
                                          <p:val>
                                            <p:fltVal val="1"/>
                                          </p:val>
                                        </p:tav>
                                      </p:tavLst>
                                    </p:anim>
                                    <p:anim calcmode="lin" valueType="num">
                                      <p:cBhvr>
                                        <p:cTn id="74" dur="996" tmFilter="0, 0; 0.125,0.2665; 0.25,0.4; 0.375,0.465; 0.5,0.5;  0.625,0.535; 0.75,0.6; 0.875,0.7335; 1,1">
                                          <p:stCondLst>
                                            <p:cond delay="996"/>
                                          </p:stCondLst>
                                        </p:cTn>
                                        <p:tgtEl>
                                          <p:spTgt spid="1454088"/>
                                        </p:tgtEl>
                                        <p:attrNameLst>
                                          <p:attrName>ppt_y</p:attrName>
                                        </p:attrNameLst>
                                      </p:cBhvr>
                                      <p:tavLst>
                                        <p:tav tm="0" fmla="#ppt_y-sin(pi*$)/9">
                                          <p:val>
                                            <p:fltVal val="0"/>
                                          </p:val>
                                        </p:tav>
                                        <p:tav tm="100000">
                                          <p:val>
                                            <p:fltVal val="1"/>
                                          </p:val>
                                        </p:tav>
                                      </p:tavLst>
                                    </p:anim>
                                    <p:anim calcmode="lin" valueType="num">
                                      <p:cBhvr>
                                        <p:cTn id="75" dur="498" tmFilter="0, 0; 0.125,0.2665; 0.25,0.4; 0.375,0.465; 0.5,0.5;  0.625,0.535; 0.75,0.6; 0.875,0.7335; 1,1">
                                          <p:stCondLst>
                                            <p:cond delay="1986"/>
                                          </p:stCondLst>
                                        </p:cTn>
                                        <p:tgtEl>
                                          <p:spTgt spid="1454088"/>
                                        </p:tgtEl>
                                        <p:attrNameLst>
                                          <p:attrName>ppt_y</p:attrName>
                                        </p:attrNameLst>
                                      </p:cBhvr>
                                      <p:tavLst>
                                        <p:tav tm="0" fmla="#ppt_y-sin(pi*$)/27">
                                          <p:val>
                                            <p:fltVal val="0"/>
                                          </p:val>
                                        </p:tav>
                                        <p:tav tm="100000">
                                          <p:val>
                                            <p:fltVal val="1"/>
                                          </p:val>
                                        </p:tav>
                                      </p:tavLst>
                                    </p:anim>
                                    <p:anim calcmode="lin" valueType="num">
                                      <p:cBhvr>
                                        <p:cTn id="76" dur="246" tmFilter="0, 0; 0.125,0.2665; 0.25,0.4; 0.375,0.465; 0.5,0.5;  0.625,0.535; 0.75,0.6; 0.875,0.7335; 1,1">
                                          <p:stCondLst>
                                            <p:cond delay="2484"/>
                                          </p:stCondLst>
                                        </p:cTn>
                                        <p:tgtEl>
                                          <p:spTgt spid="1454088"/>
                                        </p:tgtEl>
                                        <p:attrNameLst>
                                          <p:attrName>ppt_y</p:attrName>
                                        </p:attrNameLst>
                                      </p:cBhvr>
                                      <p:tavLst>
                                        <p:tav tm="0" fmla="#ppt_y-sin(pi*$)/81">
                                          <p:val>
                                            <p:fltVal val="0"/>
                                          </p:val>
                                        </p:tav>
                                        <p:tav tm="100000">
                                          <p:val>
                                            <p:fltVal val="1"/>
                                          </p:val>
                                        </p:tav>
                                      </p:tavLst>
                                    </p:anim>
                                    <p:animScale>
                                      <p:cBhvr>
                                        <p:cTn id="77" dur="39">
                                          <p:stCondLst>
                                            <p:cond delay="975"/>
                                          </p:stCondLst>
                                        </p:cTn>
                                        <p:tgtEl>
                                          <p:spTgt spid="1454088"/>
                                        </p:tgtEl>
                                      </p:cBhvr>
                                      <p:to x="100000" y="60000"/>
                                    </p:animScale>
                                    <p:animScale>
                                      <p:cBhvr>
                                        <p:cTn id="78" dur="249" decel="50000">
                                          <p:stCondLst>
                                            <p:cond delay="1014"/>
                                          </p:stCondLst>
                                        </p:cTn>
                                        <p:tgtEl>
                                          <p:spTgt spid="1454088"/>
                                        </p:tgtEl>
                                      </p:cBhvr>
                                      <p:to x="100000" y="100000"/>
                                    </p:animScale>
                                    <p:animScale>
                                      <p:cBhvr>
                                        <p:cTn id="79" dur="39">
                                          <p:stCondLst>
                                            <p:cond delay="1968"/>
                                          </p:stCondLst>
                                        </p:cTn>
                                        <p:tgtEl>
                                          <p:spTgt spid="1454088"/>
                                        </p:tgtEl>
                                      </p:cBhvr>
                                      <p:to x="100000" y="80000"/>
                                    </p:animScale>
                                    <p:animScale>
                                      <p:cBhvr>
                                        <p:cTn id="80" dur="249" decel="50000">
                                          <p:stCondLst>
                                            <p:cond delay="2007"/>
                                          </p:stCondLst>
                                        </p:cTn>
                                        <p:tgtEl>
                                          <p:spTgt spid="1454088"/>
                                        </p:tgtEl>
                                      </p:cBhvr>
                                      <p:to x="100000" y="100000"/>
                                    </p:animScale>
                                    <p:animScale>
                                      <p:cBhvr>
                                        <p:cTn id="81" dur="39">
                                          <p:stCondLst>
                                            <p:cond delay="2463"/>
                                          </p:stCondLst>
                                        </p:cTn>
                                        <p:tgtEl>
                                          <p:spTgt spid="1454088"/>
                                        </p:tgtEl>
                                      </p:cBhvr>
                                      <p:to x="100000" y="90000"/>
                                    </p:animScale>
                                    <p:animScale>
                                      <p:cBhvr>
                                        <p:cTn id="82" dur="249" decel="50000">
                                          <p:stCondLst>
                                            <p:cond delay="2502"/>
                                          </p:stCondLst>
                                        </p:cTn>
                                        <p:tgtEl>
                                          <p:spTgt spid="1454088"/>
                                        </p:tgtEl>
                                      </p:cBhvr>
                                      <p:to x="100000" y="100000"/>
                                    </p:animScale>
                                    <p:animScale>
                                      <p:cBhvr>
                                        <p:cTn id="83" dur="39">
                                          <p:stCondLst>
                                            <p:cond delay="2712"/>
                                          </p:stCondLst>
                                        </p:cTn>
                                        <p:tgtEl>
                                          <p:spTgt spid="1454088"/>
                                        </p:tgtEl>
                                      </p:cBhvr>
                                      <p:to x="100000" y="95000"/>
                                    </p:animScale>
                                    <p:animScale>
                                      <p:cBhvr>
                                        <p:cTn id="84" dur="249" decel="50000">
                                          <p:stCondLst>
                                            <p:cond delay="2751"/>
                                          </p:stCondLst>
                                        </p:cTn>
                                        <p:tgtEl>
                                          <p:spTgt spid="1454088"/>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454089"/>
                                        </p:tgtEl>
                                        <p:attrNameLst>
                                          <p:attrName>style.visibility</p:attrName>
                                        </p:attrNameLst>
                                      </p:cBhvr>
                                      <p:to>
                                        <p:strVal val="visible"/>
                                      </p:to>
                                    </p:set>
                                    <p:animEffect transition="in" filter="wipe(down)">
                                      <p:cBhvr>
                                        <p:cTn id="87" dur="725">
                                          <p:stCondLst>
                                            <p:cond delay="0"/>
                                          </p:stCondLst>
                                        </p:cTn>
                                        <p:tgtEl>
                                          <p:spTgt spid="1454089"/>
                                        </p:tgtEl>
                                      </p:cBhvr>
                                    </p:animEffect>
                                    <p:anim calcmode="lin" valueType="num">
                                      <p:cBhvr>
                                        <p:cTn id="88" dur="2278" tmFilter="0,0; 0.14,0.36; 0.43,0.73; 0.71,0.91; 1.0,1.0">
                                          <p:stCondLst>
                                            <p:cond delay="0"/>
                                          </p:stCondLst>
                                        </p:cTn>
                                        <p:tgtEl>
                                          <p:spTgt spid="1454089"/>
                                        </p:tgtEl>
                                        <p:attrNameLst>
                                          <p:attrName>ppt_x</p:attrName>
                                        </p:attrNameLst>
                                      </p:cBhvr>
                                      <p:tavLst>
                                        <p:tav tm="0">
                                          <p:val>
                                            <p:strVal val="#ppt_x-0.25"/>
                                          </p:val>
                                        </p:tav>
                                        <p:tav tm="100000">
                                          <p:val>
                                            <p:strVal val="#ppt_x"/>
                                          </p:val>
                                        </p:tav>
                                      </p:tavLst>
                                    </p:anim>
                                    <p:anim calcmode="lin" valueType="num">
                                      <p:cBhvr>
                                        <p:cTn id="89" dur="830" tmFilter="0.0,0.0; 0.25,0.07; 0.50,0.2; 0.75,0.467; 1.0,1.0">
                                          <p:stCondLst>
                                            <p:cond delay="0"/>
                                          </p:stCondLst>
                                        </p:cTn>
                                        <p:tgtEl>
                                          <p:spTgt spid="1454089"/>
                                        </p:tgtEl>
                                        <p:attrNameLst>
                                          <p:attrName>ppt_y</p:attrName>
                                        </p:attrNameLst>
                                      </p:cBhvr>
                                      <p:tavLst>
                                        <p:tav tm="0" fmla="#ppt_y-sin(pi*$)/3">
                                          <p:val>
                                            <p:fltVal val="0.5"/>
                                          </p:val>
                                        </p:tav>
                                        <p:tav tm="100000">
                                          <p:val>
                                            <p:fltVal val="1"/>
                                          </p:val>
                                        </p:tav>
                                      </p:tavLst>
                                    </p:anim>
                                    <p:anim calcmode="lin" valueType="num">
                                      <p:cBhvr>
                                        <p:cTn id="90" dur="830" tmFilter="0, 0; 0.125,0.2665; 0.25,0.4; 0.375,0.465; 0.5,0.5;  0.625,0.535; 0.75,0.6; 0.875,0.7335; 1,1">
                                          <p:stCondLst>
                                            <p:cond delay="830"/>
                                          </p:stCondLst>
                                        </p:cTn>
                                        <p:tgtEl>
                                          <p:spTgt spid="1454089"/>
                                        </p:tgtEl>
                                        <p:attrNameLst>
                                          <p:attrName>ppt_y</p:attrName>
                                        </p:attrNameLst>
                                      </p:cBhvr>
                                      <p:tavLst>
                                        <p:tav tm="0" fmla="#ppt_y-sin(pi*$)/9">
                                          <p:val>
                                            <p:fltVal val="0"/>
                                          </p:val>
                                        </p:tav>
                                        <p:tav tm="100000">
                                          <p:val>
                                            <p:fltVal val="1"/>
                                          </p:val>
                                        </p:tav>
                                      </p:tavLst>
                                    </p:anim>
                                    <p:anim calcmode="lin" valueType="num">
                                      <p:cBhvr>
                                        <p:cTn id="91" dur="415" tmFilter="0, 0; 0.125,0.2665; 0.25,0.4; 0.375,0.465; 0.5,0.5;  0.625,0.535; 0.75,0.6; 0.875,0.7335; 1,1">
                                          <p:stCondLst>
                                            <p:cond delay="1655"/>
                                          </p:stCondLst>
                                        </p:cTn>
                                        <p:tgtEl>
                                          <p:spTgt spid="1454089"/>
                                        </p:tgtEl>
                                        <p:attrNameLst>
                                          <p:attrName>ppt_y</p:attrName>
                                        </p:attrNameLst>
                                      </p:cBhvr>
                                      <p:tavLst>
                                        <p:tav tm="0" fmla="#ppt_y-sin(pi*$)/27">
                                          <p:val>
                                            <p:fltVal val="0"/>
                                          </p:val>
                                        </p:tav>
                                        <p:tav tm="100000">
                                          <p:val>
                                            <p:fltVal val="1"/>
                                          </p:val>
                                        </p:tav>
                                      </p:tavLst>
                                    </p:anim>
                                    <p:anim calcmode="lin" valueType="num">
                                      <p:cBhvr>
                                        <p:cTn id="92" dur="205" tmFilter="0, 0; 0.125,0.2665; 0.25,0.4; 0.375,0.465; 0.5,0.5;  0.625,0.535; 0.75,0.6; 0.875,0.7335; 1,1">
                                          <p:stCondLst>
                                            <p:cond delay="2070"/>
                                          </p:stCondLst>
                                        </p:cTn>
                                        <p:tgtEl>
                                          <p:spTgt spid="1454089"/>
                                        </p:tgtEl>
                                        <p:attrNameLst>
                                          <p:attrName>ppt_y</p:attrName>
                                        </p:attrNameLst>
                                      </p:cBhvr>
                                      <p:tavLst>
                                        <p:tav tm="0" fmla="#ppt_y-sin(pi*$)/81">
                                          <p:val>
                                            <p:fltVal val="0"/>
                                          </p:val>
                                        </p:tav>
                                        <p:tav tm="100000">
                                          <p:val>
                                            <p:fltVal val="1"/>
                                          </p:val>
                                        </p:tav>
                                      </p:tavLst>
                                    </p:anim>
                                    <p:animScale>
                                      <p:cBhvr>
                                        <p:cTn id="93" dur="32">
                                          <p:stCondLst>
                                            <p:cond delay="813"/>
                                          </p:stCondLst>
                                        </p:cTn>
                                        <p:tgtEl>
                                          <p:spTgt spid="1454089"/>
                                        </p:tgtEl>
                                      </p:cBhvr>
                                      <p:to x="100000" y="60000"/>
                                    </p:animScale>
                                    <p:animScale>
                                      <p:cBhvr>
                                        <p:cTn id="94" dur="207" decel="50000">
                                          <p:stCondLst>
                                            <p:cond delay="845"/>
                                          </p:stCondLst>
                                        </p:cTn>
                                        <p:tgtEl>
                                          <p:spTgt spid="1454089"/>
                                        </p:tgtEl>
                                      </p:cBhvr>
                                      <p:to x="100000" y="100000"/>
                                    </p:animScale>
                                    <p:animScale>
                                      <p:cBhvr>
                                        <p:cTn id="95" dur="32">
                                          <p:stCondLst>
                                            <p:cond delay="1640"/>
                                          </p:stCondLst>
                                        </p:cTn>
                                        <p:tgtEl>
                                          <p:spTgt spid="1454089"/>
                                        </p:tgtEl>
                                      </p:cBhvr>
                                      <p:to x="100000" y="80000"/>
                                    </p:animScale>
                                    <p:animScale>
                                      <p:cBhvr>
                                        <p:cTn id="96" dur="207" decel="50000">
                                          <p:stCondLst>
                                            <p:cond delay="1673"/>
                                          </p:stCondLst>
                                        </p:cTn>
                                        <p:tgtEl>
                                          <p:spTgt spid="1454089"/>
                                        </p:tgtEl>
                                      </p:cBhvr>
                                      <p:to x="100000" y="100000"/>
                                    </p:animScale>
                                    <p:animScale>
                                      <p:cBhvr>
                                        <p:cTn id="97" dur="32">
                                          <p:stCondLst>
                                            <p:cond delay="2053"/>
                                          </p:stCondLst>
                                        </p:cTn>
                                        <p:tgtEl>
                                          <p:spTgt spid="1454089"/>
                                        </p:tgtEl>
                                      </p:cBhvr>
                                      <p:to x="100000" y="90000"/>
                                    </p:animScale>
                                    <p:animScale>
                                      <p:cBhvr>
                                        <p:cTn id="98" dur="207" decel="50000">
                                          <p:stCondLst>
                                            <p:cond delay="2085"/>
                                          </p:stCondLst>
                                        </p:cTn>
                                        <p:tgtEl>
                                          <p:spTgt spid="1454089"/>
                                        </p:tgtEl>
                                      </p:cBhvr>
                                      <p:to x="100000" y="100000"/>
                                    </p:animScale>
                                    <p:animScale>
                                      <p:cBhvr>
                                        <p:cTn id="99" dur="32">
                                          <p:stCondLst>
                                            <p:cond delay="2260"/>
                                          </p:stCondLst>
                                        </p:cTn>
                                        <p:tgtEl>
                                          <p:spTgt spid="1454089"/>
                                        </p:tgtEl>
                                      </p:cBhvr>
                                      <p:to x="100000" y="95000"/>
                                    </p:animScale>
                                    <p:animScale>
                                      <p:cBhvr>
                                        <p:cTn id="100" dur="207" decel="50000">
                                          <p:stCondLst>
                                            <p:cond delay="2293"/>
                                          </p:stCondLst>
                                        </p:cTn>
                                        <p:tgtEl>
                                          <p:spTgt spid="1454089"/>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454090"/>
                                        </p:tgtEl>
                                        <p:attrNameLst>
                                          <p:attrName>style.visibility</p:attrName>
                                        </p:attrNameLst>
                                      </p:cBhvr>
                                      <p:to>
                                        <p:strVal val="visible"/>
                                      </p:to>
                                    </p:set>
                                    <p:animEffect transition="in" filter="wipe(down)">
                                      <p:cBhvr>
                                        <p:cTn id="103" dur="580">
                                          <p:stCondLst>
                                            <p:cond delay="0"/>
                                          </p:stCondLst>
                                        </p:cTn>
                                        <p:tgtEl>
                                          <p:spTgt spid="1454090"/>
                                        </p:tgtEl>
                                      </p:cBhvr>
                                    </p:animEffect>
                                    <p:anim calcmode="lin" valueType="num">
                                      <p:cBhvr>
                                        <p:cTn id="104" dur="1822" tmFilter="0,0; 0.14,0.36; 0.43,0.73; 0.71,0.91; 1.0,1.0">
                                          <p:stCondLst>
                                            <p:cond delay="0"/>
                                          </p:stCondLst>
                                        </p:cTn>
                                        <p:tgtEl>
                                          <p:spTgt spid="1454090"/>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454090"/>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454090"/>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454090"/>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454090"/>
                                        </p:tgtEl>
                                        <p:attrNameLst>
                                          <p:attrName>ppt_y</p:attrName>
                                        </p:attrNameLst>
                                      </p:cBhvr>
                                      <p:tavLst>
                                        <p:tav tm="0" fmla="#ppt_y-sin(pi*$)/81">
                                          <p:val>
                                            <p:fltVal val="0"/>
                                          </p:val>
                                        </p:tav>
                                        <p:tav tm="100000">
                                          <p:val>
                                            <p:fltVal val="1"/>
                                          </p:val>
                                        </p:tav>
                                      </p:tavLst>
                                    </p:anim>
                                    <p:animScale>
                                      <p:cBhvr>
                                        <p:cTn id="109" dur="26">
                                          <p:stCondLst>
                                            <p:cond delay="650"/>
                                          </p:stCondLst>
                                        </p:cTn>
                                        <p:tgtEl>
                                          <p:spTgt spid="1454090"/>
                                        </p:tgtEl>
                                      </p:cBhvr>
                                      <p:to x="100000" y="60000"/>
                                    </p:animScale>
                                    <p:animScale>
                                      <p:cBhvr>
                                        <p:cTn id="110" dur="166" decel="50000">
                                          <p:stCondLst>
                                            <p:cond delay="676"/>
                                          </p:stCondLst>
                                        </p:cTn>
                                        <p:tgtEl>
                                          <p:spTgt spid="1454090"/>
                                        </p:tgtEl>
                                      </p:cBhvr>
                                      <p:to x="100000" y="100000"/>
                                    </p:animScale>
                                    <p:animScale>
                                      <p:cBhvr>
                                        <p:cTn id="111" dur="26">
                                          <p:stCondLst>
                                            <p:cond delay="1312"/>
                                          </p:stCondLst>
                                        </p:cTn>
                                        <p:tgtEl>
                                          <p:spTgt spid="1454090"/>
                                        </p:tgtEl>
                                      </p:cBhvr>
                                      <p:to x="100000" y="80000"/>
                                    </p:animScale>
                                    <p:animScale>
                                      <p:cBhvr>
                                        <p:cTn id="112" dur="166" decel="50000">
                                          <p:stCondLst>
                                            <p:cond delay="1338"/>
                                          </p:stCondLst>
                                        </p:cTn>
                                        <p:tgtEl>
                                          <p:spTgt spid="1454090"/>
                                        </p:tgtEl>
                                      </p:cBhvr>
                                      <p:to x="100000" y="100000"/>
                                    </p:animScale>
                                    <p:animScale>
                                      <p:cBhvr>
                                        <p:cTn id="113" dur="26">
                                          <p:stCondLst>
                                            <p:cond delay="1642"/>
                                          </p:stCondLst>
                                        </p:cTn>
                                        <p:tgtEl>
                                          <p:spTgt spid="1454090"/>
                                        </p:tgtEl>
                                      </p:cBhvr>
                                      <p:to x="100000" y="90000"/>
                                    </p:animScale>
                                    <p:animScale>
                                      <p:cBhvr>
                                        <p:cTn id="114" dur="166" decel="50000">
                                          <p:stCondLst>
                                            <p:cond delay="1668"/>
                                          </p:stCondLst>
                                        </p:cTn>
                                        <p:tgtEl>
                                          <p:spTgt spid="1454090"/>
                                        </p:tgtEl>
                                      </p:cBhvr>
                                      <p:to x="100000" y="100000"/>
                                    </p:animScale>
                                    <p:animScale>
                                      <p:cBhvr>
                                        <p:cTn id="115" dur="26">
                                          <p:stCondLst>
                                            <p:cond delay="1808"/>
                                          </p:stCondLst>
                                        </p:cTn>
                                        <p:tgtEl>
                                          <p:spTgt spid="1454090"/>
                                        </p:tgtEl>
                                      </p:cBhvr>
                                      <p:to x="100000" y="95000"/>
                                    </p:animScale>
                                    <p:animScale>
                                      <p:cBhvr>
                                        <p:cTn id="116" dur="166" decel="50000">
                                          <p:stCondLst>
                                            <p:cond delay="1834"/>
                                          </p:stCondLst>
                                        </p:cTn>
                                        <p:tgtEl>
                                          <p:spTgt spid="1454090"/>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454091"/>
                                        </p:tgtEl>
                                        <p:attrNameLst>
                                          <p:attrName>style.visibility</p:attrName>
                                        </p:attrNameLst>
                                      </p:cBhvr>
                                      <p:to>
                                        <p:strVal val="visible"/>
                                      </p:to>
                                    </p:set>
                                    <p:animEffect transition="in" filter="wipe(down)">
                                      <p:cBhvr>
                                        <p:cTn id="119" dur="435">
                                          <p:stCondLst>
                                            <p:cond delay="0"/>
                                          </p:stCondLst>
                                        </p:cTn>
                                        <p:tgtEl>
                                          <p:spTgt spid="1454091"/>
                                        </p:tgtEl>
                                      </p:cBhvr>
                                    </p:animEffect>
                                    <p:anim calcmode="lin" valueType="num">
                                      <p:cBhvr>
                                        <p:cTn id="120" dur="1367" tmFilter="0,0; 0.14,0.36; 0.43,0.73; 0.71,0.91; 1.0,1.0">
                                          <p:stCondLst>
                                            <p:cond delay="0"/>
                                          </p:stCondLst>
                                        </p:cTn>
                                        <p:tgtEl>
                                          <p:spTgt spid="1454091"/>
                                        </p:tgtEl>
                                        <p:attrNameLst>
                                          <p:attrName>ppt_x</p:attrName>
                                        </p:attrNameLst>
                                      </p:cBhvr>
                                      <p:tavLst>
                                        <p:tav tm="0">
                                          <p:val>
                                            <p:strVal val="#ppt_x-0.25"/>
                                          </p:val>
                                        </p:tav>
                                        <p:tav tm="100000">
                                          <p:val>
                                            <p:strVal val="#ppt_x"/>
                                          </p:val>
                                        </p:tav>
                                      </p:tavLst>
                                    </p:anim>
                                    <p:anim calcmode="lin" valueType="num">
                                      <p:cBhvr>
                                        <p:cTn id="121" dur="498" tmFilter="0.0,0.0; 0.25,0.07; 0.50,0.2; 0.75,0.467; 1.0,1.0">
                                          <p:stCondLst>
                                            <p:cond delay="0"/>
                                          </p:stCondLst>
                                        </p:cTn>
                                        <p:tgtEl>
                                          <p:spTgt spid="1454091"/>
                                        </p:tgtEl>
                                        <p:attrNameLst>
                                          <p:attrName>ppt_y</p:attrName>
                                        </p:attrNameLst>
                                      </p:cBhvr>
                                      <p:tavLst>
                                        <p:tav tm="0" fmla="#ppt_y-sin(pi*$)/3">
                                          <p:val>
                                            <p:fltVal val="0.5"/>
                                          </p:val>
                                        </p:tav>
                                        <p:tav tm="100000">
                                          <p:val>
                                            <p:fltVal val="1"/>
                                          </p:val>
                                        </p:tav>
                                      </p:tavLst>
                                    </p:anim>
                                    <p:anim calcmode="lin" valueType="num">
                                      <p:cBhvr>
                                        <p:cTn id="122" dur="498" tmFilter="0, 0; 0.125,0.2665; 0.25,0.4; 0.375,0.465; 0.5,0.5;  0.625,0.535; 0.75,0.6; 0.875,0.7335; 1,1">
                                          <p:stCondLst>
                                            <p:cond delay="498"/>
                                          </p:stCondLst>
                                        </p:cTn>
                                        <p:tgtEl>
                                          <p:spTgt spid="1454091"/>
                                        </p:tgtEl>
                                        <p:attrNameLst>
                                          <p:attrName>ppt_y</p:attrName>
                                        </p:attrNameLst>
                                      </p:cBhvr>
                                      <p:tavLst>
                                        <p:tav tm="0" fmla="#ppt_y-sin(pi*$)/9">
                                          <p:val>
                                            <p:fltVal val="0"/>
                                          </p:val>
                                        </p:tav>
                                        <p:tav tm="100000">
                                          <p:val>
                                            <p:fltVal val="1"/>
                                          </p:val>
                                        </p:tav>
                                      </p:tavLst>
                                    </p:anim>
                                    <p:anim calcmode="lin" valueType="num">
                                      <p:cBhvr>
                                        <p:cTn id="123" dur="249" tmFilter="0, 0; 0.125,0.2665; 0.25,0.4; 0.375,0.465; 0.5,0.5;  0.625,0.535; 0.75,0.6; 0.875,0.7335; 1,1">
                                          <p:stCondLst>
                                            <p:cond delay="993"/>
                                          </p:stCondLst>
                                        </p:cTn>
                                        <p:tgtEl>
                                          <p:spTgt spid="1454091"/>
                                        </p:tgtEl>
                                        <p:attrNameLst>
                                          <p:attrName>ppt_y</p:attrName>
                                        </p:attrNameLst>
                                      </p:cBhvr>
                                      <p:tavLst>
                                        <p:tav tm="0" fmla="#ppt_y-sin(pi*$)/27">
                                          <p:val>
                                            <p:fltVal val="0"/>
                                          </p:val>
                                        </p:tav>
                                        <p:tav tm="100000">
                                          <p:val>
                                            <p:fltVal val="1"/>
                                          </p:val>
                                        </p:tav>
                                      </p:tavLst>
                                    </p:anim>
                                    <p:anim calcmode="lin" valueType="num">
                                      <p:cBhvr>
                                        <p:cTn id="124" dur="123" tmFilter="0, 0; 0.125,0.2665; 0.25,0.4; 0.375,0.465; 0.5,0.5;  0.625,0.535; 0.75,0.6; 0.875,0.7335; 1,1">
                                          <p:stCondLst>
                                            <p:cond delay="1242"/>
                                          </p:stCondLst>
                                        </p:cTn>
                                        <p:tgtEl>
                                          <p:spTgt spid="1454091"/>
                                        </p:tgtEl>
                                        <p:attrNameLst>
                                          <p:attrName>ppt_y</p:attrName>
                                        </p:attrNameLst>
                                      </p:cBhvr>
                                      <p:tavLst>
                                        <p:tav tm="0" fmla="#ppt_y-sin(pi*$)/81">
                                          <p:val>
                                            <p:fltVal val="0"/>
                                          </p:val>
                                        </p:tav>
                                        <p:tav tm="100000">
                                          <p:val>
                                            <p:fltVal val="1"/>
                                          </p:val>
                                        </p:tav>
                                      </p:tavLst>
                                    </p:anim>
                                    <p:animScale>
                                      <p:cBhvr>
                                        <p:cTn id="125" dur="20">
                                          <p:stCondLst>
                                            <p:cond delay="487"/>
                                          </p:stCondLst>
                                        </p:cTn>
                                        <p:tgtEl>
                                          <p:spTgt spid="1454091"/>
                                        </p:tgtEl>
                                      </p:cBhvr>
                                      <p:to x="100000" y="60000"/>
                                    </p:animScale>
                                    <p:animScale>
                                      <p:cBhvr>
                                        <p:cTn id="126" dur="124" decel="50000">
                                          <p:stCondLst>
                                            <p:cond delay="507"/>
                                          </p:stCondLst>
                                        </p:cTn>
                                        <p:tgtEl>
                                          <p:spTgt spid="1454091"/>
                                        </p:tgtEl>
                                      </p:cBhvr>
                                      <p:to x="100000" y="100000"/>
                                    </p:animScale>
                                    <p:animScale>
                                      <p:cBhvr>
                                        <p:cTn id="127" dur="20">
                                          <p:stCondLst>
                                            <p:cond delay="984"/>
                                          </p:stCondLst>
                                        </p:cTn>
                                        <p:tgtEl>
                                          <p:spTgt spid="1454091"/>
                                        </p:tgtEl>
                                      </p:cBhvr>
                                      <p:to x="100000" y="80000"/>
                                    </p:animScale>
                                    <p:animScale>
                                      <p:cBhvr>
                                        <p:cTn id="128" dur="124" decel="50000">
                                          <p:stCondLst>
                                            <p:cond delay="1003"/>
                                          </p:stCondLst>
                                        </p:cTn>
                                        <p:tgtEl>
                                          <p:spTgt spid="1454091"/>
                                        </p:tgtEl>
                                      </p:cBhvr>
                                      <p:to x="100000" y="100000"/>
                                    </p:animScale>
                                    <p:animScale>
                                      <p:cBhvr>
                                        <p:cTn id="129" dur="20">
                                          <p:stCondLst>
                                            <p:cond delay="1231"/>
                                          </p:stCondLst>
                                        </p:cTn>
                                        <p:tgtEl>
                                          <p:spTgt spid="1454091"/>
                                        </p:tgtEl>
                                      </p:cBhvr>
                                      <p:to x="100000" y="90000"/>
                                    </p:animScale>
                                    <p:animScale>
                                      <p:cBhvr>
                                        <p:cTn id="130" dur="124" decel="50000">
                                          <p:stCondLst>
                                            <p:cond delay="1251"/>
                                          </p:stCondLst>
                                        </p:cTn>
                                        <p:tgtEl>
                                          <p:spTgt spid="1454091"/>
                                        </p:tgtEl>
                                      </p:cBhvr>
                                      <p:to x="100000" y="100000"/>
                                    </p:animScale>
                                    <p:animScale>
                                      <p:cBhvr>
                                        <p:cTn id="131" dur="20">
                                          <p:stCondLst>
                                            <p:cond delay="1356"/>
                                          </p:stCondLst>
                                        </p:cTn>
                                        <p:tgtEl>
                                          <p:spTgt spid="1454091"/>
                                        </p:tgtEl>
                                      </p:cBhvr>
                                      <p:to x="100000" y="95000"/>
                                    </p:animScale>
                                    <p:animScale>
                                      <p:cBhvr>
                                        <p:cTn id="132" dur="124" decel="50000">
                                          <p:stCondLst>
                                            <p:cond delay="1375"/>
                                          </p:stCondLst>
                                        </p:cTn>
                                        <p:tgtEl>
                                          <p:spTgt spid="1454091"/>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1454092"/>
                                        </p:tgtEl>
                                        <p:attrNameLst>
                                          <p:attrName>style.visibility</p:attrName>
                                        </p:attrNameLst>
                                      </p:cBhvr>
                                      <p:to>
                                        <p:strVal val="visible"/>
                                      </p:to>
                                    </p:set>
                                    <p:animEffect transition="in" filter="wipe(down)">
                                      <p:cBhvr>
                                        <p:cTn id="135" dur="290">
                                          <p:stCondLst>
                                            <p:cond delay="0"/>
                                          </p:stCondLst>
                                        </p:cTn>
                                        <p:tgtEl>
                                          <p:spTgt spid="1454092"/>
                                        </p:tgtEl>
                                      </p:cBhvr>
                                    </p:animEffect>
                                    <p:anim calcmode="lin" valueType="num">
                                      <p:cBhvr>
                                        <p:cTn id="136" dur="911" tmFilter="0,0; 0.14,0.36; 0.43,0.73; 0.71,0.91; 1.0,1.0">
                                          <p:stCondLst>
                                            <p:cond delay="0"/>
                                          </p:stCondLst>
                                        </p:cTn>
                                        <p:tgtEl>
                                          <p:spTgt spid="1454092"/>
                                        </p:tgtEl>
                                        <p:attrNameLst>
                                          <p:attrName>ppt_x</p:attrName>
                                        </p:attrNameLst>
                                      </p:cBhvr>
                                      <p:tavLst>
                                        <p:tav tm="0">
                                          <p:val>
                                            <p:strVal val="#ppt_x-0.25"/>
                                          </p:val>
                                        </p:tav>
                                        <p:tav tm="100000">
                                          <p:val>
                                            <p:strVal val="#ppt_x"/>
                                          </p:val>
                                        </p:tav>
                                      </p:tavLst>
                                    </p:anim>
                                    <p:anim calcmode="lin" valueType="num">
                                      <p:cBhvr>
                                        <p:cTn id="137" dur="332" tmFilter="0.0,0.0; 0.25,0.07; 0.50,0.2; 0.75,0.467; 1.0,1.0">
                                          <p:stCondLst>
                                            <p:cond delay="0"/>
                                          </p:stCondLst>
                                        </p:cTn>
                                        <p:tgtEl>
                                          <p:spTgt spid="1454092"/>
                                        </p:tgtEl>
                                        <p:attrNameLst>
                                          <p:attrName>ppt_y</p:attrName>
                                        </p:attrNameLst>
                                      </p:cBhvr>
                                      <p:tavLst>
                                        <p:tav tm="0" fmla="#ppt_y-sin(pi*$)/3">
                                          <p:val>
                                            <p:fltVal val="0.5"/>
                                          </p:val>
                                        </p:tav>
                                        <p:tav tm="100000">
                                          <p:val>
                                            <p:fltVal val="1"/>
                                          </p:val>
                                        </p:tav>
                                      </p:tavLst>
                                    </p:anim>
                                    <p:anim calcmode="lin" valueType="num">
                                      <p:cBhvr>
                                        <p:cTn id="138" dur="332" tmFilter="0, 0; 0.125,0.2665; 0.25,0.4; 0.375,0.465; 0.5,0.5;  0.625,0.535; 0.75,0.6; 0.875,0.7335; 1,1">
                                          <p:stCondLst>
                                            <p:cond delay="332"/>
                                          </p:stCondLst>
                                        </p:cTn>
                                        <p:tgtEl>
                                          <p:spTgt spid="1454092"/>
                                        </p:tgtEl>
                                        <p:attrNameLst>
                                          <p:attrName>ppt_y</p:attrName>
                                        </p:attrNameLst>
                                      </p:cBhvr>
                                      <p:tavLst>
                                        <p:tav tm="0" fmla="#ppt_y-sin(pi*$)/9">
                                          <p:val>
                                            <p:fltVal val="0"/>
                                          </p:val>
                                        </p:tav>
                                        <p:tav tm="100000">
                                          <p:val>
                                            <p:fltVal val="1"/>
                                          </p:val>
                                        </p:tav>
                                      </p:tavLst>
                                    </p:anim>
                                    <p:anim calcmode="lin" valueType="num">
                                      <p:cBhvr>
                                        <p:cTn id="139" dur="166" tmFilter="0, 0; 0.125,0.2665; 0.25,0.4; 0.375,0.465; 0.5,0.5;  0.625,0.535; 0.75,0.6; 0.875,0.7335; 1,1">
                                          <p:stCondLst>
                                            <p:cond delay="662"/>
                                          </p:stCondLst>
                                        </p:cTn>
                                        <p:tgtEl>
                                          <p:spTgt spid="1454092"/>
                                        </p:tgtEl>
                                        <p:attrNameLst>
                                          <p:attrName>ppt_y</p:attrName>
                                        </p:attrNameLst>
                                      </p:cBhvr>
                                      <p:tavLst>
                                        <p:tav tm="0" fmla="#ppt_y-sin(pi*$)/27">
                                          <p:val>
                                            <p:fltVal val="0"/>
                                          </p:val>
                                        </p:tav>
                                        <p:tav tm="100000">
                                          <p:val>
                                            <p:fltVal val="1"/>
                                          </p:val>
                                        </p:tav>
                                      </p:tavLst>
                                    </p:anim>
                                    <p:anim calcmode="lin" valueType="num">
                                      <p:cBhvr>
                                        <p:cTn id="140" dur="82" tmFilter="0, 0; 0.125,0.2665; 0.25,0.4; 0.375,0.465; 0.5,0.5;  0.625,0.535; 0.75,0.6; 0.875,0.7335; 1,1">
                                          <p:stCondLst>
                                            <p:cond delay="828"/>
                                          </p:stCondLst>
                                        </p:cTn>
                                        <p:tgtEl>
                                          <p:spTgt spid="1454092"/>
                                        </p:tgtEl>
                                        <p:attrNameLst>
                                          <p:attrName>ppt_y</p:attrName>
                                        </p:attrNameLst>
                                      </p:cBhvr>
                                      <p:tavLst>
                                        <p:tav tm="0" fmla="#ppt_y-sin(pi*$)/81">
                                          <p:val>
                                            <p:fltVal val="0"/>
                                          </p:val>
                                        </p:tav>
                                        <p:tav tm="100000">
                                          <p:val>
                                            <p:fltVal val="1"/>
                                          </p:val>
                                        </p:tav>
                                      </p:tavLst>
                                    </p:anim>
                                    <p:animScale>
                                      <p:cBhvr>
                                        <p:cTn id="141" dur="13">
                                          <p:stCondLst>
                                            <p:cond delay="325"/>
                                          </p:stCondLst>
                                        </p:cTn>
                                        <p:tgtEl>
                                          <p:spTgt spid="1454092"/>
                                        </p:tgtEl>
                                      </p:cBhvr>
                                      <p:to x="100000" y="60000"/>
                                    </p:animScale>
                                    <p:animScale>
                                      <p:cBhvr>
                                        <p:cTn id="142" dur="83" decel="50000">
                                          <p:stCondLst>
                                            <p:cond delay="338"/>
                                          </p:stCondLst>
                                        </p:cTn>
                                        <p:tgtEl>
                                          <p:spTgt spid="1454092"/>
                                        </p:tgtEl>
                                      </p:cBhvr>
                                      <p:to x="100000" y="100000"/>
                                    </p:animScale>
                                    <p:animScale>
                                      <p:cBhvr>
                                        <p:cTn id="143" dur="13">
                                          <p:stCondLst>
                                            <p:cond delay="656"/>
                                          </p:stCondLst>
                                        </p:cTn>
                                        <p:tgtEl>
                                          <p:spTgt spid="1454092"/>
                                        </p:tgtEl>
                                      </p:cBhvr>
                                      <p:to x="100000" y="80000"/>
                                    </p:animScale>
                                    <p:animScale>
                                      <p:cBhvr>
                                        <p:cTn id="144" dur="83" decel="50000">
                                          <p:stCondLst>
                                            <p:cond delay="669"/>
                                          </p:stCondLst>
                                        </p:cTn>
                                        <p:tgtEl>
                                          <p:spTgt spid="1454092"/>
                                        </p:tgtEl>
                                      </p:cBhvr>
                                      <p:to x="100000" y="100000"/>
                                    </p:animScale>
                                    <p:animScale>
                                      <p:cBhvr>
                                        <p:cTn id="145" dur="13">
                                          <p:stCondLst>
                                            <p:cond delay="821"/>
                                          </p:stCondLst>
                                        </p:cTn>
                                        <p:tgtEl>
                                          <p:spTgt spid="1454092"/>
                                        </p:tgtEl>
                                      </p:cBhvr>
                                      <p:to x="100000" y="90000"/>
                                    </p:animScale>
                                    <p:animScale>
                                      <p:cBhvr>
                                        <p:cTn id="146" dur="83" decel="50000">
                                          <p:stCondLst>
                                            <p:cond delay="834"/>
                                          </p:stCondLst>
                                        </p:cTn>
                                        <p:tgtEl>
                                          <p:spTgt spid="1454092"/>
                                        </p:tgtEl>
                                      </p:cBhvr>
                                      <p:to x="100000" y="100000"/>
                                    </p:animScale>
                                    <p:animScale>
                                      <p:cBhvr>
                                        <p:cTn id="147" dur="13">
                                          <p:stCondLst>
                                            <p:cond delay="904"/>
                                          </p:stCondLst>
                                        </p:cTn>
                                        <p:tgtEl>
                                          <p:spTgt spid="1454092"/>
                                        </p:tgtEl>
                                      </p:cBhvr>
                                      <p:to x="100000" y="95000"/>
                                    </p:animScale>
                                    <p:animScale>
                                      <p:cBhvr>
                                        <p:cTn id="148" dur="83" decel="50000">
                                          <p:stCondLst>
                                            <p:cond delay="917"/>
                                          </p:stCondLst>
                                        </p:cTn>
                                        <p:tgtEl>
                                          <p:spTgt spid="1454092"/>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1454093"/>
                                        </p:tgtEl>
                                        <p:attrNameLst>
                                          <p:attrName>style.visibility</p:attrName>
                                        </p:attrNameLst>
                                      </p:cBhvr>
                                      <p:to>
                                        <p:strVal val="visible"/>
                                      </p:to>
                                    </p:set>
                                    <p:animEffect transition="in" filter="wipe(down)">
                                      <p:cBhvr>
                                        <p:cTn id="151" dur="232">
                                          <p:stCondLst>
                                            <p:cond delay="0"/>
                                          </p:stCondLst>
                                        </p:cTn>
                                        <p:tgtEl>
                                          <p:spTgt spid="1454093"/>
                                        </p:tgtEl>
                                      </p:cBhvr>
                                    </p:animEffect>
                                    <p:anim calcmode="lin" valueType="num">
                                      <p:cBhvr>
                                        <p:cTn id="152" dur="729" tmFilter="0,0; 0.14,0.36; 0.43,0.73; 0.71,0.91; 1.0,1.0">
                                          <p:stCondLst>
                                            <p:cond delay="0"/>
                                          </p:stCondLst>
                                        </p:cTn>
                                        <p:tgtEl>
                                          <p:spTgt spid="1454093"/>
                                        </p:tgtEl>
                                        <p:attrNameLst>
                                          <p:attrName>ppt_x</p:attrName>
                                        </p:attrNameLst>
                                      </p:cBhvr>
                                      <p:tavLst>
                                        <p:tav tm="0">
                                          <p:val>
                                            <p:strVal val="#ppt_x-0.25"/>
                                          </p:val>
                                        </p:tav>
                                        <p:tav tm="100000">
                                          <p:val>
                                            <p:strVal val="#ppt_x"/>
                                          </p:val>
                                        </p:tav>
                                      </p:tavLst>
                                    </p:anim>
                                    <p:anim calcmode="lin" valueType="num">
                                      <p:cBhvr>
                                        <p:cTn id="153" dur="266" tmFilter="0.0,0.0; 0.25,0.07; 0.50,0.2; 0.75,0.467; 1.0,1.0">
                                          <p:stCondLst>
                                            <p:cond delay="0"/>
                                          </p:stCondLst>
                                        </p:cTn>
                                        <p:tgtEl>
                                          <p:spTgt spid="1454093"/>
                                        </p:tgtEl>
                                        <p:attrNameLst>
                                          <p:attrName>ppt_y</p:attrName>
                                        </p:attrNameLst>
                                      </p:cBhvr>
                                      <p:tavLst>
                                        <p:tav tm="0" fmla="#ppt_y-sin(pi*$)/3">
                                          <p:val>
                                            <p:fltVal val="0.5"/>
                                          </p:val>
                                        </p:tav>
                                        <p:tav tm="100000">
                                          <p:val>
                                            <p:fltVal val="1"/>
                                          </p:val>
                                        </p:tav>
                                      </p:tavLst>
                                    </p:anim>
                                    <p:anim calcmode="lin" valueType="num">
                                      <p:cBhvr>
                                        <p:cTn id="154" dur="266" tmFilter="0, 0; 0.125,0.2665; 0.25,0.4; 0.375,0.465; 0.5,0.5;  0.625,0.535; 0.75,0.6; 0.875,0.7335; 1,1">
                                          <p:stCondLst>
                                            <p:cond delay="266"/>
                                          </p:stCondLst>
                                        </p:cTn>
                                        <p:tgtEl>
                                          <p:spTgt spid="1454093"/>
                                        </p:tgtEl>
                                        <p:attrNameLst>
                                          <p:attrName>ppt_y</p:attrName>
                                        </p:attrNameLst>
                                      </p:cBhvr>
                                      <p:tavLst>
                                        <p:tav tm="0" fmla="#ppt_y-sin(pi*$)/9">
                                          <p:val>
                                            <p:fltVal val="0"/>
                                          </p:val>
                                        </p:tav>
                                        <p:tav tm="100000">
                                          <p:val>
                                            <p:fltVal val="1"/>
                                          </p:val>
                                        </p:tav>
                                      </p:tavLst>
                                    </p:anim>
                                    <p:anim calcmode="lin" valueType="num">
                                      <p:cBhvr>
                                        <p:cTn id="155" dur="133" tmFilter="0, 0; 0.125,0.2665; 0.25,0.4; 0.375,0.465; 0.5,0.5;  0.625,0.535; 0.75,0.6; 0.875,0.7335; 1,1">
                                          <p:stCondLst>
                                            <p:cond delay="530"/>
                                          </p:stCondLst>
                                        </p:cTn>
                                        <p:tgtEl>
                                          <p:spTgt spid="1454093"/>
                                        </p:tgtEl>
                                        <p:attrNameLst>
                                          <p:attrName>ppt_y</p:attrName>
                                        </p:attrNameLst>
                                      </p:cBhvr>
                                      <p:tavLst>
                                        <p:tav tm="0" fmla="#ppt_y-sin(pi*$)/27">
                                          <p:val>
                                            <p:fltVal val="0"/>
                                          </p:val>
                                        </p:tav>
                                        <p:tav tm="100000">
                                          <p:val>
                                            <p:fltVal val="1"/>
                                          </p:val>
                                        </p:tav>
                                      </p:tavLst>
                                    </p:anim>
                                    <p:anim calcmode="lin" valueType="num">
                                      <p:cBhvr>
                                        <p:cTn id="156" dur="66" tmFilter="0, 0; 0.125,0.2665; 0.25,0.4; 0.375,0.465; 0.5,0.5;  0.625,0.535; 0.75,0.6; 0.875,0.7335; 1,1">
                                          <p:stCondLst>
                                            <p:cond delay="662"/>
                                          </p:stCondLst>
                                        </p:cTn>
                                        <p:tgtEl>
                                          <p:spTgt spid="1454093"/>
                                        </p:tgtEl>
                                        <p:attrNameLst>
                                          <p:attrName>ppt_y</p:attrName>
                                        </p:attrNameLst>
                                      </p:cBhvr>
                                      <p:tavLst>
                                        <p:tav tm="0" fmla="#ppt_y-sin(pi*$)/81">
                                          <p:val>
                                            <p:fltVal val="0"/>
                                          </p:val>
                                        </p:tav>
                                        <p:tav tm="100000">
                                          <p:val>
                                            <p:fltVal val="1"/>
                                          </p:val>
                                        </p:tav>
                                      </p:tavLst>
                                    </p:anim>
                                    <p:animScale>
                                      <p:cBhvr>
                                        <p:cTn id="157" dur="10">
                                          <p:stCondLst>
                                            <p:cond delay="260"/>
                                          </p:stCondLst>
                                        </p:cTn>
                                        <p:tgtEl>
                                          <p:spTgt spid="1454093"/>
                                        </p:tgtEl>
                                      </p:cBhvr>
                                      <p:to x="100000" y="60000"/>
                                    </p:animScale>
                                    <p:animScale>
                                      <p:cBhvr>
                                        <p:cTn id="158" dur="66" decel="50000">
                                          <p:stCondLst>
                                            <p:cond delay="270"/>
                                          </p:stCondLst>
                                        </p:cTn>
                                        <p:tgtEl>
                                          <p:spTgt spid="1454093"/>
                                        </p:tgtEl>
                                      </p:cBhvr>
                                      <p:to x="100000" y="100000"/>
                                    </p:animScale>
                                    <p:animScale>
                                      <p:cBhvr>
                                        <p:cTn id="159" dur="10">
                                          <p:stCondLst>
                                            <p:cond delay="525"/>
                                          </p:stCondLst>
                                        </p:cTn>
                                        <p:tgtEl>
                                          <p:spTgt spid="1454093"/>
                                        </p:tgtEl>
                                      </p:cBhvr>
                                      <p:to x="100000" y="80000"/>
                                    </p:animScale>
                                    <p:animScale>
                                      <p:cBhvr>
                                        <p:cTn id="160" dur="66" decel="50000">
                                          <p:stCondLst>
                                            <p:cond delay="535"/>
                                          </p:stCondLst>
                                        </p:cTn>
                                        <p:tgtEl>
                                          <p:spTgt spid="1454093"/>
                                        </p:tgtEl>
                                      </p:cBhvr>
                                      <p:to x="100000" y="100000"/>
                                    </p:animScale>
                                    <p:animScale>
                                      <p:cBhvr>
                                        <p:cTn id="161" dur="10">
                                          <p:stCondLst>
                                            <p:cond delay="657"/>
                                          </p:stCondLst>
                                        </p:cTn>
                                        <p:tgtEl>
                                          <p:spTgt spid="1454093"/>
                                        </p:tgtEl>
                                      </p:cBhvr>
                                      <p:to x="100000" y="90000"/>
                                    </p:animScale>
                                    <p:animScale>
                                      <p:cBhvr>
                                        <p:cTn id="162" dur="66" decel="50000">
                                          <p:stCondLst>
                                            <p:cond delay="667"/>
                                          </p:stCondLst>
                                        </p:cTn>
                                        <p:tgtEl>
                                          <p:spTgt spid="1454093"/>
                                        </p:tgtEl>
                                      </p:cBhvr>
                                      <p:to x="100000" y="100000"/>
                                    </p:animScale>
                                    <p:animScale>
                                      <p:cBhvr>
                                        <p:cTn id="163" dur="10">
                                          <p:stCondLst>
                                            <p:cond delay="723"/>
                                          </p:stCondLst>
                                        </p:cTn>
                                        <p:tgtEl>
                                          <p:spTgt spid="1454093"/>
                                        </p:tgtEl>
                                      </p:cBhvr>
                                      <p:to x="100000" y="95000"/>
                                    </p:animScale>
                                    <p:animScale>
                                      <p:cBhvr>
                                        <p:cTn id="164" dur="66" decel="50000">
                                          <p:stCondLst>
                                            <p:cond delay="734"/>
                                          </p:stCondLst>
                                        </p:cTn>
                                        <p:tgtEl>
                                          <p:spTgt spid="1454093"/>
                                        </p:tgtEl>
                                      </p:cBhvr>
                                      <p:to x="100000" y="100000"/>
                                    </p:animScale>
                                  </p:childTnLst>
                                </p:cTn>
                              </p:par>
                            </p:childTnLst>
                          </p:cTn>
                        </p:par>
                        <p:par>
                          <p:cTn id="165" fill="hold">
                            <p:stCondLst>
                              <p:cond delay="5000"/>
                            </p:stCondLst>
                            <p:childTnLst>
                              <p:par>
                                <p:cTn id="166" presetID="26" presetClass="entr" presetSubtype="0" fill="hold" grpId="0" nodeType="afterEffect">
                                  <p:stCondLst>
                                    <p:cond delay="0"/>
                                  </p:stCondLst>
                                  <p:childTnLst>
                                    <p:set>
                                      <p:cBhvr>
                                        <p:cTn id="167" dur="1" fill="hold">
                                          <p:stCondLst>
                                            <p:cond delay="0"/>
                                          </p:stCondLst>
                                        </p:cTn>
                                        <p:tgtEl>
                                          <p:spTgt spid="1454094"/>
                                        </p:tgtEl>
                                        <p:attrNameLst>
                                          <p:attrName>style.visibility</p:attrName>
                                        </p:attrNameLst>
                                      </p:cBhvr>
                                      <p:to>
                                        <p:strVal val="visible"/>
                                      </p:to>
                                    </p:set>
                                    <p:animEffect transition="in" filter="wipe(down)">
                                      <p:cBhvr>
                                        <p:cTn id="168" dur="580">
                                          <p:stCondLst>
                                            <p:cond delay="0"/>
                                          </p:stCondLst>
                                        </p:cTn>
                                        <p:tgtEl>
                                          <p:spTgt spid="1454094"/>
                                        </p:tgtEl>
                                      </p:cBhvr>
                                    </p:animEffect>
                                    <p:anim calcmode="lin" valueType="num">
                                      <p:cBhvr>
                                        <p:cTn id="169" dur="1822" tmFilter="0,0; 0.14,0.36; 0.43,0.73; 0.71,0.91; 1.0,1.0">
                                          <p:stCondLst>
                                            <p:cond delay="0"/>
                                          </p:stCondLst>
                                        </p:cTn>
                                        <p:tgtEl>
                                          <p:spTgt spid="1454094"/>
                                        </p:tgtEl>
                                        <p:attrNameLst>
                                          <p:attrName>ppt_x</p:attrName>
                                        </p:attrNameLst>
                                      </p:cBhvr>
                                      <p:tavLst>
                                        <p:tav tm="0">
                                          <p:val>
                                            <p:strVal val="#ppt_x-0.25"/>
                                          </p:val>
                                        </p:tav>
                                        <p:tav tm="100000">
                                          <p:val>
                                            <p:strVal val="#ppt_x"/>
                                          </p:val>
                                        </p:tav>
                                      </p:tavLst>
                                    </p:anim>
                                    <p:anim calcmode="lin" valueType="num">
                                      <p:cBhvr>
                                        <p:cTn id="170" dur="664" tmFilter="0.0,0.0; 0.25,0.07; 0.50,0.2; 0.75,0.467; 1.0,1.0">
                                          <p:stCondLst>
                                            <p:cond delay="0"/>
                                          </p:stCondLst>
                                        </p:cTn>
                                        <p:tgtEl>
                                          <p:spTgt spid="1454094"/>
                                        </p:tgtEl>
                                        <p:attrNameLst>
                                          <p:attrName>ppt_y</p:attrName>
                                        </p:attrNameLst>
                                      </p:cBhvr>
                                      <p:tavLst>
                                        <p:tav tm="0" fmla="#ppt_y-sin(pi*$)/3">
                                          <p:val>
                                            <p:fltVal val="0.5"/>
                                          </p:val>
                                        </p:tav>
                                        <p:tav tm="100000">
                                          <p:val>
                                            <p:fltVal val="1"/>
                                          </p:val>
                                        </p:tav>
                                      </p:tavLst>
                                    </p:anim>
                                    <p:anim calcmode="lin" valueType="num">
                                      <p:cBhvr>
                                        <p:cTn id="171" dur="664" tmFilter="0, 0; 0.125,0.2665; 0.25,0.4; 0.375,0.465; 0.5,0.5;  0.625,0.535; 0.75,0.6; 0.875,0.7335; 1,1">
                                          <p:stCondLst>
                                            <p:cond delay="664"/>
                                          </p:stCondLst>
                                        </p:cTn>
                                        <p:tgtEl>
                                          <p:spTgt spid="1454094"/>
                                        </p:tgtEl>
                                        <p:attrNameLst>
                                          <p:attrName>ppt_y</p:attrName>
                                        </p:attrNameLst>
                                      </p:cBhvr>
                                      <p:tavLst>
                                        <p:tav tm="0" fmla="#ppt_y-sin(pi*$)/9">
                                          <p:val>
                                            <p:fltVal val="0"/>
                                          </p:val>
                                        </p:tav>
                                        <p:tav tm="100000">
                                          <p:val>
                                            <p:fltVal val="1"/>
                                          </p:val>
                                        </p:tav>
                                      </p:tavLst>
                                    </p:anim>
                                    <p:anim calcmode="lin" valueType="num">
                                      <p:cBhvr>
                                        <p:cTn id="172" dur="332" tmFilter="0, 0; 0.125,0.2665; 0.25,0.4; 0.375,0.465; 0.5,0.5;  0.625,0.535; 0.75,0.6; 0.875,0.7335; 1,1">
                                          <p:stCondLst>
                                            <p:cond delay="1324"/>
                                          </p:stCondLst>
                                        </p:cTn>
                                        <p:tgtEl>
                                          <p:spTgt spid="1454094"/>
                                        </p:tgtEl>
                                        <p:attrNameLst>
                                          <p:attrName>ppt_y</p:attrName>
                                        </p:attrNameLst>
                                      </p:cBhvr>
                                      <p:tavLst>
                                        <p:tav tm="0" fmla="#ppt_y-sin(pi*$)/27">
                                          <p:val>
                                            <p:fltVal val="0"/>
                                          </p:val>
                                        </p:tav>
                                        <p:tav tm="100000">
                                          <p:val>
                                            <p:fltVal val="1"/>
                                          </p:val>
                                        </p:tav>
                                      </p:tavLst>
                                    </p:anim>
                                    <p:anim calcmode="lin" valueType="num">
                                      <p:cBhvr>
                                        <p:cTn id="173" dur="164" tmFilter="0, 0; 0.125,0.2665; 0.25,0.4; 0.375,0.465; 0.5,0.5;  0.625,0.535; 0.75,0.6; 0.875,0.7335; 1,1">
                                          <p:stCondLst>
                                            <p:cond delay="1656"/>
                                          </p:stCondLst>
                                        </p:cTn>
                                        <p:tgtEl>
                                          <p:spTgt spid="1454094"/>
                                        </p:tgtEl>
                                        <p:attrNameLst>
                                          <p:attrName>ppt_y</p:attrName>
                                        </p:attrNameLst>
                                      </p:cBhvr>
                                      <p:tavLst>
                                        <p:tav tm="0" fmla="#ppt_y-sin(pi*$)/81">
                                          <p:val>
                                            <p:fltVal val="0"/>
                                          </p:val>
                                        </p:tav>
                                        <p:tav tm="100000">
                                          <p:val>
                                            <p:fltVal val="1"/>
                                          </p:val>
                                        </p:tav>
                                      </p:tavLst>
                                    </p:anim>
                                    <p:animScale>
                                      <p:cBhvr>
                                        <p:cTn id="174" dur="26">
                                          <p:stCondLst>
                                            <p:cond delay="650"/>
                                          </p:stCondLst>
                                        </p:cTn>
                                        <p:tgtEl>
                                          <p:spTgt spid="1454094"/>
                                        </p:tgtEl>
                                      </p:cBhvr>
                                      <p:to x="100000" y="60000"/>
                                    </p:animScale>
                                    <p:animScale>
                                      <p:cBhvr>
                                        <p:cTn id="175" dur="166" decel="50000">
                                          <p:stCondLst>
                                            <p:cond delay="676"/>
                                          </p:stCondLst>
                                        </p:cTn>
                                        <p:tgtEl>
                                          <p:spTgt spid="1454094"/>
                                        </p:tgtEl>
                                      </p:cBhvr>
                                      <p:to x="100000" y="100000"/>
                                    </p:animScale>
                                    <p:animScale>
                                      <p:cBhvr>
                                        <p:cTn id="176" dur="26">
                                          <p:stCondLst>
                                            <p:cond delay="1312"/>
                                          </p:stCondLst>
                                        </p:cTn>
                                        <p:tgtEl>
                                          <p:spTgt spid="1454094"/>
                                        </p:tgtEl>
                                      </p:cBhvr>
                                      <p:to x="100000" y="80000"/>
                                    </p:animScale>
                                    <p:animScale>
                                      <p:cBhvr>
                                        <p:cTn id="177" dur="166" decel="50000">
                                          <p:stCondLst>
                                            <p:cond delay="1338"/>
                                          </p:stCondLst>
                                        </p:cTn>
                                        <p:tgtEl>
                                          <p:spTgt spid="1454094"/>
                                        </p:tgtEl>
                                      </p:cBhvr>
                                      <p:to x="100000" y="100000"/>
                                    </p:animScale>
                                    <p:animScale>
                                      <p:cBhvr>
                                        <p:cTn id="178" dur="26">
                                          <p:stCondLst>
                                            <p:cond delay="1642"/>
                                          </p:stCondLst>
                                        </p:cTn>
                                        <p:tgtEl>
                                          <p:spTgt spid="1454094"/>
                                        </p:tgtEl>
                                      </p:cBhvr>
                                      <p:to x="100000" y="90000"/>
                                    </p:animScale>
                                    <p:animScale>
                                      <p:cBhvr>
                                        <p:cTn id="179" dur="166" decel="50000">
                                          <p:stCondLst>
                                            <p:cond delay="1668"/>
                                          </p:stCondLst>
                                        </p:cTn>
                                        <p:tgtEl>
                                          <p:spTgt spid="1454094"/>
                                        </p:tgtEl>
                                      </p:cBhvr>
                                      <p:to x="100000" y="100000"/>
                                    </p:animScale>
                                    <p:animScale>
                                      <p:cBhvr>
                                        <p:cTn id="180" dur="26">
                                          <p:stCondLst>
                                            <p:cond delay="1808"/>
                                          </p:stCondLst>
                                        </p:cTn>
                                        <p:tgtEl>
                                          <p:spTgt spid="1454094"/>
                                        </p:tgtEl>
                                      </p:cBhvr>
                                      <p:to x="100000" y="95000"/>
                                    </p:animScale>
                                    <p:animScale>
                                      <p:cBhvr>
                                        <p:cTn id="181" dur="166" decel="50000">
                                          <p:stCondLst>
                                            <p:cond delay="1834"/>
                                          </p:stCondLst>
                                        </p:cTn>
                                        <p:tgtEl>
                                          <p:spTgt spid="1454094"/>
                                        </p:tgtEl>
                                      </p:cBhvr>
                                      <p:to x="100000" y="100000"/>
                                    </p:animScale>
                                  </p:childTnLst>
                                </p:cTn>
                              </p:par>
                            </p:childTnLst>
                          </p:cTn>
                        </p:par>
                        <p:par>
                          <p:cTn id="182" fill="hold">
                            <p:stCondLst>
                              <p:cond delay="7000"/>
                            </p:stCondLst>
                            <p:childTnLst>
                              <p:par>
                                <p:cTn id="183" presetID="10" presetClass="entr" presetSubtype="0" fill="hold" grpId="0" nodeType="afterEffect">
                                  <p:stCondLst>
                                    <p:cond delay="0"/>
                                  </p:stCondLst>
                                  <p:childTnLst>
                                    <p:set>
                                      <p:cBhvr>
                                        <p:cTn id="184" dur="1" fill="hold">
                                          <p:stCondLst>
                                            <p:cond delay="0"/>
                                          </p:stCondLst>
                                        </p:cTn>
                                        <p:tgtEl>
                                          <p:spTgt spid="15"/>
                                        </p:tgtEl>
                                        <p:attrNameLst>
                                          <p:attrName>style.visibility</p:attrName>
                                        </p:attrNameLst>
                                      </p:cBhvr>
                                      <p:to>
                                        <p:strVal val="visible"/>
                                      </p:to>
                                    </p:set>
                                    <p:animEffect transition="in" filter="fade">
                                      <p:cBhvr>
                                        <p:cTn id="185" dur="2000"/>
                                        <p:tgtEl>
                                          <p:spTgt spid="15"/>
                                        </p:tgtEl>
                                      </p:cBhvr>
                                    </p:animEffect>
                                  </p:childTnLst>
                                </p:cTn>
                              </p:par>
                            </p:childTnLst>
                          </p:cTn>
                        </p:par>
                        <p:par>
                          <p:cTn id="186" fill="hold">
                            <p:stCondLst>
                              <p:cond delay="9000"/>
                            </p:stCondLst>
                            <p:childTnLst>
                              <p:par>
                                <p:cTn id="187" presetID="10" presetClass="entr" presetSubtype="0" fill="hold" grpId="0" nodeType="afterEffect">
                                  <p:stCondLst>
                                    <p:cond delay="0"/>
                                  </p:stCondLst>
                                  <p:childTnLst>
                                    <p:set>
                                      <p:cBhvr>
                                        <p:cTn id="188" dur="1" fill="hold">
                                          <p:stCondLst>
                                            <p:cond delay="0"/>
                                          </p:stCondLst>
                                        </p:cTn>
                                        <p:tgtEl>
                                          <p:spTgt spid="16"/>
                                        </p:tgtEl>
                                        <p:attrNameLst>
                                          <p:attrName>style.visibility</p:attrName>
                                        </p:attrNameLst>
                                      </p:cBhvr>
                                      <p:to>
                                        <p:strVal val="visible"/>
                                      </p:to>
                                    </p:set>
                                    <p:animEffect transition="in" filter="fade">
                                      <p:cBhvr>
                                        <p:cTn id="18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084" grpId="0" animBg="1"/>
      <p:bldP spid="1454085" grpId="0" animBg="1"/>
      <p:bldP spid="1454086" grpId="0" animBg="1"/>
      <p:bldP spid="1454087" grpId="0" animBg="1"/>
      <p:bldP spid="1454088" grpId="0" animBg="1"/>
      <p:bldP spid="1454089" grpId="0" animBg="1"/>
      <p:bldP spid="1454090" grpId="0" animBg="1"/>
      <p:bldP spid="1454091" grpId="0" animBg="1"/>
      <p:bldP spid="1454092" grpId="0" animBg="1"/>
      <p:bldP spid="1454093" grpId="0" animBg="1"/>
      <p:bldP spid="145409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8" name="Picture 4" descr="http://www.178b2b.com/shop/sellimage/5432009123153753.jpg"/>
          <p:cNvPicPr>
            <a:picLocks noChangeAspect="1" noChangeArrowheads="1"/>
          </p:cNvPicPr>
          <p:nvPr/>
        </p:nvPicPr>
        <p:blipFill>
          <a:blip r:embed="rId4" cstate="print"/>
          <a:srcRect/>
          <a:stretch>
            <a:fillRect/>
          </a:stretch>
        </p:blipFill>
        <p:spPr bwMode="auto">
          <a:xfrm>
            <a:off x="5652120" y="2996952"/>
            <a:ext cx="2915816" cy="3429000"/>
          </a:xfrm>
          <a:prstGeom prst="rect">
            <a:avLst/>
          </a:prstGeom>
          <a:noFill/>
          <a:effectLst>
            <a:softEdge rad="127000"/>
          </a:effectLst>
        </p:spPr>
      </p:pic>
      <p:sp>
        <p:nvSpPr>
          <p:cNvPr id="43" name="投影片編號版面配置區 5"/>
          <p:cNvSpPr>
            <a:spLocks noGrp="1"/>
          </p:cNvSpPr>
          <p:nvPr>
            <p:ph type="sldNum" sz="quarter" idx="12"/>
          </p:nvPr>
        </p:nvSpPr>
        <p:spPr/>
        <p:txBody>
          <a:bodyPr/>
          <a:lstStyle/>
          <a:p>
            <a:fld id="{3C86CC42-CB9E-44D9-A2A6-D087D87E1B53}" type="slidenum">
              <a:rPr lang="zh-TW" altLang="en-US"/>
              <a:pPr/>
              <a:t>37</a:t>
            </a:fld>
            <a:endParaRPr lang="en-US" altLang="zh-TW"/>
          </a:p>
        </p:txBody>
      </p:sp>
      <p:sp>
        <p:nvSpPr>
          <p:cNvPr id="1457154" name="Rectangle 2"/>
          <p:cNvSpPr>
            <a:spLocks noGrp="1" noChangeArrowheads="1"/>
          </p:cNvSpPr>
          <p:nvPr>
            <p:ph type="title"/>
          </p:nvPr>
        </p:nvSpPr>
        <p:spPr/>
        <p:txBody>
          <a:bodyPr>
            <a:normAutofit/>
          </a:bodyPr>
          <a:lstStyle/>
          <a:p>
            <a:r>
              <a:rPr lang="zh-TW" altLang="en-US" smtClean="0"/>
              <a:t>「山坡冠軍問題」的複雜度</a:t>
            </a:r>
            <a:endParaRPr lang="en-US" altLang="zh-TW"/>
          </a:p>
        </p:txBody>
      </p:sp>
      <p:sp>
        <p:nvSpPr>
          <p:cNvPr id="1457155" name="AutoShape 3"/>
          <p:cNvSpPr>
            <a:spLocks noChangeArrowheads="1"/>
          </p:cNvSpPr>
          <p:nvPr/>
        </p:nvSpPr>
        <p:spPr bwMode="auto">
          <a:xfrm>
            <a:off x="1259632" y="3429000"/>
            <a:ext cx="1152525" cy="1368425"/>
          </a:xfrm>
          <a:prstGeom prst="downArrow">
            <a:avLst>
              <a:gd name="adj1" fmla="val 37463"/>
              <a:gd name="adj2" fmla="val 85119"/>
            </a:avLst>
          </a:prstGeom>
          <a:gradFill flip="none" rotWithShape="1">
            <a:gsLst>
              <a:gs pos="0">
                <a:srgbClr val="990099"/>
              </a:gs>
              <a:gs pos="100000">
                <a:srgbClr val="990099">
                  <a:gamma/>
                  <a:shade val="46275"/>
                  <a:invGamma/>
                </a:srgbClr>
              </a:gs>
            </a:gsLst>
            <a:lin ang="0" scaled="1"/>
            <a:tileRect/>
          </a:gradFill>
          <a:ln w="9525">
            <a:noFill/>
            <a:miter lim="800000"/>
            <a:headEnd/>
            <a:tailEnd/>
          </a:ln>
          <a:effectLst>
            <a:outerShdw blurRad="76200" dir="18900000" sy="23000" kx="-1200000" algn="bl" rotWithShape="0">
              <a:prstClr val="black">
                <a:alpha val="20000"/>
              </a:prstClr>
            </a:outerShdw>
          </a:effectLst>
        </p:spPr>
        <p:txBody>
          <a:bodyPr vert="eaVert" wrap="none" anchor="ctr"/>
          <a:lstStyle/>
          <a:p>
            <a:pPr algn="ctr"/>
            <a:endParaRPr lang="en-US" altLang="zh-TW"/>
          </a:p>
        </p:txBody>
      </p:sp>
      <p:sp>
        <p:nvSpPr>
          <p:cNvPr id="1457156" name="AutoShape 4"/>
          <p:cNvSpPr>
            <a:spLocks noChangeArrowheads="1"/>
          </p:cNvSpPr>
          <p:nvPr/>
        </p:nvSpPr>
        <p:spPr bwMode="auto">
          <a:xfrm flipV="1">
            <a:off x="1259632" y="4797425"/>
            <a:ext cx="1152525" cy="1368425"/>
          </a:xfrm>
          <a:prstGeom prst="downArrow">
            <a:avLst>
              <a:gd name="adj1" fmla="val 37463"/>
              <a:gd name="adj2" fmla="val 85119"/>
            </a:avLst>
          </a:prstGeom>
          <a:gradFill flip="none" rotWithShape="1">
            <a:gsLst>
              <a:gs pos="0">
                <a:srgbClr val="FF3300"/>
              </a:gs>
              <a:gs pos="100000">
                <a:srgbClr val="FF3300">
                  <a:gamma/>
                  <a:shade val="46275"/>
                  <a:invGamma/>
                </a:srgbClr>
              </a:gs>
            </a:gsLst>
            <a:lin ang="0" scaled="1"/>
            <a:tileRect/>
          </a:gradFill>
          <a:ln w="9525">
            <a:noFill/>
            <a:miter lim="800000"/>
            <a:headEnd/>
            <a:tailEnd/>
          </a:ln>
          <a:effectLst>
            <a:outerShdw blurRad="76200" dir="18900000" sy="23000" kx="-1200000" algn="bl" rotWithShape="0">
              <a:prstClr val="black">
                <a:alpha val="20000"/>
              </a:prstClr>
            </a:outerShdw>
          </a:effectLst>
        </p:spPr>
        <p:txBody>
          <a:bodyPr vert="eaVert" wrap="none" anchor="ctr"/>
          <a:lstStyle/>
          <a:p>
            <a:endParaRPr lang="zh-TW" altLang="en-US"/>
          </a:p>
        </p:txBody>
      </p:sp>
      <p:pic>
        <p:nvPicPr>
          <p:cNvPr id="16" name="圖片 15" descr="addin_tmp.png"/>
          <p:cNvPicPr>
            <a:picLocks noChangeAspect="1"/>
          </p:cNvPicPr>
          <p:nvPr>
            <p:custDataLst>
              <p:tags r:id="rId1"/>
            </p:custDataLst>
          </p:nvPr>
        </p:nvPicPr>
        <p:blipFill>
          <a:blip r:embed="rId5" cstate="print"/>
          <a:stretch>
            <a:fillRect/>
          </a:stretch>
        </p:blipFill>
        <p:spPr>
          <a:xfrm>
            <a:off x="2843808" y="5892889"/>
            <a:ext cx="2653665" cy="255270"/>
          </a:xfrm>
          <a:prstGeom prst="rect">
            <a:avLst/>
          </a:prstGeom>
        </p:spPr>
      </p:pic>
      <p:pic>
        <p:nvPicPr>
          <p:cNvPr id="14" name="圖片 13" descr="addin_tmp.png"/>
          <p:cNvPicPr>
            <a:picLocks noChangeAspect="1"/>
          </p:cNvPicPr>
          <p:nvPr>
            <p:custDataLst>
              <p:tags r:id="rId2"/>
            </p:custDataLst>
          </p:nvPr>
        </p:nvPicPr>
        <p:blipFill>
          <a:blip r:embed="rId6" cstate="print"/>
          <a:stretch>
            <a:fillRect/>
          </a:stretch>
        </p:blipFill>
        <p:spPr>
          <a:xfrm>
            <a:off x="2884537" y="3645024"/>
            <a:ext cx="2695575" cy="25527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一個邊最遠點</a:t>
            </a:r>
            <a:r>
              <a:rPr lang="en-US" altLang="zh-TW" dirty="0" smtClean="0"/>
              <a:t>: </a:t>
            </a:r>
            <a:r>
              <a:rPr lang="en-US" altLang="zh-TW" i="1" dirty="0" smtClean="0"/>
              <a:t>O</a:t>
            </a:r>
            <a:r>
              <a:rPr lang="en-US" altLang="zh-TW" dirty="0" smtClean="0"/>
              <a:t>(log </a:t>
            </a:r>
            <a:r>
              <a:rPr lang="en-US" altLang="zh-TW" i="1" dirty="0" smtClean="0"/>
              <a:t>n</a:t>
            </a:r>
            <a:r>
              <a:rPr lang="en-US" altLang="zh-TW" dirty="0" smtClean="0"/>
              <a:t>) </a:t>
            </a:r>
            <a:r>
              <a:rPr lang="zh-TW" altLang="en-US" dirty="0" smtClean="0"/>
              <a:t>時間</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38</a:t>
            </a:fld>
            <a:endParaRPr lang="zh-TW" altLang="en-US"/>
          </a:p>
        </p:txBody>
      </p:sp>
      <p:grpSp>
        <p:nvGrpSpPr>
          <p:cNvPr id="3" name="群組 4"/>
          <p:cNvGrpSpPr/>
          <p:nvPr/>
        </p:nvGrpSpPr>
        <p:grpSpPr>
          <a:xfrm>
            <a:off x="1115616" y="2564904"/>
            <a:ext cx="3205230" cy="2201571"/>
            <a:chOff x="4626960" y="1126451"/>
            <a:chExt cx="3831756" cy="2631912"/>
          </a:xfrm>
        </p:grpSpPr>
        <p:cxnSp>
          <p:nvCxnSpPr>
            <p:cNvPr id="6" name="AutoShape 15"/>
            <p:cNvCxnSpPr>
              <a:cxnSpLocks noChangeShapeType="1"/>
              <a:endCxn id="9" idx="0"/>
            </p:cNvCxnSpPr>
            <p:nvPr/>
          </p:nvCxnSpPr>
          <p:spPr bwMode="auto">
            <a:xfrm rot="13517488">
              <a:off x="7142035" y="1716825"/>
              <a:ext cx="577033" cy="3052"/>
            </a:xfrm>
            <a:prstGeom prst="straightConnector1">
              <a:avLst/>
            </a:prstGeom>
            <a:noFill/>
            <a:ln w="76200">
              <a:solidFill>
                <a:schemeClr val="tx1"/>
              </a:solidFill>
              <a:round/>
              <a:headEnd/>
              <a:tailEnd/>
            </a:ln>
            <a:effectLst/>
          </p:spPr>
        </p:cxnSp>
        <p:sp>
          <p:nvSpPr>
            <p:cNvPr id="7" name="Oval 5"/>
            <p:cNvSpPr>
              <a:spLocks noChangeArrowheads="1"/>
            </p:cNvSpPr>
            <p:nvPr/>
          </p:nvSpPr>
          <p:spPr bwMode="auto">
            <a:xfrm rot="8979870">
              <a:off x="7574170" y="1864650"/>
              <a:ext cx="116550" cy="116550"/>
            </a:xfrm>
            <a:prstGeom prst="ellipse">
              <a:avLst/>
            </a:prstGeom>
            <a:solidFill>
              <a:srgbClr val="00B050"/>
            </a:solidFill>
            <a:ln w="9525">
              <a:noFill/>
              <a:round/>
              <a:headEnd/>
              <a:tailEnd/>
            </a:ln>
            <a:effectLst/>
          </p:spPr>
          <p:txBody>
            <a:bodyPr wrap="none" anchor="ctr"/>
            <a:lstStyle/>
            <a:p>
              <a:endParaRPr lang="zh-TW" altLang="en-US"/>
            </a:p>
          </p:txBody>
        </p:sp>
        <p:sp>
          <p:nvSpPr>
            <p:cNvPr id="8" name="Oval 6"/>
            <p:cNvSpPr>
              <a:spLocks noChangeArrowheads="1"/>
            </p:cNvSpPr>
            <p:nvPr/>
          </p:nvSpPr>
          <p:spPr bwMode="auto">
            <a:xfrm rot="8979870">
              <a:off x="6597688" y="3641813"/>
              <a:ext cx="116550" cy="116550"/>
            </a:xfrm>
            <a:prstGeom prst="ellipse">
              <a:avLst/>
            </a:prstGeom>
            <a:solidFill>
              <a:srgbClr val="FFFF00"/>
            </a:solidFill>
            <a:ln w="9525">
              <a:noFill/>
              <a:round/>
              <a:headEnd/>
              <a:tailEnd/>
            </a:ln>
            <a:effectLst/>
          </p:spPr>
          <p:txBody>
            <a:bodyPr wrap="none" anchor="ctr"/>
            <a:lstStyle/>
            <a:p>
              <a:endParaRPr lang="zh-TW" altLang="en-US"/>
            </a:p>
          </p:txBody>
        </p:sp>
        <p:sp>
          <p:nvSpPr>
            <p:cNvPr id="9" name="Oval 8"/>
            <p:cNvSpPr>
              <a:spLocks noChangeArrowheads="1"/>
            </p:cNvSpPr>
            <p:nvPr/>
          </p:nvSpPr>
          <p:spPr bwMode="auto">
            <a:xfrm rot="8979870">
              <a:off x="7140957" y="1403658"/>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0" name="Oval 9"/>
            <p:cNvSpPr>
              <a:spLocks noChangeArrowheads="1"/>
            </p:cNvSpPr>
            <p:nvPr/>
          </p:nvSpPr>
          <p:spPr bwMode="auto">
            <a:xfrm rot="8979870">
              <a:off x="6369099" y="1316917"/>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 name="Oval 11"/>
            <p:cNvSpPr>
              <a:spLocks noChangeArrowheads="1"/>
            </p:cNvSpPr>
            <p:nvPr/>
          </p:nvSpPr>
          <p:spPr bwMode="auto">
            <a:xfrm rot="8979870">
              <a:off x="5402789" y="1971621"/>
              <a:ext cx="116550" cy="116550"/>
            </a:xfrm>
            <a:prstGeom prst="ellipse">
              <a:avLst/>
            </a:prstGeom>
            <a:solidFill>
              <a:srgbClr val="FF0000"/>
            </a:solidFill>
            <a:ln w="9525">
              <a:noFill/>
              <a:round/>
              <a:headEnd/>
              <a:tailEnd/>
            </a:ln>
            <a:effectLst/>
          </p:spPr>
          <p:txBody>
            <a:bodyPr wrap="none" anchor="ctr"/>
            <a:lstStyle/>
            <a:p>
              <a:endParaRPr lang="zh-TW" altLang="en-US"/>
            </a:p>
          </p:txBody>
        </p:sp>
        <p:sp>
          <p:nvSpPr>
            <p:cNvPr id="12" name="Oval 12"/>
            <p:cNvSpPr>
              <a:spLocks noChangeArrowheads="1"/>
            </p:cNvSpPr>
            <p:nvPr/>
          </p:nvSpPr>
          <p:spPr bwMode="auto">
            <a:xfrm rot="8979870">
              <a:off x="5377042" y="3157948"/>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13" name="AutoShape 24"/>
            <p:cNvCxnSpPr>
              <a:cxnSpLocks noChangeShapeType="1"/>
              <a:stCxn id="12" idx="3"/>
              <a:endCxn id="11" idx="7"/>
            </p:cNvCxnSpPr>
            <p:nvPr/>
          </p:nvCxnSpPr>
          <p:spPr bwMode="auto">
            <a:xfrm rot="13517488">
              <a:off x="5065378" y="2246767"/>
              <a:ext cx="765627" cy="752588"/>
            </a:xfrm>
            <a:prstGeom prst="straightConnector1">
              <a:avLst/>
            </a:prstGeom>
            <a:noFill/>
            <a:ln w="76200">
              <a:solidFill>
                <a:srgbClr val="68FC68"/>
              </a:solidFill>
              <a:round/>
              <a:headEnd/>
              <a:tailEnd/>
            </a:ln>
            <a:effectLst/>
          </p:spPr>
        </p:cxnSp>
        <p:cxnSp>
          <p:nvCxnSpPr>
            <p:cNvPr id="14" name="AutoShape 25"/>
            <p:cNvCxnSpPr>
              <a:cxnSpLocks noChangeShapeType="1"/>
              <a:stCxn id="11" idx="3"/>
              <a:endCxn id="10" idx="5"/>
            </p:cNvCxnSpPr>
            <p:nvPr/>
          </p:nvCxnSpPr>
          <p:spPr bwMode="auto">
            <a:xfrm rot="13517488" flipH="1">
              <a:off x="5826384" y="1133228"/>
              <a:ext cx="194046" cy="1067502"/>
            </a:xfrm>
            <a:prstGeom prst="straightConnector1">
              <a:avLst/>
            </a:prstGeom>
            <a:noFill/>
            <a:ln w="76200">
              <a:solidFill>
                <a:srgbClr val="FFFF00"/>
              </a:solidFill>
              <a:round/>
              <a:headEnd/>
              <a:tailEnd/>
            </a:ln>
            <a:effectLst/>
          </p:spPr>
        </p:cxnSp>
        <p:cxnSp>
          <p:nvCxnSpPr>
            <p:cNvPr id="15" name="AutoShape 27"/>
            <p:cNvCxnSpPr>
              <a:cxnSpLocks noChangeShapeType="1"/>
              <a:stCxn id="10" idx="2"/>
              <a:endCxn id="9" idx="5"/>
            </p:cNvCxnSpPr>
            <p:nvPr/>
          </p:nvCxnSpPr>
          <p:spPr bwMode="auto">
            <a:xfrm rot="8117488" flipH="1" flipV="1">
              <a:off x="6609565" y="1126451"/>
              <a:ext cx="401394" cy="540037"/>
            </a:xfrm>
            <a:prstGeom prst="straightConnector1">
              <a:avLst/>
            </a:prstGeom>
            <a:noFill/>
            <a:ln w="76200">
              <a:solidFill>
                <a:schemeClr val="tx1"/>
              </a:solidFill>
              <a:round/>
              <a:headEnd/>
              <a:tailEnd/>
            </a:ln>
            <a:effectLst/>
          </p:spPr>
        </p:cxnSp>
        <p:cxnSp>
          <p:nvCxnSpPr>
            <p:cNvPr id="16" name="直線接點 15"/>
            <p:cNvCxnSpPr/>
            <p:nvPr/>
          </p:nvCxnSpPr>
          <p:spPr>
            <a:xfrm rot="18917488" flipV="1">
              <a:off x="4626960" y="1782572"/>
              <a:ext cx="1656184" cy="1656184"/>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2"/>
            <p:cNvSpPr>
              <a:spLocks noChangeArrowheads="1"/>
            </p:cNvSpPr>
            <p:nvPr/>
          </p:nvSpPr>
          <p:spPr bwMode="auto">
            <a:xfrm rot="8979870">
              <a:off x="7501049" y="234538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8" name="Oval 12"/>
            <p:cNvSpPr>
              <a:spLocks noChangeArrowheads="1"/>
            </p:cNvSpPr>
            <p:nvPr/>
          </p:nvSpPr>
          <p:spPr bwMode="auto">
            <a:xfrm rot="8979870">
              <a:off x="7426653" y="271097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9" name="Oval 12"/>
            <p:cNvSpPr>
              <a:spLocks noChangeArrowheads="1"/>
            </p:cNvSpPr>
            <p:nvPr/>
          </p:nvSpPr>
          <p:spPr bwMode="auto">
            <a:xfrm rot="8979870">
              <a:off x="6912476" y="3348783"/>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20" name="直線接點 19"/>
            <p:cNvCxnSpPr/>
            <p:nvPr/>
          </p:nvCxnSpPr>
          <p:spPr>
            <a:xfrm rot="18917488" flipV="1">
              <a:off x="6802532" y="1452794"/>
              <a:ext cx="1656184" cy="1656184"/>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12"/>
            <p:cNvSpPr>
              <a:spLocks noChangeArrowheads="1"/>
            </p:cNvSpPr>
            <p:nvPr/>
          </p:nvSpPr>
          <p:spPr bwMode="auto">
            <a:xfrm rot="8979870">
              <a:off x="7235205" y="3026251"/>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grpSp>
        <p:nvGrpSpPr>
          <p:cNvPr id="5" name="群組 21"/>
          <p:cNvGrpSpPr/>
          <p:nvPr/>
        </p:nvGrpSpPr>
        <p:grpSpPr>
          <a:xfrm>
            <a:off x="5364088" y="2708920"/>
            <a:ext cx="2097642" cy="2233745"/>
            <a:chOff x="5422989" y="3919111"/>
            <a:chExt cx="2507668" cy="2670375"/>
          </a:xfrm>
        </p:grpSpPr>
        <p:cxnSp>
          <p:nvCxnSpPr>
            <p:cNvPr id="23" name="AutoShape 15"/>
            <p:cNvCxnSpPr>
              <a:cxnSpLocks noChangeShapeType="1"/>
              <a:endCxn id="26" idx="0"/>
            </p:cNvCxnSpPr>
            <p:nvPr/>
          </p:nvCxnSpPr>
          <p:spPr bwMode="auto">
            <a:xfrm rot="10190965">
              <a:off x="6230802" y="4036851"/>
              <a:ext cx="577033" cy="3052"/>
            </a:xfrm>
            <a:prstGeom prst="straightConnector1">
              <a:avLst/>
            </a:prstGeom>
            <a:noFill/>
            <a:ln w="76200">
              <a:solidFill>
                <a:schemeClr val="tx1"/>
              </a:solidFill>
              <a:round/>
              <a:headEnd/>
              <a:tailEnd/>
            </a:ln>
            <a:effectLst/>
          </p:spPr>
        </p:cxnSp>
        <p:sp>
          <p:nvSpPr>
            <p:cNvPr id="24" name="Oval 5"/>
            <p:cNvSpPr>
              <a:spLocks noChangeArrowheads="1"/>
            </p:cNvSpPr>
            <p:nvPr/>
          </p:nvSpPr>
          <p:spPr bwMode="auto">
            <a:xfrm rot="5653347">
              <a:off x="6744043" y="3929875"/>
              <a:ext cx="116550" cy="116550"/>
            </a:xfrm>
            <a:prstGeom prst="ellipse">
              <a:avLst/>
            </a:prstGeom>
            <a:solidFill>
              <a:srgbClr val="00B050"/>
            </a:solidFill>
            <a:ln w="9525">
              <a:noFill/>
              <a:round/>
              <a:headEnd/>
              <a:tailEnd/>
            </a:ln>
            <a:effectLst/>
          </p:spPr>
          <p:txBody>
            <a:bodyPr wrap="none" anchor="ctr"/>
            <a:lstStyle/>
            <a:p>
              <a:endParaRPr lang="zh-TW" altLang="en-US"/>
            </a:p>
          </p:txBody>
        </p:sp>
        <p:sp>
          <p:nvSpPr>
            <p:cNvPr id="25" name="Oval 6"/>
            <p:cNvSpPr>
              <a:spLocks noChangeArrowheads="1"/>
            </p:cNvSpPr>
            <p:nvPr/>
          </p:nvSpPr>
          <p:spPr bwMode="auto">
            <a:xfrm rot="5653347">
              <a:off x="7653732" y="5742137"/>
              <a:ext cx="116550" cy="116550"/>
            </a:xfrm>
            <a:prstGeom prst="ellipse">
              <a:avLst/>
            </a:prstGeom>
            <a:solidFill>
              <a:srgbClr val="FFFF00"/>
            </a:solidFill>
            <a:ln w="9525">
              <a:noFill/>
              <a:round/>
              <a:headEnd/>
              <a:tailEnd/>
            </a:ln>
            <a:effectLst/>
          </p:spPr>
          <p:txBody>
            <a:bodyPr wrap="none" anchor="ctr"/>
            <a:lstStyle/>
            <a:p>
              <a:endParaRPr lang="zh-TW" altLang="en-US"/>
            </a:p>
          </p:txBody>
        </p:sp>
        <p:sp>
          <p:nvSpPr>
            <p:cNvPr id="26" name="Oval 8"/>
            <p:cNvSpPr>
              <a:spLocks noChangeArrowheads="1"/>
            </p:cNvSpPr>
            <p:nvPr/>
          </p:nvSpPr>
          <p:spPr bwMode="auto">
            <a:xfrm rot="5653347">
              <a:off x="6118656" y="402515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27" name="Oval 9"/>
            <p:cNvSpPr>
              <a:spLocks noChangeArrowheads="1"/>
            </p:cNvSpPr>
            <p:nvPr/>
          </p:nvSpPr>
          <p:spPr bwMode="auto">
            <a:xfrm rot="5653347">
              <a:off x="5609392" y="4611619"/>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28" name="Oval 11"/>
            <p:cNvSpPr>
              <a:spLocks noChangeArrowheads="1"/>
            </p:cNvSpPr>
            <p:nvPr/>
          </p:nvSpPr>
          <p:spPr bwMode="auto">
            <a:xfrm rot="5653347">
              <a:off x="5600447" y="5778800"/>
              <a:ext cx="116550" cy="116550"/>
            </a:xfrm>
            <a:prstGeom prst="ellipse">
              <a:avLst/>
            </a:prstGeom>
            <a:solidFill>
              <a:srgbClr val="FF0000"/>
            </a:solidFill>
            <a:ln w="9525">
              <a:noFill/>
              <a:round/>
              <a:headEnd/>
              <a:tailEnd/>
            </a:ln>
            <a:effectLst/>
          </p:spPr>
          <p:txBody>
            <a:bodyPr wrap="none" anchor="ctr"/>
            <a:lstStyle/>
            <a:p>
              <a:endParaRPr lang="zh-TW" altLang="en-US"/>
            </a:p>
          </p:txBody>
        </p:sp>
        <p:sp>
          <p:nvSpPr>
            <p:cNvPr id="29" name="Oval 12"/>
            <p:cNvSpPr>
              <a:spLocks noChangeArrowheads="1"/>
            </p:cNvSpPr>
            <p:nvPr/>
          </p:nvSpPr>
          <p:spPr bwMode="auto">
            <a:xfrm rot="5653347">
              <a:off x="6562845" y="647293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30" name="AutoShape 23"/>
            <p:cNvCxnSpPr>
              <a:cxnSpLocks noChangeShapeType="1"/>
              <a:stCxn id="29" idx="2"/>
              <a:endCxn id="25" idx="5"/>
            </p:cNvCxnSpPr>
            <p:nvPr/>
          </p:nvCxnSpPr>
          <p:spPr bwMode="auto">
            <a:xfrm rot="4790965" flipH="1" flipV="1">
              <a:off x="6926160" y="5586787"/>
              <a:ext cx="440968" cy="1137993"/>
            </a:xfrm>
            <a:prstGeom prst="straightConnector1">
              <a:avLst/>
            </a:prstGeom>
            <a:noFill/>
            <a:ln w="76200">
              <a:solidFill>
                <a:schemeClr val="tx1"/>
              </a:solidFill>
              <a:round/>
              <a:headEnd/>
              <a:tailEnd/>
            </a:ln>
            <a:effectLst/>
          </p:spPr>
        </p:cxnSp>
        <p:cxnSp>
          <p:nvCxnSpPr>
            <p:cNvPr id="31" name="AutoShape 24"/>
            <p:cNvCxnSpPr>
              <a:cxnSpLocks noChangeShapeType="1"/>
              <a:stCxn id="29" idx="3"/>
              <a:endCxn id="28" idx="7"/>
            </p:cNvCxnSpPr>
            <p:nvPr/>
          </p:nvCxnSpPr>
          <p:spPr bwMode="auto">
            <a:xfrm rot="10190965">
              <a:off x="5757109" y="5807849"/>
              <a:ext cx="765627" cy="752588"/>
            </a:xfrm>
            <a:prstGeom prst="straightConnector1">
              <a:avLst/>
            </a:prstGeom>
            <a:noFill/>
            <a:ln w="76200">
              <a:solidFill>
                <a:srgbClr val="68FC68"/>
              </a:solidFill>
              <a:round/>
              <a:headEnd/>
              <a:tailEnd/>
            </a:ln>
            <a:effectLst/>
          </p:spPr>
        </p:cxnSp>
        <p:cxnSp>
          <p:nvCxnSpPr>
            <p:cNvPr id="32" name="AutoShape 25"/>
            <p:cNvCxnSpPr>
              <a:cxnSpLocks noChangeShapeType="1"/>
              <a:stCxn id="28" idx="3"/>
              <a:endCxn id="27" idx="5"/>
            </p:cNvCxnSpPr>
            <p:nvPr/>
          </p:nvCxnSpPr>
          <p:spPr bwMode="auto">
            <a:xfrm rot="10190965" flipH="1">
              <a:off x="5525077" y="4716699"/>
              <a:ext cx="194046" cy="1067502"/>
            </a:xfrm>
            <a:prstGeom prst="straightConnector1">
              <a:avLst/>
            </a:prstGeom>
            <a:noFill/>
            <a:ln w="76200">
              <a:solidFill>
                <a:srgbClr val="FFFF00"/>
              </a:solidFill>
              <a:round/>
              <a:headEnd/>
              <a:tailEnd/>
            </a:ln>
            <a:effectLst/>
          </p:spPr>
        </p:cxnSp>
        <p:cxnSp>
          <p:nvCxnSpPr>
            <p:cNvPr id="33" name="AutoShape 27"/>
            <p:cNvCxnSpPr>
              <a:cxnSpLocks noChangeShapeType="1"/>
              <a:stCxn id="27" idx="2"/>
              <a:endCxn id="26" idx="5"/>
            </p:cNvCxnSpPr>
            <p:nvPr/>
          </p:nvCxnSpPr>
          <p:spPr bwMode="auto">
            <a:xfrm rot="4790965" flipH="1" flipV="1">
              <a:off x="5701683" y="4096617"/>
              <a:ext cx="401394" cy="540037"/>
            </a:xfrm>
            <a:prstGeom prst="straightConnector1">
              <a:avLst/>
            </a:prstGeom>
            <a:noFill/>
            <a:ln w="76200">
              <a:solidFill>
                <a:schemeClr val="tx1"/>
              </a:solidFill>
              <a:round/>
              <a:headEnd/>
              <a:tailEnd/>
            </a:ln>
            <a:effectLst/>
          </p:spPr>
        </p:cxnSp>
        <p:cxnSp>
          <p:nvCxnSpPr>
            <p:cNvPr id="34" name="直線接點 33"/>
            <p:cNvCxnSpPr/>
            <p:nvPr/>
          </p:nvCxnSpPr>
          <p:spPr>
            <a:xfrm rot="4790965" flipH="1" flipV="1">
              <a:off x="4378873" y="4969077"/>
              <a:ext cx="252028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12"/>
            <p:cNvSpPr>
              <a:spLocks noChangeArrowheads="1"/>
            </p:cNvSpPr>
            <p:nvPr/>
          </p:nvSpPr>
          <p:spPr bwMode="auto">
            <a:xfrm rot="5653347">
              <a:off x="7096412" y="4225220"/>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36" name="Oval 12"/>
            <p:cNvSpPr>
              <a:spLocks noChangeArrowheads="1"/>
            </p:cNvSpPr>
            <p:nvPr/>
          </p:nvSpPr>
          <p:spPr bwMode="auto">
            <a:xfrm rot="5653347">
              <a:off x="7357359" y="4531432"/>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37" name="Oval 12"/>
            <p:cNvSpPr>
              <a:spLocks noChangeArrowheads="1"/>
            </p:cNvSpPr>
            <p:nvPr/>
          </p:nvSpPr>
          <p:spPr bwMode="auto">
            <a:xfrm rot="5653347">
              <a:off x="7590967" y="5316674"/>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38" name="直線接點 37"/>
            <p:cNvCxnSpPr/>
            <p:nvPr/>
          </p:nvCxnSpPr>
          <p:spPr>
            <a:xfrm rot="4790965" flipH="1" flipV="1">
              <a:off x="6454493" y="4963227"/>
              <a:ext cx="252028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12"/>
            <p:cNvSpPr>
              <a:spLocks noChangeArrowheads="1"/>
            </p:cNvSpPr>
            <p:nvPr/>
          </p:nvSpPr>
          <p:spPr bwMode="auto">
            <a:xfrm rot="5653347">
              <a:off x="7508409" y="4867936"/>
              <a:ext cx="116550" cy="11655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sp>
        <p:nvSpPr>
          <p:cNvPr id="40" name="文字方塊 39"/>
          <p:cNvSpPr txBox="1"/>
          <p:nvPr/>
        </p:nvSpPr>
        <p:spPr>
          <a:xfrm>
            <a:off x="2411760" y="5805264"/>
            <a:ext cx="4324582" cy="369332"/>
          </a:xfrm>
          <a:prstGeom prst="rect">
            <a:avLst/>
          </a:prstGeom>
          <a:noFill/>
        </p:spPr>
        <p:txBody>
          <a:bodyPr wrap="none" rtlCol="0">
            <a:spAutoFit/>
          </a:bodyPr>
          <a:lstStyle/>
          <a:p>
            <a:r>
              <a:rPr lang="zh-TW" altLang="en-US" dirty="0" smtClean="0"/>
              <a:t>所以，所有邊的最遠點：</a:t>
            </a:r>
            <a:r>
              <a:rPr lang="en-US" altLang="zh-TW" i="1" dirty="0" smtClean="0"/>
              <a:t>O</a:t>
            </a:r>
            <a:r>
              <a:rPr lang="en-US" altLang="zh-TW" dirty="0" smtClean="0"/>
              <a:t>(</a:t>
            </a:r>
            <a:r>
              <a:rPr lang="en-US" altLang="zh-TW" i="1" dirty="0" smtClean="0"/>
              <a:t>n</a:t>
            </a:r>
            <a:r>
              <a:rPr lang="en-US" altLang="zh-TW" dirty="0" smtClean="0"/>
              <a:t> log </a:t>
            </a:r>
            <a:r>
              <a:rPr lang="en-US" altLang="zh-TW" i="1" dirty="0" smtClean="0"/>
              <a:t>n</a:t>
            </a:r>
            <a:r>
              <a:rPr lang="en-US" altLang="zh-TW" dirty="0" smtClean="0"/>
              <a:t>) time.</a:t>
            </a:r>
            <a:endParaRPr lang="zh-TW"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smtClean="0"/>
              <a:t> 相鄰兩點共用</a:t>
            </a:r>
            <a:r>
              <a:rPr lang="en-US" altLang="zh-TW" i="1" dirty="0" smtClean="0"/>
              <a:t>O</a:t>
            </a:r>
            <a:r>
              <a:rPr lang="en-US" altLang="zh-TW" dirty="0" smtClean="0"/>
              <a:t>(1)</a:t>
            </a:r>
            <a:r>
              <a:rPr lang="zh-TW" altLang="en-US" dirty="0" smtClean="0"/>
              <a:t>個排斥點</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39</a:t>
            </a:fld>
            <a:endParaRPr lang="zh-TW" altLang="en-US"/>
          </a:p>
        </p:txBody>
      </p:sp>
      <p:grpSp>
        <p:nvGrpSpPr>
          <p:cNvPr id="97" name="群組 96"/>
          <p:cNvGrpSpPr/>
          <p:nvPr/>
        </p:nvGrpSpPr>
        <p:grpSpPr>
          <a:xfrm>
            <a:off x="3419872" y="1916832"/>
            <a:ext cx="1804609" cy="2215314"/>
            <a:chOff x="841775" y="3018543"/>
            <a:chExt cx="1804609" cy="2215314"/>
          </a:xfrm>
        </p:grpSpPr>
        <p:sp>
          <p:nvSpPr>
            <p:cNvPr id="7" name="Oval 5"/>
            <p:cNvSpPr>
              <a:spLocks noChangeArrowheads="1"/>
            </p:cNvSpPr>
            <p:nvPr/>
          </p:nvSpPr>
          <p:spPr bwMode="auto">
            <a:xfrm rot="6262382">
              <a:off x="2055977" y="3069124"/>
              <a:ext cx="97493" cy="97493"/>
            </a:xfrm>
            <a:prstGeom prst="ellipse">
              <a:avLst/>
            </a:prstGeom>
            <a:solidFill>
              <a:srgbClr val="00B050"/>
            </a:solidFill>
            <a:ln w="9525">
              <a:noFill/>
              <a:round/>
              <a:headEnd/>
              <a:tailEnd/>
            </a:ln>
            <a:effectLst/>
          </p:spPr>
          <p:txBody>
            <a:bodyPr wrap="none" anchor="ctr"/>
            <a:lstStyle/>
            <a:p>
              <a:endParaRPr lang="zh-TW" altLang="en-US"/>
            </a:p>
          </p:txBody>
        </p:sp>
        <p:sp>
          <p:nvSpPr>
            <p:cNvPr id="8" name="Oval 6"/>
            <p:cNvSpPr>
              <a:spLocks noChangeArrowheads="1"/>
            </p:cNvSpPr>
            <p:nvPr/>
          </p:nvSpPr>
          <p:spPr bwMode="auto">
            <a:xfrm rot="6262382">
              <a:off x="2537851" y="4695444"/>
              <a:ext cx="97493" cy="97493"/>
            </a:xfrm>
            <a:prstGeom prst="ellipse">
              <a:avLst/>
            </a:prstGeom>
            <a:solidFill>
              <a:srgbClr val="FFFF00"/>
            </a:solidFill>
            <a:ln w="9525">
              <a:noFill/>
              <a:round/>
              <a:headEnd/>
              <a:tailEnd/>
            </a:ln>
            <a:effectLst/>
          </p:spPr>
          <p:txBody>
            <a:bodyPr wrap="none" anchor="ctr"/>
            <a:lstStyle/>
            <a:p>
              <a:endParaRPr lang="zh-TW" altLang="en-US"/>
            </a:p>
          </p:txBody>
        </p:sp>
        <p:sp>
          <p:nvSpPr>
            <p:cNvPr id="9" name="Oval 8"/>
            <p:cNvSpPr>
              <a:spLocks noChangeArrowheads="1"/>
            </p:cNvSpPr>
            <p:nvPr/>
          </p:nvSpPr>
          <p:spPr bwMode="auto">
            <a:xfrm rot="6262382">
              <a:off x="1526989" y="3055384"/>
              <a:ext cx="97493" cy="97493"/>
            </a:xfrm>
            <a:prstGeom prst="ellipse">
              <a:avLst/>
            </a:prstGeom>
            <a:gradFill rotWithShape="1">
              <a:gsLst>
                <a:gs pos="0">
                  <a:srgbClr val="7030A0"/>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0" name="Oval 9"/>
            <p:cNvSpPr>
              <a:spLocks noChangeArrowheads="1"/>
            </p:cNvSpPr>
            <p:nvPr/>
          </p:nvSpPr>
          <p:spPr bwMode="auto">
            <a:xfrm rot="6262382">
              <a:off x="1021205" y="3463201"/>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 name="Oval 11"/>
            <p:cNvSpPr>
              <a:spLocks noChangeArrowheads="1"/>
            </p:cNvSpPr>
            <p:nvPr/>
          </p:nvSpPr>
          <p:spPr bwMode="auto">
            <a:xfrm rot="6262382">
              <a:off x="841775" y="4422937"/>
              <a:ext cx="97493" cy="97493"/>
            </a:xfrm>
            <a:prstGeom prst="ellipse">
              <a:avLst/>
            </a:prstGeom>
            <a:solidFill>
              <a:srgbClr val="FF0000"/>
            </a:solidFill>
            <a:ln w="9525">
              <a:noFill/>
              <a:round/>
              <a:headEnd/>
              <a:tailEnd/>
            </a:ln>
            <a:effectLst/>
          </p:spPr>
          <p:txBody>
            <a:bodyPr wrap="none" anchor="ctr"/>
            <a:lstStyle/>
            <a:p>
              <a:endParaRPr lang="zh-TW" altLang="en-US"/>
            </a:p>
          </p:txBody>
        </p:sp>
        <p:sp>
          <p:nvSpPr>
            <p:cNvPr id="12" name="Oval 12"/>
            <p:cNvSpPr>
              <a:spLocks noChangeArrowheads="1"/>
            </p:cNvSpPr>
            <p:nvPr/>
          </p:nvSpPr>
          <p:spPr bwMode="auto">
            <a:xfrm rot="6262382">
              <a:off x="1531882" y="5136364"/>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15" name="AutoShape 23"/>
            <p:cNvCxnSpPr>
              <a:cxnSpLocks noChangeShapeType="1"/>
              <a:stCxn id="12" idx="2"/>
              <a:endCxn id="8" idx="5"/>
            </p:cNvCxnSpPr>
            <p:nvPr/>
          </p:nvCxnSpPr>
          <p:spPr bwMode="auto">
            <a:xfrm rot="5400000" flipH="1" flipV="1">
              <a:off x="1884257" y="4477497"/>
              <a:ext cx="368866" cy="951921"/>
            </a:xfrm>
            <a:prstGeom prst="straightConnector1">
              <a:avLst/>
            </a:prstGeom>
            <a:noFill/>
            <a:ln w="76200">
              <a:solidFill>
                <a:srgbClr val="7030A0"/>
              </a:solidFill>
              <a:round/>
              <a:headEnd/>
              <a:tailEnd/>
            </a:ln>
            <a:effectLst/>
          </p:spPr>
        </p:cxnSp>
        <p:cxnSp>
          <p:nvCxnSpPr>
            <p:cNvPr id="16" name="AutoShape 24"/>
            <p:cNvCxnSpPr>
              <a:cxnSpLocks noChangeShapeType="1"/>
              <a:stCxn id="12" idx="3"/>
              <a:endCxn id="11" idx="7"/>
            </p:cNvCxnSpPr>
            <p:nvPr/>
          </p:nvCxnSpPr>
          <p:spPr bwMode="auto">
            <a:xfrm rot="10800000">
              <a:off x="915356" y="4513631"/>
              <a:ext cx="640440" cy="629533"/>
            </a:xfrm>
            <a:prstGeom prst="straightConnector1">
              <a:avLst/>
            </a:prstGeom>
            <a:noFill/>
            <a:ln w="76200">
              <a:solidFill>
                <a:srgbClr val="68FC68"/>
              </a:solidFill>
              <a:round/>
              <a:headEnd/>
              <a:tailEnd/>
            </a:ln>
            <a:effectLst/>
          </p:spPr>
        </p:cxnSp>
        <p:cxnSp>
          <p:nvCxnSpPr>
            <p:cNvPr id="17" name="AutoShape 25"/>
            <p:cNvCxnSpPr>
              <a:cxnSpLocks noChangeShapeType="1"/>
              <a:stCxn id="11" idx="3"/>
              <a:endCxn id="10" idx="5"/>
            </p:cNvCxnSpPr>
            <p:nvPr/>
          </p:nvCxnSpPr>
          <p:spPr bwMode="auto">
            <a:xfrm rot="10800000" flipH="1">
              <a:off x="865687" y="3536781"/>
              <a:ext cx="162318" cy="892956"/>
            </a:xfrm>
            <a:prstGeom prst="straightConnector1">
              <a:avLst/>
            </a:prstGeom>
            <a:noFill/>
            <a:ln w="76200">
              <a:solidFill>
                <a:srgbClr val="FFFF00"/>
              </a:solidFill>
              <a:round/>
              <a:headEnd/>
              <a:tailEnd/>
            </a:ln>
            <a:effectLst/>
          </p:spPr>
        </p:cxnSp>
        <p:cxnSp>
          <p:nvCxnSpPr>
            <p:cNvPr id="18" name="AutoShape 27"/>
            <p:cNvCxnSpPr>
              <a:cxnSpLocks noChangeShapeType="1"/>
              <a:stCxn id="10" idx="2"/>
              <a:endCxn id="9" idx="5"/>
            </p:cNvCxnSpPr>
            <p:nvPr/>
          </p:nvCxnSpPr>
          <p:spPr bwMode="auto">
            <a:xfrm rot="5400000" flipH="1" flipV="1">
              <a:off x="1140039" y="3070978"/>
              <a:ext cx="335762" cy="451736"/>
            </a:xfrm>
            <a:prstGeom prst="straightConnector1">
              <a:avLst/>
            </a:prstGeom>
            <a:noFill/>
            <a:ln w="76200">
              <a:solidFill>
                <a:schemeClr val="tx1"/>
              </a:solidFill>
              <a:round/>
              <a:headEnd/>
              <a:tailEnd/>
            </a:ln>
            <a:effectLst/>
          </p:spPr>
        </p:cxnSp>
        <p:sp>
          <p:nvSpPr>
            <p:cNvPr id="42" name="Oval 12"/>
            <p:cNvSpPr>
              <a:spLocks noChangeArrowheads="1"/>
            </p:cNvSpPr>
            <p:nvPr/>
          </p:nvSpPr>
          <p:spPr bwMode="auto">
            <a:xfrm rot="6262382">
              <a:off x="2298740" y="3395492"/>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43" name="Oval 12"/>
            <p:cNvSpPr>
              <a:spLocks noChangeArrowheads="1"/>
            </p:cNvSpPr>
            <p:nvPr/>
          </p:nvSpPr>
          <p:spPr bwMode="auto">
            <a:xfrm rot="6262382">
              <a:off x="2472299" y="3654860"/>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44" name="Oval 12"/>
            <p:cNvSpPr>
              <a:spLocks noChangeArrowheads="1"/>
            </p:cNvSpPr>
            <p:nvPr/>
          </p:nvSpPr>
          <p:spPr bwMode="auto">
            <a:xfrm rot="6262382">
              <a:off x="2548891" y="4335865"/>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5" name="Oval 12"/>
            <p:cNvSpPr>
              <a:spLocks noChangeArrowheads="1"/>
            </p:cNvSpPr>
            <p:nvPr/>
          </p:nvSpPr>
          <p:spPr bwMode="auto">
            <a:xfrm rot="6262382">
              <a:off x="2547066" y="3954205"/>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73" name="Oval 12"/>
            <p:cNvSpPr>
              <a:spLocks noChangeArrowheads="1"/>
            </p:cNvSpPr>
            <p:nvPr/>
          </p:nvSpPr>
          <p:spPr bwMode="auto">
            <a:xfrm rot="6262382">
              <a:off x="1702255" y="3018543"/>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75" name="Oval 12"/>
            <p:cNvSpPr>
              <a:spLocks noChangeArrowheads="1"/>
            </p:cNvSpPr>
            <p:nvPr/>
          </p:nvSpPr>
          <p:spPr bwMode="auto">
            <a:xfrm rot="6262382">
              <a:off x="1876689" y="3038806"/>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grpSp>
        <p:nvGrpSpPr>
          <p:cNvPr id="124" name="群組 123"/>
          <p:cNvGrpSpPr/>
          <p:nvPr/>
        </p:nvGrpSpPr>
        <p:grpSpPr>
          <a:xfrm>
            <a:off x="2699792" y="4221088"/>
            <a:ext cx="3205230" cy="2201571"/>
            <a:chOff x="3130718" y="1700808"/>
            <a:chExt cx="3205230" cy="2201571"/>
          </a:xfrm>
        </p:grpSpPr>
        <p:cxnSp>
          <p:nvCxnSpPr>
            <p:cNvPr id="72" name="直線接點 71"/>
            <p:cNvCxnSpPr/>
            <p:nvPr/>
          </p:nvCxnSpPr>
          <p:spPr>
            <a:xfrm rot="18917488" flipV="1">
              <a:off x="4950565" y="2215918"/>
              <a:ext cx="1385383" cy="1385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rot="18917488" flipV="1">
              <a:off x="3130718" y="2249647"/>
              <a:ext cx="1385383" cy="1385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AutoShape 23"/>
            <p:cNvCxnSpPr>
              <a:cxnSpLocks noChangeShapeType="1"/>
              <a:stCxn id="62" idx="2"/>
              <a:endCxn id="58" idx="5"/>
            </p:cNvCxnSpPr>
            <p:nvPr/>
          </p:nvCxnSpPr>
          <p:spPr bwMode="auto">
            <a:xfrm>
              <a:off x="3848974" y="3424263"/>
              <a:ext cx="931830" cy="417029"/>
            </a:xfrm>
            <a:prstGeom prst="straightConnector1">
              <a:avLst/>
            </a:prstGeom>
            <a:noFill/>
            <a:ln w="76200">
              <a:solidFill>
                <a:srgbClr val="7030A0"/>
              </a:solidFill>
              <a:round/>
              <a:headEnd/>
              <a:tailEnd/>
            </a:ln>
            <a:effectLst/>
          </p:spPr>
        </p:cxnSp>
        <p:sp>
          <p:nvSpPr>
            <p:cNvPr id="57" name="Oval 5"/>
            <p:cNvSpPr>
              <a:spLocks noChangeArrowheads="1"/>
            </p:cNvSpPr>
            <p:nvPr/>
          </p:nvSpPr>
          <p:spPr bwMode="auto">
            <a:xfrm rot="8979870">
              <a:off x="5596033" y="2318305"/>
              <a:ext cx="97493" cy="97493"/>
            </a:xfrm>
            <a:prstGeom prst="ellipse">
              <a:avLst/>
            </a:prstGeom>
            <a:solidFill>
              <a:srgbClr val="00B050"/>
            </a:solidFill>
            <a:ln w="9525">
              <a:noFill/>
              <a:round/>
              <a:headEnd/>
              <a:tailEnd/>
            </a:ln>
            <a:effectLst/>
          </p:spPr>
          <p:txBody>
            <a:bodyPr wrap="none" anchor="ctr"/>
            <a:lstStyle/>
            <a:p>
              <a:endParaRPr lang="zh-TW" altLang="en-US"/>
            </a:p>
          </p:txBody>
        </p:sp>
        <p:sp>
          <p:nvSpPr>
            <p:cNvPr id="58" name="Oval 6"/>
            <p:cNvSpPr>
              <a:spLocks noChangeArrowheads="1"/>
            </p:cNvSpPr>
            <p:nvPr/>
          </p:nvSpPr>
          <p:spPr bwMode="auto">
            <a:xfrm rot="8979870">
              <a:off x="4779215" y="3804886"/>
              <a:ext cx="97493" cy="97493"/>
            </a:xfrm>
            <a:prstGeom prst="ellipse">
              <a:avLst/>
            </a:prstGeom>
            <a:solidFill>
              <a:srgbClr val="FFFF00"/>
            </a:solidFill>
            <a:ln w="9525">
              <a:noFill/>
              <a:round/>
              <a:headEnd/>
              <a:tailEnd/>
            </a:ln>
            <a:effectLst/>
          </p:spPr>
          <p:txBody>
            <a:bodyPr wrap="none" anchor="ctr"/>
            <a:lstStyle/>
            <a:p>
              <a:endParaRPr lang="zh-TW" altLang="en-US"/>
            </a:p>
          </p:txBody>
        </p:sp>
        <p:sp>
          <p:nvSpPr>
            <p:cNvPr id="59" name="Oval 8"/>
            <p:cNvSpPr>
              <a:spLocks noChangeArrowheads="1"/>
            </p:cNvSpPr>
            <p:nvPr/>
          </p:nvSpPr>
          <p:spPr bwMode="auto">
            <a:xfrm rot="8979870">
              <a:off x="5233654" y="1932689"/>
              <a:ext cx="97493" cy="97493"/>
            </a:xfrm>
            <a:prstGeom prst="ellipse">
              <a:avLst/>
            </a:prstGeom>
            <a:gradFill rotWithShape="1">
              <a:gsLst>
                <a:gs pos="0">
                  <a:srgbClr val="7030A0"/>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60" name="Oval 9"/>
            <p:cNvSpPr>
              <a:spLocks noChangeArrowheads="1"/>
            </p:cNvSpPr>
            <p:nvPr/>
          </p:nvSpPr>
          <p:spPr bwMode="auto">
            <a:xfrm rot="8979870">
              <a:off x="4588002" y="1860131"/>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61" name="Oval 11"/>
            <p:cNvSpPr>
              <a:spLocks noChangeArrowheads="1"/>
            </p:cNvSpPr>
            <p:nvPr/>
          </p:nvSpPr>
          <p:spPr bwMode="auto">
            <a:xfrm rot="8979870">
              <a:off x="3779692" y="2407785"/>
              <a:ext cx="97493" cy="97493"/>
            </a:xfrm>
            <a:prstGeom prst="ellipse">
              <a:avLst/>
            </a:prstGeom>
            <a:solidFill>
              <a:srgbClr val="FF0000"/>
            </a:solidFill>
            <a:ln w="9525">
              <a:noFill/>
              <a:round/>
              <a:headEnd/>
              <a:tailEnd/>
            </a:ln>
            <a:effectLst/>
          </p:spPr>
          <p:txBody>
            <a:bodyPr wrap="none" anchor="ctr"/>
            <a:lstStyle/>
            <a:p>
              <a:endParaRPr lang="zh-TW" altLang="en-US"/>
            </a:p>
          </p:txBody>
        </p:sp>
        <p:sp>
          <p:nvSpPr>
            <p:cNvPr id="62" name="Oval 12"/>
            <p:cNvSpPr>
              <a:spLocks noChangeArrowheads="1"/>
            </p:cNvSpPr>
            <p:nvPr/>
          </p:nvSpPr>
          <p:spPr bwMode="auto">
            <a:xfrm rot="8979870">
              <a:off x="3758155" y="3400137"/>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64" name="AutoShape 24"/>
            <p:cNvCxnSpPr>
              <a:cxnSpLocks noChangeShapeType="1"/>
              <a:stCxn id="62" idx="3"/>
              <a:endCxn id="61" idx="7"/>
            </p:cNvCxnSpPr>
            <p:nvPr/>
          </p:nvCxnSpPr>
          <p:spPr bwMode="auto">
            <a:xfrm rot="13517488">
              <a:off x="3497451" y="2637942"/>
              <a:ext cx="640440" cy="629533"/>
            </a:xfrm>
            <a:prstGeom prst="straightConnector1">
              <a:avLst/>
            </a:prstGeom>
            <a:noFill/>
            <a:ln w="76200">
              <a:solidFill>
                <a:srgbClr val="68FC68"/>
              </a:solidFill>
              <a:round/>
              <a:headEnd/>
              <a:tailEnd/>
            </a:ln>
            <a:effectLst/>
          </p:spPr>
        </p:cxnSp>
        <p:cxnSp>
          <p:nvCxnSpPr>
            <p:cNvPr id="65" name="AutoShape 25"/>
            <p:cNvCxnSpPr>
              <a:cxnSpLocks noChangeShapeType="1"/>
              <a:stCxn id="61" idx="3"/>
              <a:endCxn id="60" idx="5"/>
            </p:cNvCxnSpPr>
            <p:nvPr/>
          </p:nvCxnSpPr>
          <p:spPr bwMode="auto">
            <a:xfrm rot="13517488" flipH="1">
              <a:off x="4134026" y="1706477"/>
              <a:ext cx="162318" cy="892956"/>
            </a:xfrm>
            <a:prstGeom prst="straightConnector1">
              <a:avLst/>
            </a:prstGeom>
            <a:noFill/>
            <a:ln w="76200">
              <a:solidFill>
                <a:srgbClr val="FFFF00"/>
              </a:solidFill>
              <a:round/>
              <a:headEnd/>
              <a:tailEnd/>
            </a:ln>
            <a:effectLst/>
          </p:spPr>
        </p:cxnSp>
        <p:cxnSp>
          <p:nvCxnSpPr>
            <p:cNvPr id="66" name="AutoShape 27"/>
            <p:cNvCxnSpPr>
              <a:cxnSpLocks noChangeShapeType="1"/>
              <a:stCxn id="60" idx="2"/>
              <a:endCxn id="59" idx="5"/>
            </p:cNvCxnSpPr>
            <p:nvPr/>
          </p:nvCxnSpPr>
          <p:spPr bwMode="auto">
            <a:xfrm rot="8117488" flipH="1" flipV="1">
              <a:off x="4789150" y="1700808"/>
              <a:ext cx="335763" cy="451736"/>
            </a:xfrm>
            <a:prstGeom prst="straightConnector1">
              <a:avLst/>
            </a:prstGeom>
            <a:noFill/>
            <a:ln w="76200">
              <a:solidFill>
                <a:schemeClr val="tx1"/>
              </a:solidFill>
              <a:round/>
              <a:headEnd/>
              <a:tailEnd/>
            </a:ln>
            <a:effectLst/>
          </p:spPr>
        </p:cxnSp>
        <p:sp>
          <p:nvSpPr>
            <p:cNvPr id="69" name="Oval 12"/>
            <p:cNvSpPr>
              <a:spLocks noChangeArrowheads="1"/>
            </p:cNvSpPr>
            <p:nvPr/>
          </p:nvSpPr>
          <p:spPr bwMode="auto">
            <a:xfrm rot="8979870">
              <a:off x="5534868" y="2720435"/>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70" name="Oval 12"/>
            <p:cNvSpPr>
              <a:spLocks noChangeArrowheads="1"/>
            </p:cNvSpPr>
            <p:nvPr/>
          </p:nvSpPr>
          <p:spPr bwMode="auto">
            <a:xfrm rot="8979870">
              <a:off x="5472636" y="3026247"/>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71" name="Oval 12"/>
            <p:cNvSpPr>
              <a:spLocks noChangeArrowheads="1"/>
            </p:cNvSpPr>
            <p:nvPr/>
          </p:nvSpPr>
          <p:spPr bwMode="auto">
            <a:xfrm rot="8979870">
              <a:off x="5042532" y="3559769"/>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74" name="Oval 12"/>
            <p:cNvSpPr>
              <a:spLocks noChangeArrowheads="1"/>
            </p:cNvSpPr>
            <p:nvPr/>
          </p:nvSpPr>
          <p:spPr bwMode="auto">
            <a:xfrm rot="8979870">
              <a:off x="5312492" y="3289974"/>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76" name="Oval 12"/>
            <p:cNvSpPr>
              <a:spLocks noChangeArrowheads="1"/>
            </p:cNvSpPr>
            <p:nvPr/>
          </p:nvSpPr>
          <p:spPr bwMode="auto">
            <a:xfrm rot="6262382">
              <a:off x="5373540" y="2040745"/>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89" name="Oval 12"/>
            <p:cNvSpPr>
              <a:spLocks noChangeArrowheads="1"/>
            </p:cNvSpPr>
            <p:nvPr/>
          </p:nvSpPr>
          <p:spPr bwMode="auto">
            <a:xfrm rot="6262382">
              <a:off x="5489617" y="2162728"/>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grpSp>
        <p:nvGrpSpPr>
          <p:cNvPr id="100" name="群組 99"/>
          <p:cNvGrpSpPr/>
          <p:nvPr/>
        </p:nvGrpSpPr>
        <p:grpSpPr>
          <a:xfrm>
            <a:off x="6084168" y="4293096"/>
            <a:ext cx="2097642" cy="2233745"/>
            <a:chOff x="6156176" y="4005064"/>
            <a:chExt cx="2097642" cy="2233745"/>
          </a:xfrm>
        </p:grpSpPr>
        <p:sp>
          <p:nvSpPr>
            <p:cNvPr id="78" name="Oval 5"/>
            <p:cNvSpPr>
              <a:spLocks noChangeArrowheads="1"/>
            </p:cNvSpPr>
            <p:nvPr/>
          </p:nvSpPr>
          <p:spPr bwMode="auto">
            <a:xfrm rot="5653347">
              <a:off x="7261226" y="4014068"/>
              <a:ext cx="97493" cy="97493"/>
            </a:xfrm>
            <a:prstGeom prst="ellipse">
              <a:avLst/>
            </a:prstGeom>
            <a:solidFill>
              <a:srgbClr val="00B050"/>
            </a:solidFill>
            <a:ln w="9525">
              <a:noFill/>
              <a:round/>
              <a:headEnd/>
              <a:tailEnd/>
            </a:ln>
            <a:effectLst/>
          </p:spPr>
          <p:txBody>
            <a:bodyPr wrap="none" anchor="ctr"/>
            <a:lstStyle/>
            <a:p>
              <a:endParaRPr lang="zh-TW" altLang="en-US"/>
            </a:p>
          </p:txBody>
        </p:sp>
        <p:sp>
          <p:nvSpPr>
            <p:cNvPr id="79" name="Oval 6"/>
            <p:cNvSpPr>
              <a:spLocks noChangeArrowheads="1"/>
            </p:cNvSpPr>
            <p:nvPr/>
          </p:nvSpPr>
          <p:spPr bwMode="auto">
            <a:xfrm rot="5653347">
              <a:off x="8022173" y="5530009"/>
              <a:ext cx="97493" cy="97493"/>
            </a:xfrm>
            <a:prstGeom prst="ellipse">
              <a:avLst/>
            </a:prstGeom>
            <a:solidFill>
              <a:srgbClr val="FFFF00"/>
            </a:solidFill>
            <a:ln w="9525">
              <a:noFill/>
              <a:round/>
              <a:headEnd/>
              <a:tailEnd/>
            </a:ln>
            <a:effectLst/>
          </p:spPr>
          <p:txBody>
            <a:bodyPr wrap="none" anchor="ctr"/>
            <a:lstStyle/>
            <a:p>
              <a:endParaRPr lang="zh-TW" altLang="en-US"/>
            </a:p>
          </p:txBody>
        </p:sp>
        <p:sp>
          <p:nvSpPr>
            <p:cNvPr id="80" name="Oval 8"/>
            <p:cNvSpPr>
              <a:spLocks noChangeArrowheads="1"/>
            </p:cNvSpPr>
            <p:nvPr/>
          </p:nvSpPr>
          <p:spPr bwMode="auto">
            <a:xfrm rot="5653347">
              <a:off x="6738095" y="4093770"/>
              <a:ext cx="97493" cy="97493"/>
            </a:xfrm>
            <a:prstGeom prst="ellipse">
              <a:avLst/>
            </a:prstGeom>
            <a:gradFill rotWithShape="1">
              <a:gsLst>
                <a:gs pos="0">
                  <a:srgbClr val="7030A0"/>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81" name="Oval 9"/>
            <p:cNvSpPr>
              <a:spLocks noChangeArrowheads="1"/>
            </p:cNvSpPr>
            <p:nvPr/>
          </p:nvSpPr>
          <p:spPr bwMode="auto">
            <a:xfrm rot="5653347">
              <a:off x="6312100" y="4584341"/>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82" name="Oval 11"/>
            <p:cNvSpPr>
              <a:spLocks noChangeArrowheads="1"/>
            </p:cNvSpPr>
            <p:nvPr/>
          </p:nvSpPr>
          <p:spPr bwMode="auto">
            <a:xfrm rot="5653347">
              <a:off x="6304618" y="5560677"/>
              <a:ext cx="97493" cy="97493"/>
            </a:xfrm>
            <a:prstGeom prst="ellipse">
              <a:avLst/>
            </a:prstGeom>
            <a:solidFill>
              <a:srgbClr val="FF0000"/>
            </a:solidFill>
            <a:ln w="9525">
              <a:noFill/>
              <a:round/>
              <a:headEnd/>
              <a:tailEnd/>
            </a:ln>
            <a:effectLst/>
          </p:spPr>
          <p:txBody>
            <a:bodyPr wrap="none" anchor="ctr"/>
            <a:lstStyle/>
            <a:p>
              <a:endParaRPr lang="zh-TW" altLang="en-US"/>
            </a:p>
          </p:txBody>
        </p:sp>
        <p:sp>
          <p:nvSpPr>
            <p:cNvPr id="83" name="Oval 12"/>
            <p:cNvSpPr>
              <a:spLocks noChangeArrowheads="1"/>
            </p:cNvSpPr>
            <p:nvPr/>
          </p:nvSpPr>
          <p:spPr bwMode="auto">
            <a:xfrm rot="5653347">
              <a:off x="7109655" y="6141316"/>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84" name="AutoShape 23"/>
            <p:cNvCxnSpPr>
              <a:cxnSpLocks noChangeShapeType="1"/>
              <a:stCxn id="83" idx="2"/>
              <a:endCxn id="79" idx="5"/>
            </p:cNvCxnSpPr>
            <p:nvPr/>
          </p:nvCxnSpPr>
          <p:spPr bwMode="auto">
            <a:xfrm rot="4790965" flipH="1" flipV="1">
              <a:off x="7413565" y="5400060"/>
              <a:ext cx="368866" cy="951921"/>
            </a:xfrm>
            <a:prstGeom prst="straightConnector1">
              <a:avLst/>
            </a:prstGeom>
            <a:noFill/>
            <a:ln w="76200">
              <a:solidFill>
                <a:srgbClr val="7030A0"/>
              </a:solidFill>
              <a:round/>
              <a:headEnd/>
              <a:tailEnd/>
            </a:ln>
            <a:effectLst/>
          </p:spPr>
        </p:cxnSp>
        <p:cxnSp>
          <p:nvCxnSpPr>
            <p:cNvPr id="85" name="AutoShape 24"/>
            <p:cNvCxnSpPr>
              <a:cxnSpLocks noChangeShapeType="1"/>
              <a:stCxn id="83" idx="3"/>
              <a:endCxn id="82" idx="7"/>
            </p:cNvCxnSpPr>
            <p:nvPr/>
          </p:nvCxnSpPr>
          <p:spPr bwMode="auto">
            <a:xfrm rot="10190965">
              <a:off x="6435664" y="5584977"/>
              <a:ext cx="640440" cy="629533"/>
            </a:xfrm>
            <a:prstGeom prst="straightConnector1">
              <a:avLst/>
            </a:prstGeom>
            <a:noFill/>
            <a:ln w="76200">
              <a:solidFill>
                <a:srgbClr val="68FC68"/>
              </a:solidFill>
              <a:round/>
              <a:headEnd/>
              <a:tailEnd/>
            </a:ln>
            <a:effectLst/>
          </p:spPr>
        </p:cxnSp>
        <p:cxnSp>
          <p:nvCxnSpPr>
            <p:cNvPr id="86" name="AutoShape 25"/>
            <p:cNvCxnSpPr>
              <a:cxnSpLocks noChangeShapeType="1"/>
              <a:stCxn id="82" idx="3"/>
              <a:endCxn id="81" idx="5"/>
            </p:cNvCxnSpPr>
            <p:nvPr/>
          </p:nvCxnSpPr>
          <p:spPr bwMode="auto">
            <a:xfrm rot="10190965" flipH="1">
              <a:off x="6241572" y="4672239"/>
              <a:ext cx="162318" cy="892956"/>
            </a:xfrm>
            <a:prstGeom prst="straightConnector1">
              <a:avLst/>
            </a:prstGeom>
            <a:noFill/>
            <a:ln w="76200">
              <a:solidFill>
                <a:srgbClr val="FFFF00"/>
              </a:solidFill>
              <a:round/>
              <a:headEnd/>
              <a:tailEnd/>
            </a:ln>
            <a:effectLst/>
          </p:spPr>
        </p:cxnSp>
        <p:cxnSp>
          <p:nvCxnSpPr>
            <p:cNvPr id="87" name="AutoShape 27"/>
            <p:cNvCxnSpPr>
              <a:cxnSpLocks noChangeShapeType="1"/>
              <a:stCxn id="81" idx="2"/>
              <a:endCxn id="80" idx="5"/>
            </p:cNvCxnSpPr>
            <p:nvPr/>
          </p:nvCxnSpPr>
          <p:spPr bwMode="auto">
            <a:xfrm rot="4790965" flipH="1" flipV="1">
              <a:off x="6389301" y="4153546"/>
              <a:ext cx="335763" cy="451736"/>
            </a:xfrm>
            <a:prstGeom prst="straightConnector1">
              <a:avLst/>
            </a:prstGeom>
            <a:noFill/>
            <a:ln w="76200">
              <a:solidFill>
                <a:schemeClr val="tx1"/>
              </a:solidFill>
              <a:round/>
              <a:headEnd/>
              <a:tailEnd/>
            </a:ln>
            <a:effectLst/>
          </p:spPr>
        </p:cxnSp>
        <p:cxnSp>
          <p:nvCxnSpPr>
            <p:cNvPr id="88" name="直線接點 87"/>
            <p:cNvCxnSpPr/>
            <p:nvPr/>
          </p:nvCxnSpPr>
          <p:spPr>
            <a:xfrm rot="4790965" flipH="1" flipV="1">
              <a:off x="5282782" y="4883351"/>
              <a:ext cx="2108192" cy="361404"/>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12"/>
            <p:cNvSpPr>
              <a:spLocks noChangeArrowheads="1"/>
            </p:cNvSpPr>
            <p:nvPr/>
          </p:nvSpPr>
          <p:spPr bwMode="auto">
            <a:xfrm rot="5653347">
              <a:off x="7555979" y="4261121"/>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91" name="Oval 12"/>
            <p:cNvSpPr>
              <a:spLocks noChangeArrowheads="1"/>
            </p:cNvSpPr>
            <p:nvPr/>
          </p:nvSpPr>
          <p:spPr bwMode="auto">
            <a:xfrm rot="5653347">
              <a:off x="7774259" y="4517265"/>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92" name="Oval 12"/>
            <p:cNvSpPr>
              <a:spLocks noChangeArrowheads="1"/>
            </p:cNvSpPr>
            <p:nvPr/>
          </p:nvSpPr>
          <p:spPr bwMode="auto">
            <a:xfrm rot="5653347">
              <a:off x="7969670" y="5174113"/>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94" name="直線接點 93"/>
            <p:cNvCxnSpPr/>
            <p:nvPr/>
          </p:nvCxnSpPr>
          <p:spPr>
            <a:xfrm rot="4790965" flipH="1" flipV="1">
              <a:off x="7019020" y="4878458"/>
              <a:ext cx="2108192" cy="361404"/>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12"/>
            <p:cNvSpPr>
              <a:spLocks noChangeArrowheads="1"/>
            </p:cNvSpPr>
            <p:nvPr/>
          </p:nvSpPr>
          <p:spPr bwMode="auto">
            <a:xfrm rot="5653347">
              <a:off x="7900611" y="4798748"/>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93" name="Oval 12"/>
            <p:cNvSpPr>
              <a:spLocks noChangeArrowheads="1"/>
            </p:cNvSpPr>
            <p:nvPr/>
          </p:nvSpPr>
          <p:spPr bwMode="auto">
            <a:xfrm rot="6262382">
              <a:off x="6884264" y="4043579"/>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96" name="Oval 12"/>
            <p:cNvSpPr>
              <a:spLocks noChangeArrowheads="1"/>
            </p:cNvSpPr>
            <p:nvPr/>
          </p:nvSpPr>
          <p:spPr bwMode="auto">
            <a:xfrm rot="6262382">
              <a:off x="7056220" y="4007961"/>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grpSp>
      <p:grpSp>
        <p:nvGrpSpPr>
          <p:cNvPr id="123" name="群組 122"/>
          <p:cNvGrpSpPr/>
          <p:nvPr/>
        </p:nvGrpSpPr>
        <p:grpSpPr>
          <a:xfrm>
            <a:off x="0" y="4581128"/>
            <a:ext cx="3290643" cy="1894860"/>
            <a:chOff x="2316595" y="4575362"/>
            <a:chExt cx="3290643" cy="1894860"/>
          </a:xfrm>
        </p:grpSpPr>
        <p:sp>
          <p:nvSpPr>
            <p:cNvPr id="102" name="Oval 5"/>
            <p:cNvSpPr>
              <a:spLocks noChangeArrowheads="1"/>
            </p:cNvSpPr>
            <p:nvPr/>
          </p:nvSpPr>
          <p:spPr bwMode="auto">
            <a:xfrm rot="12919499">
              <a:off x="4654081" y="6193384"/>
              <a:ext cx="97493" cy="97493"/>
            </a:xfrm>
            <a:prstGeom prst="ellipse">
              <a:avLst/>
            </a:prstGeom>
            <a:solidFill>
              <a:srgbClr val="00B050"/>
            </a:solidFill>
            <a:ln w="9525">
              <a:noFill/>
              <a:round/>
              <a:headEnd/>
              <a:tailEnd/>
            </a:ln>
            <a:effectLst/>
          </p:spPr>
          <p:txBody>
            <a:bodyPr wrap="none" anchor="ctr"/>
            <a:lstStyle/>
            <a:p>
              <a:endParaRPr lang="zh-TW" altLang="en-US"/>
            </a:p>
          </p:txBody>
        </p:sp>
        <p:sp>
          <p:nvSpPr>
            <p:cNvPr id="103" name="Oval 6"/>
            <p:cNvSpPr>
              <a:spLocks noChangeArrowheads="1"/>
            </p:cNvSpPr>
            <p:nvPr/>
          </p:nvSpPr>
          <p:spPr bwMode="auto">
            <a:xfrm rot="12919499">
              <a:off x="2962981" y="6061850"/>
              <a:ext cx="97493" cy="97493"/>
            </a:xfrm>
            <a:prstGeom prst="ellipse">
              <a:avLst/>
            </a:prstGeom>
            <a:solidFill>
              <a:srgbClr val="FFFF00"/>
            </a:solidFill>
            <a:ln w="9525">
              <a:noFill/>
              <a:round/>
              <a:headEnd/>
              <a:tailEnd/>
            </a:ln>
            <a:effectLst/>
          </p:spPr>
          <p:txBody>
            <a:bodyPr wrap="none" anchor="ctr"/>
            <a:lstStyle/>
            <a:p>
              <a:endParaRPr lang="zh-TW" altLang="en-US"/>
            </a:p>
          </p:txBody>
        </p:sp>
        <p:sp>
          <p:nvSpPr>
            <p:cNvPr id="104" name="Oval 8"/>
            <p:cNvSpPr>
              <a:spLocks noChangeArrowheads="1"/>
            </p:cNvSpPr>
            <p:nvPr/>
          </p:nvSpPr>
          <p:spPr bwMode="auto">
            <a:xfrm rot="12919499">
              <a:off x="4856070" y="5704286"/>
              <a:ext cx="97493" cy="97493"/>
            </a:xfrm>
            <a:prstGeom prst="ellipse">
              <a:avLst/>
            </a:prstGeom>
            <a:gradFill rotWithShape="1">
              <a:gsLst>
                <a:gs pos="0">
                  <a:srgbClr val="7030A0"/>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05" name="Oval 9"/>
            <p:cNvSpPr>
              <a:spLocks noChangeArrowheads="1"/>
            </p:cNvSpPr>
            <p:nvPr/>
          </p:nvSpPr>
          <p:spPr bwMode="auto">
            <a:xfrm rot="12919499">
              <a:off x="4656079" y="5086115"/>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06" name="Oval 11"/>
            <p:cNvSpPr>
              <a:spLocks noChangeArrowheads="1"/>
            </p:cNvSpPr>
            <p:nvPr/>
          </p:nvSpPr>
          <p:spPr bwMode="auto">
            <a:xfrm rot="12919499">
              <a:off x="3823961" y="4575362"/>
              <a:ext cx="97493" cy="97493"/>
            </a:xfrm>
            <a:prstGeom prst="ellipse">
              <a:avLst/>
            </a:prstGeom>
            <a:solidFill>
              <a:srgbClr val="FF0000"/>
            </a:solidFill>
            <a:ln w="9525">
              <a:noFill/>
              <a:round/>
              <a:headEnd/>
              <a:tailEnd/>
            </a:ln>
            <a:effectLst/>
          </p:spPr>
          <p:txBody>
            <a:bodyPr wrap="none" anchor="ctr"/>
            <a:lstStyle/>
            <a:p>
              <a:endParaRPr lang="zh-TW" altLang="en-US"/>
            </a:p>
          </p:txBody>
        </p:sp>
        <p:sp>
          <p:nvSpPr>
            <p:cNvPr id="107" name="Oval 12"/>
            <p:cNvSpPr>
              <a:spLocks noChangeArrowheads="1"/>
            </p:cNvSpPr>
            <p:nvPr/>
          </p:nvSpPr>
          <p:spPr bwMode="auto">
            <a:xfrm rot="12919499">
              <a:off x="2943985" y="4964728"/>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108" name="AutoShape 23"/>
            <p:cNvCxnSpPr>
              <a:cxnSpLocks noChangeShapeType="1"/>
              <a:stCxn id="107" idx="1"/>
              <a:endCxn id="103" idx="5"/>
            </p:cNvCxnSpPr>
            <p:nvPr/>
          </p:nvCxnSpPr>
          <p:spPr bwMode="auto">
            <a:xfrm rot="16200000" flipH="1">
              <a:off x="2501721" y="5560729"/>
              <a:ext cx="1001017" cy="2611"/>
            </a:xfrm>
            <a:prstGeom prst="straightConnector1">
              <a:avLst/>
            </a:prstGeom>
            <a:noFill/>
            <a:ln w="76200">
              <a:solidFill>
                <a:srgbClr val="7030A0"/>
              </a:solidFill>
              <a:round/>
              <a:headEnd/>
              <a:tailEnd/>
            </a:ln>
            <a:effectLst/>
          </p:spPr>
        </p:cxnSp>
        <p:cxnSp>
          <p:nvCxnSpPr>
            <p:cNvPr id="109" name="AutoShape 24"/>
            <p:cNvCxnSpPr>
              <a:cxnSpLocks noChangeShapeType="1"/>
              <a:stCxn id="107" idx="3"/>
              <a:endCxn id="106" idx="7"/>
            </p:cNvCxnSpPr>
            <p:nvPr/>
          </p:nvCxnSpPr>
          <p:spPr bwMode="auto">
            <a:xfrm rot="5400000" flipH="1" flipV="1">
              <a:off x="3246229" y="4426857"/>
              <a:ext cx="372981" cy="783871"/>
            </a:xfrm>
            <a:prstGeom prst="straightConnector1">
              <a:avLst/>
            </a:prstGeom>
            <a:noFill/>
            <a:ln w="76200">
              <a:solidFill>
                <a:srgbClr val="68FC68"/>
              </a:solidFill>
              <a:round/>
              <a:headEnd/>
              <a:tailEnd/>
            </a:ln>
            <a:effectLst/>
          </p:spPr>
        </p:cxnSp>
        <p:cxnSp>
          <p:nvCxnSpPr>
            <p:cNvPr id="110" name="AutoShape 25"/>
            <p:cNvCxnSpPr>
              <a:cxnSpLocks noChangeShapeType="1"/>
              <a:stCxn id="106" idx="3"/>
              <a:endCxn id="105" idx="5"/>
            </p:cNvCxnSpPr>
            <p:nvPr/>
          </p:nvCxnSpPr>
          <p:spPr bwMode="auto">
            <a:xfrm rot="17457117" flipH="1">
              <a:off x="4227538" y="4404884"/>
              <a:ext cx="162318" cy="892956"/>
            </a:xfrm>
            <a:prstGeom prst="straightConnector1">
              <a:avLst/>
            </a:prstGeom>
            <a:noFill/>
            <a:ln w="76200">
              <a:solidFill>
                <a:srgbClr val="FFFF00"/>
              </a:solidFill>
              <a:round/>
              <a:headEnd/>
              <a:tailEnd/>
            </a:ln>
            <a:effectLst/>
          </p:spPr>
        </p:cxnSp>
        <p:cxnSp>
          <p:nvCxnSpPr>
            <p:cNvPr id="111" name="AutoShape 27"/>
            <p:cNvCxnSpPr>
              <a:cxnSpLocks noChangeShapeType="1"/>
              <a:stCxn id="105" idx="2"/>
              <a:endCxn id="104" idx="5"/>
            </p:cNvCxnSpPr>
            <p:nvPr/>
          </p:nvCxnSpPr>
          <p:spPr bwMode="auto">
            <a:xfrm rot="12057117" flipH="1" flipV="1">
              <a:off x="4652729" y="5208145"/>
              <a:ext cx="335762" cy="451736"/>
            </a:xfrm>
            <a:prstGeom prst="straightConnector1">
              <a:avLst/>
            </a:prstGeom>
            <a:noFill/>
            <a:ln w="76200">
              <a:solidFill>
                <a:schemeClr val="tx1"/>
              </a:solidFill>
              <a:round/>
              <a:headEnd/>
              <a:tailEnd/>
            </a:ln>
            <a:effectLst/>
          </p:spPr>
        </p:cxnSp>
        <p:sp>
          <p:nvSpPr>
            <p:cNvPr id="112" name="Oval 12"/>
            <p:cNvSpPr>
              <a:spLocks noChangeArrowheads="1"/>
            </p:cNvSpPr>
            <p:nvPr/>
          </p:nvSpPr>
          <p:spPr bwMode="auto">
            <a:xfrm rot="12919499">
              <a:off x="4262483" y="6303392"/>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3" name="Oval 12"/>
            <p:cNvSpPr>
              <a:spLocks noChangeArrowheads="1"/>
            </p:cNvSpPr>
            <p:nvPr/>
          </p:nvSpPr>
          <p:spPr bwMode="auto">
            <a:xfrm rot="12919499">
              <a:off x="3958203" y="6372729"/>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4" name="Oval 12"/>
            <p:cNvSpPr>
              <a:spLocks noChangeArrowheads="1"/>
            </p:cNvSpPr>
            <p:nvPr/>
          </p:nvSpPr>
          <p:spPr bwMode="auto">
            <a:xfrm rot="12919499">
              <a:off x="3294837" y="6200740"/>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5" name="Oval 12"/>
            <p:cNvSpPr>
              <a:spLocks noChangeArrowheads="1"/>
            </p:cNvSpPr>
            <p:nvPr/>
          </p:nvSpPr>
          <p:spPr bwMode="auto">
            <a:xfrm rot="12919499">
              <a:off x="3651915" y="6335511"/>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6" name="Oval 12"/>
            <p:cNvSpPr>
              <a:spLocks noChangeArrowheads="1"/>
            </p:cNvSpPr>
            <p:nvPr/>
          </p:nvSpPr>
          <p:spPr bwMode="auto">
            <a:xfrm rot="12919499">
              <a:off x="4827803" y="5881137"/>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117" name="Oval 12"/>
            <p:cNvSpPr>
              <a:spLocks noChangeArrowheads="1"/>
            </p:cNvSpPr>
            <p:nvPr/>
          </p:nvSpPr>
          <p:spPr bwMode="auto">
            <a:xfrm rot="12919499">
              <a:off x="4746505" y="6036792"/>
              <a:ext cx="97493" cy="97493"/>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121" name="直線接點 120"/>
            <p:cNvCxnSpPr/>
            <p:nvPr/>
          </p:nvCxnSpPr>
          <p:spPr>
            <a:xfrm rot="18917488" flipV="1">
              <a:off x="2316595" y="4724021"/>
              <a:ext cx="1385383" cy="1385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rot="18917488" flipV="1">
              <a:off x="4221855" y="4790919"/>
              <a:ext cx="1385383" cy="1385383"/>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20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2000"/>
                                        <p:tgtEl>
                                          <p:spTgt spid="1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8BB9A5B8-7E34-41C2-B93A-402ABC16BCCE}" type="slidenum">
              <a:rPr lang="zh-TW" altLang="en-US"/>
              <a:pPr/>
              <a:t>4</a:t>
            </a:fld>
            <a:endParaRPr lang="en-US" altLang="zh-TW"/>
          </a:p>
        </p:txBody>
      </p:sp>
      <p:sp>
        <p:nvSpPr>
          <p:cNvPr id="533506" name="Rectangle 2"/>
          <p:cNvSpPr>
            <a:spLocks noGrp="1" noChangeArrowheads="1"/>
          </p:cNvSpPr>
          <p:nvPr>
            <p:ph type="title"/>
          </p:nvPr>
        </p:nvSpPr>
        <p:spPr/>
        <p:txBody>
          <a:bodyPr/>
          <a:lstStyle/>
          <a:p>
            <a:r>
              <a:rPr lang="en-US" altLang="zh-TW"/>
              <a:t>The problem</a:t>
            </a:r>
          </a:p>
        </p:txBody>
      </p:sp>
      <p:sp>
        <p:nvSpPr>
          <p:cNvPr id="533507" name="Rectangle 3"/>
          <p:cNvSpPr>
            <a:spLocks noGrp="1" noChangeArrowheads="1"/>
          </p:cNvSpPr>
          <p:nvPr>
            <p:ph type="body" idx="1"/>
          </p:nvPr>
        </p:nvSpPr>
        <p:spPr/>
        <p:txBody>
          <a:bodyPr/>
          <a:lstStyle/>
          <a:p>
            <a:r>
              <a:rPr lang="en-US" altLang="zh-TW"/>
              <a:t>Input: </a:t>
            </a:r>
          </a:p>
          <a:p>
            <a:pPr lvl="1"/>
            <a:r>
              <a:rPr lang="en-US" altLang="zh-TW" i="1"/>
              <a:t>n </a:t>
            </a:r>
            <a:r>
              <a:rPr lang="en-US" altLang="zh-TW"/>
              <a:t>points in the plane.</a:t>
            </a:r>
          </a:p>
          <a:p>
            <a:r>
              <a:rPr lang="en-US" altLang="zh-TW"/>
              <a:t>Output:</a:t>
            </a:r>
          </a:p>
          <a:p>
            <a:pPr lvl="1"/>
            <a:r>
              <a:rPr lang="en-US" altLang="zh-TW"/>
              <a:t>A minimum convex polygon that contains all the points.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lang="zh-TW" altLang="en-US" dirty="0"/>
          </a:p>
        </p:txBody>
      </p:sp>
      <p:sp>
        <p:nvSpPr>
          <p:cNvPr id="3" name="內容版面配置區 2"/>
          <p:cNvSpPr>
            <a:spLocks noGrp="1"/>
          </p:cNvSpPr>
          <p:nvPr>
            <p:ph idx="1"/>
          </p:nvPr>
        </p:nvSpPr>
        <p:spPr/>
        <p:txBody>
          <a:bodyPr/>
          <a:lstStyle/>
          <a:p>
            <a:r>
              <a:rPr lang="zh-TW" altLang="en-US" dirty="0" smtClean="0"/>
              <a:t>互相排斥的點總共只有</a:t>
            </a:r>
            <a:r>
              <a:rPr lang="en-US" altLang="zh-TW" i="1" dirty="0" smtClean="0"/>
              <a:t>O</a:t>
            </a:r>
            <a:r>
              <a:rPr lang="en-US" altLang="zh-TW" dirty="0" smtClean="0"/>
              <a:t>(</a:t>
            </a:r>
            <a:r>
              <a:rPr lang="en-US" altLang="zh-TW" i="1" dirty="0" smtClean="0"/>
              <a:t>n</a:t>
            </a:r>
            <a:r>
              <a:rPr lang="en-US" altLang="zh-TW" dirty="0" smtClean="0"/>
              <a:t>)</a:t>
            </a:r>
            <a:r>
              <a:rPr lang="zh-TW" altLang="en-US" dirty="0" smtClean="0"/>
              <a:t>對。</a:t>
            </a:r>
            <a:endParaRPr lang="en-US" altLang="zh-TW" dirty="0" smtClean="0"/>
          </a:p>
          <a:p>
            <a:endParaRPr lang="en-US" altLang="zh-TW" dirty="0" smtClean="0"/>
          </a:p>
          <a:p>
            <a:r>
              <a:rPr lang="zh-TW" altLang="en-US" dirty="0" smtClean="0"/>
              <a:t>演算法</a:t>
            </a:r>
            <a:endParaRPr lang="en-US" altLang="zh-TW" dirty="0" smtClean="0"/>
          </a:p>
          <a:p>
            <a:pPr lvl="1"/>
            <a:r>
              <a:rPr lang="zh-TW" altLang="en-US" dirty="0" smtClean="0"/>
              <a:t>先花</a:t>
            </a:r>
            <a:r>
              <a:rPr lang="en-US" altLang="zh-TW" i="1" dirty="0" smtClean="0"/>
              <a:t>O</a:t>
            </a:r>
            <a:r>
              <a:rPr lang="en-US" altLang="zh-TW" dirty="0" smtClean="0"/>
              <a:t>(</a:t>
            </a:r>
            <a:r>
              <a:rPr lang="en-US" altLang="zh-TW" i="1" dirty="0" smtClean="0"/>
              <a:t>n</a:t>
            </a:r>
            <a:r>
              <a:rPr lang="zh-TW" altLang="en-US" dirty="0" smtClean="0"/>
              <a:t> </a:t>
            </a:r>
            <a:r>
              <a:rPr lang="en-US" altLang="zh-TW" dirty="0" smtClean="0"/>
              <a:t>log </a:t>
            </a:r>
            <a:r>
              <a:rPr lang="en-US" altLang="zh-TW" i="1" dirty="0" smtClean="0"/>
              <a:t>n</a:t>
            </a:r>
            <a:r>
              <a:rPr lang="en-US" altLang="zh-TW" dirty="0" smtClean="0"/>
              <a:t>)</a:t>
            </a:r>
            <a:r>
              <a:rPr lang="zh-TW" altLang="en-US" dirty="0" smtClean="0"/>
              <a:t>的時間找出凸包。</a:t>
            </a:r>
            <a:endParaRPr lang="en-US" altLang="zh-TW" dirty="0" smtClean="0"/>
          </a:p>
          <a:p>
            <a:pPr lvl="1"/>
            <a:r>
              <a:rPr lang="zh-TW" altLang="en-US" dirty="0" smtClean="0"/>
              <a:t>再用</a:t>
            </a:r>
            <a:r>
              <a:rPr lang="en-US" altLang="zh-TW" i="1" dirty="0" smtClean="0"/>
              <a:t>O</a:t>
            </a:r>
            <a:r>
              <a:rPr lang="en-US" altLang="zh-TW" dirty="0" smtClean="0"/>
              <a:t>(</a:t>
            </a:r>
            <a:r>
              <a:rPr lang="en-US" altLang="zh-TW" i="1" dirty="0" smtClean="0"/>
              <a:t>n</a:t>
            </a:r>
            <a:r>
              <a:rPr lang="zh-TW" altLang="en-US" dirty="0" smtClean="0"/>
              <a:t> </a:t>
            </a:r>
            <a:r>
              <a:rPr lang="en-US" altLang="zh-TW" dirty="0" smtClean="0"/>
              <a:t>log </a:t>
            </a:r>
            <a:r>
              <a:rPr lang="en-US" altLang="zh-TW" i="1" dirty="0" smtClean="0"/>
              <a:t>n</a:t>
            </a:r>
            <a:r>
              <a:rPr lang="en-US" altLang="zh-TW" dirty="0" smtClean="0"/>
              <a:t>)</a:t>
            </a:r>
            <a:r>
              <a:rPr lang="zh-TW" altLang="en-US" dirty="0" smtClean="0"/>
              <a:t>的時間找出每個凸包邊的「最遠點」，</a:t>
            </a:r>
            <a:endParaRPr lang="en-US" altLang="zh-TW" dirty="0" smtClean="0"/>
          </a:p>
          <a:p>
            <a:pPr lvl="1"/>
            <a:r>
              <a:rPr lang="zh-TW" altLang="en-US" dirty="0" smtClean="0"/>
              <a:t>然後用這些最遠點將凸包上面的點切成</a:t>
            </a:r>
            <a:r>
              <a:rPr lang="en-US" altLang="zh-TW" i="1" dirty="0" smtClean="0"/>
              <a:t>O</a:t>
            </a:r>
            <a:r>
              <a:rPr lang="en-US" altLang="zh-TW" dirty="0" smtClean="0"/>
              <a:t>(</a:t>
            </a:r>
            <a:r>
              <a:rPr lang="en-US" altLang="zh-TW" i="1" dirty="0" smtClean="0"/>
              <a:t>n</a:t>
            </a:r>
            <a:r>
              <a:rPr lang="en-US" altLang="zh-TW" dirty="0" smtClean="0"/>
              <a:t>)</a:t>
            </a:r>
            <a:r>
              <a:rPr lang="zh-TW" altLang="en-US" dirty="0" smtClean="0"/>
              <a:t>個凸包片段，</a:t>
            </a:r>
            <a:endParaRPr lang="en-US" altLang="zh-TW" dirty="0" smtClean="0"/>
          </a:p>
          <a:p>
            <a:pPr lvl="1"/>
            <a:r>
              <a:rPr lang="zh-TW" altLang="en-US" dirty="0" smtClean="0"/>
              <a:t>再根據這些凸包片段列出所有</a:t>
            </a:r>
            <a:r>
              <a:rPr lang="en-US" altLang="zh-TW" i="1" dirty="0" smtClean="0"/>
              <a:t>O</a:t>
            </a:r>
            <a:r>
              <a:rPr lang="en-US" altLang="zh-TW" dirty="0" smtClean="0"/>
              <a:t>(</a:t>
            </a:r>
            <a:r>
              <a:rPr lang="en-US" altLang="zh-TW" i="1" dirty="0" smtClean="0"/>
              <a:t>n</a:t>
            </a:r>
            <a:r>
              <a:rPr lang="en-US" altLang="zh-TW" dirty="0" smtClean="0"/>
              <a:t>)</a:t>
            </a:r>
            <a:r>
              <a:rPr lang="zh-TW" altLang="en-US" dirty="0" smtClean="0"/>
              <a:t>對「互相排斥」的點。</a:t>
            </a:r>
            <a:endParaRPr lang="en-US" altLang="zh-TW" dirty="0" smtClean="0"/>
          </a:p>
          <a:p>
            <a:pPr lvl="1"/>
            <a:r>
              <a:rPr lang="zh-TW" altLang="en-US" dirty="0" smtClean="0"/>
              <a:t>最後花</a:t>
            </a:r>
            <a:r>
              <a:rPr lang="en-US" altLang="zh-TW" i="1" dirty="0" smtClean="0"/>
              <a:t>O</a:t>
            </a:r>
            <a:r>
              <a:rPr lang="en-US" altLang="zh-TW" dirty="0" smtClean="0"/>
              <a:t>(</a:t>
            </a:r>
            <a:r>
              <a:rPr lang="en-US" altLang="zh-TW" i="1" dirty="0" smtClean="0"/>
              <a:t>n</a:t>
            </a:r>
            <a:r>
              <a:rPr lang="en-US" altLang="zh-TW" dirty="0" smtClean="0"/>
              <a:t>)</a:t>
            </a:r>
            <a:r>
              <a:rPr lang="zh-TW" altLang="en-US" dirty="0" smtClean="0"/>
              <a:t>的時間解一個冠軍問題，就找到答案了。</a:t>
            </a:r>
            <a:endParaRPr lang="en-US" altLang="zh-TW" dirty="0" smtClean="0"/>
          </a:p>
          <a:p>
            <a:r>
              <a:rPr lang="zh-TW" altLang="en-US" dirty="0" smtClean="0"/>
              <a:t>總共的時間複雜度是</a:t>
            </a:r>
            <a:r>
              <a:rPr lang="en-US" altLang="zh-TW" i="1" dirty="0" smtClean="0"/>
              <a:t>O</a:t>
            </a:r>
            <a:r>
              <a:rPr lang="en-US" altLang="zh-TW" dirty="0" smtClean="0"/>
              <a:t>(</a:t>
            </a:r>
            <a:r>
              <a:rPr lang="en-US" altLang="zh-TW" i="1" dirty="0" smtClean="0"/>
              <a:t>n</a:t>
            </a:r>
            <a:r>
              <a:rPr lang="zh-TW" altLang="en-US" dirty="0" smtClean="0"/>
              <a:t> </a:t>
            </a:r>
            <a:r>
              <a:rPr lang="en-US" altLang="zh-TW" dirty="0" smtClean="0"/>
              <a:t>log </a:t>
            </a:r>
            <a:r>
              <a:rPr lang="en-US" altLang="zh-TW" i="1" dirty="0" smtClean="0"/>
              <a:t>n</a:t>
            </a:r>
            <a:r>
              <a:rPr lang="en-US" altLang="zh-TW" dirty="0" smtClean="0"/>
              <a:t>)</a:t>
            </a:r>
            <a:r>
              <a:rPr lang="zh-TW" altLang="en-US" dirty="0" smtClean="0"/>
              <a:t>。</a:t>
            </a:r>
            <a:endParaRPr lang="en-US" altLang="zh-TW" dirty="0" smtClean="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40</a:t>
            </a:fld>
            <a:endParaRPr lang="zh-TW"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5"/>
          <p:cNvSpPr>
            <a:spLocks noGrp="1"/>
          </p:cNvSpPr>
          <p:nvPr>
            <p:ph type="sldNum" sz="quarter" idx="12"/>
          </p:nvPr>
        </p:nvSpPr>
        <p:spPr/>
        <p:txBody>
          <a:bodyPr/>
          <a:lstStyle/>
          <a:p>
            <a:fld id="{3C86CC42-CB9E-44D9-A2A6-D087D87E1B53}" type="slidenum">
              <a:rPr lang="zh-TW" altLang="en-US"/>
              <a:pPr/>
              <a:t>41</a:t>
            </a:fld>
            <a:endParaRPr lang="en-US" altLang="zh-TW"/>
          </a:p>
        </p:txBody>
      </p:sp>
      <p:sp>
        <p:nvSpPr>
          <p:cNvPr id="1457154" name="Rectangle 2"/>
          <p:cNvSpPr>
            <a:spLocks noGrp="1" noChangeArrowheads="1"/>
          </p:cNvSpPr>
          <p:nvPr>
            <p:ph type="title"/>
          </p:nvPr>
        </p:nvSpPr>
        <p:spPr/>
        <p:txBody>
          <a:bodyPr>
            <a:normAutofit/>
          </a:bodyPr>
          <a:lstStyle/>
          <a:p>
            <a:r>
              <a:rPr lang="zh-TW" altLang="en-US" dirty="0" smtClean="0"/>
              <a:t>「最遠兩點問題」的複雜度</a:t>
            </a:r>
            <a:endParaRPr lang="en-US" altLang="zh-TW" dirty="0"/>
          </a:p>
        </p:txBody>
      </p:sp>
      <p:sp>
        <p:nvSpPr>
          <p:cNvPr id="1457155" name="AutoShape 3"/>
          <p:cNvSpPr>
            <a:spLocks noChangeArrowheads="1"/>
          </p:cNvSpPr>
          <p:nvPr/>
        </p:nvSpPr>
        <p:spPr bwMode="auto">
          <a:xfrm>
            <a:off x="827584" y="2636639"/>
            <a:ext cx="1152525" cy="1368425"/>
          </a:xfrm>
          <a:prstGeom prst="downArrow">
            <a:avLst>
              <a:gd name="adj1" fmla="val 37463"/>
              <a:gd name="adj2" fmla="val 85119"/>
            </a:avLst>
          </a:prstGeom>
          <a:gradFill flip="none" rotWithShape="1">
            <a:gsLst>
              <a:gs pos="0">
                <a:srgbClr val="990099"/>
              </a:gs>
              <a:gs pos="100000">
                <a:srgbClr val="990099">
                  <a:gamma/>
                  <a:shade val="46275"/>
                  <a:invGamma/>
                </a:srgbClr>
              </a:gs>
            </a:gsLst>
            <a:lin ang="0" scaled="1"/>
            <a:tileRect/>
          </a:gradFill>
          <a:ln w="9525">
            <a:noFill/>
            <a:miter lim="800000"/>
            <a:headEnd/>
            <a:tailEnd/>
          </a:ln>
          <a:effectLst>
            <a:outerShdw blurRad="76200" dir="18900000" sy="23000" kx="-1200000" algn="bl" rotWithShape="0">
              <a:prstClr val="black">
                <a:alpha val="20000"/>
              </a:prstClr>
            </a:outerShdw>
          </a:effectLst>
        </p:spPr>
        <p:txBody>
          <a:bodyPr vert="eaVert" wrap="none" anchor="ctr"/>
          <a:lstStyle/>
          <a:p>
            <a:pPr algn="ctr"/>
            <a:endParaRPr lang="en-US" altLang="zh-TW"/>
          </a:p>
        </p:txBody>
      </p:sp>
      <p:sp>
        <p:nvSpPr>
          <p:cNvPr id="1457156" name="AutoShape 4"/>
          <p:cNvSpPr>
            <a:spLocks noChangeArrowheads="1"/>
          </p:cNvSpPr>
          <p:nvPr/>
        </p:nvSpPr>
        <p:spPr bwMode="auto">
          <a:xfrm flipV="1">
            <a:off x="827584" y="4797425"/>
            <a:ext cx="1152525" cy="1368425"/>
          </a:xfrm>
          <a:prstGeom prst="downArrow">
            <a:avLst>
              <a:gd name="adj1" fmla="val 37463"/>
              <a:gd name="adj2" fmla="val 85119"/>
            </a:avLst>
          </a:prstGeom>
          <a:gradFill flip="none" rotWithShape="1">
            <a:gsLst>
              <a:gs pos="0">
                <a:srgbClr val="FF3300"/>
              </a:gs>
              <a:gs pos="100000">
                <a:srgbClr val="FF3300">
                  <a:gamma/>
                  <a:shade val="46275"/>
                  <a:invGamma/>
                </a:srgbClr>
              </a:gs>
            </a:gsLst>
            <a:lin ang="0" scaled="1"/>
            <a:tileRect/>
          </a:gradFill>
          <a:ln w="9525">
            <a:noFill/>
            <a:miter lim="800000"/>
            <a:headEnd/>
            <a:tailEnd/>
          </a:ln>
          <a:effectLst>
            <a:outerShdw blurRad="76200" dir="18900000" sy="23000" kx="-1200000" algn="bl" rotWithShape="0">
              <a:prstClr val="black">
                <a:alpha val="20000"/>
              </a:prstClr>
            </a:outerShdw>
          </a:effectLst>
        </p:spPr>
        <p:txBody>
          <a:bodyPr vert="eaVert" wrap="none" anchor="ctr"/>
          <a:lstStyle/>
          <a:p>
            <a:endParaRPr lang="zh-TW" altLang="en-US"/>
          </a:p>
        </p:txBody>
      </p:sp>
      <p:pic>
        <p:nvPicPr>
          <p:cNvPr id="9" name="圖片 8" descr="addin_tmp.png"/>
          <p:cNvPicPr>
            <a:picLocks noChangeAspect="1"/>
          </p:cNvPicPr>
          <p:nvPr>
            <p:custDataLst>
              <p:tags r:id="rId1"/>
            </p:custDataLst>
          </p:nvPr>
        </p:nvPicPr>
        <p:blipFill>
          <a:blip r:embed="rId4" cstate="print"/>
          <a:stretch>
            <a:fillRect/>
          </a:stretch>
        </p:blipFill>
        <p:spPr>
          <a:xfrm>
            <a:off x="2411760" y="3501008"/>
            <a:ext cx="2889885" cy="255270"/>
          </a:xfrm>
          <a:prstGeom prst="rect">
            <a:avLst/>
          </a:prstGeom>
        </p:spPr>
      </p:pic>
      <p:pic>
        <p:nvPicPr>
          <p:cNvPr id="10" name="Picture 2 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411760" y="4691554"/>
            <a:ext cx="4975992" cy="285587"/>
          </a:xfrm>
          <a:prstGeom prst="rect">
            <a:avLst/>
          </a:prstGeom>
        </p:spPr>
      </p:pic>
      <p:pic>
        <p:nvPicPr>
          <p:cNvPr id="11" name="Picture 2 2" descr="https://www.pixellogo.com/sites/www.pixellogo.com/files/wp-content/uploads/2010/08/complexDesign2.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7784" y="5112604"/>
            <a:ext cx="2998317" cy="1243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投影片編號版面配置區 6"/>
          <p:cNvSpPr>
            <a:spLocks noGrp="1"/>
          </p:cNvSpPr>
          <p:nvPr>
            <p:ph type="sldNum" sz="quarter" idx="12"/>
          </p:nvPr>
        </p:nvSpPr>
        <p:spPr/>
        <p:txBody>
          <a:bodyPr/>
          <a:lstStyle/>
          <a:p>
            <a:fld id="{D2728A90-C9E8-4C61-83BA-A002D98E58EE}" type="slidenum">
              <a:rPr lang="zh-TW" altLang="en-US"/>
              <a:pPr/>
              <a:t>5</a:t>
            </a:fld>
            <a:endParaRPr lang="en-US" altLang="zh-TW"/>
          </a:p>
        </p:txBody>
      </p:sp>
      <p:sp>
        <p:nvSpPr>
          <p:cNvPr id="572418" name="Rectangle 2"/>
          <p:cNvSpPr>
            <a:spLocks noGrp="1" noChangeArrowheads="1"/>
          </p:cNvSpPr>
          <p:nvPr>
            <p:ph type="title"/>
          </p:nvPr>
        </p:nvSpPr>
        <p:spPr/>
        <p:txBody>
          <a:bodyPr/>
          <a:lstStyle/>
          <a:p>
            <a:r>
              <a:rPr lang="en-US" altLang="zh-TW"/>
              <a:t>Illustration</a:t>
            </a:r>
          </a:p>
        </p:txBody>
      </p:sp>
      <p:sp>
        <p:nvSpPr>
          <p:cNvPr id="572419" name="Oval 3"/>
          <p:cNvSpPr>
            <a:spLocks noChangeArrowheads="1"/>
          </p:cNvSpPr>
          <p:nvPr/>
        </p:nvSpPr>
        <p:spPr bwMode="auto">
          <a:xfrm>
            <a:off x="2484438" y="31416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20" name="Oval 4"/>
          <p:cNvSpPr>
            <a:spLocks noChangeArrowheads="1"/>
          </p:cNvSpPr>
          <p:nvPr/>
        </p:nvSpPr>
        <p:spPr bwMode="auto">
          <a:xfrm>
            <a:off x="4500563" y="21336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21" name="Oval 5"/>
          <p:cNvSpPr>
            <a:spLocks noChangeArrowheads="1"/>
          </p:cNvSpPr>
          <p:nvPr/>
        </p:nvSpPr>
        <p:spPr bwMode="auto">
          <a:xfrm>
            <a:off x="4356100" y="32131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22" name="Oval 6"/>
          <p:cNvSpPr>
            <a:spLocks noChangeArrowheads="1"/>
          </p:cNvSpPr>
          <p:nvPr/>
        </p:nvSpPr>
        <p:spPr bwMode="auto">
          <a:xfrm>
            <a:off x="2268538" y="44370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23" name="Oval 7"/>
          <p:cNvSpPr>
            <a:spLocks noChangeArrowheads="1"/>
          </p:cNvSpPr>
          <p:nvPr/>
        </p:nvSpPr>
        <p:spPr bwMode="auto">
          <a:xfrm>
            <a:off x="3419475" y="53006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24" name="Oval 8"/>
          <p:cNvSpPr>
            <a:spLocks noChangeArrowheads="1"/>
          </p:cNvSpPr>
          <p:nvPr/>
        </p:nvSpPr>
        <p:spPr bwMode="auto">
          <a:xfrm>
            <a:off x="3348038" y="36449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25" name="Oval 9"/>
          <p:cNvSpPr>
            <a:spLocks noChangeArrowheads="1"/>
          </p:cNvSpPr>
          <p:nvPr/>
        </p:nvSpPr>
        <p:spPr bwMode="auto">
          <a:xfrm>
            <a:off x="5580063" y="51577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26" name="Oval 10"/>
          <p:cNvSpPr>
            <a:spLocks noChangeArrowheads="1"/>
          </p:cNvSpPr>
          <p:nvPr/>
        </p:nvSpPr>
        <p:spPr bwMode="auto">
          <a:xfrm>
            <a:off x="6732588" y="32845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27" name="Oval 11"/>
          <p:cNvSpPr>
            <a:spLocks noChangeArrowheads="1"/>
          </p:cNvSpPr>
          <p:nvPr/>
        </p:nvSpPr>
        <p:spPr bwMode="auto">
          <a:xfrm>
            <a:off x="4643438" y="43656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28" name="Oval 12"/>
          <p:cNvSpPr>
            <a:spLocks noChangeArrowheads="1"/>
          </p:cNvSpPr>
          <p:nvPr/>
        </p:nvSpPr>
        <p:spPr bwMode="auto">
          <a:xfrm>
            <a:off x="5364163" y="35734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35" name="Oval 19"/>
          <p:cNvSpPr>
            <a:spLocks noChangeArrowheads="1"/>
          </p:cNvSpPr>
          <p:nvPr/>
        </p:nvSpPr>
        <p:spPr bwMode="auto">
          <a:xfrm>
            <a:off x="3276600" y="43656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36" name="Oval 20"/>
          <p:cNvSpPr>
            <a:spLocks noChangeArrowheads="1"/>
          </p:cNvSpPr>
          <p:nvPr/>
        </p:nvSpPr>
        <p:spPr bwMode="auto">
          <a:xfrm>
            <a:off x="4067175" y="38608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37" name="Oval 21"/>
          <p:cNvSpPr>
            <a:spLocks noChangeArrowheads="1"/>
          </p:cNvSpPr>
          <p:nvPr/>
        </p:nvSpPr>
        <p:spPr bwMode="auto">
          <a:xfrm>
            <a:off x="5003800" y="28527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38" name="Oval 22"/>
          <p:cNvSpPr>
            <a:spLocks noChangeArrowheads="1"/>
          </p:cNvSpPr>
          <p:nvPr/>
        </p:nvSpPr>
        <p:spPr bwMode="auto">
          <a:xfrm>
            <a:off x="4067175" y="47244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39" name="Oval 23"/>
          <p:cNvSpPr>
            <a:spLocks noChangeArrowheads="1"/>
          </p:cNvSpPr>
          <p:nvPr/>
        </p:nvSpPr>
        <p:spPr bwMode="auto">
          <a:xfrm>
            <a:off x="5508625" y="42926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2440" name="Oval 24"/>
          <p:cNvSpPr>
            <a:spLocks noChangeArrowheads="1"/>
          </p:cNvSpPr>
          <p:nvPr/>
        </p:nvSpPr>
        <p:spPr bwMode="auto">
          <a:xfrm>
            <a:off x="3635375" y="29972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投影片編號版面配置區 6"/>
          <p:cNvSpPr>
            <a:spLocks noGrp="1"/>
          </p:cNvSpPr>
          <p:nvPr>
            <p:ph type="sldNum" sz="quarter" idx="12"/>
          </p:nvPr>
        </p:nvSpPr>
        <p:spPr/>
        <p:txBody>
          <a:bodyPr/>
          <a:lstStyle/>
          <a:p>
            <a:fld id="{68D4B85F-0225-42A6-A87D-6BBC6AD7FB1D}" type="slidenum">
              <a:rPr lang="zh-TW" altLang="en-US"/>
              <a:pPr/>
              <a:t>6</a:t>
            </a:fld>
            <a:endParaRPr lang="en-US" altLang="zh-TW"/>
          </a:p>
        </p:txBody>
      </p:sp>
      <p:sp>
        <p:nvSpPr>
          <p:cNvPr id="534530" name="Rectangle 2"/>
          <p:cNvSpPr>
            <a:spLocks noGrp="1" noChangeArrowheads="1"/>
          </p:cNvSpPr>
          <p:nvPr>
            <p:ph type="title"/>
          </p:nvPr>
        </p:nvSpPr>
        <p:spPr/>
        <p:txBody>
          <a:bodyPr/>
          <a:lstStyle/>
          <a:p>
            <a:r>
              <a:rPr lang="en-US" altLang="zh-TW"/>
              <a:t>Illustration</a:t>
            </a:r>
          </a:p>
        </p:txBody>
      </p:sp>
      <p:sp>
        <p:nvSpPr>
          <p:cNvPr id="534541" name="Oval 13"/>
          <p:cNvSpPr>
            <a:spLocks noChangeArrowheads="1"/>
          </p:cNvSpPr>
          <p:nvPr/>
        </p:nvSpPr>
        <p:spPr bwMode="auto">
          <a:xfrm>
            <a:off x="2484438" y="31416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44" name="Oval 16"/>
          <p:cNvSpPr>
            <a:spLocks noChangeArrowheads="1"/>
          </p:cNvSpPr>
          <p:nvPr/>
        </p:nvSpPr>
        <p:spPr bwMode="auto">
          <a:xfrm>
            <a:off x="4500563" y="21336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45" name="Oval 17"/>
          <p:cNvSpPr>
            <a:spLocks noChangeArrowheads="1"/>
          </p:cNvSpPr>
          <p:nvPr/>
        </p:nvSpPr>
        <p:spPr bwMode="auto">
          <a:xfrm>
            <a:off x="4356100" y="32131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46" name="Oval 18"/>
          <p:cNvSpPr>
            <a:spLocks noChangeArrowheads="1"/>
          </p:cNvSpPr>
          <p:nvPr/>
        </p:nvSpPr>
        <p:spPr bwMode="auto">
          <a:xfrm>
            <a:off x="2268538" y="44370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47" name="Oval 19"/>
          <p:cNvSpPr>
            <a:spLocks noChangeArrowheads="1"/>
          </p:cNvSpPr>
          <p:nvPr/>
        </p:nvSpPr>
        <p:spPr bwMode="auto">
          <a:xfrm>
            <a:off x="3419475" y="53006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48" name="Oval 20"/>
          <p:cNvSpPr>
            <a:spLocks noChangeArrowheads="1"/>
          </p:cNvSpPr>
          <p:nvPr/>
        </p:nvSpPr>
        <p:spPr bwMode="auto">
          <a:xfrm>
            <a:off x="3348038" y="36449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49" name="Oval 21"/>
          <p:cNvSpPr>
            <a:spLocks noChangeArrowheads="1"/>
          </p:cNvSpPr>
          <p:nvPr/>
        </p:nvSpPr>
        <p:spPr bwMode="auto">
          <a:xfrm>
            <a:off x="5580063" y="51577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50" name="Oval 22"/>
          <p:cNvSpPr>
            <a:spLocks noChangeArrowheads="1"/>
          </p:cNvSpPr>
          <p:nvPr/>
        </p:nvSpPr>
        <p:spPr bwMode="auto">
          <a:xfrm>
            <a:off x="6732588" y="32845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51" name="Oval 23"/>
          <p:cNvSpPr>
            <a:spLocks noChangeArrowheads="1"/>
          </p:cNvSpPr>
          <p:nvPr/>
        </p:nvSpPr>
        <p:spPr bwMode="auto">
          <a:xfrm>
            <a:off x="4643438" y="43656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52" name="Oval 24"/>
          <p:cNvSpPr>
            <a:spLocks noChangeArrowheads="1"/>
          </p:cNvSpPr>
          <p:nvPr/>
        </p:nvSpPr>
        <p:spPr bwMode="auto">
          <a:xfrm>
            <a:off x="5364163" y="35734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34553" name="AutoShape 25"/>
          <p:cNvCxnSpPr>
            <a:cxnSpLocks noChangeShapeType="1"/>
            <a:stCxn id="534541" idx="7"/>
            <a:endCxn id="534544" idx="2"/>
          </p:cNvCxnSpPr>
          <p:nvPr/>
        </p:nvCxnSpPr>
        <p:spPr bwMode="auto">
          <a:xfrm flipV="1">
            <a:off x="2668588" y="2241550"/>
            <a:ext cx="1831975" cy="931863"/>
          </a:xfrm>
          <a:prstGeom prst="straightConnector1">
            <a:avLst/>
          </a:prstGeom>
          <a:noFill/>
          <a:ln w="76200">
            <a:solidFill>
              <a:schemeClr val="tx1"/>
            </a:solidFill>
            <a:round/>
            <a:headEnd/>
            <a:tailEnd/>
          </a:ln>
          <a:effectLst/>
        </p:spPr>
      </p:cxnSp>
      <p:cxnSp>
        <p:nvCxnSpPr>
          <p:cNvPr id="534554" name="AutoShape 26"/>
          <p:cNvCxnSpPr>
            <a:cxnSpLocks noChangeShapeType="1"/>
            <a:stCxn id="534544" idx="6"/>
            <a:endCxn id="534561" idx="0"/>
          </p:cNvCxnSpPr>
          <p:nvPr/>
        </p:nvCxnSpPr>
        <p:spPr bwMode="auto">
          <a:xfrm>
            <a:off x="4716463" y="2241550"/>
            <a:ext cx="395287" cy="611188"/>
          </a:xfrm>
          <a:prstGeom prst="straightConnector1">
            <a:avLst/>
          </a:prstGeom>
          <a:noFill/>
          <a:ln w="76200">
            <a:solidFill>
              <a:schemeClr val="tx1"/>
            </a:solidFill>
            <a:round/>
            <a:headEnd/>
            <a:tailEnd/>
          </a:ln>
          <a:effectLst/>
        </p:spPr>
      </p:cxnSp>
      <p:cxnSp>
        <p:nvCxnSpPr>
          <p:cNvPr id="534555" name="AutoShape 27"/>
          <p:cNvCxnSpPr>
            <a:cxnSpLocks noChangeShapeType="1"/>
            <a:stCxn id="534550" idx="4"/>
            <a:endCxn id="534549" idx="7"/>
          </p:cNvCxnSpPr>
          <p:nvPr/>
        </p:nvCxnSpPr>
        <p:spPr bwMode="auto">
          <a:xfrm flipH="1">
            <a:off x="5764213" y="3500438"/>
            <a:ext cx="1076325" cy="1689100"/>
          </a:xfrm>
          <a:prstGeom prst="straightConnector1">
            <a:avLst/>
          </a:prstGeom>
          <a:noFill/>
          <a:ln w="76200">
            <a:solidFill>
              <a:schemeClr val="tx1"/>
            </a:solidFill>
            <a:round/>
            <a:headEnd/>
            <a:tailEnd/>
          </a:ln>
          <a:effectLst/>
        </p:spPr>
      </p:cxnSp>
      <p:cxnSp>
        <p:nvCxnSpPr>
          <p:cNvPr id="534556" name="AutoShape 28"/>
          <p:cNvCxnSpPr>
            <a:cxnSpLocks noChangeShapeType="1"/>
            <a:stCxn id="534547" idx="6"/>
            <a:endCxn id="534549" idx="2"/>
          </p:cNvCxnSpPr>
          <p:nvPr/>
        </p:nvCxnSpPr>
        <p:spPr bwMode="auto">
          <a:xfrm flipV="1">
            <a:off x="3635375" y="5265738"/>
            <a:ext cx="1944688" cy="142875"/>
          </a:xfrm>
          <a:prstGeom prst="straightConnector1">
            <a:avLst/>
          </a:prstGeom>
          <a:noFill/>
          <a:ln w="76200">
            <a:solidFill>
              <a:schemeClr val="tx1"/>
            </a:solidFill>
            <a:round/>
            <a:headEnd/>
            <a:tailEnd/>
          </a:ln>
          <a:effectLst/>
        </p:spPr>
      </p:cxnSp>
      <p:cxnSp>
        <p:nvCxnSpPr>
          <p:cNvPr id="534557" name="AutoShape 29"/>
          <p:cNvCxnSpPr>
            <a:cxnSpLocks noChangeShapeType="1"/>
            <a:stCxn id="534546" idx="5"/>
            <a:endCxn id="534547" idx="1"/>
          </p:cNvCxnSpPr>
          <p:nvPr/>
        </p:nvCxnSpPr>
        <p:spPr bwMode="auto">
          <a:xfrm>
            <a:off x="2452688" y="4621213"/>
            <a:ext cx="998537" cy="711200"/>
          </a:xfrm>
          <a:prstGeom prst="straightConnector1">
            <a:avLst/>
          </a:prstGeom>
          <a:noFill/>
          <a:ln w="76200">
            <a:solidFill>
              <a:schemeClr val="tx1"/>
            </a:solidFill>
            <a:round/>
            <a:headEnd/>
            <a:tailEnd/>
          </a:ln>
          <a:effectLst/>
        </p:spPr>
      </p:cxnSp>
      <p:cxnSp>
        <p:nvCxnSpPr>
          <p:cNvPr id="534558" name="AutoShape 30"/>
          <p:cNvCxnSpPr>
            <a:cxnSpLocks noChangeShapeType="1"/>
            <a:stCxn id="534541" idx="4"/>
            <a:endCxn id="534546" idx="0"/>
          </p:cNvCxnSpPr>
          <p:nvPr/>
        </p:nvCxnSpPr>
        <p:spPr bwMode="auto">
          <a:xfrm flipH="1">
            <a:off x="2376488" y="3357563"/>
            <a:ext cx="215900" cy="1079500"/>
          </a:xfrm>
          <a:prstGeom prst="straightConnector1">
            <a:avLst/>
          </a:prstGeom>
          <a:noFill/>
          <a:ln w="76200">
            <a:solidFill>
              <a:schemeClr val="tx1"/>
            </a:solidFill>
            <a:round/>
            <a:headEnd/>
            <a:tailEnd/>
          </a:ln>
          <a:effectLst/>
        </p:spPr>
      </p:cxnSp>
      <p:sp>
        <p:nvSpPr>
          <p:cNvPr id="534559" name="Oval 31"/>
          <p:cNvSpPr>
            <a:spLocks noChangeArrowheads="1"/>
          </p:cNvSpPr>
          <p:nvPr/>
        </p:nvSpPr>
        <p:spPr bwMode="auto">
          <a:xfrm>
            <a:off x="3276600" y="43656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60" name="Oval 32"/>
          <p:cNvSpPr>
            <a:spLocks noChangeArrowheads="1"/>
          </p:cNvSpPr>
          <p:nvPr/>
        </p:nvSpPr>
        <p:spPr bwMode="auto">
          <a:xfrm>
            <a:off x="4067175" y="38608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61" name="Oval 33"/>
          <p:cNvSpPr>
            <a:spLocks noChangeArrowheads="1"/>
          </p:cNvSpPr>
          <p:nvPr/>
        </p:nvSpPr>
        <p:spPr bwMode="auto">
          <a:xfrm>
            <a:off x="5003800" y="28527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62" name="Oval 34"/>
          <p:cNvSpPr>
            <a:spLocks noChangeArrowheads="1"/>
          </p:cNvSpPr>
          <p:nvPr/>
        </p:nvSpPr>
        <p:spPr bwMode="auto">
          <a:xfrm>
            <a:off x="4067175" y="47244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63" name="Oval 35"/>
          <p:cNvSpPr>
            <a:spLocks noChangeArrowheads="1"/>
          </p:cNvSpPr>
          <p:nvPr/>
        </p:nvSpPr>
        <p:spPr bwMode="auto">
          <a:xfrm>
            <a:off x="5508625" y="42926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34564" name="Oval 36"/>
          <p:cNvSpPr>
            <a:spLocks noChangeArrowheads="1"/>
          </p:cNvSpPr>
          <p:nvPr/>
        </p:nvSpPr>
        <p:spPr bwMode="auto">
          <a:xfrm>
            <a:off x="3635375" y="29972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34565" name="AutoShape 37"/>
          <p:cNvCxnSpPr>
            <a:cxnSpLocks noChangeShapeType="1"/>
            <a:stCxn id="534561" idx="5"/>
            <a:endCxn id="534550" idx="1"/>
          </p:cNvCxnSpPr>
          <p:nvPr/>
        </p:nvCxnSpPr>
        <p:spPr bwMode="auto">
          <a:xfrm>
            <a:off x="5187950" y="3036888"/>
            <a:ext cx="1576388" cy="279400"/>
          </a:xfrm>
          <a:prstGeom prst="straightConnector1">
            <a:avLst/>
          </a:prstGeom>
          <a:noFill/>
          <a:ln w="76200">
            <a:solidFill>
              <a:schemeClr val="tx1"/>
            </a:solidFill>
            <a:round/>
            <a:headEnd/>
            <a:tailEnd/>
          </a:ln>
          <a:effectLst/>
        </p:spPr>
      </p:cxnSp>
      <p:sp>
        <p:nvSpPr>
          <p:cNvPr id="534566" name="Rectangle 38"/>
          <p:cNvSpPr>
            <a:spLocks noChangeArrowheads="1"/>
          </p:cNvSpPr>
          <p:nvPr/>
        </p:nvSpPr>
        <p:spPr bwMode="auto">
          <a:xfrm rot="2636236">
            <a:off x="6624638" y="1484313"/>
            <a:ext cx="1728787" cy="431800"/>
          </a:xfrm>
          <a:prstGeom prst="rect">
            <a:avLst/>
          </a:prstGeom>
          <a:gradFill rotWithShape="1">
            <a:gsLst>
              <a:gs pos="0">
                <a:srgbClr val="FF3300"/>
              </a:gs>
              <a:gs pos="100000">
                <a:srgbClr val="FF3300">
                  <a:gamma/>
                  <a:shade val="46275"/>
                  <a:invGamma/>
                </a:srgbClr>
              </a:gs>
            </a:gsLst>
            <a:lin ang="2700000" scaled="1"/>
          </a:gradFill>
          <a:ln w="9525">
            <a:noFill/>
            <a:miter lim="800000"/>
            <a:headEnd/>
            <a:tailEnd/>
          </a:ln>
          <a:effectLst/>
        </p:spPr>
        <p:txBody>
          <a:bodyPr wrap="none" anchor="ctr"/>
          <a:lstStyle/>
          <a:p>
            <a:endParaRPr lang="zh-TW" altLang="en-US"/>
          </a:p>
        </p:txBody>
      </p:sp>
      <p:sp>
        <p:nvSpPr>
          <p:cNvPr id="534567" name="Rectangle 39"/>
          <p:cNvSpPr>
            <a:spLocks noChangeArrowheads="1"/>
          </p:cNvSpPr>
          <p:nvPr/>
        </p:nvSpPr>
        <p:spPr bwMode="auto">
          <a:xfrm rot="18963764" flipH="1">
            <a:off x="6623050" y="1484313"/>
            <a:ext cx="1728788" cy="431800"/>
          </a:xfrm>
          <a:prstGeom prst="rect">
            <a:avLst/>
          </a:prstGeom>
          <a:gradFill rotWithShape="1">
            <a:gsLst>
              <a:gs pos="0">
                <a:srgbClr val="FF3300"/>
              </a:gs>
              <a:gs pos="100000">
                <a:srgbClr val="FF3300">
                  <a:gamma/>
                  <a:shade val="46275"/>
                  <a:invGamma/>
                </a:srgbClr>
              </a:gs>
            </a:gsLst>
            <a:lin ang="2700000" scaled="1"/>
          </a:gradFill>
          <a:ln w="9525">
            <a:noFill/>
            <a:miter lim="800000"/>
            <a:headEnd/>
            <a:tailEnd/>
          </a:ln>
          <a:effectLst/>
        </p:spPr>
        <p:txBody>
          <a:bodyPr wrap="none" anchor="ctr"/>
          <a:lstStyle/>
          <a:p>
            <a:endParaRPr lang="zh-TW"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6"/>
          <p:cNvSpPr>
            <a:spLocks noGrp="1"/>
          </p:cNvSpPr>
          <p:nvPr>
            <p:ph type="sldNum" sz="quarter" idx="12"/>
          </p:nvPr>
        </p:nvSpPr>
        <p:spPr/>
        <p:txBody>
          <a:bodyPr/>
          <a:lstStyle/>
          <a:p>
            <a:fld id="{A0F7EFA2-1571-4CAE-93F6-D16FABE9A19A}" type="slidenum">
              <a:rPr lang="zh-TW" altLang="en-US"/>
              <a:pPr/>
              <a:t>7</a:t>
            </a:fld>
            <a:endParaRPr lang="en-US" altLang="zh-TW"/>
          </a:p>
        </p:txBody>
      </p:sp>
      <p:sp>
        <p:nvSpPr>
          <p:cNvPr id="571394" name="Rectangle 2"/>
          <p:cNvSpPr>
            <a:spLocks noGrp="1" noChangeArrowheads="1"/>
          </p:cNvSpPr>
          <p:nvPr>
            <p:ph type="title"/>
          </p:nvPr>
        </p:nvSpPr>
        <p:spPr/>
        <p:txBody>
          <a:bodyPr/>
          <a:lstStyle/>
          <a:p>
            <a:r>
              <a:rPr lang="en-US" altLang="zh-TW"/>
              <a:t>Illustration</a:t>
            </a:r>
          </a:p>
        </p:txBody>
      </p:sp>
      <p:sp>
        <p:nvSpPr>
          <p:cNvPr id="571395" name="Oval 3"/>
          <p:cNvSpPr>
            <a:spLocks noChangeArrowheads="1"/>
          </p:cNvSpPr>
          <p:nvPr/>
        </p:nvSpPr>
        <p:spPr bwMode="auto">
          <a:xfrm>
            <a:off x="2484438" y="31416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396" name="Oval 4"/>
          <p:cNvSpPr>
            <a:spLocks noChangeArrowheads="1"/>
          </p:cNvSpPr>
          <p:nvPr/>
        </p:nvSpPr>
        <p:spPr bwMode="auto">
          <a:xfrm>
            <a:off x="4500563" y="21336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397" name="Oval 5"/>
          <p:cNvSpPr>
            <a:spLocks noChangeArrowheads="1"/>
          </p:cNvSpPr>
          <p:nvPr/>
        </p:nvSpPr>
        <p:spPr bwMode="auto">
          <a:xfrm>
            <a:off x="4356100" y="32131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398" name="Oval 6"/>
          <p:cNvSpPr>
            <a:spLocks noChangeArrowheads="1"/>
          </p:cNvSpPr>
          <p:nvPr/>
        </p:nvSpPr>
        <p:spPr bwMode="auto">
          <a:xfrm>
            <a:off x="2268538" y="44370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399" name="Oval 7"/>
          <p:cNvSpPr>
            <a:spLocks noChangeArrowheads="1"/>
          </p:cNvSpPr>
          <p:nvPr/>
        </p:nvSpPr>
        <p:spPr bwMode="auto">
          <a:xfrm>
            <a:off x="3419475" y="53006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00" name="Oval 8"/>
          <p:cNvSpPr>
            <a:spLocks noChangeArrowheads="1"/>
          </p:cNvSpPr>
          <p:nvPr/>
        </p:nvSpPr>
        <p:spPr bwMode="auto">
          <a:xfrm>
            <a:off x="3348038" y="36449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01" name="Oval 9"/>
          <p:cNvSpPr>
            <a:spLocks noChangeArrowheads="1"/>
          </p:cNvSpPr>
          <p:nvPr/>
        </p:nvSpPr>
        <p:spPr bwMode="auto">
          <a:xfrm>
            <a:off x="5580063" y="515778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02" name="Oval 10"/>
          <p:cNvSpPr>
            <a:spLocks noChangeArrowheads="1"/>
          </p:cNvSpPr>
          <p:nvPr/>
        </p:nvSpPr>
        <p:spPr bwMode="auto">
          <a:xfrm>
            <a:off x="6732588" y="32845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03" name="Oval 11"/>
          <p:cNvSpPr>
            <a:spLocks noChangeArrowheads="1"/>
          </p:cNvSpPr>
          <p:nvPr/>
        </p:nvSpPr>
        <p:spPr bwMode="auto">
          <a:xfrm>
            <a:off x="4643438" y="43656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04" name="Oval 12"/>
          <p:cNvSpPr>
            <a:spLocks noChangeArrowheads="1"/>
          </p:cNvSpPr>
          <p:nvPr/>
        </p:nvSpPr>
        <p:spPr bwMode="auto">
          <a:xfrm>
            <a:off x="5364163" y="3573463"/>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71405" name="AutoShape 13"/>
          <p:cNvCxnSpPr>
            <a:cxnSpLocks noChangeShapeType="1"/>
            <a:stCxn id="571395" idx="7"/>
            <a:endCxn id="571396" idx="2"/>
          </p:cNvCxnSpPr>
          <p:nvPr/>
        </p:nvCxnSpPr>
        <p:spPr bwMode="auto">
          <a:xfrm flipV="1">
            <a:off x="2668588" y="2241550"/>
            <a:ext cx="1831975" cy="931863"/>
          </a:xfrm>
          <a:prstGeom prst="straightConnector1">
            <a:avLst/>
          </a:prstGeom>
          <a:noFill/>
          <a:ln w="76200">
            <a:solidFill>
              <a:schemeClr val="tx1"/>
            </a:solidFill>
            <a:round/>
            <a:headEnd/>
            <a:tailEnd/>
          </a:ln>
          <a:effectLst/>
        </p:spPr>
      </p:cxnSp>
      <p:cxnSp>
        <p:nvCxnSpPr>
          <p:cNvPr id="571406" name="AutoShape 14"/>
          <p:cNvCxnSpPr>
            <a:cxnSpLocks noChangeShapeType="1"/>
            <a:stCxn id="571396" idx="6"/>
            <a:endCxn id="571402" idx="1"/>
          </p:cNvCxnSpPr>
          <p:nvPr/>
        </p:nvCxnSpPr>
        <p:spPr bwMode="auto">
          <a:xfrm>
            <a:off x="4716463" y="2241550"/>
            <a:ext cx="2047875" cy="1074738"/>
          </a:xfrm>
          <a:prstGeom prst="straightConnector1">
            <a:avLst/>
          </a:prstGeom>
          <a:noFill/>
          <a:ln w="76200">
            <a:solidFill>
              <a:schemeClr val="tx1"/>
            </a:solidFill>
            <a:round/>
            <a:headEnd/>
            <a:tailEnd/>
          </a:ln>
          <a:effectLst/>
        </p:spPr>
      </p:cxnSp>
      <p:cxnSp>
        <p:nvCxnSpPr>
          <p:cNvPr id="571407" name="AutoShape 15"/>
          <p:cNvCxnSpPr>
            <a:cxnSpLocks noChangeShapeType="1"/>
            <a:stCxn id="571402" idx="4"/>
            <a:endCxn id="571401" idx="7"/>
          </p:cNvCxnSpPr>
          <p:nvPr/>
        </p:nvCxnSpPr>
        <p:spPr bwMode="auto">
          <a:xfrm flipH="1">
            <a:off x="5764213" y="3500438"/>
            <a:ext cx="1076325" cy="1689100"/>
          </a:xfrm>
          <a:prstGeom prst="straightConnector1">
            <a:avLst/>
          </a:prstGeom>
          <a:noFill/>
          <a:ln w="76200">
            <a:solidFill>
              <a:schemeClr val="tx1"/>
            </a:solidFill>
            <a:round/>
            <a:headEnd/>
            <a:tailEnd/>
          </a:ln>
          <a:effectLst/>
        </p:spPr>
      </p:cxnSp>
      <p:cxnSp>
        <p:nvCxnSpPr>
          <p:cNvPr id="571408" name="AutoShape 16"/>
          <p:cNvCxnSpPr>
            <a:cxnSpLocks noChangeShapeType="1"/>
            <a:stCxn id="571399" idx="6"/>
            <a:endCxn id="571401" idx="2"/>
          </p:cNvCxnSpPr>
          <p:nvPr/>
        </p:nvCxnSpPr>
        <p:spPr bwMode="auto">
          <a:xfrm flipV="1">
            <a:off x="3635375" y="5265738"/>
            <a:ext cx="1944688" cy="142875"/>
          </a:xfrm>
          <a:prstGeom prst="straightConnector1">
            <a:avLst/>
          </a:prstGeom>
          <a:noFill/>
          <a:ln w="76200">
            <a:solidFill>
              <a:schemeClr val="tx1"/>
            </a:solidFill>
            <a:round/>
            <a:headEnd/>
            <a:tailEnd/>
          </a:ln>
          <a:effectLst/>
        </p:spPr>
      </p:cxnSp>
      <p:cxnSp>
        <p:nvCxnSpPr>
          <p:cNvPr id="571409" name="AutoShape 17"/>
          <p:cNvCxnSpPr>
            <a:cxnSpLocks noChangeShapeType="1"/>
            <a:stCxn id="571398" idx="5"/>
            <a:endCxn id="571399" idx="1"/>
          </p:cNvCxnSpPr>
          <p:nvPr/>
        </p:nvCxnSpPr>
        <p:spPr bwMode="auto">
          <a:xfrm>
            <a:off x="2452688" y="4621213"/>
            <a:ext cx="998537" cy="711200"/>
          </a:xfrm>
          <a:prstGeom prst="straightConnector1">
            <a:avLst/>
          </a:prstGeom>
          <a:noFill/>
          <a:ln w="76200">
            <a:solidFill>
              <a:schemeClr val="tx1"/>
            </a:solidFill>
            <a:round/>
            <a:headEnd/>
            <a:tailEnd/>
          </a:ln>
          <a:effectLst/>
        </p:spPr>
      </p:cxnSp>
      <p:cxnSp>
        <p:nvCxnSpPr>
          <p:cNvPr id="571410" name="AutoShape 18"/>
          <p:cNvCxnSpPr>
            <a:cxnSpLocks noChangeShapeType="1"/>
            <a:stCxn id="571395" idx="4"/>
            <a:endCxn id="571398" idx="0"/>
          </p:cNvCxnSpPr>
          <p:nvPr/>
        </p:nvCxnSpPr>
        <p:spPr bwMode="auto">
          <a:xfrm flipH="1">
            <a:off x="2376488" y="3357563"/>
            <a:ext cx="215900" cy="1079500"/>
          </a:xfrm>
          <a:prstGeom prst="straightConnector1">
            <a:avLst/>
          </a:prstGeom>
          <a:noFill/>
          <a:ln w="76200">
            <a:solidFill>
              <a:schemeClr val="tx1"/>
            </a:solidFill>
            <a:round/>
            <a:headEnd/>
            <a:tailEnd/>
          </a:ln>
          <a:effectLst/>
        </p:spPr>
      </p:cxnSp>
      <p:sp>
        <p:nvSpPr>
          <p:cNvPr id="571411" name="Oval 19"/>
          <p:cNvSpPr>
            <a:spLocks noChangeArrowheads="1"/>
          </p:cNvSpPr>
          <p:nvPr/>
        </p:nvSpPr>
        <p:spPr bwMode="auto">
          <a:xfrm>
            <a:off x="3276600" y="4365625"/>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12" name="Oval 20"/>
          <p:cNvSpPr>
            <a:spLocks noChangeArrowheads="1"/>
          </p:cNvSpPr>
          <p:nvPr/>
        </p:nvSpPr>
        <p:spPr bwMode="auto">
          <a:xfrm>
            <a:off x="4067175" y="38608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13" name="Oval 21"/>
          <p:cNvSpPr>
            <a:spLocks noChangeArrowheads="1"/>
          </p:cNvSpPr>
          <p:nvPr/>
        </p:nvSpPr>
        <p:spPr bwMode="auto">
          <a:xfrm>
            <a:off x="5003800" y="2852738"/>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14" name="Oval 22"/>
          <p:cNvSpPr>
            <a:spLocks noChangeArrowheads="1"/>
          </p:cNvSpPr>
          <p:nvPr/>
        </p:nvSpPr>
        <p:spPr bwMode="auto">
          <a:xfrm>
            <a:off x="4067175" y="47244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15" name="Oval 23"/>
          <p:cNvSpPr>
            <a:spLocks noChangeArrowheads="1"/>
          </p:cNvSpPr>
          <p:nvPr/>
        </p:nvSpPr>
        <p:spPr bwMode="auto">
          <a:xfrm>
            <a:off x="5508625" y="42926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16" name="Oval 24"/>
          <p:cNvSpPr>
            <a:spLocks noChangeArrowheads="1"/>
          </p:cNvSpPr>
          <p:nvPr/>
        </p:nvSpPr>
        <p:spPr bwMode="auto">
          <a:xfrm>
            <a:off x="3635375" y="2997200"/>
            <a:ext cx="215900" cy="215900"/>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1417" name="Oval 25"/>
          <p:cNvSpPr>
            <a:spLocks noChangeArrowheads="1"/>
          </p:cNvSpPr>
          <p:nvPr/>
        </p:nvSpPr>
        <p:spPr bwMode="auto">
          <a:xfrm>
            <a:off x="6372225" y="765175"/>
            <a:ext cx="1871663" cy="1871663"/>
          </a:xfrm>
          <a:prstGeom prst="ellipse">
            <a:avLst/>
          </a:prstGeom>
          <a:noFill/>
          <a:ln w="381000">
            <a:solidFill>
              <a:srgbClr val="FF3300"/>
            </a:solidFill>
            <a:round/>
            <a:headEnd/>
            <a:tailEnd/>
          </a:ln>
          <a:effectLst/>
        </p:spPr>
        <p:txBody>
          <a:bodyPr wrap="none" anchor="ctr"/>
          <a:lstStyle/>
          <a:p>
            <a:endParaRPr lang="zh-TW"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6C4BF6BB-90D1-40BE-B5AA-927E8CA072B4}" type="slidenum">
              <a:rPr lang="zh-TW" altLang="en-US"/>
              <a:pPr/>
              <a:t>8</a:t>
            </a:fld>
            <a:endParaRPr lang="en-US" altLang="zh-TW"/>
          </a:p>
        </p:txBody>
      </p:sp>
      <p:sp>
        <p:nvSpPr>
          <p:cNvPr id="536578" name="Rectangle 2"/>
          <p:cNvSpPr>
            <a:spLocks noGrp="1" noChangeArrowheads="1"/>
          </p:cNvSpPr>
          <p:nvPr>
            <p:ph type="title"/>
          </p:nvPr>
        </p:nvSpPr>
        <p:spPr/>
        <p:txBody>
          <a:bodyPr/>
          <a:lstStyle/>
          <a:p>
            <a:r>
              <a:rPr lang="en-US" altLang="zh-TW"/>
              <a:t>Naïve algorithm</a:t>
            </a:r>
          </a:p>
        </p:txBody>
      </p:sp>
      <p:sp>
        <p:nvSpPr>
          <p:cNvPr id="536579" name="Rectangle 3"/>
          <p:cNvSpPr>
            <a:spLocks noGrp="1" noChangeArrowheads="1"/>
          </p:cNvSpPr>
          <p:nvPr>
            <p:ph type="body" idx="1"/>
          </p:nvPr>
        </p:nvSpPr>
        <p:spPr>
          <a:xfrm>
            <a:off x="457200" y="2636912"/>
            <a:ext cx="8229600" cy="3687688"/>
          </a:xfrm>
        </p:spPr>
        <p:txBody>
          <a:bodyPr/>
          <a:lstStyle/>
          <a:p>
            <a:pPr>
              <a:lnSpc>
                <a:spcPct val="90000"/>
              </a:lnSpc>
            </a:pPr>
            <a:r>
              <a:rPr lang="en-US" altLang="zh-TW" i="1" dirty="0"/>
              <a:t>O</a:t>
            </a:r>
            <a:r>
              <a:rPr lang="en-US" altLang="zh-TW" dirty="0"/>
              <a:t>(</a:t>
            </a:r>
            <a:r>
              <a:rPr lang="en-US" altLang="zh-TW" i="1" dirty="0"/>
              <a:t>n</a:t>
            </a:r>
            <a:r>
              <a:rPr lang="en-US" altLang="zh-TW" baseline="30000" dirty="0"/>
              <a:t>2</a:t>
            </a:r>
            <a:r>
              <a:rPr lang="en-US" altLang="zh-TW" dirty="0"/>
              <a:t>) time</a:t>
            </a:r>
          </a:p>
          <a:p>
            <a:pPr lvl="1">
              <a:lnSpc>
                <a:spcPct val="90000"/>
              </a:lnSpc>
            </a:pPr>
            <a:r>
              <a:rPr lang="en-US" altLang="zh-TW" i="1" dirty="0"/>
              <a:t>x</a:t>
            </a:r>
            <a:r>
              <a:rPr lang="zh-TW" altLang="en-US" dirty="0"/>
              <a:t>座標最小的點（稱之為「左」），一定在凸包上。</a:t>
            </a:r>
          </a:p>
          <a:p>
            <a:pPr lvl="1">
              <a:lnSpc>
                <a:spcPct val="90000"/>
              </a:lnSpc>
            </a:pPr>
            <a:r>
              <a:rPr lang="zh-TW" altLang="en-US" dirty="0"/>
              <a:t>每個點都跟「左」拉出一條直線，直線的斜率最大的那個點（稱之為</a:t>
            </a:r>
            <a:r>
              <a:rPr lang="zh-TW" altLang="en-US" dirty="0" smtClean="0"/>
              <a:t>「次」</a:t>
            </a:r>
            <a:r>
              <a:rPr lang="zh-TW" altLang="en-US" dirty="0"/>
              <a:t>），一定是「左」按照順時針方向，下一個在凸包上的端點。</a:t>
            </a:r>
          </a:p>
          <a:p>
            <a:pPr lvl="1">
              <a:lnSpc>
                <a:spcPct val="90000"/>
              </a:lnSpc>
            </a:pPr>
            <a:r>
              <a:rPr lang="zh-TW" altLang="en-US" dirty="0"/>
              <a:t>旋轉平面，讓</a:t>
            </a:r>
            <a:r>
              <a:rPr lang="zh-TW" altLang="en-US" dirty="0" smtClean="0"/>
              <a:t>「次」</a:t>
            </a:r>
            <a:r>
              <a:rPr lang="zh-TW" altLang="en-US" dirty="0"/>
              <a:t>變成新的「左」。重複上面的動作，直到回到第一個「左」。</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投影片編號版面配置區 6"/>
          <p:cNvSpPr>
            <a:spLocks noGrp="1"/>
          </p:cNvSpPr>
          <p:nvPr>
            <p:ph type="sldNum" sz="quarter" idx="12"/>
          </p:nvPr>
        </p:nvSpPr>
        <p:spPr/>
        <p:txBody>
          <a:bodyPr/>
          <a:lstStyle/>
          <a:p>
            <a:fld id="{C6BD25AC-6308-408A-9DEE-5F7A23ACC782}" type="slidenum">
              <a:rPr lang="zh-TW" altLang="en-US"/>
              <a:pPr/>
              <a:t>9</a:t>
            </a:fld>
            <a:endParaRPr lang="en-US" altLang="zh-TW"/>
          </a:p>
        </p:txBody>
      </p:sp>
      <p:sp>
        <p:nvSpPr>
          <p:cNvPr id="579586" name="Rectangle 2"/>
          <p:cNvSpPr>
            <a:spLocks noGrp="1" noChangeArrowheads="1"/>
          </p:cNvSpPr>
          <p:nvPr>
            <p:ph type="title"/>
          </p:nvPr>
        </p:nvSpPr>
        <p:spPr/>
        <p:txBody>
          <a:bodyPr/>
          <a:lstStyle/>
          <a:p>
            <a:r>
              <a:rPr lang="en-US" altLang="zh-TW"/>
              <a:t>Illustration</a:t>
            </a:r>
          </a:p>
        </p:txBody>
      </p:sp>
      <p:grpSp>
        <p:nvGrpSpPr>
          <p:cNvPr id="2" name="Group 22"/>
          <p:cNvGrpSpPr>
            <a:grpSpLocks/>
          </p:cNvGrpSpPr>
          <p:nvPr/>
        </p:nvGrpSpPr>
        <p:grpSpPr bwMode="auto">
          <a:xfrm>
            <a:off x="1763713" y="2133600"/>
            <a:ext cx="5184775" cy="3382963"/>
            <a:chOff x="1111" y="1344"/>
            <a:chExt cx="3266" cy="2131"/>
          </a:xfrm>
        </p:grpSpPr>
        <p:sp>
          <p:nvSpPr>
            <p:cNvPr id="579587" name="Oval 3"/>
            <p:cNvSpPr>
              <a:spLocks noChangeArrowheads="1"/>
            </p:cNvSpPr>
            <p:nvPr/>
          </p:nvSpPr>
          <p:spPr bwMode="auto">
            <a:xfrm>
              <a:off x="1565" y="1979"/>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88" name="Oval 4"/>
            <p:cNvSpPr>
              <a:spLocks noChangeArrowheads="1"/>
            </p:cNvSpPr>
            <p:nvPr/>
          </p:nvSpPr>
          <p:spPr bwMode="auto">
            <a:xfrm>
              <a:off x="2835" y="1344"/>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89" name="Oval 5"/>
            <p:cNvSpPr>
              <a:spLocks noChangeArrowheads="1"/>
            </p:cNvSpPr>
            <p:nvPr/>
          </p:nvSpPr>
          <p:spPr bwMode="auto">
            <a:xfrm>
              <a:off x="2744" y="2024"/>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90" name="Oval 6"/>
            <p:cNvSpPr>
              <a:spLocks noChangeArrowheads="1"/>
            </p:cNvSpPr>
            <p:nvPr/>
          </p:nvSpPr>
          <p:spPr bwMode="auto">
            <a:xfrm>
              <a:off x="1429" y="2795"/>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91" name="Oval 7"/>
            <p:cNvSpPr>
              <a:spLocks noChangeArrowheads="1"/>
            </p:cNvSpPr>
            <p:nvPr/>
          </p:nvSpPr>
          <p:spPr bwMode="auto">
            <a:xfrm>
              <a:off x="2154" y="3339"/>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92" name="Oval 8"/>
            <p:cNvSpPr>
              <a:spLocks noChangeArrowheads="1"/>
            </p:cNvSpPr>
            <p:nvPr/>
          </p:nvSpPr>
          <p:spPr bwMode="auto">
            <a:xfrm>
              <a:off x="2109" y="2296"/>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93" name="Oval 9"/>
            <p:cNvSpPr>
              <a:spLocks noChangeArrowheads="1"/>
            </p:cNvSpPr>
            <p:nvPr/>
          </p:nvSpPr>
          <p:spPr bwMode="auto">
            <a:xfrm>
              <a:off x="3515" y="3249"/>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94" name="Oval 10"/>
            <p:cNvSpPr>
              <a:spLocks noChangeArrowheads="1"/>
            </p:cNvSpPr>
            <p:nvPr/>
          </p:nvSpPr>
          <p:spPr bwMode="auto">
            <a:xfrm>
              <a:off x="4241" y="2069"/>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95" name="Oval 11"/>
            <p:cNvSpPr>
              <a:spLocks noChangeArrowheads="1"/>
            </p:cNvSpPr>
            <p:nvPr/>
          </p:nvSpPr>
          <p:spPr bwMode="auto">
            <a:xfrm>
              <a:off x="2925" y="2750"/>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96" name="Oval 12"/>
            <p:cNvSpPr>
              <a:spLocks noChangeArrowheads="1"/>
            </p:cNvSpPr>
            <p:nvPr/>
          </p:nvSpPr>
          <p:spPr bwMode="auto">
            <a:xfrm>
              <a:off x="3379" y="2251"/>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cxnSp>
          <p:nvCxnSpPr>
            <p:cNvPr id="579597" name="AutoShape 13"/>
            <p:cNvCxnSpPr>
              <a:cxnSpLocks noChangeShapeType="1"/>
              <a:stCxn id="579587" idx="4"/>
              <a:endCxn id="579590" idx="0"/>
            </p:cNvCxnSpPr>
            <p:nvPr/>
          </p:nvCxnSpPr>
          <p:spPr bwMode="auto">
            <a:xfrm flipH="1">
              <a:off x="1497" y="2115"/>
              <a:ext cx="136" cy="680"/>
            </a:xfrm>
            <a:prstGeom prst="straightConnector1">
              <a:avLst/>
            </a:prstGeom>
            <a:noFill/>
            <a:ln w="76200">
              <a:solidFill>
                <a:schemeClr val="tx1"/>
              </a:solidFill>
              <a:round/>
              <a:headEnd/>
              <a:tailEnd/>
            </a:ln>
            <a:effectLst/>
          </p:spPr>
        </p:cxnSp>
        <p:sp>
          <p:nvSpPr>
            <p:cNvPr id="579598" name="Oval 14"/>
            <p:cNvSpPr>
              <a:spLocks noChangeArrowheads="1"/>
            </p:cNvSpPr>
            <p:nvPr/>
          </p:nvSpPr>
          <p:spPr bwMode="auto">
            <a:xfrm>
              <a:off x="2064" y="2750"/>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599" name="Oval 15"/>
            <p:cNvSpPr>
              <a:spLocks noChangeArrowheads="1"/>
            </p:cNvSpPr>
            <p:nvPr/>
          </p:nvSpPr>
          <p:spPr bwMode="auto">
            <a:xfrm>
              <a:off x="2562" y="2432"/>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600" name="Oval 16"/>
            <p:cNvSpPr>
              <a:spLocks noChangeArrowheads="1"/>
            </p:cNvSpPr>
            <p:nvPr/>
          </p:nvSpPr>
          <p:spPr bwMode="auto">
            <a:xfrm>
              <a:off x="3152" y="1797"/>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601" name="Oval 17"/>
            <p:cNvSpPr>
              <a:spLocks noChangeArrowheads="1"/>
            </p:cNvSpPr>
            <p:nvPr/>
          </p:nvSpPr>
          <p:spPr bwMode="auto">
            <a:xfrm>
              <a:off x="2562" y="2976"/>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602" name="Oval 18"/>
            <p:cNvSpPr>
              <a:spLocks noChangeArrowheads="1"/>
            </p:cNvSpPr>
            <p:nvPr/>
          </p:nvSpPr>
          <p:spPr bwMode="auto">
            <a:xfrm>
              <a:off x="3470" y="2704"/>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603" name="Oval 19"/>
            <p:cNvSpPr>
              <a:spLocks noChangeArrowheads="1"/>
            </p:cNvSpPr>
            <p:nvPr/>
          </p:nvSpPr>
          <p:spPr bwMode="auto">
            <a:xfrm>
              <a:off x="2290" y="1888"/>
              <a:ext cx="136" cy="136"/>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endParaRPr lang="zh-TW" altLang="en-US"/>
            </a:p>
          </p:txBody>
        </p:sp>
        <p:sp>
          <p:nvSpPr>
            <p:cNvPr id="579604" name="Text Box 20"/>
            <p:cNvSpPr txBox="1">
              <a:spLocks noChangeArrowheads="1"/>
            </p:cNvSpPr>
            <p:nvPr/>
          </p:nvSpPr>
          <p:spPr bwMode="auto">
            <a:xfrm>
              <a:off x="1111" y="2750"/>
              <a:ext cx="260" cy="231"/>
            </a:xfrm>
            <a:prstGeom prst="rect">
              <a:avLst/>
            </a:prstGeom>
            <a:noFill/>
            <a:ln w="9525">
              <a:noFill/>
              <a:miter lim="800000"/>
              <a:headEnd/>
              <a:tailEnd/>
            </a:ln>
            <a:effectLst/>
          </p:spPr>
          <p:txBody>
            <a:bodyPr wrap="none">
              <a:spAutoFit/>
            </a:bodyPr>
            <a:lstStyle/>
            <a:p>
              <a:r>
                <a:rPr lang="zh-TW" altLang="en-US">
                  <a:ea typeface="標楷體" pitchFamily="65" charset="-120"/>
                </a:rPr>
                <a:t>左</a:t>
              </a:r>
            </a:p>
          </p:txBody>
        </p:sp>
        <p:sp>
          <p:nvSpPr>
            <p:cNvPr id="579605" name="Text Box 21"/>
            <p:cNvSpPr txBox="1">
              <a:spLocks noChangeArrowheads="1"/>
            </p:cNvSpPr>
            <p:nvPr/>
          </p:nvSpPr>
          <p:spPr bwMode="auto">
            <a:xfrm>
              <a:off x="1292" y="1933"/>
              <a:ext cx="260" cy="231"/>
            </a:xfrm>
            <a:prstGeom prst="rect">
              <a:avLst/>
            </a:prstGeom>
            <a:noFill/>
            <a:ln w="9525">
              <a:noFill/>
              <a:miter lim="800000"/>
              <a:headEnd/>
              <a:tailEnd/>
            </a:ln>
            <a:effectLst/>
          </p:spPr>
          <p:txBody>
            <a:bodyPr wrap="none">
              <a:spAutoFit/>
            </a:bodyPr>
            <a:lstStyle/>
            <a:p>
              <a:r>
                <a:rPr lang="zh-TW" altLang="en-US">
                  <a:ea typeface="標楷體" pitchFamily="65" charset="-120"/>
                </a:rPr>
                <a:t>次</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endCondLst>
                                    <p:cond evt="onNext" delay="0">
                                      <p:tgtEl>
                                        <p:sldTgt/>
                                      </p:tgtEl>
                                    </p:cond>
                                  </p:endCondLst>
                                  <p:childTnLst>
                                    <p:animRot by="-21600000">
                                      <p:cBhvr>
                                        <p:cTn id="6" dur="50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RC" val="\color{red}$O(n)$ time"/>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color}&#10;\pagestyle{empty}&#10;\begin{document}&#10;&#10;$\mbox{Upper bound} = O(n \log n)$&#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ORIGINALHEIGHT" val="123.7346"/>
  <p:tag name="ORIGINALWIDTH" val="2116.235"/>
  <p:tag name="OUTPUTDPI" val="1200"/>
  <p:tag name="LATEXADDIN" val="\documentclass{article}&#10;\usepackage{amsmath,color,CJK}&#10;\pagestyle{empty}&#10;\begin{document}&#10;\begin{CJK*}{UTF8}{bkai}&#10;&#10;$\mbox{Lower bound} = \Omega(n\log n)$ (via sorting)&#10;&#10;\end{CJK*}&#10;&#10;\end{document}"/>
  <p:tag name="IGUANATEXSIZE" val="20"/>
  <p:tag name="IGUANATEXCURSOR" val="160"/>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color}&#10;\pagestyle{empty}&#10;\begin{document}&#10;&#10;\begin{minipage}{11cm}&#10;\hrule\medskip&#10;&#10;\paragraph{The bitonic champion problem}&#10;\begin{itemize}&#10;\item Input: &#10;A  {\color{red}bitonic} sequence $A[1], A[2], \ldots, A[n]$ of distinct positive integers.&#10;&#10;\item Output:&#10;the index $i$ with $1\leq i\leq n$ such that &#10;$$A[i]=\max_{1\leq j\leq n} A[j].$$&#10;\end{itemize}&#10;\hrule&#10;\end{minipage}&#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color}&#10;\pagestyle{empty}&#10;\begin{document}&#10;&#10;$\mbox{Lower bound} = \Omega(\log n)$&#10;&#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color}&#10;\pagestyle{empty}&#10;\begin{document}&#10;&#10;$\mbox{Upper bound} = O(\log n)$&#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color}&#10;\pagestyle{empty}&#10;\begin{document}&#10;&#10;$\mbox{Upper bound} = O(n \log n)$&#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ORIGINALHEIGHT" val="137.2328"/>
  <p:tag name="ORIGINALWIDTH" val="2409.449"/>
  <p:tag name="OUTPUTDPI" val="1200"/>
  <p:tag name="LATEXADDIN" val="\documentclass{article}&#10;\usepackage{amsmath,color,CJK}&#10;\pagestyle{empty}&#10;\begin{document}&#10;\begin{CJK*}{UTF8}{bkai}&#10;&#10;$\mbox{Lower bound} = \Omega(n\log n)$ (超過本課程範圍)&#10;&#10;\end{CJK*}&#10;&#10;\end{document}"/>
  <p:tag name="IGUANATEXSIZE" val="20"/>
  <p:tag name="IGUANATEXCURSOR" val="176"/>
  <p:tag name="TRANSPARENCY" val="True"/>
  <p:tag name="FILENAME" val=""/>
  <p:tag name="INPUTTYPE" val="0"/>
  <p:tag name="LATEXENGINEID" val="0"/>
  <p:tag name="TEMPFOLDER" val="c:\tem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1265</Words>
  <Application>Microsoft Office PowerPoint</Application>
  <PresentationFormat>如螢幕大小 (4:3)</PresentationFormat>
  <Paragraphs>196</Paragraphs>
  <Slides>41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41</vt:i4>
      </vt:variant>
    </vt:vector>
  </HeadingPairs>
  <TitlesOfParts>
    <vt:vector size="49" baseType="lpstr">
      <vt:lpstr>新細明體</vt:lpstr>
      <vt:lpstr>標楷體</vt:lpstr>
      <vt:lpstr>Calibri</vt:lpstr>
      <vt:lpstr>Constantia</vt:lpstr>
      <vt:lpstr>Times New Roman</vt:lpstr>
      <vt:lpstr>Wingdings</vt:lpstr>
      <vt:lpstr>Wingdings 2</vt:lpstr>
      <vt:lpstr>流線</vt:lpstr>
      <vt:lpstr> 演算法設計與分析</vt:lpstr>
      <vt:lpstr>Convex Hull</vt:lpstr>
      <vt:lpstr>Today</vt:lpstr>
      <vt:lpstr>The problem</vt:lpstr>
      <vt:lpstr>Illustration</vt:lpstr>
      <vt:lpstr>Illustration</vt:lpstr>
      <vt:lpstr>Illustration</vt:lpstr>
      <vt:lpstr>Naïve algorithm</vt:lpstr>
      <vt:lpstr>Illustration</vt:lpstr>
      <vt:lpstr>Illustration</vt:lpstr>
      <vt:lpstr>Illustration</vt:lpstr>
      <vt:lpstr>Illustration</vt:lpstr>
      <vt:lpstr>Illustration</vt:lpstr>
      <vt:lpstr>Illustration</vt:lpstr>
      <vt:lpstr>Time: O(n2)</vt:lpstr>
      <vt:lpstr>An O(n log n)-time algorithm</vt:lpstr>
      <vt:lpstr>Idea</vt:lpstr>
      <vt:lpstr>Sketch</vt:lpstr>
      <vt:lpstr>「凸包i – 1」「凸包i」</vt:lpstr>
      <vt:lpstr>細算</vt:lpstr>
      <vt:lpstr>Time: O(n log n)</vt:lpstr>
      <vt:lpstr>「凸包問題」的複雜度</vt:lpstr>
      <vt:lpstr>凸包的應用</vt:lpstr>
      <vt:lpstr>「最遠兩點」問題</vt:lpstr>
      <vt:lpstr>Naïve algorithm</vt:lpstr>
      <vt:lpstr>聰明的解法：使用凸包</vt:lpstr>
      <vt:lpstr>一個想法</vt:lpstr>
      <vt:lpstr>圖示：以最遠的兩點為圓心</vt:lpstr>
      <vt:lpstr>聰明的解法：使用凸包</vt:lpstr>
      <vt:lpstr>圖示：以最遠的兩點為圓心</vt:lpstr>
      <vt:lpstr>結合兩個觀察</vt:lpstr>
      <vt:lpstr>關鍵問題</vt:lpstr>
      <vt:lpstr>圖示: 排斥點在凸包上連續</vt:lpstr>
      <vt:lpstr>如何尋找凸包邊的最遠點？</vt:lpstr>
      <vt:lpstr>山坡冠軍問題</vt:lpstr>
      <vt:lpstr>例如</vt:lpstr>
      <vt:lpstr>「山坡冠軍問題」的複雜度</vt:lpstr>
      <vt:lpstr>一個邊最遠點: O(log n) 時間</vt:lpstr>
      <vt:lpstr> 相鄰兩點共用O(1)個排斥點</vt:lpstr>
      <vt:lpstr>結論</vt:lpstr>
      <vt:lpstr>「最遠兩點問題」的複雜度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2016-12-14T20:18:45Z</dcterms:created>
  <dcterms:modified xsi:type="dcterms:W3CDTF">2016-12-14T20:53:14Z</dcterms:modified>
</cp:coreProperties>
</file>