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0" r:id="rId3"/>
    <p:sldId id="406" r:id="rId4"/>
    <p:sldId id="389" r:id="rId5"/>
    <p:sldId id="374" r:id="rId6"/>
    <p:sldId id="393" r:id="rId7"/>
    <p:sldId id="362" r:id="rId8"/>
    <p:sldId id="394" r:id="rId9"/>
    <p:sldId id="407" r:id="rId10"/>
    <p:sldId id="363" r:id="rId11"/>
    <p:sldId id="369" r:id="rId12"/>
    <p:sldId id="371" r:id="rId13"/>
    <p:sldId id="372" r:id="rId14"/>
    <p:sldId id="408" r:id="rId15"/>
    <p:sldId id="359" r:id="rId16"/>
    <p:sldId id="365" r:id="rId17"/>
    <p:sldId id="377" r:id="rId18"/>
    <p:sldId id="267" r:id="rId19"/>
    <p:sldId id="395" r:id="rId20"/>
    <p:sldId id="264" r:id="rId21"/>
    <p:sldId id="401" r:id="rId22"/>
    <p:sldId id="384" r:id="rId23"/>
    <p:sldId id="402" r:id="rId24"/>
    <p:sldId id="380" r:id="rId25"/>
    <p:sldId id="378" r:id="rId26"/>
    <p:sldId id="399" r:id="rId27"/>
    <p:sldId id="383" r:id="rId28"/>
    <p:sldId id="3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8" autoAdjust="0"/>
  </p:normalViewPr>
  <p:slideViewPr>
    <p:cSldViewPr>
      <p:cViewPr>
        <p:scale>
          <a:sx n="100" d="100"/>
          <a:sy n="100" d="100"/>
        </p:scale>
        <p:origin x="-11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DD405-3B1B-4116-87E0-519FE2F0181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50328-E711-4AF4-8347-9D00C4924E9C}">
      <dgm:prSet phldrT="[Text]"/>
      <dgm:spPr/>
      <dgm:t>
        <a:bodyPr/>
        <a:lstStyle/>
        <a:p>
          <a:r>
            <a:rPr lang="en-US" dirty="0" smtClean="0"/>
            <a:t>1) Algorithmic Fundamentals</a:t>
          </a:r>
          <a:endParaRPr lang="en-US" dirty="0"/>
        </a:p>
      </dgm:t>
    </dgm:pt>
    <dgm:pt modelId="{5FC6CC2A-BBE9-4568-817A-79D029E8D776}" type="parTrans" cxnId="{92E4CF75-3AD6-4916-9AF2-F41BC97731DA}">
      <dgm:prSet/>
      <dgm:spPr/>
      <dgm:t>
        <a:bodyPr/>
        <a:lstStyle/>
        <a:p>
          <a:endParaRPr lang="en-US"/>
        </a:p>
      </dgm:t>
    </dgm:pt>
    <dgm:pt modelId="{4E17B52C-912F-469A-B2A1-4231DD0236E7}" type="sibTrans" cxnId="{92E4CF75-3AD6-4916-9AF2-F41BC97731DA}">
      <dgm:prSet/>
      <dgm:spPr/>
      <dgm:t>
        <a:bodyPr/>
        <a:lstStyle/>
        <a:p>
          <a:endParaRPr lang="en-US"/>
        </a:p>
      </dgm:t>
    </dgm:pt>
    <dgm:pt modelId="{24E9351A-D3FE-470F-BF93-1BAB17CB0657}">
      <dgm:prSet phldrT="[Text]"/>
      <dgm:spPr/>
      <dgm:t>
        <a:bodyPr/>
        <a:lstStyle/>
        <a:p>
          <a:r>
            <a:rPr lang="en-US" dirty="0" smtClean="0"/>
            <a:t>Introduction to algorithms </a:t>
          </a:r>
          <a:endParaRPr lang="en-US" b="1" dirty="0"/>
        </a:p>
      </dgm:t>
    </dgm:pt>
    <dgm:pt modelId="{E50B649E-77CC-4F55-A2A5-2FEED28C870C}" type="parTrans" cxnId="{3C558B0D-2061-4DB6-B4CD-9511049BFFD9}">
      <dgm:prSet/>
      <dgm:spPr/>
      <dgm:t>
        <a:bodyPr/>
        <a:lstStyle/>
        <a:p>
          <a:endParaRPr lang="en-US"/>
        </a:p>
      </dgm:t>
    </dgm:pt>
    <dgm:pt modelId="{E34F6946-669B-4691-B97E-FB99E6DA02B0}" type="sibTrans" cxnId="{3C558B0D-2061-4DB6-B4CD-9511049BFFD9}">
      <dgm:prSet/>
      <dgm:spPr/>
      <dgm:t>
        <a:bodyPr/>
        <a:lstStyle/>
        <a:p>
          <a:endParaRPr lang="en-US"/>
        </a:p>
      </dgm:t>
    </dgm:pt>
    <dgm:pt modelId="{6A1BB3CE-9874-4CEC-BA3F-66826EC8A80B}">
      <dgm:prSet phldrT="[Text]"/>
      <dgm:spPr/>
      <dgm:t>
        <a:bodyPr/>
        <a:lstStyle/>
        <a:p>
          <a:r>
            <a:rPr lang="en-US" dirty="0" smtClean="0"/>
            <a:t>Asymptotic Analysis</a:t>
          </a:r>
          <a:endParaRPr lang="en-US" b="1" dirty="0"/>
        </a:p>
      </dgm:t>
    </dgm:pt>
    <dgm:pt modelId="{F3577FAE-AB81-46B2-8DF8-6383ED97E1F9}" type="parTrans" cxnId="{1F694999-DD6D-4BFE-91CB-7370BDCD931E}">
      <dgm:prSet/>
      <dgm:spPr/>
      <dgm:t>
        <a:bodyPr/>
        <a:lstStyle/>
        <a:p>
          <a:endParaRPr lang="en-US"/>
        </a:p>
      </dgm:t>
    </dgm:pt>
    <dgm:pt modelId="{66EDB6A8-1135-454A-BCB1-2DDE1FAFA14C}" type="sibTrans" cxnId="{1F694999-DD6D-4BFE-91CB-7370BDCD931E}">
      <dgm:prSet/>
      <dgm:spPr/>
      <dgm:t>
        <a:bodyPr/>
        <a:lstStyle/>
        <a:p>
          <a:endParaRPr lang="en-US"/>
        </a:p>
      </dgm:t>
    </dgm:pt>
    <dgm:pt modelId="{B4ABF703-6971-4D20-B4FB-D926579DD7D6}">
      <dgm:prSet phldrT="[Text]"/>
      <dgm:spPr/>
      <dgm:t>
        <a:bodyPr/>
        <a:lstStyle/>
        <a:p>
          <a:r>
            <a:rPr lang="en-US" dirty="0" smtClean="0"/>
            <a:t>2) Design Techniques</a:t>
          </a:r>
          <a:endParaRPr lang="en-US" dirty="0"/>
        </a:p>
      </dgm:t>
    </dgm:pt>
    <dgm:pt modelId="{28D5AA84-BB01-4968-9E5C-67207A628227}" type="parTrans" cxnId="{ABDF5E40-E97B-41B3-9F09-CD0FAB538E9C}">
      <dgm:prSet/>
      <dgm:spPr/>
      <dgm:t>
        <a:bodyPr/>
        <a:lstStyle/>
        <a:p>
          <a:endParaRPr lang="en-US"/>
        </a:p>
      </dgm:t>
    </dgm:pt>
    <dgm:pt modelId="{6BDC070D-43B2-44BA-8B45-3533D6B7F023}" type="sibTrans" cxnId="{ABDF5E40-E97B-41B3-9F09-CD0FAB538E9C}">
      <dgm:prSet/>
      <dgm:spPr/>
      <dgm:t>
        <a:bodyPr/>
        <a:lstStyle/>
        <a:p>
          <a:endParaRPr lang="en-US"/>
        </a:p>
      </dgm:t>
    </dgm:pt>
    <dgm:pt modelId="{84A82722-8EE6-49DF-803A-65701DCDC28A}">
      <dgm:prSet phldrT="[Text]"/>
      <dgm:spPr/>
      <dgm:t>
        <a:bodyPr/>
        <a:lstStyle/>
        <a:p>
          <a:r>
            <a:rPr lang="en-US" dirty="0" smtClean="0"/>
            <a:t>Divide and Conquer</a:t>
          </a:r>
          <a:endParaRPr lang="en-US" dirty="0"/>
        </a:p>
      </dgm:t>
    </dgm:pt>
    <dgm:pt modelId="{BE549E36-80AD-4A7D-8AB6-68D6FF0BEA5B}" type="parTrans" cxnId="{9007423A-2BDF-4AF0-BDED-CAAEB06773E5}">
      <dgm:prSet/>
      <dgm:spPr/>
      <dgm:t>
        <a:bodyPr/>
        <a:lstStyle/>
        <a:p>
          <a:endParaRPr lang="en-US"/>
        </a:p>
      </dgm:t>
    </dgm:pt>
    <dgm:pt modelId="{8BECC5F5-0776-4800-A0D0-166870C82E79}" type="sibTrans" cxnId="{9007423A-2BDF-4AF0-BDED-CAAEB06773E5}">
      <dgm:prSet/>
      <dgm:spPr/>
      <dgm:t>
        <a:bodyPr/>
        <a:lstStyle/>
        <a:p>
          <a:endParaRPr lang="en-US"/>
        </a:p>
      </dgm:t>
    </dgm:pt>
    <dgm:pt modelId="{FDFC8DE2-44F8-4A0C-A1E2-3270338C2679}">
      <dgm:prSet phldrT="[Text]"/>
      <dgm:spPr/>
      <dgm:t>
        <a:bodyPr/>
        <a:lstStyle/>
        <a:p>
          <a:r>
            <a:rPr lang="en-US" dirty="0" smtClean="0"/>
            <a:t>3) Graph and Advanced Analysis Techniques</a:t>
          </a:r>
          <a:endParaRPr lang="en-US" dirty="0"/>
        </a:p>
      </dgm:t>
    </dgm:pt>
    <dgm:pt modelId="{11A5794F-1CDE-4021-96E1-77F286159139}" type="parTrans" cxnId="{BD572D1C-372A-4264-AA7C-E0A0E0DA842C}">
      <dgm:prSet/>
      <dgm:spPr/>
      <dgm:t>
        <a:bodyPr/>
        <a:lstStyle/>
        <a:p>
          <a:endParaRPr lang="en-US"/>
        </a:p>
      </dgm:t>
    </dgm:pt>
    <dgm:pt modelId="{AF8F64DF-581D-4B2E-A379-FBAD73F883B5}" type="sibTrans" cxnId="{BD572D1C-372A-4264-AA7C-E0A0E0DA842C}">
      <dgm:prSet/>
      <dgm:spPr/>
      <dgm:t>
        <a:bodyPr/>
        <a:lstStyle/>
        <a:p>
          <a:endParaRPr lang="en-US"/>
        </a:p>
      </dgm:t>
    </dgm:pt>
    <dgm:pt modelId="{102C8261-4966-43A5-B285-47E19152FE26}">
      <dgm:prSet phldrT="[Text]"/>
      <dgm:spPr/>
      <dgm:t>
        <a:bodyPr/>
        <a:lstStyle/>
        <a:p>
          <a:r>
            <a:rPr lang="en-US" dirty="0" smtClean="0"/>
            <a:t>Graph Algorithms </a:t>
          </a:r>
          <a:endParaRPr lang="en-US" dirty="0"/>
        </a:p>
      </dgm:t>
    </dgm:pt>
    <dgm:pt modelId="{B83CA73B-CFA7-47A4-B7BB-A9FD5A363D45}" type="parTrans" cxnId="{4A1CB1DB-263E-4352-A8F4-4B2FE7E43FA5}">
      <dgm:prSet/>
      <dgm:spPr/>
      <dgm:t>
        <a:bodyPr/>
        <a:lstStyle/>
        <a:p>
          <a:endParaRPr lang="en-US"/>
        </a:p>
      </dgm:t>
    </dgm:pt>
    <dgm:pt modelId="{6F310E97-CFF5-4936-91C5-0451D4CF6F80}" type="sibTrans" cxnId="{4A1CB1DB-263E-4352-A8F4-4B2FE7E43FA5}">
      <dgm:prSet/>
      <dgm:spPr/>
      <dgm:t>
        <a:bodyPr/>
        <a:lstStyle/>
        <a:p>
          <a:endParaRPr lang="en-US"/>
        </a:p>
      </dgm:t>
    </dgm:pt>
    <dgm:pt modelId="{276CA89A-F81F-4D42-A3CB-655267880A9A}">
      <dgm:prSet/>
      <dgm:spPr/>
      <dgm:t>
        <a:bodyPr/>
        <a:lstStyle/>
        <a:p>
          <a:r>
            <a:rPr lang="en-US" dirty="0" smtClean="0"/>
            <a:t>4) Selected Topics</a:t>
          </a:r>
          <a:endParaRPr lang="en-US" dirty="0"/>
        </a:p>
      </dgm:t>
    </dgm:pt>
    <dgm:pt modelId="{BBD63F59-C1A1-4DCD-8BED-AF9E5028E483}" type="parTrans" cxnId="{E3F9F733-4E0C-4B29-8FE5-F0BDA9810296}">
      <dgm:prSet/>
      <dgm:spPr/>
      <dgm:t>
        <a:bodyPr/>
        <a:lstStyle/>
        <a:p>
          <a:endParaRPr lang="en-US"/>
        </a:p>
      </dgm:t>
    </dgm:pt>
    <dgm:pt modelId="{B261D6E9-412E-42B6-A446-3A2422179DAF}" type="sibTrans" cxnId="{E3F9F733-4E0C-4B29-8FE5-F0BDA9810296}">
      <dgm:prSet/>
      <dgm:spPr/>
      <dgm:t>
        <a:bodyPr/>
        <a:lstStyle/>
        <a:p>
          <a:endParaRPr lang="en-US"/>
        </a:p>
      </dgm:t>
    </dgm:pt>
    <dgm:pt modelId="{DF855B3D-11B2-4800-98CD-DCE05CFFD0C1}">
      <dgm:prSet/>
      <dgm:spPr/>
      <dgm:t>
        <a:bodyPr/>
        <a:lstStyle/>
        <a:p>
          <a:r>
            <a:rPr lang="en-US" dirty="0" smtClean="0"/>
            <a:t>NP completeness</a:t>
          </a:r>
          <a:endParaRPr lang="en-US" dirty="0"/>
        </a:p>
      </dgm:t>
    </dgm:pt>
    <dgm:pt modelId="{15E900EA-33F4-4507-B398-687D0F97C9A7}" type="parTrans" cxnId="{5565797B-9FD7-44D3-B457-A8099E10DE53}">
      <dgm:prSet/>
      <dgm:spPr/>
      <dgm:t>
        <a:bodyPr/>
        <a:lstStyle/>
        <a:p>
          <a:endParaRPr lang="en-US"/>
        </a:p>
      </dgm:t>
    </dgm:pt>
    <dgm:pt modelId="{B145DADE-770A-42FD-AB71-FC13ECCF87BE}" type="sibTrans" cxnId="{5565797B-9FD7-44D3-B457-A8099E10DE53}">
      <dgm:prSet/>
      <dgm:spPr/>
      <dgm:t>
        <a:bodyPr/>
        <a:lstStyle/>
        <a:p>
          <a:endParaRPr lang="en-US"/>
        </a:p>
      </dgm:t>
    </dgm:pt>
    <dgm:pt modelId="{82ECF642-FB42-4BBD-8E63-1161137821A9}">
      <dgm:prSet/>
      <dgm:spPr/>
      <dgm:t>
        <a:bodyPr/>
        <a:lstStyle/>
        <a:p>
          <a:r>
            <a:rPr lang="en-US" dirty="0" smtClean="0"/>
            <a:t>Approximation algorithms</a:t>
          </a:r>
          <a:endParaRPr lang="en-US" dirty="0"/>
        </a:p>
      </dgm:t>
    </dgm:pt>
    <dgm:pt modelId="{DAE9C82A-BC4C-4A02-A121-14542A317726}" type="parTrans" cxnId="{95D153E5-54CA-4357-A61A-C1A8500F83B9}">
      <dgm:prSet/>
      <dgm:spPr/>
      <dgm:t>
        <a:bodyPr/>
        <a:lstStyle/>
        <a:p>
          <a:endParaRPr lang="en-US"/>
        </a:p>
      </dgm:t>
    </dgm:pt>
    <dgm:pt modelId="{5532B243-2180-48E1-B822-3AA3A12E2927}" type="sibTrans" cxnId="{95D153E5-54CA-4357-A61A-C1A8500F83B9}">
      <dgm:prSet/>
      <dgm:spPr/>
      <dgm:t>
        <a:bodyPr/>
        <a:lstStyle/>
        <a:p>
          <a:endParaRPr lang="en-US"/>
        </a:p>
      </dgm:t>
    </dgm:pt>
    <dgm:pt modelId="{86057CCB-017F-D34D-9A50-2AB5B56FB581}">
      <dgm:prSet phldrT="[Text]"/>
      <dgm:spPr/>
      <dgm:t>
        <a:bodyPr/>
        <a:lstStyle/>
        <a:p>
          <a:r>
            <a:rPr lang="en-US" dirty="0" smtClean="0"/>
            <a:t>Dynamic Programing</a:t>
          </a:r>
          <a:endParaRPr lang="en-US" dirty="0"/>
        </a:p>
      </dgm:t>
    </dgm:pt>
    <dgm:pt modelId="{BDCBFB6B-9D19-CC4D-8E5F-03A0A6B6432D}" type="parTrans" cxnId="{96D071B5-BC93-C547-AAB3-082C213F6BD6}">
      <dgm:prSet/>
      <dgm:spPr/>
      <dgm:t>
        <a:bodyPr/>
        <a:lstStyle/>
        <a:p>
          <a:endParaRPr lang="en-US"/>
        </a:p>
      </dgm:t>
    </dgm:pt>
    <dgm:pt modelId="{ECEBC5D5-86DB-FC4C-9825-D3065526BCB0}" type="sibTrans" cxnId="{96D071B5-BC93-C547-AAB3-082C213F6BD6}">
      <dgm:prSet/>
      <dgm:spPr/>
      <dgm:t>
        <a:bodyPr/>
        <a:lstStyle/>
        <a:p>
          <a:endParaRPr lang="en-US"/>
        </a:p>
      </dgm:t>
    </dgm:pt>
    <dgm:pt modelId="{07E34308-9F8A-3A4C-9078-C8795C068C12}">
      <dgm:prSet phldrT="[Text]"/>
      <dgm:spPr/>
      <dgm:t>
        <a:bodyPr/>
        <a:lstStyle/>
        <a:p>
          <a:endParaRPr lang="en-US" dirty="0"/>
        </a:p>
      </dgm:t>
    </dgm:pt>
    <dgm:pt modelId="{28B2FECF-1CAB-144F-80C4-2258DE9C02F2}" type="parTrans" cxnId="{0633AC26-9C0A-3449-8FE9-664EFBFF7012}">
      <dgm:prSet/>
      <dgm:spPr/>
      <dgm:t>
        <a:bodyPr/>
        <a:lstStyle/>
        <a:p>
          <a:endParaRPr lang="en-US"/>
        </a:p>
      </dgm:t>
    </dgm:pt>
    <dgm:pt modelId="{62340E8E-BA19-194A-91F4-1E1E7CBAD1FD}" type="sibTrans" cxnId="{0633AC26-9C0A-3449-8FE9-664EFBFF7012}">
      <dgm:prSet/>
      <dgm:spPr/>
      <dgm:t>
        <a:bodyPr/>
        <a:lstStyle/>
        <a:p>
          <a:endParaRPr lang="en-US"/>
        </a:p>
      </dgm:t>
    </dgm:pt>
    <dgm:pt modelId="{DA761F00-F37F-C843-82F7-1D21CD9C2097}">
      <dgm:prSet phldrT="[Text]"/>
      <dgm:spPr/>
      <dgm:t>
        <a:bodyPr/>
        <a:lstStyle/>
        <a:p>
          <a:r>
            <a:rPr lang="en-US" dirty="0" smtClean="0"/>
            <a:t>Greedy Algorithms</a:t>
          </a:r>
          <a:endParaRPr lang="en-US" dirty="0"/>
        </a:p>
      </dgm:t>
    </dgm:pt>
    <dgm:pt modelId="{6482FC61-2706-E043-9732-08F46CA9669C}" type="parTrans" cxnId="{43E1B24B-414B-3647-AF80-30A51E277DBA}">
      <dgm:prSet/>
      <dgm:spPr/>
      <dgm:t>
        <a:bodyPr/>
        <a:lstStyle/>
        <a:p>
          <a:endParaRPr lang="en-US"/>
        </a:p>
      </dgm:t>
    </dgm:pt>
    <dgm:pt modelId="{66898EDF-41BB-0F47-B6E6-C8B417CEA469}" type="sibTrans" cxnId="{43E1B24B-414B-3647-AF80-30A51E277DBA}">
      <dgm:prSet/>
      <dgm:spPr/>
      <dgm:t>
        <a:bodyPr/>
        <a:lstStyle/>
        <a:p>
          <a:endParaRPr lang="en-US"/>
        </a:p>
      </dgm:t>
    </dgm:pt>
    <dgm:pt modelId="{8A7A5264-1238-EF43-84AC-DC82B6DAFA16}">
      <dgm:prSet/>
      <dgm:spPr/>
      <dgm:t>
        <a:bodyPr/>
        <a:lstStyle/>
        <a:p>
          <a:r>
            <a:rPr lang="en-US" dirty="0" smtClean="0"/>
            <a:t>Randomized Algorithms</a:t>
          </a:r>
          <a:endParaRPr lang="en-US" dirty="0"/>
        </a:p>
      </dgm:t>
    </dgm:pt>
    <dgm:pt modelId="{AA22343E-FC6B-0B48-A394-62A2339BEC97}" type="parTrans" cxnId="{DF1C0108-A018-1C4E-A3F8-7E27B4CD65C5}">
      <dgm:prSet/>
      <dgm:spPr/>
      <dgm:t>
        <a:bodyPr/>
        <a:lstStyle/>
        <a:p>
          <a:endParaRPr lang="en-US"/>
        </a:p>
      </dgm:t>
    </dgm:pt>
    <dgm:pt modelId="{0A6F762B-DEA7-D248-BAD1-326993430B36}" type="sibTrans" cxnId="{DF1C0108-A018-1C4E-A3F8-7E27B4CD65C5}">
      <dgm:prSet/>
      <dgm:spPr/>
      <dgm:t>
        <a:bodyPr/>
        <a:lstStyle/>
        <a:p>
          <a:endParaRPr lang="en-US"/>
        </a:p>
      </dgm:t>
    </dgm:pt>
    <dgm:pt modelId="{64AE4948-969B-6744-8633-7B9D47824716}">
      <dgm:prSet phldrT="[Text]"/>
      <dgm:spPr/>
      <dgm:t>
        <a:bodyPr/>
        <a:lstStyle/>
        <a:p>
          <a:r>
            <a:rPr lang="en-US" dirty="0" smtClean="0"/>
            <a:t>Amortized Analysis</a:t>
          </a:r>
          <a:endParaRPr lang="en-US" dirty="0"/>
        </a:p>
      </dgm:t>
    </dgm:pt>
    <dgm:pt modelId="{E3FB2362-23D7-564B-A40E-45F4D9781090}" type="parTrans" cxnId="{9432DC9E-9689-6E4B-B242-02CB3602C615}">
      <dgm:prSet/>
      <dgm:spPr/>
      <dgm:t>
        <a:bodyPr/>
        <a:lstStyle/>
        <a:p>
          <a:endParaRPr lang="en-US"/>
        </a:p>
      </dgm:t>
    </dgm:pt>
    <dgm:pt modelId="{2215F2DE-1935-1D41-A629-37BA3F6D820E}" type="sibTrans" cxnId="{9432DC9E-9689-6E4B-B242-02CB3602C615}">
      <dgm:prSet/>
      <dgm:spPr/>
      <dgm:t>
        <a:bodyPr/>
        <a:lstStyle/>
        <a:p>
          <a:endParaRPr lang="en-US"/>
        </a:p>
      </dgm:t>
    </dgm:pt>
    <dgm:pt modelId="{7E18AB0B-1C29-4646-9B99-F73B3208FB04}">
      <dgm:prSet phldrT="[Text]"/>
      <dgm:spPr/>
      <dgm:t>
        <a:bodyPr/>
        <a:lstStyle/>
        <a:p>
          <a:r>
            <a:rPr lang="en-US" dirty="0" smtClean="0"/>
            <a:t>Probabilistic Analysis</a:t>
          </a:r>
          <a:endParaRPr lang="en-US" dirty="0"/>
        </a:p>
      </dgm:t>
    </dgm:pt>
    <dgm:pt modelId="{B29EDAC8-8329-0F4A-AC29-59E51A5BDC83}" type="parTrans" cxnId="{133BDCAB-B90C-D64B-875A-24C3D947FDD6}">
      <dgm:prSet/>
      <dgm:spPr/>
      <dgm:t>
        <a:bodyPr/>
        <a:lstStyle/>
        <a:p>
          <a:endParaRPr lang="en-US"/>
        </a:p>
      </dgm:t>
    </dgm:pt>
    <dgm:pt modelId="{BB11AFA6-BF09-FA4D-B3EE-6DBD965B0B83}" type="sibTrans" cxnId="{133BDCAB-B90C-D64B-875A-24C3D947FDD6}">
      <dgm:prSet/>
      <dgm:spPr/>
      <dgm:t>
        <a:bodyPr/>
        <a:lstStyle/>
        <a:p>
          <a:endParaRPr lang="en-US"/>
        </a:p>
      </dgm:t>
    </dgm:pt>
    <dgm:pt modelId="{CC8B0B4F-F220-0748-BC12-3E7EA91E57D6}">
      <dgm:prSet/>
      <dgm:spPr/>
      <dgm:t>
        <a:bodyPr/>
        <a:lstStyle/>
        <a:p>
          <a:r>
            <a:rPr lang="en-US" dirty="0" smtClean="0"/>
            <a:t>Cryptography</a:t>
          </a:r>
          <a:endParaRPr lang="en-US" dirty="0"/>
        </a:p>
      </dgm:t>
    </dgm:pt>
    <dgm:pt modelId="{D5ECCCF8-5742-D347-BFCD-1E330EA15B67}" type="parTrans" cxnId="{24F3B214-8040-7040-9DDF-993C8D6BCD7B}">
      <dgm:prSet/>
      <dgm:spPr/>
      <dgm:t>
        <a:bodyPr/>
        <a:lstStyle/>
        <a:p>
          <a:endParaRPr lang="en-US"/>
        </a:p>
      </dgm:t>
    </dgm:pt>
    <dgm:pt modelId="{14499D3D-91D0-234F-8EF1-BF0CC494462F}" type="sibTrans" cxnId="{24F3B214-8040-7040-9DDF-993C8D6BCD7B}">
      <dgm:prSet/>
      <dgm:spPr/>
      <dgm:t>
        <a:bodyPr/>
        <a:lstStyle/>
        <a:p>
          <a:endParaRPr lang="en-US"/>
        </a:p>
      </dgm:t>
    </dgm:pt>
    <dgm:pt modelId="{BFE3C6CF-11BD-1947-B747-B300AFB31B65}">
      <dgm:prSet phldrT="[Text]"/>
      <dgm:spPr/>
      <dgm:t>
        <a:bodyPr/>
        <a:lstStyle/>
        <a:p>
          <a:r>
            <a:rPr lang="en-US" dirty="0" smtClean="0"/>
            <a:t>Recurrences</a:t>
          </a:r>
          <a:endParaRPr lang="en-US" b="1" dirty="0"/>
        </a:p>
      </dgm:t>
    </dgm:pt>
    <dgm:pt modelId="{129528C9-B1DA-B64F-BE1F-C6CBF1E90E27}" type="parTrans" cxnId="{2280DB01-4B97-5A42-A9AB-36004D2E24F1}">
      <dgm:prSet/>
      <dgm:spPr/>
      <dgm:t>
        <a:bodyPr/>
        <a:lstStyle/>
        <a:p>
          <a:endParaRPr lang="en-US"/>
        </a:p>
      </dgm:t>
    </dgm:pt>
    <dgm:pt modelId="{57547F4B-815F-4B49-9B4F-354A04710063}" type="sibTrans" cxnId="{2280DB01-4B97-5A42-A9AB-36004D2E24F1}">
      <dgm:prSet/>
      <dgm:spPr/>
      <dgm:t>
        <a:bodyPr/>
        <a:lstStyle/>
        <a:p>
          <a:endParaRPr lang="en-US"/>
        </a:p>
      </dgm:t>
    </dgm:pt>
    <dgm:pt modelId="{A3CE4FB2-3BA7-4DCE-A37C-77F14133F633}" type="pres">
      <dgm:prSet presAssocID="{FADDD405-3B1B-4116-87E0-519FE2F018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CC0500-E884-4BA8-9EE7-B9CAB72619FE}" type="pres">
      <dgm:prSet presAssocID="{7CD50328-E711-4AF4-8347-9D00C4924E9C}" presName="composite" presStyleCnt="0"/>
      <dgm:spPr/>
    </dgm:pt>
    <dgm:pt modelId="{2263B021-CB64-4F0C-929E-A86830EE7A24}" type="pres">
      <dgm:prSet presAssocID="{7CD50328-E711-4AF4-8347-9D00C4924E9C}" presName="parTx" presStyleLbl="alignNode1" presStyleIdx="0" presStyleCnt="4" custScaleY="16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B71BD-4177-4FDD-BFB3-7FA6BB3F7841}" type="pres">
      <dgm:prSet presAssocID="{7CD50328-E711-4AF4-8347-9D00C4924E9C}" presName="desTx" presStyleLbl="alignAccFollowNode1" presStyleIdx="0" presStyleCnt="4" custScaleY="93626" custLinFactNeighborY="12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F8A67-66D6-4359-910E-ABE0488A44E0}" type="pres">
      <dgm:prSet presAssocID="{4E17B52C-912F-469A-B2A1-4231DD0236E7}" presName="space" presStyleCnt="0"/>
      <dgm:spPr/>
    </dgm:pt>
    <dgm:pt modelId="{7F89ED7F-3847-4FE6-8468-B70B2B33D7F3}" type="pres">
      <dgm:prSet presAssocID="{B4ABF703-6971-4D20-B4FB-D926579DD7D6}" presName="composite" presStyleCnt="0"/>
      <dgm:spPr/>
    </dgm:pt>
    <dgm:pt modelId="{CB5E451A-9F12-4B75-A1FF-BA6D58E237EE}" type="pres">
      <dgm:prSet presAssocID="{B4ABF703-6971-4D20-B4FB-D926579DD7D6}" presName="parTx" presStyleLbl="alignNode1" presStyleIdx="1" presStyleCnt="4" custScaleY="16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2DB2-5532-4DF5-B631-742E98CE6490}" type="pres">
      <dgm:prSet presAssocID="{B4ABF703-6971-4D20-B4FB-D926579DD7D6}" presName="desTx" presStyleLbl="alignAccFollowNode1" presStyleIdx="1" presStyleCnt="4" custScaleY="93626" custLinFactNeighborY="12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29E8-FE2F-4122-B5FB-0910D05547B6}" type="pres">
      <dgm:prSet presAssocID="{6BDC070D-43B2-44BA-8B45-3533D6B7F023}" presName="space" presStyleCnt="0"/>
      <dgm:spPr/>
    </dgm:pt>
    <dgm:pt modelId="{611EAE7E-ADC0-4330-B2AD-CA8C388C10DB}" type="pres">
      <dgm:prSet presAssocID="{FDFC8DE2-44F8-4A0C-A1E2-3270338C2679}" presName="composite" presStyleCnt="0"/>
      <dgm:spPr/>
    </dgm:pt>
    <dgm:pt modelId="{69B07E06-CA9E-4EE4-B1DF-93C3BD5DC99B}" type="pres">
      <dgm:prSet presAssocID="{FDFC8DE2-44F8-4A0C-A1E2-3270338C2679}" presName="parTx" presStyleLbl="alignNode1" presStyleIdx="2" presStyleCnt="4" custScaleY="16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A4F7-B42E-41D7-AD23-5B84D2208218}" type="pres">
      <dgm:prSet presAssocID="{FDFC8DE2-44F8-4A0C-A1E2-3270338C2679}" presName="desTx" presStyleLbl="alignAccFollowNode1" presStyleIdx="2" presStyleCnt="4" custScaleY="93626" custLinFactNeighborY="12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00DAE-59D4-4B57-8426-E9D5A1336F4C}" type="pres">
      <dgm:prSet presAssocID="{AF8F64DF-581D-4B2E-A379-FBAD73F883B5}" presName="space" presStyleCnt="0"/>
      <dgm:spPr/>
    </dgm:pt>
    <dgm:pt modelId="{CDF2101D-AAF7-417E-A462-3042A0FE9854}" type="pres">
      <dgm:prSet presAssocID="{276CA89A-F81F-4D42-A3CB-655267880A9A}" presName="composite" presStyleCnt="0"/>
      <dgm:spPr/>
    </dgm:pt>
    <dgm:pt modelId="{3461451B-5546-4840-A6CD-DAF40552661C}" type="pres">
      <dgm:prSet presAssocID="{276CA89A-F81F-4D42-A3CB-655267880A9A}" presName="parTx" presStyleLbl="alignNode1" presStyleIdx="3" presStyleCnt="4" custScaleY="16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3DC00-7CF8-4160-8DE5-82476AA404B9}" type="pres">
      <dgm:prSet presAssocID="{276CA89A-F81F-4D42-A3CB-655267880A9A}" presName="desTx" presStyleLbl="alignAccFollowNode1" presStyleIdx="3" presStyleCnt="4" custScaleY="93626" custLinFactNeighborY="12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32CFD-F437-4568-88FA-B0D32378F1F0}" type="presOf" srcId="{6A1BB3CE-9874-4CEC-BA3F-66826EC8A80B}" destId="{218B71BD-4177-4FDD-BFB3-7FA6BB3F7841}" srcOrd="0" destOrd="1" presId="urn:microsoft.com/office/officeart/2005/8/layout/hList1"/>
    <dgm:cxn modelId="{43E1B24B-414B-3647-AF80-30A51E277DBA}" srcId="{B4ABF703-6971-4D20-B4FB-D926579DD7D6}" destId="{DA761F00-F37F-C843-82F7-1D21CD9C2097}" srcOrd="2" destOrd="0" parTransId="{6482FC61-2706-E043-9732-08F46CA9669C}" sibTransId="{66898EDF-41BB-0F47-B6E6-C8B417CEA469}"/>
    <dgm:cxn modelId="{9007423A-2BDF-4AF0-BDED-CAAEB06773E5}" srcId="{B4ABF703-6971-4D20-B4FB-D926579DD7D6}" destId="{84A82722-8EE6-49DF-803A-65701DCDC28A}" srcOrd="0" destOrd="0" parTransId="{BE549E36-80AD-4A7D-8AB6-68D6FF0BEA5B}" sibTransId="{8BECC5F5-0776-4800-A0D0-166870C82E79}"/>
    <dgm:cxn modelId="{24F3B214-8040-7040-9DDF-993C8D6BCD7B}" srcId="{276CA89A-F81F-4D42-A3CB-655267880A9A}" destId="{CC8B0B4F-F220-0748-BC12-3E7EA91E57D6}" srcOrd="3" destOrd="0" parTransId="{D5ECCCF8-5742-D347-BFCD-1E330EA15B67}" sibTransId="{14499D3D-91D0-234F-8EF1-BF0CC494462F}"/>
    <dgm:cxn modelId="{F0EA6DF8-F68E-A744-A229-CD0A6C94665C}" type="presOf" srcId="{BFE3C6CF-11BD-1947-B747-B300AFB31B65}" destId="{218B71BD-4177-4FDD-BFB3-7FA6BB3F7841}" srcOrd="0" destOrd="2" presId="urn:microsoft.com/office/officeart/2005/8/layout/hList1"/>
    <dgm:cxn modelId="{5565797B-9FD7-44D3-B457-A8099E10DE53}" srcId="{276CA89A-F81F-4D42-A3CB-655267880A9A}" destId="{DF855B3D-11B2-4800-98CD-DCE05CFFD0C1}" srcOrd="0" destOrd="0" parTransId="{15E900EA-33F4-4507-B398-687D0F97C9A7}" sibTransId="{B145DADE-770A-42FD-AB71-FC13ECCF87BE}"/>
    <dgm:cxn modelId="{ABDF5E40-E97B-41B3-9F09-CD0FAB538E9C}" srcId="{FADDD405-3B1B-4116-87E0-519FE2F01813}" destId="{B4ABF703-6971-4D20-B4FB-D926579DD7D6}" srcOrd="1" destOrd="0" parTransId="{28D5AA84-BB01-4968-9E5C-67207A628227}" sibTransId="{6BDC070D-43B2-44BA-8B45-3533D6B7F023}"/>
    <dgm:cxn modelId="{7B99A781-55F5-4DD9-A8D2-46BC97E6E953}" type="presOf" srcId="{FADDD405-3B1B-4116-87E0-519FE2F01813}" destId="{A3CE4FB2-3BA7-4DCE-A37C-77F14133F633}" srcOrd="0" destOrd="0" presId="urn:microsoft.com/office/officeart/2005/8/layout/hList1"/>
    <dgm:cxn modelId="{9432DC9E-9689-6E4B-B242-02CB3602C615}" srcId="{FDFC8DE2-44F8-4A0C-A1E2-3270338C2679}" destId="{64AE4948-969B-6744-8633-7B9D47824716}" srcOrd="1" destOrd="0" parTransId="{E3FB2362-23D7-564B-A40E-45F4D9781090}" sibTransId="{2215F2DE-1935-1D41-A629-37BA3F6D820E}"/>
    <dgm:cxn modelId="{4A1CB1DB-263E-4352-A8F4-4B2FE7E43FA5}" srcId="{FDFC8DE2-44F8-4A0C-A1E2-3270338C2679}" destId="{102C8261-4966-43A5-B285-47E19152FE26}" srcOrd="0" destOrd="0" parTransId="{B83CA73B-CFA7-47A4-B7BB-A9FD5A363D45}" sibTransId="{6F310E97-CFF5-4936-91C5-0451D4CF6F80}"/>
    <dgm:cxn modelId="{BD572D1C-372A-4264-AA7C-E0A0E0DA842C}" srcId="{FADDD405-3B1B-4116-87E0-519FE2F01813}" destId="{FDFC8DE2-44F8-4A0C-A1E2-3270338C2679}" srcOrd="2" destOrd="0" parTransId="{11A5794F-1CDE-4021-96E1-77F286159139}" sibTransId="{AF8F64DF-581D-4B2E-A379-FBAD73F883B5}"/>
    <dgm:cxn modelId="{92E4CF75-3AD6-4916-9AF2-F41BC97731DA}" srcId="{FADDD405-3B1B-4116-87E0-519FE2F01813}" destId="{7CD50328-E711-4AF4-8347-9D00C4924E9C}" srcOrd="0" destOrd="0" parTransId="{5FC6CC2A-BBE9-4568-817A-79D029E8D776}" sibTransId="{4E17B52C-912F-469A-B2A1-4231DD0236E7}"/>
    <dgm:cxn modelId="{60A43A99-209F-48DF-A670-B15DBC7E0164}" type="presOf" srcId="{82ECF642-FB42-4BBD-8E63-1161137821A9}" destId="{7A13DC00-7CF8-4160-8DE5-82476AA404B9}" srcOrd="0" destOrd="1" presId="urn:microsoft.com/office/officeart/2005/8/layout/hList1"/>
    <dgm:cxn modelId="{133BDCAB-B90C-D64B-875A-24C3D947FDD6}" srcId="{FDFC8DE2-44F8-4A0C-A1E2-3270338C2679}" destId="{7E18AB0B-1C29-4646-9B99-F73B3208FB04}" srcOrd="2" destOrd="0" parTransId="{B29EDAC8-8329-0F4A-AC29-59E51A5BDC83}" sibTransId="{BB11AFA6-BF09-FA4D-B3EE-6DBD965B0B83}"/>
    <dgm:cxn modelId="{DA12D612-C289-4FD2-9A1A-F7321DE2E210}" type="presOf" srcId="{B4ABF703-6971-4D20-B4FB-D926579DD7D6}" destId="{CB5E451A-9F12-4B75-A1FF-BA6D58E237EE}" srcOrd="0" destOrd="0" presId="urn:microsoft.com/office/officeart/2005/8/layout/hList1"/>
    <dgm:cxn modelId="{CE2F68A2-B1C8-4E5B-B356-99F37B72F61F}" type="presOf" srcId="{276CA89A-F81F-4D42-A3CB-655267880A9A}" destId="{3461451B-5546-4840-A6CD-DAF40552661C}" srcOrd="0" destOrd="0" presId="urn:microsoft.com/office/officeart/2005/8/layout/hList1"/>
    <dgm:cxn modelId="{FCCA37D7-3018-4055-81B8-809D7C371AAA}" type="presOf" srcId="{7CD50328-E711-4AF4-8347-9D00C4924E9C}" destId="{2263B021-CB64-4F0C-929E-A86830EE7A24}" srcOrd="0" destOrd="0" presId="urn:microsoft.com/office/officeart/2005/8/layout/hList1"/>
    <dgm:cxn modelId="{96D071B5-BC93-C547-AAB3-082C213F6BD6}" srcId="{B4ABF703-6971-4D20-B4FB-D926579DD7D6}" destId="{86057CCB-017F-D34D-9A50-2AB5B56FB581}" srcOrd="1" destOrd="0" parTransId="{BDCBFB6B-9D19-CC4D-8E5F-03A0A6B6432D}" sibTransId="{ECEBC5D5-86DB-FC4C-9825-D3065526BCB0}"/>
    <dgm:cxn modelId="{3C558B0D-2061-4DB6-B4CD-9511049BFFD9}" srcId="{7CD50328-E711-4AF4-8347-9D00C4924E9C}" destId="{24E9351A-D3FE-470F-BF93-1BAB17CB0657}" srcOrd="0" destOrd="0" parTransId="{E50B649E-77CC-4F55-A2A5-2FEED28C870C}" sibTransId="{E34F6946-669B-4691-B97E-FB99E6DA02B0}"/>
    <dgm:cxn modelId="{855A4241-190B-4D58-BFB1-D5C5CE0297FF}" type="presOf" srcId="{102C8261-4966-43A5-B285-47E19152FE26}" destId="{DDA5A4F7-B42E-41D7-AD23-5B84D2208218}" srcOrd="0" destOrd="0" presId="urn:microsoft.com/office/officeart/2005/8/layout/hList1"/>
    <dgm:cxn modelId="{5CE1B77B-89B1-A345-86E3-0134B0E47E65}" type="presOf" srcId="{8A7A5264-1238-EF43-84AC-DC82B6DAFA16}" destId="{7A13DC00-7CF8-4160-8DE5-82476AA404B9}" srcOrd="0" destOrd="2" presId="urn:microsoft.com/office/officeart/2005/8/layout/hList1"/>
    <dgm:cxn modelId="{B9118A1E-D9D8-4ACD-9B14-CF7B64E87E82}" type="presOf" srcId="{84A82722-8EE6-49DF-803A-65701DCDC28A}" destId="{293D2DB2-5532-4DF5-B631-742E98CE6490}" srcOrd="0" destOrd="0" presId="urn:microsoft.com/office/officeart/2005/8/layout/hList1"/>
    <dgm:cxn modelId="{15064D15-7F6E-AE4A-B85A-4E39D733813E}" type="presOf" srcId="{CC8B0B4F-F220-0748-BC12-3E7EA91E57D6}" destId="{7A13DC00-7CF8-4160-8DE5-82476AA404B9}" srcOrd="0" destOrd="3" presId="urn:microsoft.com/office/officeart/2005/8/layout/hList1"/>
    <dgm:cxn modelId="{95D153E5-54CA-4357-A61A-C1A8500F83B9}" srcId="{276CA89A-F81F-4D42-A3CB-655267880A9A}" destId="{82ECF642-FB42-4BBD-8E63-1161137821A9}" srcOrd="1" destOrd="0" parTransId="{DAE9C82A-BC4C-4A02-A121-14542A317726}" sibTransId="{5532B243-2180-48E1-B822-3AA3A12E2927}"/>
    <dgm:cxn modelId="{EB4AC986-D7A4-4AA2-8B57-49976C7D53E4}" type="presOf" srcId="{FDFC8DE2-44F8-4A0C-A1E2-3270338C2679}" destId="{69B07E06-CA9E-4EE4-B1DF-93C3BD5DC99B}" srcOrd="0" destOrd="0" presId="urn:microsoft.com/office/officeart/2005/8/layout/hList1"/>
    <dgm:cxn modelId="{2280DB01-4B97-5A42-A9AB-36004D2E24F1}" srcId="{7CD50328-E711-4AF4-8347-9D00C4924E9C}" destId="{BFE3C6CF-11BD-1947-B747-B300AFB31B65}" srcOrd="2" destOrd="0" parTransId="{129528C9-B1DA-B64F-BE1F-C6CBF1E90E27}" sibTransId="{57547F4B-815F-4B49-9B4F-354A04710063}"/>
    <dgm:cxn modelId="{B737AC18-DF81-D343-A164-F1EE52B55F3E}" type="presOf" srcId="{DA761F00-F37F-C843-82F7-1D21CD9C2097}" destId="{293D2DB2-5532-4DF5-B631-742E98CE6490}" srcOrd="0" destOrd="2" presId="urn:microsoft.com/office/officeart/2005/8/layout/hList1"/>
    <dgm:cxn modelId="{E3F9F733-4E0C-4B29-8FE5-F0BDA9810296}" srcId="{FADDD405-3B1B-4116-87E0-519FE2F01813}" destId="{276CA89A-F81F-4D42-A3CB-655267880A9A}" srcOrd="3" destOrd="0" parTransId="{BBD63F59-C1A1-4DCD-8BED-AF9E5028E483}" sibTransId="{B261D6E9-412E-42B6-A446-3A2422179DAF}"/>
    <dgm:cxn modelId="{B966A9DB-4670-7348-BF04-4E5304EBD608}" type="presOf" srcId="{64AE4948-969B-6744-8633-7B9D47824716}" destId="{DDA5A4F7-B42E-41D7-AD23-5B84D2208218}" srcOrd="0" destOrd="1" presId="urn:microsoft.com/office/officeart/2005/8/layout/hList1"/>
    <dgm:cxn modelId="{DF1C0108-A018-1C4E-A3F8-7E27B4CD65C5}" srcId="{276CA89A-F81F-4D42-A3CB-655267880A9A}" destId="{8A7A5264-1238-EF43-84AC-DC82B6DAFA16}" srcOrd="2" destOrd="0" parTransId="{AA22343E-FC6B-0B48-A394-62A2339BEC97}" sibTransId="{0A6F762B-DEA7-D248-BAD1-326993430B36}"/>
    <dgm:cxn modelId="{1F694999-DD6D-4BFE-91CB-7370BDCD931E}" srcId="{7CD50328-E711-4AF4-8347-9D00C4924E9C}" destId="{6A1BB3CE-9874-4CEC-BA3F-66826EC8A80B}" srcOrd="1" destOrd="0" parTransId="{F3577FAE-AB81-46B2-8DF8-6383ED97E1F9}" sibTransId="{66EDB6A8-1135-454A-BCB1-2DDE1FAFA14C}"/>
    <dgm:cxn modelId="{0633AC26-9C0A-3449-8FE9-664EFBFF7012}" srcId="{B4ABF703-6971-4D20-B4FB-D926579DD7D6}" destId="{07E34308-9F8A-3A4C-9078-C8795C068C12}" srcOrd="3" destOrd="0" parTransId="{28B2FECF-1CAB-144F-80C4-2258DE9C02F2}" sibTransId="{62340E8E-BA19-194A-91F4-1E1E7CBAD1FD}"/>
    <dgm:cxn modelId="{00818E12-8BF2-034E-BCE2-65D7207D5150}" type="presOf" srcId="{86057CCB-017F-D34D-9A50-2AB5B56FB581}" destId="{293D2DB2-5532-4DF5-B631-742E98CE6490}" srcOrd="0" destOrd="1" presId="urn:microsoft.com/office/officeart/2005/8/layout/hList1"/>
    <dgm:cxn modelId="{91956EB0-0117-45DE-8917-DC3B4B6007C7}" type="presOf" srcId="{24E9351A-D3FE-470F-BF93-1BAB17CB0657}" destId="{218B71BD-4177-4FDD-BFB3-7FA6BB3F7841}" srcOrd="0" destOrd="0" presId="urn:microsoft.com/office/officeart/2005/8/layout/hList1"/>
    <dgm:cxn modelId="{75DBB02A-94B7-F54F-9C18-93A6343AF921}" type="presOf" srcId="{07E34308-9F8A-3A4C-9078-C8795C068C12}" destId="{293D2DB2-5532-4DF5-B631-742E98CE6490}" srcOrd="0" destOrd="3" presId="urn:microsoft.com/office/officeart/2005/8/layout/hList1"/>
    <dgm:cxn modelId="{AA4B3FAF-7583-D348-9F1C-E8F240E39D56}" type="presOf" srcId="{7E18AB0B-1C29-4646-9B99-F73B3208FB04}" destId="{DDA5A4F7-B42E-41D7-AD23-5B84D2208218}" srcOrd="0" destOrd="2" presId="urn:microsoft.com/office/officeart/2005/8/layout/hList1"/>
    <dgm:cxn modelId="{BF60BB0E-AB46-4259-A1C3-EB0F773C9ED6}" type="presOf" srcId="{DF855B3D-11B2-4800-98CD-DCE05CFFD0C1}" destId="{7A13DC00-7CF8-4160-8DE5-82476AA404B9}" srcOrd="0" destOrd="0" presId="urn:microsoft.com/office/officeart/2005/8/layout/hList1"/>
    <dgm:cxn modelId="{8FEFD966-F16B-4B19-9B63-CD7B9912ACF0}" type="presParOf" srcId="{A3CE4FB2-3BA7-4DCE-A37C-77F14133F633}" destId="{1BCC0500-E884-4BA8-9EE7-B9CAB72619FE}" srcOrd="0" destOrd="0" presId="urn:microsoft.com/office/officeart/2005/8/layout/hList1"/>
    <dgm:cxn modelId="{6427C93B-1F1A-42D6-BF11-8A4439AB1F0D}" type="presParOf" srcId="{1BCC0500-E884-4BA8-9EE7-B9CAB72619FE}" destId="{2263B021-CB64-4F0C-929E-A86830EE7A24}" srcOrd="0" destOrd="0" presId="urn:microsoft.com/office/officeart/2005/8/layout/hList1"/>
    <dgm:cxn modelId="{B1703FD2-04C4-48E3-BC9C-07F794359BC0}" type="presParOf" srcId="{1BCC0500-E884-4BA8-9EE7-B9CAB72619FE}" destId="{218B71BD-4177-4FDD-BFB3-7FA6BB3F7841}" srcOrd="1" destOrd="0" presId="urn:microsoft.com/office/officeart/2005/8/layout/hList1"/>
    <dgm:cxn modelId="{71215B48-D396-4512-A14F-ED062F38EE85}" type="presParOf" srcId="{A3CE4FB2-3BA7-4DCE-A37C-77F14133F633}" destId="{CE5F8A67-66D6-4359-910E-ABE0488A44E0}" srcOrd="1" destOrd="0" presId="urn:microsoft.com/office/officeart/2005/8/layout/hList1"/>
    <dgm:cxn modelId="{7AFEE54C-1929-4FFD-8B25-691D36BFA655}" type="presParOf" srcId="{A3CE4FB2-3BA7-4DCE-A37C-77F14133F633}" destId="{7F89ED7F-3847-4FE6-8468-B70B2B33D7F3}" srcOrd="2" destOrd="0" presId="urn:microsoft.com/office/officeart/2005/8/layout/hList1"/>
    <dgm:cxn modelId="{A1D8F993-EDA3-4E1A-A936-D1F8F6BFB59D}" type="presParOf" srcId="{7F89ED7F-3847-4FE6-8468-B70B2B33D7F3}" destId="{CB5E451A-9F12-4B75-A1FF-BA6D58E237EE}" srcOrd="0" destOrd="0" presId="urn:microsoft.com/office/officeart/2005/8/layout/hList1"/>
    <dgm:cxn modelId="{44D99411-3C34-4BB0-88C5-156918C8BB5E}" type="presParOf" srcId="{7F89ED7F-3847-4FE6-8468-B70B2B33D7F3}" destId="{293D2DB2-5532-4DF5-B631-742E98CE6490}" srcOrd="1" destOrd="0" presId="urn:microsoft.com/office/officeart/2005/8/layout/hList1"/>
    <dgm:cxn modelId="{DC9AB263-F51B-45E3-96D2-354E7B46095C}" type="presParOf" srcId="{A3CE4FB2-3BA7-4DCE-A37C-77F14133F633}" destId="{56B229E8-FE2F-4122-B5FB-0910D05547B6}" srcOrd="3" destOrd="0" presId="urn:microsoft.com/office/officeart/2005/8/layout/hList1"/>
    <dgm:cxn modelId="{50CA15A0-ED26-4DAC-A124-603B1F982959}" type="presParOf" srcId="{A3CE4FB2-3BA7-4DCE-A37C-77F14133F633}" destId="{611EAE7E-ADC0-4330-B2AD-CA8C388C10DB}" srcOrd="4" destOrd="0" presId="urn:microsoft.com/office/officeart/2005/8/layout/hList1"/>
    <dgm:cxn modelId="{A036FAC8-7A68-4512-8939-971A00F5BE79}" type="presParOf" srcId="{611EAE7E-ADC0-4330-B2AD-CA8C388C10DB}" destId="{69B07E06-CA9E-4EE4-B1DF-93C3BD5DC99B}" srcOrd="0" destOrd="0" presId="urn:microsoft.com/office/officeart/2005/8/layout/hList1"/>
    <dgm:cxn modelId="{07B91A2C-1715-49E1-AE5C-0B92D947756C}" type="presParOf" srcId="{611EAE7E-ADC0-4330-B2AD-CA8C388C10DB}" destId="{DDA5A4F7-B42E-41D7-AD23-5B84D2208218}" srcOrd="1" destOrd="0" presId="urn:microsoft.com/office/officeart/2005/8/layout/hList1"/>
    <dgm:cxn modelId="{5E231DCF-A668-4CA0-A0E7-3E8AB4214C75}" type="presParOf" srcId="{A3CE4FB2-3BA7-4DCE-A37C-77F14133F633}" destId="{FF200DAE-59D4-4B57-8426-E9D5A1336F4C}" srcOrd="5" destOrd="0" presId="urn:microsoft.com/office/officeart/2005/8/layout/hList1"/>
    <dgm:cxn modelId="{89F549E1-B6EB-46D0-8960-ED946E098952}" type="presParOf" srcId="{A3CE4FB2-3BA7-4DCE-A37C-77F14133F633}" destId="{CDF2101D-AAF7-417E-A462-3042A0FE9854}" srcOrd="6" destOrd="0" presId="urn:microsoft.com/office/officeart/2005/8/layout/hList1"/>
    <dgm:cxn modelId="{E1615787-955B-4EC1-BAEA-3FA6AF3CA8BA}" type="presParOf" srcId="{CDF2101D-AAF7-417E-A462-3042A0FE9854}" destId="{3461451B-5546-4840-A6CD-DAF40552661C}" srcOrd="0" destOrd="0" presId="urn:microsoft.com/office/officeart/2005/8/layout/hList1"/>
    <dgm:cxn modelId="{74492CFA-9FEA-4DFE-9AF5-791D7C461208}" type="presParOf" srcId="{CDF2101D-AAF7-417E-A462-3042A0FE9854}" destId="{7A13DC00-7CF8-4160-8DE5-82476AA404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B021-CB64-4F0C-929E-A86830EE7A24}">
      <dsp:nvSpPr>
        <dsp:cNvPr id="0" name=""/>
        <dsp:cNvSpPr/>
      </dsp:nvSpPr>
      <dsp:spPr>
        <a:xfrm>
          <a:off x="3094" y="325957"/>
          <a:ext cx="1860500" cy="1252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1) Algorithmic Fundamentals</a:t>
          </a:r>
          <a:endParaRPr lang="en-US" sz="1400" kern="1200" dirty="0"/>
        </a:p>
      </dsp:txBody>
      <dsp:txXfrm>
        <a:off x="3094" y="325957"/>
        <a:ext cx="1860500" cy="1252101"/>
      </dsp:txXfrm>
    </dsp:sp>
    <dsp:sp modelId="{218B71BD-4177-4FDD-BFB3-7FA6BB3F7841}">
      <dsp:nvSpPr>
        <dsp:cNvPr id="0" name=""/>
        <dsp:cNvSpPr/>
      </dsp:nvSpPr>
      <dsp:spPr>
        <a:xfrm>
          <a:off x="3094" y="1601557"/>
          <a:ext cx="1860500" cy="1646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Introduction to algorithms 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Asymptotic Analysis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Recurrences</a:t>
          </a:r>
          <a:endParaRPr lang="en-US" sz="1400" b="1" kern="1200" dirty="0"/>
        </a:p>
      </dsp:txBody>
      <dsp:txXfrm>
        <a:off x="3094" y="1601557"/>
        <a:ext cx="1860500" cy="1646681"/>
      </dsp:txXfrm>
    </dsp:sp>
    <dsp:sp modelId="{CB5E451A-9F12-4B75-A1FF-BA6D58E237EE}">
      <dsp:nvSpPr>
        <dsp:cNvPr id="0" name=""/>
        <dsp:cNvSpPr/>
      </dsp:nvSpPr>
      <dsp:spPr>
        <a:xfrm>
          <a:off x="2124064" y="325957"/>
          <a:ext cx="1860500" cy="1252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2) Design Techniques</a:t>
          </a:r>
          <a:endParaRPr lang="en-US" sz="1400" kern="1200" dirty="0"/>
        </a:p>
      </dsp:txBody>
      <dsp:txXfrm>
        <a:off x="2124064" y="325957"/>
        <a:ext cx="1860500" cy="1252101"/>
      </dsp:txXfrm>
    </dsp:sp>
    <dsp:sp modelId="{293D2DB2-5532-4DF5-B631-742E98CE6490}">
      <dsp:nvSpPr>
        <dsp:cNvPr id="0" name=""/>
        <dsp:cNvSpPr/>
      </dsp:nvSpPr>
      <dsp:spPr>
        <a:xfrm>
          <a:off x="2124064" y="1601557"/>
          <a:ext cx="1860500" cy="1646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Divide and Conquer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Dynamic Programing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Greedy Algorithms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2124064" y="1601557"/>
        <a:ext cx="1860500" cy="1646681"/>
      </dsp:txXfrm>
    </dsp:sp>
    <dsp:sp modelId="{69B07E06-CA9E-4EE4-B1DF-93C3BD5DC99B}">
      <dsp:nvSpPr>
        <dsp:cNvPr id="0" name=""/>
        <dsp:cNvSpPr/>
      </dsp:nvSpPr>
      <dsp:spPr>
        <a:xfrm>
          <a:off x="4245035" y="325957"/>
          <a:ext cx="1860500" cy="1252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3) Graph and Advanced Analysis Techniques</a:t>
          </a:r>
          <a:endParaRPr lang="en-US" sz="1400" kern="1200" dirty="0"/>
        </a:p>
      </dsp:txBody>
      <dsp:txXfrm>
        <a:off x="4245035" y="325957"/>
        <a:ext cx="1860500" cy="1252101"/>
      </dsp:txXfrm>
    </dsp:sp>
    <dsp:sp modelId="{DDA5A4F7-B42E-41D7-AD23-5B84D2208218}">
      <dsp:nvSpPr>
        <dsp:cNvPr id="0" name=""/>
        <dsp:cNvSpPr/>
      </dsp:nvSpPr>
      <dsp:spPr>
        <a:xfrm>
          <a:off x="4245035" y="1601557"/>
          <a:ext cx="1860500" cy="1646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Graph Algorithms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Amortized Analysis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Probabilistic Analysis</a:t>
          </a:r>
          <a:endParaRPr lang="en-US" sz="1400" kern="1200" dirty="0"/>
        </a:p>
      </dsp:txBody>
      <dsp:txXfrm>
        <a:off x="4245035" y="1601557"/>
        <a:ext cx="1860500" cy="1646681"/>
      </dsp:txXfrm>
    </dsp:sp>
    <dsp:sp modelId="{3461451B-5546-4840-A6CD-DAF40552661C}">
      <dsp:nvSpPr>
        <dsp:cNvPr id="0" name=""/>
        <dsp:cNvSpPr/>
      </dsp:nvSpPr>
      <dsp:spPr>
        <a:xfrm>
          <a:off x="6366005" y="325957"/>
          <a:ext cx="1860500" cy="1252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4) Selected Topics</a:t>
          </a:r>
          <a:endParaRPr lang="en-US" sz="1400" kern="1200" dirty="0"/>
        </a:p>
      </dsp:txBody>
      <dsp:txXfrm>
        <a:off x="6366005" y="325957"/>
        <a:ext cx="1860500" cy="1252101"/>
      </dsp:txXfrm>
    </dsp:sp>
    <dsp:sp modelId="{7A13DC00-7CF8-4160-8DE5-82476AA404B9}">
      <dsp:nvSpPr>
        <dsp:cNvPr id="0" name=""/>
        <dsp:cNvSpPr/>
      </dsp:nvSpPr>
      <dsp:spPr>
        <a:xfrm>
          <a:off x="6366005" y="1601557"/>
          <a:ext cx="1860500" cy="1646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NP completeness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Approximation algorithms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Randomized Algorithms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Cryptography</a:t>
          </a:r>
          <a:endParaRPr lang="en-US" sz="1400" kern="1200" dirty="0"/>
        </a:p>
      </dsp:txBody>
      <dsp:txXfrm>
        <a:off x="6366005" y="1601557"/>
        <a:ext cx="1860500" cy="1646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6135-D78E-6942-9E8B-52FF63118002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F6F8-5E39-3940-BE9E-184A57D2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7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81F8-B49E-4613-89BF-407FF62CAD1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1958-A71B-4980-946B-240CA599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9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9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新的嘗試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68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1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8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我們非常強大的助教團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1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E84-DF18-164C-A58E-2C344687FDFD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FFA-EC06-BD46-8F19-50A095B3C234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6B1F-8021-784C-9196-B04AE55B52B1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02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44C8BB-AF85-D744-996F-23201F01439B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089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A94-4B7B-7D4E-A6CF-1BC2B5C12D3C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783-B66D-DB45-A0CB-227CF225E82F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flipH="1">
            <a:off x="3444110" y="304807"/>
            <a:ext cx="5414758" cy="1378796"/>
            <a:chOff x="452642" y="106873"/>
            <a:chExt cx="6225319" cy="1585195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1129180" y="329782"/>
              <a:ext cx="214781" cy="623939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6" idx="28"/>
            </p:cNvCxnSpPr>
            <p:nvPr/>
          </p:nvCxnSpPr>
          <p:spPr>
            <a:xfrm flipH="1">
              <a:off x="1343962" y="832531"/>
              <a:ext cx="1243514" cy="121191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4" idx="11"/>
            </p:cNvCxnSpPr>
            <p:nvPr/>
          </p:nvCxnSpPr>
          <p:spPr>
            <a:xfrm flipV="1">
              <a:off x="4935421" y="329782"/>
              <a:ext cx="1527759" cy="75214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44" idx="27"/>
            </p:cNvCxnSpPr>
            <p:nvPr/>
          </p:nvCxnSpPr>
          <p:spPr>
            <a:xfrm>
              <a:off x="2820219" y="755954"/>
              <a:ext cx="1967190" cy="34336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2" idx="52"/>
            </p:cNvCxnSpPr>
            <p:nvPr/>
          </p:nvCxnSpPr>
          <p:spPr>
            <a:xfrm flipV="1">
              <a:off x="848557" y="953721"/>
              <a:ext cx="495404" cy="464592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100544" y="227522"/>
              <a:ext cx="1111958" cy="1111958"/>
              <a:chOff x="4512733" y="3294082"/>
              <a:chExt cx="1933305" cy="193330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12733" y="3294082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143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16"/>
              <p:cNvSpPr>
                <a:spLocks noChangeAspect="1" noEditPoints="1"/>
              </p:cNvSpPr>
              <p:nvPr/>
            </p:nvSpPr>
            <p:spPr bwMode="auto">
              <a:xfrm>
                <a:off x="4815117" y="3672907"/>
                <a:ext cx="1328537" cy="1554480"/>
              </a:xfrm>
              <a:custGeom>
                <a:avLst/>
                <a:gdLst>
                  <a:gd name="T0" fmla="*/ 247 w 249"/>
                  <a:gd name="T1" fmla="*/ 228 h 291"/>
                  <a:gd name="T2" fmla="*/ 238 w 249"/>
                  <a:gd name="T3" fmla="*/ 184 h 291"/>
                  <a:gd name="T4" fmla="*/ 231 w 249"/>
                  <a:gd name="T5" fmla="*/ 170 h 291"/>
                  <a:gd name="T6" fmla="*/ 215 w 249"/>
                  <a:gd name="T7" fmla="*/ 158 h 291"/>
                  <a:gd name="T8" fmla="*/ 195 w 249"/>
                  <a:gd name="T9" fmla="*/ 156 h 291"/>
                  <a:gd name="T10" fmla="*/ 176 w 249"/>
                  <a:gd name="T11" fmla="*/ 150 h 291"/>
                  <a:gd name="T12" fmla="*/ 154 w 249"/>
                  <a:gd name="T13" fmla="*/ 131 h 291"/>
                  <a:gd name="T14" fmla="*/ 155 w 249"/>
                  <a:gd name="T15" fmla="*/ 108 h 291"/>
                  <a:gd name="T16" fmla="*/ 168 w 249"/>
                  <a:gd name="T17" fmla="*/ 87 h 291"/>
                  <a:gd name="T18" fmla="*/ 167 w 249"/>
                  <a:gd name="T19" fmla="*/ 72 h 291"/>
                  <a:gd name="T20" fmla="*/ 170 w 249"/>
                  <a:gd name="T21" fmla="*/ 62 h 291"/>
                  <a:gd name="T22" fmla="*/ 173 w 249"/>
                  <a:gd name="T23" fmla="*/ 44 h 291"/>
                  <a:gd name="T24" fmla="*/ 174 w 249"/>
                  <a:gd name="T25" fmla="*/ 26 h 291"/>
                  <a:gd name="T26" fmla="*/ 191 w 249"/>
                  <a:gd name="T27" fmla="*/ 21 h 291"/>
                  <a:gd name="T28" fmla="*/ 206 w 249"/>
                  <a:gd name="T29" fmla="*/ 17 h 291"/>
                  <a:gd name="T30" fmla="*/ 182 w 249"/>
                  <a:gd name="T31" fmla="*/ 12 h 291"/>
                  <a:gd name="T32" fmla="*/ 166 w 249"/>
                  <a:gd name="T33" fmla="*/ 6 h 291"/>
                  <a:gd name="T34" fmla="*/ 143 w 249"/>
                  <a:gd name="T35" fmla="*/ 5 h 291"/>
                  <a:gd name="T36" fmla="*/ 120 w 249"/>
                  <a:gd name="T37" fmla="*/ 0 h 291"/>
                  <a:gd name="T38" fmla="*/ 89 w 249"/>
                  <a:gd name="T39" fmla="*/ 8 h 291"/>
                  <a:gd name="T40" fmla="*/ 59 w 249"/>
                  <a:gd name="T41" fmla="*/ 18 h 291"/>
                  <a:gd name="T42" fmla="*/ 77 w 249"/>
                  <a:gd name="T43" fmla="*/ 21 h 291"/>
                  <a:gd name="T44" fmla="*/ 101 w 249"/>
                  <a:gd name="T45" fmla="*/ 27 h 291"/>
                  <a:gd name="T46" fmla="*/ 92 w 249"/>
                  <a:gd name="T47" fmla="*/ 54 h 291"/>
                  <a:gd name="T48" fmla="*/ 93 w 249"/>
                  <a:gd name="T49" fmla="*/ 66 h 291"/>
                  <a:gd name="T50" fmla="*/ 90 w 249"/>
                  <a:gd name="T51" fmla="*/ 74 h 291"/>
                  <a:gd name="T52" fmla="*/ 93 w 249"/>
                  <a:gd name="T53" fmla="*/ 89 h 291"/>
                  <a:gd name="T54" fmla="*/ 99 w 249"/>
                  <a:gd name="T55" fmla="*/ 98 h 291"/>
                  <a:gd name="T56" fmla="*/ 102 w 249"/>
                  <a:gd name="T57" fmla="*/ 126 h 291"/>
                  <a:gd name="T58" fmla="*/ 92 w 249"/>
                  <a:gd name="T59" fmla="*/ 146 h 291"/>
                  <a:gd name="T60" fmla="*/ 69 w 249"/>
                  <a:gd name="T61" fmla="*/ 154 h 291"/>
                  <a:gd name="T62" fmla="*/ 56 w 249"/>
                  <a:gd name="T63" fmla="*/ 153 h 291"/>
                  <a:gd name="T64" fmla="*/ 45 w 249"/>
                  <a:gd name="T65" fmla="*/ 158 h 291"/>
                  <a:gd name="T66" fmla="*/ 22 w 249"/>
                  <a:gd name="T67" fmla="*/ 175 h 291"/>
                  <a:gd name="T68" fmla="*/ 0 w 249"/>
                  <a:gd name="T69" fmla="*/ 236 h 291"/>
                  <a:gd name="T70" fmla="*/ 128 w 249"/>
                  <a:gd name="T71" fmla="*/ 291 h 291"/>
                  <a:gd name="T72" fmla="*/ 249 w 249"/>
                  <a:gd name="T73" fmla="*/ 242 h 291"/>
                  <a:gd name="T74" fmla="*/ 247 w 249"/>
                  <a:gd name="T75" fmla="*/ 228 h 291"/>
                  <a:gd name="T76" fmla="*/ 165 w 249"/>
                  <a:gd name="T77" fmla="*/ 42 h 291"/>
                  <a:gd name="T78" fmla="*/ 160 w 249"/>
                  <a:gd name="T79" fmla="*/ 30 h 291"/>
                  <a:gd name="T80" fmla="*/ 165 w 249"/>
                  <a:gd name="T81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291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9475" y="755954"/>
              <a:ext cx="775994" cy="775994"/>
              <a:chOff x="1767839" y="3302793"/>
              <a:chExt cx="1933305" cy="193330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767839" y="3302793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11"/>
              <p:cNvSpPr>
                <a:spLocks noChangeAspect="1"/>
              </p:cNvSpPr>
              <p:nvPr/>
            </p:nvSpPr>
            <p:spPr bwMode="auto">
              <a:xfrm>
                <a:off x="2110863" y="3681618"/>
                <a:ext cx="1247256" cy="1554480"/>
              </a:xfrm>
              <a:custGeom>
                <a:avLst/>
                <a:gdLst>
                  <a:gd name="T0" fmla="*/ 227 w 230"/>
                  <a:gd name="T1" fmla="*/ 230 h 287"/>
                  <a:gd name="T2" fmla="*/ 225 w 230"/>
                  <a:gd name="T3" fmla="*/ 207 h 287"/>
                  <a:gd name="T4" fmla="*/ 218 w 230"/>
                  <a:gd name="T5" fmla="*/ 186 h 287"/>
                  <a:gd name="T6" fmla="*/ 213 w 230"/>
                  <a:gd name="T7" fmla="*/ 178 h 287"/>
                  <a:gd name="T8" fmla="*/ 213 w 230"/>
                  <a:gd name="T9" fmla="*/ 168 h 287"/>
                  <a:gd name="T10" fmla="*/ 201 w 230"/>
                  <a:gd name="T11" fmla="*/ 155 h 287"/>
                  <a:gd name="T12" fmla="*/ 183 w 230"/>
                  <a:gd name="T13" fmla="*/ 146 h 287"/>
                  <a:gd name="T14" fmla="*/ 166 w 230"/>
                  <a:gd name="T15" fmla="*/ 134 h 287"/>
                  <a:gd name="T16" fmla="*/ 148 w 230"/>
                  <a:gd name="T17" fmla="*/ 120 h 287"/>
                  <a:gd name="T18" fmla="*/ 145 w 230"/>
                  <a:gd name="T19" fmla="*/ 109 h 287"/>
                  <a:gd name="T20" fmla="*/ 151 w 230"/>
                  <a:gd name="T21" fmla="*/ 92 h 287"/>
                  <a:gd name="T22" fmla="*/ 160 w 230"/>
                  <a:gd name="T23" fmla="*/ 80 h 287"/>
                  <a:gd name="T24" fmla="*/ 162 w 230"/>
                  <a:gd name="T25" fmla="*/ 69 h 287"/>
                  <a:gd name="T26" fmla="*/ 164 w 230"/>
                  <a:gd name="T27" fmla="*/ 59 h 287"/>
                  <a:gd name="T28" fmla="*/ 160 w 230"/>
                  <a:gd name="T29" fmla="*/ 14 h 287"/>
                  <a:gd name="T30" fmla="*/ 134 w 230"/>
                  <a:gd name="T31" fmla="*/ 1 h 287"/>
                  <a:gd name="T32" fmla="*/ 121 w 230"/>
                  <a:gd name="T33" fmla="*/ 11 h 287"/>
                  <a:gd name="T34" fmla="*/ 99 w 230"/>
                  <a:gd name="T35" fmla="*/ 6 h 287"/>
                  <a:gd name="T36" fmla="*/ 96 w 230"/>
                  <a:gd name="T37" fmla="*/ 14 h 287"/>
                  <a:gd name="T38" fmla="*/ 89 w 230"/>
                  <a:gd name="T39" fmla="*/ 15 h 287"/>
                  <a:gd name="T40" fmla="*/ 91 w 230"/>
                  <a:gd name="T41" fmla="*/ 21 h 287"/>
                  <a:gd name="T42" fmla="*/ 87 w 230"/>
                  <a:gd name="T43" fmla="*/ 24 h 287"/>
                  <a:gd name="T44" fmla="*/ 85 w 230"/>
                  <a:gd name="T45" fmla="*/ 35 h 287"/>
                  <a:gd name="T46" fmla="*/ 87 w 230"/>
                  <a:gd name="T47" fmla="*/ 47 h 287"/>
                  <a:gd name="T48" fmla="*/ 88 w 230"/>
                  <a:gd name="T49" fmla="*/ 61 h 287"/>
                  <a:gd name="T50" fmla="*/ 85 w 230"/>
                  <a:gd name="T51" fmla="*/ 74 h 287"/>
                  <a:gd name="T52" fmla="*/ 86 w 230"/>
                  <a:gd name="T53" fmla="*/ 84 h 287"/>
                  <a:gd name="T54" fmla="*/ 92 w 230"/>
                  <a:gd name="T55" fmla="*/ 88 h 287"/>
                  <a:gd name="T56" fmla="*/ 97 w 230"/>
                  <a:gd name="T57" fmla="*/ 113 h 287"/>
                  <a:gd name="T58" fmla="*/ 88 w 230"/>
                  <a:gd name="T59" fmla="*/ 124 h 287"/>
                  <a:gd name="T60" fmla="*/ 80 w 230"/>
                  <a:gd name="T61" fmla="*/ 130 h 287"/>
                  <a:gd name="T62" fmla="*/ 66 w 230"/>
                  <a:gd name="T63" fmla="*/ 140 h 287"/>
                  <a:gd name="T64" fmla="*/ 56 w 230"/>
                  <a:gd name="T65" fmla="*/ 143 h 287"/>
                  <a:gd name="T66" fmla="*/ 22 w 230"/>
                  <a:gd name="T67" fmla="*/ 170 h 287"/>
                  <a:gd name="T68" fmla="*/ 23 w 230"/>
                  <a:gd name="T69" fmla="*/ 180 h 287"/>
                  <a:gd name="T70" fmla="*/ 16 w 230"/>
                  <a:gd name="T71" fmla="*/ 186 h 287"/>
                  <a:gd name="T72" fmla="*/ 10 w 230"/>
                  <a:gd name="T73" fmla="*/ 200 h 287"/>
                  <a:gd name="T74" fmla="*/ 9 w 230"/>
                  <a:gd name="T75" fmla="*/ 211 h 287"/>
                  <a:gd name="T76" fmla="*/ 11 w 230"/>
                  <a:gd name="T77" fmla="*/ 224 h 287"/>
                  <a:gd name="T78" fmla="*/ 2 w 230"/>
                  <a:gd name="T79" fmla="*/ 234 h 287"/>
                  <a:gd name="T80" fmla="*/ 0 w 230"/>
                  <a:gd name="T81" fmla="*/ 240 h 287"/>
                  <a:gd name="T82" fmla="*/ 120 w 230"/>
                  <a:gd name="T83" fmla="*/ 287 h 287"/>
                  <a:gd name="T84" fmla="*/ 230 w 230"/>
                  <a:gd name="T85" fmla="*/ 248 h 287"/>
                  <a:gd name="T86" fmla="*/ 227 w 230"/>
                  <a:gd name="T87" fmla="*/ 23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0" h="287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2642" y="1102430"/>
              <a:ext cx="589638" cy="589638"/>
              <a:chOff x="1524000" y="2819400"/>
              <a:chExt cx="1933305" cy="193330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24000" y="2819400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66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1988421" y="3198225"/>
                <a:ext cx="1004462" cy="1554480"/>
                <a:chOff x="8239560" y="2206625"/>
                <a:chExt cx="750888" cy="1162050"/>
              </a:xfrm>
            </p:grpSpPr>
            <p:sp>
              <p:nvSpPr>
                <p:cNvPr id="21" name="Freeform 12"/>
                <p:cNvSpPr>
                  <a:spLocks/>
                </p:cNvSpPr>
                <p:nvPr/>
              </p:nvSpPr>
              <p:spPr bwMode="auto">
                <a:xfrm>
                  <a:off x="8877735" y="2674938"/>
                  <a:ext cx="3175" cy="11113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0 w 1"/>
                    <a:gd name="T5" fmla="*/ 0 h 3"/>
                    <a:gd name="T6" fmla="*/ 1 w 1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8487210" y="2738438"/>
                  <a:ext cx="26988" cy="26988"/>
                </a:xfrm>
                <a:custGeom>
                  <a:avLst/>
                  <a:gdLst>
                    <a:gd name="T0" fmla="*/ 7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4"/>
                <p:cNvSpPr>
                  <a:spLocks noEditPoints="1"/>
                </p:cNvSpPr>
                <p:nvPr/>
              </p:nvSpPr>
              <p:spPr bwMode="auto">
                <a:xfrm>
                  <a:off x="8239560" y="2206625"/>
                  <a:ext cx="750888" cy="1162050"/>
                </a:xfrm>
                <a:custGeom>
                  <a:avLst/>
                  <a:gdLst>
                    <a:gd name="T0" fmla="*/ 171 w 200"/>
                    <a:gd name="T1" fmla="*/ 128 h 310"/>
                    <a:gd name="T2" fmla="*/ 164 w 200"/>
                    <a:gd name="T3" fmla="*/ 122 h 310"/>
                    <a:gd name="T4" fmla="*/ 171 w 200"/>
                    <a:gd name="T5" fmla="*/ 102 h 310"/>
                    <a:gd name="T6" fmla="*/ 167 w 200"/>
                    <a:gd name="T7" fmla="*/ 62 h 310"/>
                    <a:gd name="T8" fmla="*/ 116 w 200"/>
                    <a:gd name="T9" fmla="*/ 1 h 310"/>
                    <a:gd name="T10" fmla="*/ 103 w 200"/>
                    <a:gd name="T11" fmla="*/ 1 h 310"/>
                    <a:gd name="T12" fmla="*/ 101 w 200"/>
                    <a:gd name="T13" fmla="*/ 1 h 310"/>
                    <a:gd name="T14" fmla="*/ 85 w 200"/>
                    <a:gd name="T15" fmla="*/ 11 h 310"/>
                    <a:gd name="T16" fmla="*/ 68 w 200"/>
                    <a:gd name="T17" fmla="*/ 40 h 310"/>
                    <a:gd name="T18" fmla="*/ 61 w 200"/>
                    <a:gd name="T19" fmla="*/ 76 h 310"/>
                    <a:gd name="T20" fmla="*/ 63 w 200"/>
                    <a:gd name="T21" fmla="*/ 109 h 310"/>
                    <a:gd name="T22" fmla="*/ 69 w 200"/>
                    <a:gd name="T23" fmla="*/ 112 h 310"/>
                    <a:gd name="T24" fmla="*/ 74 w 200"/>
                    <a:gd name="T25" fmla="*/ 130 h 310"/>
                    <a:gd name="T26" fmla="*/ 48 w 200"/>
                    <a:gd name="T27" fmla="*/ 154 h 310"/>
                    <a:gd name="T28" fmla="*/ 39 w 200"/>
                    <a:gd name="T29" fmla="*/ 162 h 310"/>
                    <a:gd name="T30" fmla="*/ 19 w 200"/>
                    <a:gd name="T31" fmla="*/ 202 h 310"/>
                    <a:gd name="T32" fmla="*/ 4 w 200"/>
                    <a:gd name="T33" fmla="*/ 229 h 310"/>
                    <a:gd name="T34" fmla="*/ 2 w 200"/>
                    <a:gd name="T35" fmla="*/ 241 h 310"/>
                    <a:gd name="T36" fmla="*/ 2 w 200"/>
                    <a:gd name="T37" fmla="*/ 251 h 310"/>
                    <a:gd name="T38" fmla="*/ 6 w 200"/>
                    <a:gd name="T39" fmla="*/ 265 h 310"/>
                    <a:gd name="T40" fmla="*/ 32 w 200"/>
                    <a:gd name="T41" fmla="*/ 285 h 310"/>
                    <a:gd name="T42" fmla="*/ 38 w 200"/>
                    <a:gd name="T43" fmla="*/ 299 h 310"/>
                    <a:gd name="T44" fmla="*/ 172 w 200"/>
                    <a:gd name="T45" fmla="*/ 293 h 310"/>
                    <a:gd name="T46" fmla="*/ 183 w 200"/>
                    <a:gd name="T47" fmla="*/ 233 h 310"/>
                    <a:gd name="T48" fmla="*/ 194 w 200"/>
                    <a:gd name="T49" fmla="*/ 208 h 310"/>
                    <a:gd name="T50" fmla="*/ 195 w 200"/>
                    <a:gd name="T51" fmla="*/ 149 h 310"/>
                    <a:gd name="T52" fmla="*/ 168 w 200"/>
                    <a:gd name="T53" fmla="*/ 116 h 310"/>
                    <a:gd name="T54" fmla="*/ 168 w 200"/>
                    <a:gd name="T55" fmla="*/ 116 h 310"/>
                    <a:gd name="T56" fmla="*/ 170 w 200"/>
                    <a:gd name="T57" fmla="*/ 104 h 310"/>
                    <a:gd name="T58" fmla="*/ 167 w 200"/>
                    <a:gd name="T59" fmla="*/ 70 h 310"/>
                    <a:gd name="T60" fmla="*/ 167 w 200"/>
                    <a:gd name="T61" fmla="*/ 70 h 310"/>
                    <a:gd name="T62" fmla="*/ 164 w 200"/>
                    <a:gd name="T63" fmla="*/ 70 h 310"/>
                    <a:gd name="T64" fmla="*/ 64 w 200"/>
                    <a:gd name="T65" fmla="*/ 69 h 310"/>
                    <a:gd name="T66" fmla="*/ 64 w 200"/>
                    <a:gd name="T67" fmla="*/ 69 h 310"/>
                    <a:gd name="T68" fmla="*/ 68 w 200"/>
                    <a:gd name="T69" fmla="*/ 69 h 310"/>
                    <a:gd name="T70" fmla="*/ 65 w 200"/>
                    <a:gd name="T71" fmla="*/ 85 h 310"/>
                    <a:gd name="T72" fmla="*/ 70 w 200"/>
                    <a:gd name="T73" fmla="*/ 112 h 310"/>
                    <a:gd name="T74" fmla="*/ 72 w 200"/>
                    <a:gd name="T75" fmla="*/ 31 h 310"/>
                    <a:gd name="T76" fmla="*/ 72 w 200"/>
                    <a:gd name="T77" fmla="*/ 31 h 310"/>
                    <a:gd name="T78" fmla="*/ 66 w 200"/>
                    <a:gd name="T79" fmla="*/ 149 h 310"/>
                    <a:gd name="T80" fmla="*/ 76 w 200"/>
                    <a:gd name="T81" fmla="*/ 136 h 310"/>
                    <a:gd name="T82" fmla="*/ 79 w 200"/>
                    <a:gd name="T83" fmla="*/ 137 h 310"/>
                    <a:gd name="T84" fmla="*/ 82 w 200"/>
                    <a:gd name="T85" fmla="*/ 138 h 310"/>
                    <a:gd name="T86" fmla="*/ 82 w 200"/>
                    <a:gd name="T87" fmla="*/ 138 h 310"/>
                    <a:gd name="T88" fmla="*/ 85 w 200"/>
                    <a:gd name="T89" fmla="*/ 139 h 310"/>
                    <a:gd name="T90" fmla="*/ 85 w 200"/>
                    <a:gd name="T91" fmla="*/ 130 h 310"/>
                    <a:gd name="T92" fmla="*/ 85 w 200"/>
                    <a:gd name="T93" fmla="*/ 130 h 310"/>
                    <a:gd name="T94" fmla="*/ 91 w 200"/>
                    <a:gd name="T95" fmla="*/ 131 h 310"/>
                    <a:gd name="T96" fmla="*/ 91 w 200"/>
                    <a:gd name="T97" fmla="*/ 122 h 310"/>
                    <a:gd name="T98" fmla="*/ 99 w 200"/>
                    <a:gd name="T99" fmla="*/ 5 h 310"/>
                    <a:gd name="T100" fmla="*/ 99 w 200"/>
                    <a:gd name="T101" fmla="*/ 5 h 310"/>
                    <a:gd name="T102" fmla="*/ 139 w 200"/>
                    <a:gd name="T103" fmla="*/ 10 h 310"/>
                    <a:gd name="T104" fmla="*/ 166 w 200"/>
                    <a:gd name="T105" fmla="*/ 131 h 310"/>
                    <a:gd name="T106" fmla="*/ 166 w 200"/>
                    <a:gd name="T107" fmla="*/ 131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0" h="31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Oval 16"/>
            <p:cNvSpPr/>
            <p:nvPr/>
          </p:nvSpPr>
          <p:spPr>
            <a:xfrm>
              <a:off x="6248400" y="106873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15000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5E02-581D-394F-962F-C833770E254B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708-2D99-184E-AA39-8289C80963AD}" type="datetime1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A3C4-627A-0B49-A68C-479D4C390863}" type="datetime1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841D-FBB7-5346-A3D6-2CD5BFF25603}" type="datetime1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3C02-0233-3147-B9DF-175BAF9F6FFE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80CC-1EE7-BF4A-92BA-6E60076E0986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13DDC8-DACF-8C4E-88A8-FD91DDBE8C82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6000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sie2136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iba.ntu.edu.tw/1041CSIE2136_01" TargetMode="Externa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hyperlink" Target="http://www.csie.ntu.edu.tw/~ada/" TargetMode="External"/><Relationship Id="rId5" Type="http://schemas.openxmlformats.org/officeDocument/2006/relationships/hyperlink" Target="mailto:ada@csie.ntu.edu.tw" TargetMode="External"/><Relationship Id="rId6" Type="http://schemas.openxmlformats.org/officeDocument/2006/relationships/hyperlink" Target="https://www.facebook.com/groups/tsai.dsa.ad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ada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hyperlink" Target="mailto:ada@csie.ntu.edu.tw" TargetMode="External"/><Relationship Id="rId5" Type="http://schemas.openxmlformats.org/officeDocument/2006/relationships/hyperlink" Target="https://www.facebook.com/groups/tsai.dsa.ada/" TargetMode="External"/><Relationship Id="rId6" Type="http://schemas.openxmlformats.org/officeDocument/2006/relationships/oleObject" Target="../embeddings/oleObject1.bin"/><Relationship Id="rId7" Type="http://schemas.openxmlformats.org/officeDocument/2006/relationships/package" Target="../embeddings/Microsoft_Word_Document1.docx"/><Relationship Id="rId8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026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21352" cy="2819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Week 1A: Course Information</a:t>
            </a:r>
            <a:endParaRPr lang="en-US" sz="2800" dirty="0"/>
          </a:p>
        </p:txBody>
      </p:sp>
      <p:sp>
        <p:nvSpPr>
          <p:cNvPr id="1028" name="Subtitle 1027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7315200" cy="2743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CSIE 2136 Algorithm Design and Analysis, Fall 2015</a:t>
            </a:r>
          </a:p>
          <a:p>
            <a:r>
              <a:rPr lang="en-US" sz="1800" dirty="0">
                <a:hlinkClick r:id="rId3"/>
              </a:rPr>
              <a:t>http://www.csie.ntu.edu.tw/~ada</a:t>
            </a:r>
            <a:r>
              <a:rPr lang="en-US" sz="1800" dirty="0" smtClean="0">
                <a:hlinkClick r:id="rId3"/>
              </a:rPr>
              <a:t>/</a:t>
            </a:r>
          </a:p>
          <a:p>
            <a:endParaRPr lang="en-US" sz="1800" dirty="0" smtClean="0"/>
          </a:p>
          <a:p>
            <a:r>
              <a:rPr lang="en-US" sz="1800" dirty="0" smtClean="0"/>
              <a:t>Hsu</a:t>
            </a:r>
            <a:r>
              <a:rPr lang="en-US" sz="1800" dirty="0"/>
              <a:t>-Chun </a:t>
            </a:r>
            <a:r>
              <a:rPr lang="en-US" sz="1800" dirty="0" smtClean="0"/>
              <a:t>Hsiao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5410200"/>
            <a:ext cx="2362200" cy="970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3505200"/>
            <a:ext cx="2623092" cy="15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507006"/>
            <a:ext cx="4191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Stein. </a:t>
            </a:r>
            <a:r>
              <a:rPr lang="en-US" i="1" dirty="0"/>
              <a:t>Introduction to Algorithms</a:t>
            </a:r>
            <a:r>
              <a:rPr lang="en-US" dirty="0"/>
              <a:t>. 3rd edition, MIT Press,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745523" cy="42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readings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Jon Kleinberg and </a:t>
            </a:r>
            <a:r>
              <a:rPr lang="en-US" sz="2400" dirty="0" err="1"/>
              <a:t>Éva</a:t>
            </a:r>
            <a:r>
              <a:rPr lang="en-US" sz="2400" dirty="0"/>
              <a:t> </a:t>
            </a:r>
            <a:r>
              <a:rPr lang="en-US" sz="2400" dirty="0" err="1"/>
              <a:t>Tardos</a:t>
            </a:r>
            <a:r>
              <a:rPr lang="en-US" sz="2400" dirty="0"/>
              <a:t>. </a:t>
            </a:r>
            <a:r>
              <a:rPr lang="en-US" sz="2400" i="1" dirty="0"/>
              <a:t>Algorithm Design</a:t>
            </a:r>
            <a:r>
              <a:rPr lang="en-US" sz="2400" dirty="0"/>
              <a:t>. Addison Wesley, 2005.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Bedtime readings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558" r="-10558"/>
          <a:stretch>
            <a:fillRect/>
          </a:stretch>
        </p:blipFill>
        <p:spPr>
          <a:xfrm>
            <a:off x="457200" y="1447800"/>
            <a:ext cx="4038600" cy="471830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52" r="-15052"/>
          <a:stretch>
            <a:fillRect/>
          </a:stretch>
        </p:blipFill>
        <p:spPr>
          <a:xfrm>
            <a:off x="4648200" y="1447800"/>
            <a:ext cx="4038600" cy="47183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8534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John </a:t>
            </a:r>
            <a:r>
              <a:rPr lang="en-US" sz="1600" dirty="0" err="1" smtClean="0"/>
              <a:t>MacCormick</a:t>
            </a:r>
            <a:r>
              <a:rPr lang="en-US" sz="1600" dirty="0" smtClean="0"/>
              <a:t>. Nine </a:t>
            </a:r>
            <a:r>
              <a:rPr lang="en-US" sz="1600" dirty="0"/>
              <a:t>Algorithms That Changed the Future: The Ingenious Ideas That Drive Today's Computers. Princeton University </a:t>
            </a:r>
            <a:r>
              <a:rPr lang="en-US" sz="1600" dirty="0" smtClean="0"/>
              <a:t>Press, 2013.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546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改變世界的九大演算法</a:t>
            </a:r>
            <a:r>
              <a:rPr lang="en-US" altLang="zh-TW" dirty="0" smtClean="0"/>
              <a:t> </a:t>
            </a:r>
            <a:r>
              <a:rPr lang="en-US" altLang="zh-TW" sz="3100" dirty="0" smtClean="0"/>
              <a:t>by </a:t>
            </a:r>
            <a:r>
              <a:rPr lang="en-US" sz="3100" dirty="0" smtClean="0"/>
              <a:t>John </a:t>
            </a:r>
            <a:r>
              <a:rPr lang="en-US" sz="3100" dirty="0" err="1"/>
              <a:t>MacCormick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搜尋引擎的索引</a:t>
            </a:r>
            <a:r>
              <a:rPr lang="en-US" altLang="zh-TW" dirty="0" smtClean="0"/>
              <a:t> </a:t>
            </a:r>
            <a:r>
              <a:rPr lang="en-US" dirty="0" smtClean="0"/>
              <a:t>Search </a:t>
            </a:r>
            <a:r>
              <a:rPr lang="en-US" dirty="0"/>
              <a:t>Engine Indexing: Finding Needles in the World’s Biggest </a:t>
            </a:r>
            <a:r>
              <a:rPr lang="en-US" dirty="0" smtClean="0"/>
              <a:t>Haystack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網頁排序</a:t>
            </a:r>
            <a:r>
              <a:rPr lang="en-US" altLang="zh-TW" dirty="0" smtClean="0"/>
              <a:t> </a:t>
            </a:r>
            <a:r>
              <a:rPr lang="en-US" dirty="0" smtClean="0"/>
              <a:t>PageRank</a:t>
            </a:r>
            <a:r>
              <a:rPr lang="en-US" dirty="0"/>
              <a:t>: The Technology That Launched </a:t>
            </a:r>
            <a:r>
              <a:rPr lang="en-US" dirty="0" smtClean="0"/>
              <a:t>Google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公開金鑰加密</a:t>
            </a:r>
            <a:r>
              <a:rPr lang="en-US" altLang="zh-TW" dirty="0" smtClean="0"/>
              <a:t> </a:t>
            </a:r>
            <a:r>
              <a:rPr lang="en-US" dirty="0" smtClean="0"/>
              <a:t>Public </a:t>
            </a:r>
            <a:r>
              <a:rPr lang="en-US" dirty="0"/>
              <a:t>Key Cryptography: Sending Secrets on a </a:t>
            </a:r>
            <a:r>
              <a:rPr lang="en-US" dirty="0" smtClean="0"/>
              <a:t>Postcard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錯誤更正碼</a:t>
            </a:r>
            <a:r>
              <a:rPr lang="en-US" altLang="zh-TW" dirty="0" smtClean="0"/>
              <a:t> </a:t>
            </a:r>
            <a:r>
              <a:rPr lang="en-US" dirty="0" smtClean="0"/>
              <a:t>Error</a:t>
            </a:r>
            <a:r>
              <a:rPr lang="en-US" dirty="0"/>
              <a:t>-Correcting Codes: Mistakes That Fix </a:t>
            </a:r>
            <a:r>
              <a:rPr lang="en-US" dirty="0" smtClean="0"/>
              <a:t>Themselves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模式辨識</a:t>
            </a:r>
            <a:r>
              <a:rPr lang="en-US" altLang="zh-TW" dirty="0" smtClean="0"/>
              <a:t> </a:t>
            </a:r>
            <a:r>
              <a:rPr lang="en-US" dirty="0" smtClean="0"/>
              <a:t>Pattern </a:t>
            </a:r>
            <a:r>
              <a:rPr lang="en-US" dirty="0"/>
              <a:t>Recognition: Learning from </a:t>
            </a:r>
            <a:r>
              <a:rPr lang="en-US" dirty="0" smtClean="0"/>
              <a:t>Experience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資料壓縮</a:t>
            </a:r>
            <a:r>
              <a:rPr lang="en-US" altLang="zh-TW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Compression: Something for </a:t>
            </a:r>
            <a:r>
              <a:rPr lang="en-US" dirty="0" smtClean="0"/>
              <a:t>Nothing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資料庫</a:t>
            </a:r>
            <a:r>
              <a:rPr lang="en-US" altLang="zh-TW" dirty="0" smtClean="0"/>
              <a:t> </a:t>
            </a:r>
            <a:r>
              <a:rPr lang="en-US" dirty="0" smtClean="0"/>
              <a:t>Databases</a:t>
            </a:r>
            <a:r>
              <a:rPr lang="en-US" dirty="0"/>
              <a:t>: The Quest for </a:t>
            </a:r>
            <a:r>
              <a:rPr lang="en-US" dirty="0" smtClean="0"/>
              <a:t>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數位簽章</a:t>
            </a:r>
            <a:r>
              <a:rPr lang="en-US" altLang="zh-TW" dirty="0" smtClean="0"/>
              <a:t> </a:t>
            </a:r>
            <a:r>
              <a:rPr lang="en-US" dirty="0" smtClean="0"/>
              <a:t>Digital </a:t>
            </a:r>
            <a:r>
              <a:rPr lang="en-US" dirty="0"/>
              <a:t>Signatures: Who Really Wrote This Software</a:t>
            </a:r>
            <a:r>
              <a:rPr lang="en-US" dirty="0" smtClean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什麼是可計算的？</a:t>
            </a:r>
            <a:r>
              <a:rPr lang="en-US" altLang="zh-TW" dirty="0" smtClean="0"/>
              <a:t> </a:t>
            </a:r>
            <a:r>
              <a:rPr lang="en-US" dirty="0" smtClean="0"/>
              <a:t>What </a:t>
            </a:r>
            <a:r>
              <a:rPr lang="en-US" dirty="0"/>
              <a:t>Is Computable</a:t>
            </a:r>
            <a:r>
              <a:rPr lang="en-US" dirty="0" smtClean="0"/>
              <a:t>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這門課不會學到上一頁那些</a:t>
            </a:r>
            <a:r>
              <a:rPr lang="en-US" altLang="zh-TW" dirty="0" smtClean="0"/>
              <a:t>fancy</a:t>
            </a:r>
            <a:r>
              <a:rPr lang="zh-TW" altLang="en-US" dirty="0" smtClean="0"/>
              <a:t>的演算法</a:t>
            </a:r>
            <a:r>
              <a:rPr lang="en-US" altLang="zh-TW" dirty="0" smtClean="0"/>
              <a:t> </a:t>
            </a:r>
            <a:r>
              <a:rPr lang="en-US" altLang="zh-TW" dirty="0"/>
              <a:t>(╯-_-)╯ ~╩</a:t>
            </a:r>
            <a:r>
              <a:rPr lang="en-US" altLang="zh-TW" dirty="0" smtClean="0"/>
              <a:t>╩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但是！這門課會透過經典的演算法問題，介紹設計與分析演算法的技術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如何設計正確、有效率的演算法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如何分析演算法的複雜度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如何證明演算法的正確性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800" y="4114800"/>
            <a:ext cx="2683169" cy="22351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419600"/>
            <a:ext cx="3377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zh-TW" altLang="en-US" sz="2400" dirty="0" smtClean="0"/>
              <a:t>解決問題的能力</a:t>
            </a:r>
            <a:r>
              <a:rPr lang="en-US" altLang="zh-TW" sz="2400" dirty="0" smtClean="0"/>
              <a:t>GET!</a:t>
            </a:r>
          </a:p>
        </p:txBody>
      </p:sp>
    </p:spTree>
    <p:extLst>
      <p:ext uri="{BB962C8B-B14F-4D97-AF65-F5344CB8AC3E}">
        <p14:creationId xmlns:p14="http://schemas.microsoft.com/office/powerpoint/2010/main" val="9630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2031" y="1752600"/>
            <a:ext cx="4191000" cy="3733800"/>
            <a:chOff x="422031" y="1752600"/>
            <a:chExt cx="4191000" cy="3733800"/>
          </a:xfrm>
        </p:grpSpPr>
        <p:sp>
          <p:nvSpPr>
            <p:cNvPr id="7" name="Rounded Rectangle 6"/>
            <p:cNvSpPr/>
            <p:nvPr/>
          </p:nvSpPr>
          <p:spPr>
            <a:xfrm>
              <a:off x="422031" y="1752600"/>
              <a:ext cx="4191000" cy="3733800"/>
            </a:xfrm>
            <a:prstGeom prst="roundRect">
              <a:avLst>
                <a:gd name="adj" fmla="val 308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5029200"/>
              <a:ext cx="3079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Mid-term exam (11</a:t>
              </a:r>
              <a:r>
                <a:rPr lang="en-US" dirty="0" smtClean="0"/>
                <a:t>/10/2015)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4400" y="1723292"/>
            <a:ext cx="4191000" cy="3733800"/>
            <a:chOff x="4724400" y="1723292"/>
            <a:chExt cx="4191000" cy="3733800"/>
          </a:xfrm>
        </p:grpSpPr>
        <p:sp>
          <p:nvSpPr>
            <p:cNvPr id="8" name="Rounded Rectangle 7"/>
            <p:cNvSpPr/>
            <p:nvPr/>
          </p:nvSpPr>
          <p:spPr>
            <a:xfrm>
              <a:off x="4724400" y="1723292"/>
              <a:ext cx="4191000" cy="3733800"/>
            </a:xfrm>
            <a:prstGeom prst="roundRect">
              <a:avLst>
                <a:gd name="adj" fmla="val 308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090" y="5029200"/>
              <a:ext cx="2558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Final </a:t>
              </a:r>
              <a:r>
                <a:rPr lang="en-US" dirty="0"/>
                <a:t>exam (</a:t>
              </a:r>
              <a:r>
                <a:rPr lang="en-US" dirty="0" smtClean="0"/>
                <a:t>1/12/2016)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9049035"/>
              </p:ext>
            </p:extLst>
          </p:nvPr>
        </p:nvGraphicFramePr>
        <p:xfrm>
          <a:off x="533400" y="1676400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5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class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65259"/>
              </p:ext>
            </p:extLst>
          </p:nvPr>
        </p:nvGraphicFramePr>
        <p:xfrm>
          <a:off x="533401" y="1600200"/>
          <a:ext cx="7772400" cy="4322007"/>
        </p:xfrm>
        <a:graphic>
          <a:graphicData uri="http://schemas.openxmlformats.org/drawingml/2006/table">
            <a:tbl>
              <a:tblPr/>
              <a:tblGrid>
                <a:gridCol w="533399"/>
                <a:gridCol w="1143000"/>
                <a:gridCol w="6096001"/>
              </a:tblGrid>
              <a:tr h="399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Wk.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Date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Topic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/>
                        <a:t>1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/>
                        <a:t>Sep </a:t>
                      </a:r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Course Overview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/>
                        <a:t>2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/>
                        <a:t>Sep </a:t>
                      </a:r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/>
                        <a:t>Divide-and-Conquer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Sep 29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Divide-and-Conquer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Oct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/>
                        <a:t>5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/>
                        <a:t>Oct </a:t>
                      </a:r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/>
                        <a:t>Dynamic Programming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/>
                        <a:t>6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/>
                        <a:t>Oct </a:t>
                      </a:r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Greedy Algorithms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/>
                        <a:t>7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/>
                        <a:t>Oct </a:t>
                      </a:r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/>
                        <a:t>Greedy Algorithms</a:t>
                      </a:r>
                      <a:r>
                        <a:rPr lang="en-US" sz="2000" baseline="0" dirty="0" smtClean="0"/>
                        <a:t> / Graph Algorithms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Nov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Nov 10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Mid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-term Exam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class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75015"/>
              </p:ext>
            </p:extLst>
          </p:nvPr>
        </p:nvGraphicFramePr>
        <p:xfrm>
          <a:off x="533401" y="1600200"/>
          <a:ext cx="7772400" cy="4322007"/>
        </p:xfrm>
        <a:graphic>
          <a:graphicData uri="http://schemas.openxmlformats.org/drawingml/2006/table">
            <a:tbl>
              <a:tblPr/>
              <a:tblGrid>
                <a:gridCol w="533399"/>
                <a:gridCol w="1143000"/>
                <a:gridCol w="6096001"/>
              </a:tblGrid>
              <a:tr h="399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Wk.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Date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/>
                        <a:t>Topic</a:t>
                      </a: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Nov</a:t>
                      </a:r>
                      <a:r>
                        <a:rPr lang="en-US" sz="2000" baseline="0" dirty="0" smtClean="0"/>
                        <a:t> 17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Graph Algorithms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Nov 24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Graph Algorithms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Dec 1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Amortized Analysis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Dec 8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NP Completeness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Dec 15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NP Completeness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Dec 22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Approximation Algorithms</a:t>
                      </a:r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/>
                        <a:t>Dec 29</a:t>
                      </a:r>
                      <a:endParaRPr lang="en-US" sz="2000" dirty="0"/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Cryptography or other topics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Jan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/>
                        <a:t>Review</a:t>
                      </a:r>
                      <a:endParaRPr lang="en-US" sz="2000" dirty="0"/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0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18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1104" marR="11104" marT="11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Jan 12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18415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Final exam</a:t>
                      </a:r>
                    </a:p>
                  </a:txBody>
                  <a:tcPr marL="68580" marR="68580" marT="18415" marB="18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3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</a:t>
            </a:r>
            <a:r>
              <a:rPr lang="en-US" dirty="0" smtClean="0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 </a:t>
            </a:r>
            <a:r>
              <a:rPr lang="en-US" sz="2800" dirty="0"/>
              <a:t>A</a:t>
            </a:r>
            <a:r>
              <a:rPr lang="en-US" sz="2800" dirty="0" smtClean="0"/>
              <a:t>ssignments (3</a:t>
            </a:r>
            <a:r>
              <a:rPr lang="en-US" sz="2800" dirty="0"/>
              <a:t>0</a:t>
            </a:r>
            <a:r>
              <a:rPr lang="en-US" sz="2800" dirty="0" smtClean="0"/>
              <a:t>%)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Same-day Exercise and/or </a:t>
            </a:r>
            <a:r>
              <a:rPr lang="en-US" sz="2800" dirty="0"/>
              <a:t>P</a:t>
            </a:r>
            <a:r>
              <a:rPr lang="en-US" altLang="zh-TW" sz="2800" dirty="0" smtClean="0"/>
              <a:t>op Quiz </a:t>
            </a:r>
            <a:r>
              <a:rPr lang="en-US" sz="2800" dirty="0" smtClean="0"/>
              <a:t>(10%)</a:t>
            </a:r>
          </a:p>
          <a:p>
            <a:r>
              <a:rPr lang="en-US" sz="2800" dirty="0" smtClean="0"/>
              <a:t>Mid-term Exam (25%)</a:t>
            </a:r>
          </a:p>
          <a:p>
            <a:r>
              <a:rPr lang="en-US" sz="2800" dirty="0" smtClean="0"/>
              <a:t>Final Exam (30%)</a:t>
            </a:r>
          </a:p>
          <a:p>
            <a:r>
              <a:rPr lang="en-US" sz="2800" dirty="0" smtClean="0"/>
              <a:t>Class Participation (</a:t>
            </a:r>
            <a:r>
              <a:rPr lang="en-US" sz="2800" dirty="0"/>
              <a:t>5</a:t>
            </a:r>
            <a:r>
              <a:rPr lang="en-US" sz="2800" dirty="0" smtClean="0"/>
              <a:t>%)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Note: Make sure you go to the right class, do the right assignments, and take the right exams!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200" y="12954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</a:rPr>
              <a:t>單雙班相同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638800" y="1526233"/>
            <a:ext cx="533400" cy="30256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>
            <a:off x="8534400" y="2209800"/>
            <a:ext cx="152400" cy="1981200"/>
          </a:xfrm>
          <a:prstGeom prst="rightBracke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29400" y="42672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</a:rPr>
              <a:t>單雙班可能不同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grade: 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A+</a:t>
            </a:r>
            <a:r>
              <a:rPr lang="en-US" sz="2000" dirty="0" smtClean="0"/>
              <a:t>： All goals achieved beyond expectation</a:t>
            </a:r>
          </a:p>
          <a:p>
            <a:r>
              <a:rPr lang="en-US" sz="2000" dirty="0" smtClean="0"/>
              <a:t>A： All goals achieved</a:t>
            </a:r>
          </a:p>
          <a:p>
            <a:r>
              <a:rPr lang="en-US" sz="2000" dirty="0" smtClean="0"/>
              <a:t>A</a:t>
            </a:r>
            <a:r>
              <a:rPr lang="en-US" sz="2000" dirty="0"/>
              <a:t>-</a:t>
            </a:r>
            <a:r>
              <a:rPr lang="en-US" sz="2000" dirty="0" smtClean="0"/>
              <a:t>： All goals achieved but need some polishing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+</a:t>
            </a:r>
            <a:r>
              <a:rPr lang="en-US" sz="2000" dirty="0" smtClean="0"/>
              <a:t>： Some goals well achieved</a:t>
            </a:r>
          </a:p>
          <a:p>
            <a:r>
              <a:rPr lang="en-US" sz="2000" dirty="0" smtClean="0"/>
              <a:t>B： Some goals adequately achieved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-</a:t>
            </a:r>
            <a:r>
              <a:rPr lang="en-US" sz="2000" dirty="0" smtClean="0"/>
              <a:t>： Some goals achieved with minor flaws</a:t>
            </a:r>
          </a:p>
          <a:p>
            <a:r>
              <a:rPr lang="en-US" sz="2000" dirty="0" smtClean="0"/>
              <a:t>C</a:t>
            </a:r>
            <a:r>
              <a:rPr lang="en-US" sz="2000" dirty="0"/>
              <a:t>+</a:t>
            </a:r>
            <a:r>
              <a:rPr lang="en-US" sz="2000" dirty="0" smtClean="0"/>
              <a:t>：Minimum goals achieved</a:t>
            </a:r>
          </a:p>
          <a:p>
            <a:r>
              <a:rPr lang="en-US" sz="2000" dirty="0" smtClean="0"/>
              <a:t>C： Minimum goals achieved with minor flaws</a:t>
            </a:r>
          </a:p>
          <a:p>
            <a:r>
              <a:rPr lang="en-US" sz="2000" dirty="0" smtClean="0"/>
              <a:t>C</a:t>
            </a:r>
            <a:r>
              <a:rPr lang="en-US" sz="2000" dirty="0"/>
              <a:t>-</a:t>
            </a:r>
            <a:r>
              <a:rPr lang="en-US" sz="2000" dirty="0" smtClean="0"/>
              <a:t>：Minimum goals achieved with major flaws</a:t>
            </a:r>
          </a:p>
          <a:p>
            <a:r>
              <a:rPr lang="en-US" sz="2000" dirty="0" smtClean="0"/>
              <a:t>F： Minimum goals not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486400"/>
            <a:ext cx="5357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Warning: final grade is non-negotiable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4008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www.oia.ntu.edu.tw</a:t>
            </a:r>
            <a:r>
              <a:rPr lang="en-US" sz="1600" dirty="0"/>
              <a:t>/upload/files/20150616223619.pdf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7639" y="4724400"/>
            <a:ext cx="2977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Failing grade for undergrads</a:t>
            </a:r>
            <a:endParaRPr lang="en-US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4953000"/>
            <a:ext cx="54864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3810000"/>
            <a:ext cx="54864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3657600"/>
            <a:ext cx="320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Failing grade for grad students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144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演算法設計與分析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(Algorithm Design and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32706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5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Grading c</a:t>
            </a:r>
            <a:r>
              <a:rPr lang="en-US" dirty="0" smtClean="0"/>
              <a:t>omponent </a:t>
            </a:r>
            <a:r>
              <a:rPr lang="en-US" dirty="0"/>
              <a:t>1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Six homework assignments</a:t>
            </a:r>
            <a:endParaRPr lang="en-US" sz="2800" dirty="0"/>
          </a:p>
          <a:p>
            <a:pPr lvl="1"/>
            <a:r>
              <a:rPr lang="en-US" sz="2400" dirty="0" smtClean="0"/>
              <a:t>About once every two weeks</a:t>
            </a:r>
            <a:endParaRPr lang="en-US" sz="2400" dirty="0"/>
          </a:p>
          <a:p>
            <a:r>
              <a:rPr lang="en-US" altLang="zh-TW" sz="2800" dirty="0" smtClean="0"/>
              <a:t>Problem types</a:t>
            </a:r>
          </a:p>
          <a:p>
            <a:pPr lvl="1"/>
            <a:r>
              <a:rPr lang="zh-TW" altLang="en-US" sz="2400" dirty="0" smtClean="0"/>
              <a:t>非程式題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約</a:t>
            </a:r>
            <a:r>
              <a:rPr lang="en-US" altLang="zh-TW" sz="2400" dirty="0" smtClean="0"/>
              <a:t>3-4</a:t>
            </a:r>
            <a:r>
              <a:rPr lang="zh-TW" altLang="en-US" sz="2400" dirty="0" smtClean="0"/>
              <a:t>題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程式題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約</a:t>
            </a:r>
            <a:r>
              <a:rPr lang="en-US" altLang="zh-TW" sz="2400" dirty="0" smtClean="0"/>
              <a:t>1-2</a:t>
            </a:r>
            <a:r>
              <a:rPr lang="zh-TW" altLang="en-US" sz="2400" dirty="0" smtClean="0"/>
              <a:t>題</a:t>
            </a:r>
            <a:r>
              <a:rPr lang="en-US" altLang="zh-TW" sz="2400" dirty="0" smtClean="0"/>
              <a:t>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657600"/>
            <a:ext cx="2844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component 1:</a:t>
            </a:r>
            <a:br>
              <a:rPr lang="en-US" dirty="0"/>
            </a:br>
            <a:r>
              <a:rPr lang="en-US" dirty="0"/>
              <a:t>Homework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Autofit/>
          </a:bodyPr>
          <a:lstStyle/>
          <a:p>
            <a:r>
              <a:rPr lang="en-US" sz="2800" dirty="0"/>
              <a:t>Submission </a:t>
            </a:r>
            <a:r>
              <a:rPr lang="en-US" sz="2800" dirty="0" smtClean="0"/>
              <a:t>policy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NEW: </a:t>
            </a:r>
            <a:r>
              <a:rPr lang="en-US" sz="2400" dirty="0" smtClean="0"/>
              <a:t>Electronic </a:t>
            </a:r>
            <a:r>
              <a:rPr lang="en-US" sz="2400" dirty="0"/>
              <a:t>copies </a:t>
            </a:r>
            <a:r>
              <a:rPr lang="en-US" sz="2400" dirty="0" smtClean="0"/>
              <a:t>only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good time to start </a:t>
            </a:r>
            <a:r>
              <a:rPr lang="en-US" sz="2000" dirty="0" smtClean="0"/>
              <a:t>using </a:t>
            </a:r>
            <a:r>
              <a:rPr lang="en-US" sz="2000" dirty="0" err="1" smtClean="0"/>
              <a:t>LaTeX</a:t>
            </a:r>
            <a:r>
              <a:rPr lang="en-US" sz="2000" dirty="0" smtClean="0"/>
              <a:t> </a:t>
            </a:r>
            <a:r>
              <a:rPr lang="en-US" sz="2000" dirty="0"/>
              <a:t>or other typesetting </a:t>
            </a:r>
            <a:r>
              <a:rPr lang="en-US" sz="2000" dirty="0" smtClean="0"/>
              <a:t>tools</a:t>
            </a:r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scanned docs, make sure they are clear and </a:t>
            </a:r>
            <a:r>
              <a:rPr lang="en-US" sz="2000" dirty="0" smtClean="0"/>
              <a:t>readable</a:t>
            </a:r>
          </a:p>
          <a:p>
            <a:pPr lvl="1"/>
            <a:r>
              <a:rPr lang="en-US" sz="2400" dirty="0" smtClean="0"/>
              <a:t>Late </a:t>
            </a:r>
            <a:r>
              <a:rPr lang="en-US" sz="2400" dirty="0"/>
              <a:t>penalty: decreases </a:t>
            </a:r>
            <a:r>
              <a:rPr lang="en-US" sz="2400" dirty="0" smtClean="0"/>
              <a:t>linearly, goes </a:t>
            </a:r>
            <a:r>
              <a:rPr lang="en-US" sz="2400" dirty="0"/>
              <a:t>to 0 after one day </a:t>
            </a:r>
            <a:endParaRPr lang="en-US" sz="2800" dirty="0"/>
          </a:p>
          <a:p>
            <a:r>
              <a:rPr lang="en-US" sz="2800" dirty="0" smtClean="0"/>
              <a:t>Detailed </a:t>
            </a:r>
            <a:r>
              <a:rPr lang="en-US" sz="2800" dirty="0"/>
              <a:t>submission instructions will be available at the beginning of each homework </a:t>
            </a:r>
            <a:r>
              <a:rPr lang="en-US" sz="2800" dirty="0" smtClean="0"/>
              <a:t>hangout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dirty="0"/>
              <a:t>them carefully! you don’t want to miss hints, rules,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Grading c</a:t>
            </a:r>
            <a:r>
              <a:rPr lang="en-US" dirty="0" smtClean="0"/>
              <a:t>omponent </a:t>
            </a:r>
            <a:r>
              <a:rPr lang="en-US" dirty="0"/>
              <a:t>1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可和別人討論或查詢參考資料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但要明確地註明來源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並獨立完成作業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CHT" altLang="en-US" dirty="0" smtClean="0"/>
              <a:t>例</a:t>
            </a:r>
            <a:r>
              <a:rPr lang="en-US" altLang="zh-CHT" dirty="0"/>
              <a:t>1: </a:t>
            </a:r>
            <a:r>
              <a:rPr lang="zh-CHT" altLang="en-US" dirty="0"/>
              <a:t>本題參考</a:t>
            </a:r>
            <a:r>
              <a:rPr lang="en-US" altLang="zh-CHT" dirty="0" err="1" smtClean="0"/>
              <a:t>wikipedia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xxx</a:t>
            </a:r>
            <a:r>
              <a:rPr lang="zh-CHT" altLang="en-US" dirty="0" smtClean="0"/>
              <a:t>網</a:t>
            </a:r>
            <a:r>
              <a:rPr lang="zh-CHT" altLang="en-US" dirty="0"/>
              <a:t>頁</a:t>
            </a:r>
            <a:r>
              <a:rPr lang="en-US" altLang="zh-CHT" dirty="0" smtClean="0"/>
              <a:t>(</a:t>
            </a:r>
            <a:r>
              <a:rPr lang="zh-TW" altLang="en-US" dirty="0" smtClean="0"/>
              <a:t>附上</a:t>
            </a:r>
            <a:r>
              <a:rPr lang="zh-CHT" altLang="en-US" dirty="0" smtClean="0"/>
              <a:t>網址</a:t>
            </a:r>
            <a:r>
              <a:rPr lang="en-US" altLang="zh-CHT" dirty="0" smtClean="0"/>
              <a:t>)</a:t>
            </a:r>
            <a:endParaRPr lang="en-US" altLang="zh-CHT" dirty="0"/>
          </a:p>
          <a:p>
            <a:pPr lvl="1"/>
            <a:r>
              <a:rPr lang="zh-CHT" altLang="en-US" dirty="0"/>
              <a:t>例</a:t>
            </a:r>
            <a:r>
              <a:rPr lang="en-US" altLang="zh-CHT" dirty="0"/>
              <a:t>2: </a:t>
            </a:r>
            <a:r>
              <a:rPr lang="zh-CHT" altLang="en-US" dirty="0" smtClean="0"/>
              <a:t>本題跟蕭旭君</a:t>
            </a:r>
            <a:r>
              <a:rPr lang="zh-TW" altLang="en-US" dirty="0" smtClean="0"/>
              <a:t>還有蔡欣穆</a:t>
            </a:r>
            <a:r>
              <a:rPr lang="zh-CHT" altLang="en-US" dirty="0" smtClean="0"/>
              <a:t>討論過</a:t>
            </a:r>
            <a:endParaRPr lang="zh-CHT" altLang="en-US" dirty="0"/>
          </a:p>
          <a:p>
            <a:pPr lvl="1"/>
            <a:r>
              <a:rPr lang="zh-CHT" altLang="en-US" dirty="0"/>
              <a:t>例</a:t>
            </a:r>
            <a:r>
              <a:rPr lang="en-US" altLang="zh-CHT" dirty="0"/>
              <a:t>3: </a:t>
            </a:r>
            <a:r>
              <a:rPr lang="zh-CHT" altLang="en-US" dirty="0"/>
              <a:t>本題參考課本第</a:t>
            </a:r>
            <a:r>
              <a:rPr lang="en-US" altLang="zh-CHT" dirty="0"/>
              <a:t>xxx</a:t>
            </a:r>
            <a:r>
              <a:rPr lang="zh-CHT" altLang="en-US" dirty="0" smtClean="0"/>
              <a:t>頁</a:t>
            </a:r>
            <a:endParaRPr lang="en-US" altLang="zh-CHT" dirty="0" smtClean="0"/>
          </a:p>
          <a:p>
            <a:r>
              <a:rPr lang="zh-TW" altLang="en-US" dirty="0"/>
              <a:t>必要時</a:t>
            </a:r>
            <a:r>
              <a:rPr lang="en-US" altLang="zh-CHT" dirty="0"/>
              <a:t>TAs</a:t>
            </a:r>
            <a:r>
              <a:rPr lang="zh-TW" altLang="en-US" dirty="0"/>
              <a:t>和老師會請同學當面解釋作業</a:t>
            </a:r>
            <a:endParaRPr lang="en-US" altLang="zh-CHT" dirty="0"/>
          </a:p>
          <a:p>
            <a:pPr lvl="1"/>
            <a:r>
              <a:rPr lang="en-US" altLang="zh-CHT" dirty="0" smtClean="0"/>
              <a:t>Do not write answers that you can’t explain!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抄襲行為</a:t>
            </a:r>
            <a:r>
              <a:rPr lang="en-US" altLang="zh-TW" dirty="0" smtClean="0">
                <a:solidFill>
                  <a:srgbClr val="FF0000"/>
                </a:solidFill>
              </a:rPr>
              <a:t>: z</a:t>
            </a:r>
            <a:r>
              <a:rPr lang="en-US" dirty="0" smtClean="0">
                <a:solidFill>
                  <a:srgbClr val="FF0000"/>
                </a:solidFill>
              </a:rPr>
              <a:t>ero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tolerance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作業抄襲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就算只有一次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：學期成績為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考試作弊：</a:t>
            </a:r>
            <a:r>
              <a:rPr lang="zh-TW" altLang="en-US" dirty="0">
                <a:solidFill>
                  <a:srgbClr val="FF0000"/>
                </a:solidFill>
              </a:rPr>
              <a:t>學期成績為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Grading component 2:</a:t>
            </a:r>
            <a:br>
              <a:rPr lang="en-US" dirty="0" smtClean="0"/>
            </a:br>
            <a:r>
              <a:rPr lang="en-US" dirty="0"/>
              <a:t>Same-day Exercise and/or P</a:t>
            </a:r>
            <a:r>
              <a:rPr lang="en-US" altLang="zh-TW" dirty="0"/>
              <a:t>op 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目的：及時檢驗是否理解課程內容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Same-day exercise</a:t>
            </a:r>
          </a:p>
          <a:p>
            <a:pPr lvl="1"/>
            <a:r>
              <a:rPr lang="zh-TW" altLang="en-US" sz="2400" dirty="0" smtClean="0"/>
              <a:t>簡單的小作業</a:t>
            </a:r>
            <a:r>
              <a:rPr lang="en-US" altLang="zh-TW" sz="2400" dirty="0" smtClean="0"/>
              <a:t> (20-30 </a:t>
            </a:r>
            <a:r>
              <a:rPr lang="en-US" altLang="zh-TW" sz="2400" dirty="0" err="1" smtClean="0"/>
              <a:t>mins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課程當天繳交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Pop quiz</a:t>
            </a:r>
          </a:p>
          <a:p>
            <a:pPr lvl="1"/>
            <a:r>
              <a:rPr lang="zh-TW" altLang="en-US" sz="2400" dirty="0" smtClean="0"/>
              <a:t>小考當</a:t>
            </a:r>
            <a:r>
              <a:rPr lang="zh-TW" altLang="en-US" sz="2400" dirty="0"/>
              <a:t>天第一節課公佈</a:t>
            </a:r>
            <a:r>
              <a:rPr lang="en-US" altLang="zh-TW" sz="2400" dirty="0"/>
              <a:t> </a:t>
            </a:r>
            <a:r>
              <a:rPr lang="zh-TW" altLang="en-US" sz="2400" dirty="0"/>
              <a:t>第二節考試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048000"/>
            <a:ext cx="3124200" cy="29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c</a:t>
            </a:r>
            <a:r>
              <a:rPr lang="en-US" dirty="0" smtClean="0"/>
              <a:t>omponent 3 &amp; 4: </a:t>
            </a:r>
            <a:r>
              <a:rPr lang="en-US" dirty="0"/>
              <a:t>E</a:t>
            </a:r>
            <a:r>
              <a:rPr lang="en-US" dirty="0" smtClean="0"/>
              <a:t>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Mid-term Exam (25%) </a:t>
            </a:r>
            <a:r>
              <a:rPr lang="zh-CHT" altLang="en-US" dirty="0"/>
              <a:t>涵蓋期中考前課程內容</a:t>
            </a:r>
            <a:endParaRPr lang="en-US" dirty="0"/>
          </a:p>
          <a:p>
            <a:r>
              <a:rPr lang="en-US" dirty="0"/>
              <a:t>Final Exam (30%) </a:t>
            </a:r>
            <a:r>
              <a:rPr lang="zh-CHT" altLang="en-US" dirty="0"/>
              <a:t>涵蓋</a:t>
            </a:r>
            <a:r>
              <a:rPr lang="zh-TW" altLang="en-US" dirty="0"/>
              <a:t>全</a:t>
            </a:r>
            <a:r>
              <a:rPr lang="zh-CHT" altLang="en-US" dirty="0"/>
              <a:t>課程內</a:t>
            </a:r>
            <a:r>
              <a:rPr lang="zh-CHT" altLang="en-US" dirty="0" smtClean="0"/>
              <a:t>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48000"/>
            <a:ext cx="4102100" cy="34170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71800" y="5181600"/>
            <a:ext cx="4348914" cy="461665"/>
            <a:chOff x="2971800" y="5181600"/>
            <a:chExt cx="4348914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62600" y="5181600"/>
              <a:ext cx="1758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Homework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71800" y="5486400"/>
              <a:ext cx="228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71800" y="4114800"/>
            <a:ext cx="3596754" cy="461665"/>
            <a:chOff x="2971800" y="4114800"/>
            <a:chExt cx="3596754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114800"/>
              <a:ext cx="1005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Exam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971800" y="4419600"/>
              <a:ext cx="228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2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c</a:t>
            </a:r>
            <a:r>
              <a:rPr lang="en-US" dirty="0" smtClean="0"/>
              <a:t>omponent 5: </a:t>
            </a:r>
            <a:br>
              <a:rPr lang="en-US" dirty="0" smtClean="0"/>
            </a:br>
            <a:r>
              <a:rPr lang="en-US" dirty="0" smtClean="0"/>
              <a:t>Class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Asking </a:t>
            </a:r>
            <a:r>
              <a:rPr lang="en-US" dirty="0"/>
              <a:t>questions during or after the class</a:t>
            </a:r>
          </a:p>
          <a:p>
            <a:r>
              <a:rPr lang="en-US" dirty="0"/>
              <a:t>Listening when your peers ask questions</a:t>
            </a:r>
          </a:p>
          <a:p>
            <a:r>
              <a:rPr lang="en-US" dirty="0"/>
              <a:t>Giving opinion during class discussion</a:t>
            </a:r>
          </a:p>
          <a:p>
            <a:r>
              <a:rPr lang="en-US" dirty="0" smtClean="0"/>
              <a:t>Going </a:t>
            </a:r>
            <a:r>
              <a:rPr lang="en-US" dirty="0"/>
              <a:t>to the TAs/professor’s office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Helping your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457200"/>
            <a:ext cx="2176038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029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分數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 F(</a:t>
            </a:r>
            <a:r>
              <a:rPr lang="zh-TW" altLang="en-US" sz="2400" dirty="0" smtClean="0"/>
              <a:t>老師的印象分</a:t>
            </a:r>
            <a:r>
              <a:rPr lang="en-US" altLang="zh-TW" sz="2400" dirty="0" smtClean="0"/>
              <a:t>, TAs</a:t>
            </a:r>
            <a:r>
              <a:rPr lang="zh-TW" altLang="en-US" sz="2400" dirty="0" smtClean="0"/>
              <a:t>的印象分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同學的印象分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6019800"/>
            <a:ext cx="481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zh-TW" altLang="en-US" sz="2400" dirty="0" smtClean="0">
                <a:solidFill>
                  <a:srgbClr val="0000FF"/>
                </a:solidFill>
              </a:rPr>
              <a:t>期末調查</a:t>
            </a:r>
            <a:r>
              <a:rPr lang="en-US" altLang="zh-TW" sz="2400" dirty="0" smtClean="0">
                <a:solidFill>
                  <a:srgbClr val="0000FF"/>
                </a:solidFill>
              </a:rPr>
              <a:t>most helpful peers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00800" y="5486400"/>
            <a:ext cx="381000" cy="6118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will be available on CEIBA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https://ceiba.ntu.edu.tw/</a:t>
            </a:r>
            <a:r>
              <a:rPr lang="en-US" altLang="zh-TW" dirty="0" smtClean="0">
                <a:hlinkClick r:id="rId2"/>
              </a:rPr>
              <a:t>1041CSIE2136_01</a:t>
            </a:r>
            <a:endParaRPr lang="en-US" altLang="zh-TW" dirty="0" smtClean="0"/>
          </a:p>
          <a:p>
            <a:r>
              <a:rPr lang="zh-TW" altLang="en-US" dirty="0" smtClean="0"/>
              <a:t>單純公佈成績用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 Shot 2015-09-15 at 1.45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590800"/>
            <a:ext cx="6705600" cy="39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81200"/>
            <a:ext cx="22860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0"/>
            <a:ext cx="8148384" cy="1569660"/>
          </a:xfrm>
          <a:prstGeom prst="rect">
            <a:avLst/>
          </a:prstGeom>
          <a:solidFill>
            <a:srgbClr val="D5FB82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Course website</a:t>
            </a:r>
            <a:r>
              <a:rPr lang="en-US" sz="2400" dirty="0" smtClean="0"/>
              <a:t>: </a:t>
            </a:r>
            <a:r>
              <a:rPr lang="en-US" sz="2400" dirty="0">
                <a:hlinkClick r:id="rId4"/>
              </a:rPr>
              <a:t>http://www.csie.ntu.edu.tw/~ada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b="1" dirty="0" smtClean="0"/>
              <a:t>Email</a:t>
            </a:r>
            <a:r>
              <a:rPr lang="en-US" sz="2400" dirty="0" smtClean="0"/>
              <a:t>: </a:t>
            </a:r>
            <a:r>
              <a:rPr lang="en-US" altLang="zh-TW" sz="2400" dirty="0">
                <a:hlinkClick r:id="rId5"/>
              </a:rPr>
              <a:t>ada@</a:t>
            </a:r>
            <a:r>
              <a:rPr lang="en-US" altLang="zh-TW" sz="2400" dirty="0" smtClean="0">
                <a:hlinkClick r:id="rId5"/>
              </a:rPr>
              <a:t>csie.ntu.edu.tw</a:t>
            </a:r>
            <a:endParaRPr lang="en-US" altLang="zh-TW" sz="2400" dirty="0" smtClean="0"/>
          </a:p>
          <a:p>
            <a:r>
              <a:rPr lang="en-US" sz="2400" b="1" dirty="0" smtClean="0"/>
              <a:t>Facebook</a:t>
            </a:r>
            <a:r>
              <a:rPr lang="en-US" sz="2400" dirty="0" smtClean="0"/>
              <a:t>: </a:t>
            </a:r>
            <a:r>
              <a:rPr lang="en-US" sz="2400" dirty="0">
                <a:solidFill>
                  <a:srgbClr val="000000"/>
                </a:solidFill>
                <a:hlinkClick r:id="rId6"/>
              </a:rPr>
              <a:t>https://www.facebook.com/groups/tsai.dsa.ada/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Make sure to check your NTU mailbox regularly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9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4000" dirty="0" smtClean="0"/>
              <a:t>要加簽的同學請</a:t>
            </a:r>
            <a:r>
              <a:rPr lang="zh-CHT" altLang="en-US" sz="4000" dirty="0" smtClean="0"/>
              <a:t>先</a:t>
            </a:r>
            <a:r>
              <a:rPr lang="zh-TW" altLang="en-US" sz="4000" dirty="0" smtClean="0"/>
              <a:t>到前方</a:t>
            </a:r>
            <a:r>
              <a:rPr lang="zh-CHT" altLang="en-US" sz="4000" dirty="0" smtClean="0"/>
              <a:t>登記</a:t>
            </a:r>
            <a:r>
              <a:rPr lang="zh-TW" altLang="en-US" sz="4000" dirty="0" smtClean="0"/>
              <a:t>你的</a:t>
            </a:r>
            <a:r>
              <a:rPr lang="zh-CHT" altLang="en-US" sz="4000" dirty="0" smtClean="0"/>
              <a:t>姓名</a:t>
            </a:r>
            <a:r>
              <a:rPr lang="zh-TW" altLang="en-US" sz="4000" dirty="0" smtClean="0"/>
              <a:t>、</a:t>
            </a:r>
            <a:r>
              <a:rPr lang="zh-CHT" altLang="en-US" sz="4000" dirty="0" smtClean="0"/>
              <a:t>系級</a:t>
            </a:r>
            <a:r>
              <a:rPr lang="zh-TW" altLang="en-US" sz="4000" dirty="0" smtClean="0"/>
              <a:t>、</a:t>
            </a:r>
            <a:r>
              <a:rPr lang="zh-CHT" altLang="en-US" sz="4000" dirty="0" smtClean="0"/>
              <a:t>學號及</a:t>
            </a:r>
            <a:r>
              <a:rPr lang="en-US" altLang="zh-CHT" sz="4000" dirty="0"/>
              <a:t>E-</a:t>
            </a:r>
            <a:r>
              <a:rPr lang="en-US" altLang="zh-CHT" sz="4000" dirty="0" smtClean="0"/>
              <a:t>mail</a:t>
            </a:r>
            <a:r>
              <a:rPr lang="zh-TW" altLang="en-US" sz="4000" dirty="0" smtClean="0"/>
              <a:t>，</a:t>
            </a:r>
            <a:r>
              <a:rPr lang="zh-CHT" altLang="en-US" sz="4000" dirty="0" smtClean="0"/>
              <a:t>名單確定後</a:t>
            </a:r>
            <a:r>
              <a:rPr lang="zh-TW" altLang="en-US" sz="4000" smtClean="0"/>
              <a:t>助教會</a:t>
            </a:r>
            <a:r>
              <a:rPr lang="zh-CHT" altLang="en-US" sz="4000" smtClean="0"/>
              <a:t>寄送授權碼</a:t>
            </a:r>
            <a:endParaRPr lang="zh-CHT" altLang="en-US" sz="4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演算法設計與分析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(Algorithm Design and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876800" cy="45720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中文授課</a:t>
            </a:r>
            <a:endParaRPr lang="en-US" altLang="zh-TW" sz="2800" dirty="0"/>
          </a:p>
          <a:p>
            <a:r>
              <a:rPr lang="zh-TW" altLang="en-US" sz="2800" dirty="0" smtClean="0"/>
              <a:t>投影片</a:t>
            </a:r>
            <a:r>
              <a:rPr lang="en-US" altLang="zh-TW" sz="2800" dirty="0" smtClean="0"/>
              <a:t> English </a:t>
            </a:r>
            <a:r>
              <a:rPr lang="zh-TW" altLang="en-US" sz="2800" dirty="0" smtClean="0"/>
              <a:t>為</a:t>
            </a:r>
            <a:r>
              <a:rPr lang="zh-TW" altLang="en-US" sz="2800" dirty="0"/>
              <a:t>主，</a:t>
            </a:r>
            <a:r>
              <a:rPr lang="en-US" altLang="zh-TW" sz="2800" dirty="0"/>
              <a:t>mix </a:t>
            </a:r>
            <a:r>
              <a:rPr lang="zh-TW" altLang="en-US" sz="2800" dirty="0"/>
              <a:t>中文</a:t>
            </a:r>
            <a:r>
              <a:rPr lang="en-US" altLang="zh-TW" sz="2800" dirty="0"/>
              <a:t> prevent </a:t>
            </a:r>
            <a:r>
              <a:rPr lang="zh-TW" altLang="en-US" sz="2800" dirty="0"/>
              <a:t>同學</a:t>
            </a:r>
            <a:r>
              <a:rPr lang="en-US" altLang="zh-TW" sz="2800" dirty="0"/>
              <a:t> from </a:t>
            </a:r>
            <a:r>
              <a:rPr lang="zh-TW" altLang="en-US" sz="2800" dirty="0"/>
              <a:t>睡著</a:t>
            </a:r>
            <a:endParaRPr lang="en-US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大原則</a:t>
            </a:r>
            <a:r>
              <a:rPr lang="zh-TW" altLang="en-US" sz="2800" dirty="0"/>
              <a:t>：不要打擾別人或影響老師上課</a:t>
            </a:r>
            <a:endParaRPr lang="en-US" altLang="zh-TW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828800"/>
            <a:ext cx="3048000" cy="38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單班雙班有什麼不同？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2590800" cy="471830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相同點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助教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</a:t>
            </a:r>
            <a:endParaRPr lang="en-US" alt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76400"/>
            <a:ext cx="4267200" cy="471830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大致相同</a:t>
            </a:r>
            <a:endParaRPr lang="en-US" altLang="zh-TW" dirty="0" smtClean="0"/>
          </a:p>
          <a:p>
            <a:pPr lvl="1"/>
            <a:r>
              <a:rPr lang="zh-TW" altLang="en-US" dirty="0"/>
              <a:t>上課</a:t>
            </a:r>
            <a:r>
              <a:rPr lang="zh-TW" altLang="en-US" dirty="0" smtClean="0"/>
              <a:t>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課程網站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105400" y="1676400"/>
            <a:ext cx="38100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不同點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上課時間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原始成績計算方式</a:t>
            </a:r>
          </a:p>
          <a:p>
            <a:pPr lvl="1"/>
            <a:r>
              <a:rPr lang="zh-TW" altLang="en-US" dirty="0"/>
              <a:t>期</a:t>
            </a:r>
            <a:r>
              <a:rPr lang="zh-TW" altLang="en-US" dirty="0" smtClean="0"/>
              <a:t>中期末考試題目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蔡欣穆老師班會多學到軟體工程相關的課程</a:t>
            </a:r>
            <a:endParaRPr lang="en-US" altLang="zh-TW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495300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轉</a:t>
            </a:r>
            <a:r>
              <a:rPr lang="zh-TW" altLang="en-US" sz="2800" b="1" dirty="0">
                <a:solidFill>
                  <a:srgbClr val="0000FF"/>
                </a:solidFill>
              </a:rPr>
              <a:t>班、加簽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OK</a:t>
            </a:r>
            <a:endParaRPr lang="en-US" altLang="zh-TW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加簽原則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建議先修過資料結構和程式設計等課程</a:t>
            </a:r>
            <a:endParaRPr lang="en-US" altLang="zh-TW" dirty="0" smtClean="0"/>
          </a:p>
          <a:p>
            <a:r>
              <a:rPr lang="zh-TW" altLang="en-US" dirty="0" smtClean="0"/>
              <a:t>加簽順位</a:t>
            </a:r>
            <a:endParaRPr lang="en-US" altLang="zh-CHT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CHT" altLang="en-US" dirty="0" smtClean="0"/>
              <a:t>本系</a:t>
            </a:r>
            <a:r>
              <a:rPr lang="zh-TW" altLang="en-US" dirty="0" smtClean="0"/>
              <a:t>學生</a:t>
            </a:r>
            <a:r>
              <a:rPr lang="zh-CHT" altLang="en-US" dirty="0" smtClean="0"/>
              <a:t>優先</a:t>
            </a:r>
            <a:endParaRPr lang="zh-CHT" altLang="en-US" dirty="0"/>
          </a:p>
          <a:p>
            <a:pPr lvl="2"/>
            <a:r>
              <a:rPr lang="zh-CHT" altLang="en-US" dirty="0" smtClean="0"/>
              <a:t>大二</a:t>
            </a:r>
            <a:r>
              <a:rPr lang="en-US" altLang="zh-CHT" dirty="0" smtClean="0"/>
              <a:t> &gt; </a:t>
            </a:r>
            <a:r>
              <a:rPr lang="zh-CHT" altLang="en-US" dirty="0" smtClean="0"/>
              <a:t>研究所應修</a:t>
            </a:r>
            <a:r>
              <a:rPr lang="en-US" altLang="zh-CHT" dirty="0"/>
              <a:t> </a:t>
            </a:r>
            <a:r>
              <a:rPr lang="en-US" altLang="zh-CHT" dirty="0" smtClean="0"/>
              <a:t>&gt; </a:t>
            </a:r>
            <a:r>
              <a:rPr lang="zh-CHT" altLang="en-US" dirty="0" smtClean="0"/>
              <a:t>大</a:t>
            </a:r>
            <a:r>
              <a:rPr lang="zh-TW" altLang="en-US" dirty="0" smtClean="0"/>
              <a:t>四</a:t>
            </a:r>
            <a:r>
              <a:rPr lang="en-US" altLang="zh-TW" dirty="0"/>
              <a:t> </a:t>
            </a:r>
            <a:r>
              <a:rPr lang="en-US" altLang="zh-TW" dirty="0" smtClean="0"/>
              <a:t>&gt; </a:t>
            </a:r>
            <a:r>
              <a:rPr lang="zh-CHT" altLang="en-US" dirty="0" smtClean="0"/>
              <a:t>大三 </a:t>
            </a:r>
            <a:r>
              <a:rPr lang="en-US" altLang="zh-CHT" dirty="0" smtClean="0"/>
              <a:t>&gt; </a:t>
            </a:r>
            <a:r>
              <a:rPr lang="zh-CHT" altLang="en-US" dirty="0" smtClean="0"/>
              <a:t>大一</a:t>
            </a:r>
            <a:endParaRPr lang="en-US" altLang="zh-CHT" dirty="0"/>
          </a:p>
          <a:p>
            <a:pPr marL="731520" lvl="1" indent="-457200">
              <a:buFont typeface="+mj-lt"/>
              <a:buAutoNum type="arabicPeriod"/>
            </a:pPr>
            <a:r>
              <a:rPr lang="zh-CHT" altLang="en-US" dirty="0" smtClean="0"/>
              <a:t>電機資訊學院</a:t>
            </a:r>
            <a:endParaRPr lang="en-US" altLang="zh-CHT" dirty="0"/>
          </a:p>
          <a:p>
            <a:pPr marL="731520" lvl="1" indent="-457200">
              <a:buFont typeface="+mj-lt"/>
              <a:buAutoNum type="arabicPeriod"/>
            </a:pPr>
            <a:r>
              <a:rPr lang="zh-CHT" altLang="en-US" dirty="0" smtClean="0"/>
              <a:t>其</a:t>
            </a:r>
            <a:r>
              <a:rPr lang="zh-CHT" altLang="en-US" dirty="0"/>
              <a:t>他外</a:t>
            </a:r>
            <a:r>
              <a:rPr lang="zh-CHT" altLang="en-US" dirty="0" smtClean="0"/>
              <a:t>系同學</a:t>
            </a:r>
            <a:endParaRPr lang="zh-CHT" altLang="en-US" dirty="0"/>
          </a:p>
          <a:p>
            <a:r>
              <a:rPr lang="zh-TW" altLang="en-US" dirty="0" smtClean="0"/>
              <a:t>上限＝教室容量</a:t>
            </a:r>
            <a:endParaRPr lang="en-US" altLang="zh-CHT" dirty="0" smtClean="0"/>
          </a:p>
          <a:p>
            <a:r>
              <a:rPr lang="zh-CHT" altLang="en-US" dirty="0" smtClean="0"/>
              <a:t>今天先登記</a:t>
            </a:r>
            <a:r>
              <a:rPr lang="zh-TW" altLang="en-US" dirty="0" smtClean="0"/>
              <a:t>（</a:t>
            </a:r>
            <a:r>
              <a:rPr lang="zh-CHT" altLang="en-US" dirty="0" smtClean="0"/>
              <a:t>姓名</a:t>
            </a:r>
            <a:r>
              <a:rPr lang="en-US" altLang="zh-CHT" dirty="0"/>
              <a:t>, </a:t>
            </a:r>
            <a:r>
              <a:rPr lang="zh-CHT" altLang="en-US" dirty="0"/>
              <a:t>系級</a:t>
            </a:r>
            <a:r>
              <a:rPr lang="en-US" altLang="zh-CHT" dirty="0"/>
              <a:t>, </a:t>
            </a:r>
            <a:r>
              <a:rPr lang="zh-CHT" altLang="en-US" dirty="0"/>
              <a:t>學號及</a:t>
            </a:r>
            <a:r>
              <a:rPr lang="en-US" altLang="zh-CHT" dirty="0"/>
              <a:t>E-</a:t>
            </a:r>
            <a:r>
              <a:rPr lang="en-US" altLang="zh-CHT" dirty="0" smtClean="0"/>
              <a:t>mail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zh-CHT" altLang="en-US" dirty="0" smtClean="0"/>
              <a:t>名單確定後</a:t>
            </a:r>
            <a:r>
              <a:rPr lang="zh-TW" altLang="en-US" dirty="0" smtClean="0"/>
              <a:t>助教會</a:t>
            </a:r>
            <a:r>
              <a:rPr lang="zh-CHT" altLang="en-US" dirty="0" smtClean="0"/>
              <a:t>寄送授權碼</a:t>
            </a:r>
            <a:endParaRPr lang="en-US" altLang="zh-CH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5334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課程網站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http://www.csie.ntu.edu.tw</a:t>
            </a:r>
            <a:r>
              <a:rPr lang="en-US" dirty="0">
                <a:hlinkClick r:id="rId3"/>
              </a:rPr>
              <a:t>/~</a:t>
            </a:r>
            <a:r>
              <a:rPr lang="en-US" dirty="0" smtClean="0">
                <a:hlinkClick r:id="rId3"/>
              </a:rPr>
              <a:t>ada</a:t>
            </a:r>
            <a:endParaRPr lang="en-US" altLang="zh-TW" dirty="0" smtClean="0"/>
          </a:p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 (</a:t>
            </a:r>
            <a:r>
              <a:rPr lang="zh-TW" altLang="en-US" dirty="0" smtClean="0"/>
              <a:t>投影片裡有、網站上也會有）</a:t>
            </a:r>
            <a:endParaRPr lang="en-US" altLang="zh-TW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9400"/>
            <a:ext cx="7518400" cy="32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 and office </a:t>
            </a:r>
            <a:r>
              <a:rPr lang="en-US" dirty="0"/>
              <a:t>h</a:t>
            </a:r>
            <a:r>
              <a:rPr lang="en-US" dirty="0" smtClean="0"/>
              <a:t>ours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4"/>
              </a:rPr>
              <a:t>ada@csie.ntu.edu.tw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ensure timely response, email title should contain “</a:t>
            </a:r>
            <a:r>
              <a:rPr lang="en-US" dirty="0">
                <a:solidFill>
                  <a:srgbClr val="000000"/>
                </a:solidFill>
              </a:rPr>
              <a:t>[ADA2015]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Please don’t </a:t>
            </a:r>
            <a:r>
              <a:rPr lang="en-US" dirty="0">
                <a:solidFill>
                  <a:srgbClr val="000000"/>
                </a:solidFill>
              </a:rPr>
              <a:t>send to </a:t>
            </a:r>
            <a:r>
              <a:rPr lang="en-US" dirty="0" smtClean="0">
                <a:solidFill>
                  <a:srgbClr val="000000"/>
                </a:solidFill>
              </a:rPr>
              <a:t>our personal emails</a:t>
            </a:r>
          </a:p>
          <a:p>
            <a:r>
              <a:rPr lang="en-US" dirty="0">
                <a:solidFill>
                  <a:srgbClr val="000000"/>
                </a:solidFill>
                <a:hlinkClick r:id="rId5"/>
              </a:rPr>
              <a:t>https://www.facebook.com/groups/tsai.dsa.ada</a:t>
            </a:r>
            <a:r>
              <a:rPr lang="en-US" dirty="0" smtClean="0">
                <a:solidFill>
                  <a:srgbClr val="000000"/>
                </a:solidFill>
                <a:hlinkClick r:id="rId5"/>
              </a:rPr>
              <a:t>/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55480"/>
              </p:ext>
            </p:extLst>
          </p:nvPr>
        </p:nvGraphicFramePr>
        <p:xfrm>
          <a:off x="228600" y="3276600"/>
          <a:ext cx="877180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7" imgW="6324600" imgH="2527300" progId="Word.Document.12">
                  <p:embed/>
                </p:oleObj>
              </mc:Choice>
              <mc:Fallback>
                <p:oleObj name="Document" r:id="rId7" imgW="6324600" imgH="252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8771807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1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14600" y="749300"/>
            <a:ext cx="1943100" cy="2698810"/>
            <a:chOff x="304800" y="749300"/>
            <a:chExt cx="1943100" cy="2698810"/>
          </a:xfrm>
        </p:grpSpPr>
        <p:pic>
          <p:nvPicPr>
            <p:cNvPr id="5" name="Picture 4" descr="古耕竹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4800" y="749300"/>
              <a:ext cx="1943100" cy="22987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4800" y="30480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古耕竹</a:t>
              </a:r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762000"/>
            <a:ext cx="2286000" cy="2686110"/>
            <a:chOff x="3276600" y="685800"/>
            <a:chExt cx="2286000" cy="2686110"/>
          </a:xfrm>
        </p:grpSpPr>
        <p:pic>
          <p:nvPicPr>
            <p:cNvPr id="7" name="Picture 6" descr="章莉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00" y="685800"/>
              <a:ext cx="2286000" cy="2286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76600" y="29718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章莉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736600"/>
            <a:ext cx="2368672" cy="2787710"/>
            <a:chOff x="-1295400" y="660400"/>
            <a:chExt cx="2368672" cy="2787710"/>
          </a:xfrm>
        </p:grpSpPr>
        <p:pic>
          <p:nvPicPr>
            <p:cNvPr id="8" name="Picture 7" descr="黃佑仁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68413" y="660400"/>
              <a:ext cx="2341685" cy="23114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-1295400" y="30480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黃佑仁</a:t>
              </a:r>
              <a:endParaRPr lang="en-US" sz="20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24400" y="3581400"/>
            <a:ext cx="2286000" cy="2686110"/>
            <a:chOff x="6172200" y="3581400"/>
            <a:chExt cx="2286000" cy="2686110"/>
          </a:xfrm>
        </p:grpSpPr>
        <p:pic>
          <p:nvPicPr>
            <p:cNvPr id="9" name="Picture 8" descr="1919667_10154759393750494_797744389694963303_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2200" y="3581400"/>
              <a:ext cx="2286000" cy="2286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172200" y="58674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江誠敏</a:t>
              </a:r>
              <a:endParaRPr lang="en-US" sz="20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3581400"/>
            <a:ext cx="2554941" cy="2686110"/>
            <a:chOff x="2286000" y="381000"/>
            <a:chExt cx="2554941" cy="2686110"/>
          </a:xfrm>
        </p:grpSpPr>
        <p:pic>
          <p:nvPicPr>
            <p:cNvPr id="2" name="Picture 1" descr="cebrusfs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86000" y="381000"/>
              <a:ext cx="2554941" cy="2286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86000" y="26670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余孟桓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8400" y="3581400"/>
            <a:ext cx="2286000" cy="2686110"/>
            <a:chOff x="6400800" y="381000"/>
            <a:chExt cx="2286000" cy="2686110"/>
          </a:xfrm>
        </p:grpSpPr>
        <p:pic>
          <p:nvPicPr>
            <p:cNvPr id="3" name="Picture 2" descr="shi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800" y="381000"/>
              <a:ext cx="2286000" cy="2286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400800" y="26670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陳庭緯</a:t>
              </a:r>
              <a:endParaRPr lang="en-US" sz="20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63792" y="762000"/>
            <a:ext cx="2104008" cy="2686110"/>
            <a:chOff x="6858000" y="762000"/>
            <a:chExt cx="2104008" cy="2686110"/>
          </a:xfrm>
        </p:grpSpPr>
        <p:sp>
          <p:nvSpPr>
            <p:cNvPr id="14" name="Rectangle 13"/>
            <p:cNvSpPr/>
            <p:nvPr/>
          </p:nvSpPr>
          <p:spPr>
            <a:xfrm>
              <a:off x="6858000" y="30480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夏誌陽</a:t>
              </a:r>
              <a:endParaRPr lang="en-US" sz="2000" b="1" dirty="0"/>
            </a:p>
          </p:txBody>
        </p:sp>
        <p:pic>
          <p:nvPicPr>
            <p:cNvPr id="23" name="圖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58000" y="762000"/>
              <a:ext cx="2104008" cy="225640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7039992" y="3581400"/>
            <a:ext cx="2104008" cy="2686110"/>
            <a:chOff x="7039992" y="3581400"/>
            <a:chExt cx="2104008" cy="2686110"/>
          </a:xfrm>
        </p:grpSpPr>
        <p:sp>
          <p:nvSpPr>
            <p:cNvPr id="12" name="Rectangle 11"/>
            <p:cNvSpPr/>
            <p:nvPr/>
          </p:nvSpPr>
          <p:spPr>
            <a:xfrm>
              <a:off x="7086600" y="586740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黃凱祺</a:t>
              </a:r>
              <a:endParaRPr lang="en-US" sz="2000" b="1" dirty="0"/>
            </a:p>
          </p:txBody>
        </p:sp>
        <p:pic>
          <p:nvPicPr>
            <p:cNvPr id="24" name="圖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9992" y="3581400"/>
              <a:ext cx="2104008" cy="2104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8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and office hours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 to ask questions outside office hours?</a:t>
            </a:r>
          </a:p>
          <a:p>
            <a:pPr lvl="1"/>
            <a:r>
              <a:rPr lang="en-US" sz="2400" b="1" dirty="0"/>
              <a:t>Preferred</a:t>
            </a:r>
            <a:r>
              <a:rPr lang="en-US" sz="2400" dirty="0"/>
              <a:t>: Ask questions via </a:t>
            </a:r>
            <a:r>
              <a:rPr lang="en-US" sz="2400" dirty="0" smtClean="0"/>
              <a:t>emails or on Facebook</a:t>
            </a:r>
            <a:endParaRPr lang="en-US" sz="2400" dirty="0"/>
          </a:p>
          <a:p>
            <a:pPr lvl="1"/>
            <a:r>
              <a:rPr lang="en-US" sz="2400" dirty="0" smtClean="0"/>
              <a:t>Send </a:t>
            </a:r>
            <a:r>
              <a:rPr lang="en-US" sz="2400" dirty="0"/>
              <a:t>a meeting request to TAs</a:t>
            </a:r>
          </a:p>
          <a:p>
            <a:pPr lvl="2"/>
            <a:r>
              <a:rPr lang="en-US" sz="2000" dirty="0"/>
              <a:t>TAs are nice and helpful, but please kindly ask for TAs’ availability before visiting them outside office hours!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TA sessions coming soon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i_course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wei_course2.thmx</Template>
  <TotalTime>5336</TotalTime>
  <Words>1238</Words>
  <Application>Microsoft Macintosh PowerPoint</Application>
  <PresentationFormat>On-screen Show (4:3)</PresentationFormat>
  <Paragraphs>301</Paragraphs>
  <Slides>28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wei_course2</vt:lpstr>
      <vt:lpstr>Document</vt:lpstr>
      <vt:lpstr>  Week 1A: Course Information</vt:lpstr>
      <vt:lpstr>演算法設計與分析 (Algorithm Design and Analysis)</vt:lpstr>
      <vt:lpstr>演算法設計與分析 (Algorithm Design and Analysis)</vt:lpstr>
      <vt:lpstr>單班雙班有什麼不同？</vt:lpstr>
      <vt:lpstr>加簽原則</vt:lpstr>
      <vt:lpstr>課程網站</vt:lpstr>
      <vt:lpstr>TAs and office hours </vt:lpstr>
      <vt:lpstr>PowerPoint Presentation</vt:lpstr>
      <vt:lpstr>TAs and office hours </vt:lpstr>
      <vt:lpstr>Textbook</vt:lpstr>
      <vt:lpstr>Optional readings</vt:lpstr>
      <vt:lpstr>Bedtime readings</vt:lpstr>
      <vt:lpstr>改變世界的九大演算法 by John MacCormick</vt:lpstr>
      <vt:lpstr>Course objectives</vt:lpstr>
      <vt:lpstr>Schedule: overview</vt:lpstr>
      <vt:lpstr>Tentative class schedule</vt:lpstr>
      <vt:lpstr>Tentative class schedule</vt:lpstr>
      <vt:lpstr>Grading components</vt:lpstr>
      <vt:lpstr>Final grade: criteria </vt:lpstr>
      <vt:lpstr>Grading component 1: Homework assignments</vt:lpstr>
      <vt:lpstr>Grading component 1: Homework assignments</vt:lpstr>
      <vt:lpstr>Grading component 1: Homework assignments</vt:lpstr>
      <vt:lpstr>Grading component 2: Same-day Exercise and/or Pop Quiz </vt:lpstr>
      <vt:lpstr>Grading component 3 &amp; 4: Exams</vt:lpstr>
      <vt:lpstr>Grading component 5:  Class participation</vt:lpstr>
      <vt:lpstr>Grade will be available on CEIBA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hc</cp:lastModifiedBy>
  <cp:revision>339</cp:revision>
  <cp:lastPrinted>2014-05-12T02:03:22Z</cp:lastPrinted>
  <dcterms:created xsi:type="dcterms:W3CDTF">2013-03-09T19:23:33Z</dcterms:created>
  <dcterms:modified xsi:type="dcterms:W3CDTF">2015-09-16T16:44:53Z</dcterms:modified>
</cp:coreProperties>
</file>