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385" r:id="rId3"/>
    <p:sldId id="413" r:id="rId4"/>
    <p:sldId id="374" r:id="rId5"/>
    <p:sldId id="378" r:id="rId6"/>
    <p:sldId id="379" r:id="rId7"/>
    <p:sldId id="381" r:id="rId8"/>
    <p:sldId id="442" r:id="rId9"/>
    <p:sldId id="469" r:id="rId10"/>
    <p:sldId id="470" r:id="rId11"/>
    <p:sldId id="443" r:id="rId12"/>
    <p:sldId id="445" r:id="rId13"/>
    <p:sldId id="446" r:id="rId14"/>
    <p:sldId id="444" r:id="rId15"/>
    <p:sldId id="448" r:id="rId16"/>
    <p:sldId id="447" r:id="rId17"/>
    <p:sldId id="434" r:id="rId18"/>
    <p:sldId id="426" r:id="rId19"/>
    <p:sldId id="449" r:id="rId20"/>
    <p:sldId id="430" r:id="rId21"/>
    <p:sldId id="471" r:id="rId22"/>
    <p:sldId id="415" r:id="rId23"/>
    <p:sldId id="435" r:id="rId24"/>
    <p:sldId id="404" r:id="rId25"/>
    <p:sldId id="436" r:id="rId26"/>
    <p:sldId id="451" r:id="rId27"/>
    <p:sldId id="452" r:id="rId28"/>
    <p:sldId id="450" r:id="rId29"/>
    <p:sldId id="391" r:id="rId30"/>
    <p:sldId id="455" r:id="rId31"/>
    <p:sldId id="456" r:id="rId32"/>
    <p:sldId id="389" r:id="rId33"/>
    <p:sldId id="437" r:id="rId34"/>
    <p:sldId id="390" r:id="rId35"/>
    <p:sldId id="439" r:id="rId36"/>
    <p:sldId id="395" r:id="rId37"/>
    <p:sldId id="440" r:id="rId38"/>
    <p:sldId id="394" r:id="rId39"/>
    <p:sldId id="458" r:id="rId40"/>
    <p:sldId id="411" r:id="rId41"/>
    <p:sldId id="459" r:id="rId42"/>
    <p:sldId id="412" r:id="rId43"/>
    <p:sldId id="460" r:id="rId44"/>
    <p:sldId id="416" r:id="rId45"/>
    <p:sldId id="398" r:id="rId46"/>
    <p:sldId id="41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clrMru>
    <a:srgbClr val="9FC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3677" autoAdjust="0"/>
  </p:normalViewPr>
  <p:slideViewPr>
    <p:cSldViewPr>
      <p:cViewPr>
        <p:scale>
          <a:sx n="100" d="100"/>
          <a:sy n="100" d="100"/>
        </p:scale>
        <p:origin x="-113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F6135-D78E-6942-9E8B-52FF63118002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F6F8-5E39-3940-BE9E-184A57D2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7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281F8-B49E-4613-89BF-407FF62CAD1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F1958-A71B-4980-946B-240CA599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32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9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9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9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9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2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2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H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70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65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59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5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32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2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7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8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3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69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54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H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4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9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0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9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9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2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21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21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21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954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64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6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4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E84-DF18-164C-A58E-2C344687FDFD}" type="datetime1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FFA-EC06-BD46-8F19-50A095B3C234}" type="datetime1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6B1F-8021-784C-9196-B04AE55B52B1}" type="datetime1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5302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4038600" cy="5029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4038600" cy="5029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44C8BB-AF85-D744-996F-23201F01439B}" type="datetime1">
              <a:rPr lang="en-US" smtClean="0"/>
              <a:t>9/17/15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6089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A94-4B7B-7D4E-A6CF-1BC2B5C12D3C}" type="datetime1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783-B66D-DB45-A0CB-227CF225E82F}" type="datetime1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 flipH="1">
            <a:off x="3444110" y="304807"/>
            <a:ext cx="5414758" cy="1378796"/>
            <a:chOff x="452642" y="106873"/>
            <a:chExt cx="6225319" cy="1585195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1129180" y="329782"/>
              <a:ext cx="214781" cy="623939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6" idx="28"/>
            </p:cNvCxnSpPr>
            <p:nvPr/>
          </p:nvCxnSpPr>
          <p:spPr>
            <a:xfrm flipH="1">
              <a:off x="1343962" y="832531"/>
              <a:ext cx="1243514" cy="121191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4" idx="11"/>
            </p:cNvCxnSpPr>
            <p:nvPr/>
          </p:nvCxnSpPr>
          <p:spPr>
            <a:xfrm flipV="1">
              <a:off x="4935421" y="329782"/>
              <a:ext cx="1527759" cy="752147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44" idx="27"/>
            </p:cNvCxnSpPr>
            <p:nvPr/>
          </p:nvCxnSpPr>
          <p:spPr>
            <a:xfrm>
              <a:off x="2820219" y="755954"/>
              <a:ext cx="1967190" cy="343367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2" idx="52"/>
            </p:cNvCxnSpPr>
            <p:nvPr/>
          </p:nvCxnSpPr>
          <p:spPr>
            <a:xfrm flipV="1">
              <a:off x="848557" y="953721"/>
              <a:ext cx="495404" cy="464592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100544" y="227522"/>
              <a:ext cx="1111958" cy="1111958"/>
              <a:chOff x="4512733" y="3294082"/>
              <a:chExt cx="1933305" cy="193330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512733" y="3294082"/>
                <a:ext cx="1933305" cy="19333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143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16"/>
              <p:cNvSpPr>
                <a:spLocks noChangeAspect="1" noEditPoints="1"/>
              </p:cNvSpPr>
              <p:nvPr/>
            </p:nvSpPr>
            <p:spPr bwMode="auto">
              <a:xfrm>
                <a:off x="4815117" y="3672907"/>
                <a:ext cx="1328537" cy="1554480"/>
              </a:xfrm>
              <a:custGeom>
                <a:avLst/>
                <a:gdLst>
                  <a:gd name="T0" fmla="*/ 247 w 249"/>
                  <a:gd name="T1" fmla="*/ 228 h 291"/>
                  <a:gd name="T2" fmla="*/ 238 w 249"/>
                  <a:gd name="T3" fmla="*/ 184 h 291"/>
                  <a:gd name="T4" fmla="*/ 231 w 249"/>
                  <a:gd name="T5" fmla="*/ 170 h 291"/>
                  <a:gd name="T6" fmla="*/ 215 w 249"/>
                  <a:gd name="T7" fmla="*/ 158 h 291"/>
                  <a:gd name="T8" fmla="*/ 195 w 249"/>
                  <a:gd name="T9" fmla="*/ 156 h 291"/>
                  <a:gd name="T10" fmla="*/ 176 w 249"/>
                  <a:gd name="T11" fmla="*/ 150 h 291"/>
                  <a:gd name="T12" fmla="*/ 154 w 249"/>
                  <a:gd name="T13" fmla="*/ 131 h 291"/>
                  <a:gd name="T14" fmla="*/ 155 w 249"/>
                  <a:gd name="T15" fmla="*/ 108 h 291"/>
                  <a:gd name="T16" fmla="*/ 168 w 249"/>
                  <a:gd name="T17" fmla="*/ 87 h 291"/>
                  <a:gd name="T18" fmla="*/ 167 w 249"/>
                  <a:gd name="T19" fmla="*/ 72 h 291"/>
                  <a:gd name="T20" fmla="*/ 170 w 249"/>
                  <a:gd name="T21" fmla="*/ 62 h 291"/>
                  <a:gd name="T22" fmla="*/ 173 w 249"/>
                  <a:gd name="T23" fmla="*/ 44 h 291"/>
                  <a:gd name="T24" fmla="*/ 174 w 249"/>
                  <a:gd name="T25" fmla="*/ 26 h 291"/>
                  <a:gd name="T26" fmla="*/ 191 w 249"/>
                  <a:gd name="T27" fmla="*/ 21 h 291"/>
                  <a:gd name="T28" fmla="*/ 206 w 249"/>
                  <a:gd name="T29" fmla="*/ 17 h 291"/>
                  <a:gd name="T30" fmla="*/ 182 w 249"/>
                  <a:gd name="T31" fmla="*/ 12 h 291"/>
                  <a:gd name="T32" fmla="*/ 166 w 249"/>
                  <a:gd name="T33" fmla="*/ 6 h 291"/>
                  <a:gd name="T34" fmla="*/ 143 w 249"/>
                  <a:gd name="T35" fmla="*/ 5 h 291"/>
                  <a:gd name="T36" fmla="*/ 120 w 249"/>
                  <a:gd name="T37" fmla="*/ 0 h 291"/>
                  <a:gd name="T38" fmla="*/ 89 w 249"/>
                  <a:gd name="T39" fmla="*/ 8 h 291"/>
                  <a:gd name="T40" fmla="*/ 59 w 249"/>
                  <a:gd name="T41" fmla="*/ 18 h 291"/>
                  <a:gd name="T42" fmla="*/ 77 w 249"/>
                  <a:gd name="T43" fmla="*/ 21 h 291"/>
                  <a:gd name="T44" fmla="*/ 101 w 249"/>
                  <a:gd name="T45" fmla="*/ 27 h 291"/>
                  <a:gd name="T46" fmla="*/ 92 w 249"/>
                  <a:gd name="T47" fmla="*/ 54 h 291"/>
                  <a:gd name="T48" fmla="*/ 93 w 249"/>
                  <a:gd name="T49" fmla="*/ 66 h 291"/>
                  <a:gd name="T50" fmla="*/ 90 w 249"/>
                  <a:gd name="T51" fmla="*/ 74 h 291"/>
                  <a:gd name="T52" fmla="*/ 93 w 249"/>
                  <a:gd name="T53" fmla="*/ 89 h 291"/>
                  <a:gd name="T54" fmla="*/ 99 w 249"/>
                  <a:gd name="T55" fmla="*/ 98 h 291"/>
                  <a:gd name="T56" fmla="*/ 102 w 249"/>
                  <a:gd name="T57" fmla="*/ 126 h 291"/>
                  <a:gd name="T58" fmla="*/ 92 w 249"/>
                  <a:gd name="T59" fmla="*/ 146 h 291"/>
                  <a:gd name="T60" fmla="*/ 69 w 249"/>
                  <a:gd name="T61" fmla="*/ 154 h 291"/>
                  <a:gd name="T62" fmla="*/ 56 w 249"/>
                  <a:gd name="T63" fmla="*/ 153 h 291"/>
                  <a:gd name="T64" fmla="*/ 45 w 249"/>
                  <a:gd name="T65" fmla="*/ 158 h 291"/>
                  <a:gd name="T66" fmla="*/ 22 w 249"/>
                  <a:gd name="T67" fmla="*/ 175 h 291"/>
                  <a:gd name="T68" fmla="*/ 0 w 249"/>
                  <a:gd name="T69" fmla="*/ 236 h 291"/>
                  <a:gd name="T70" fmla="*/ 128 w 249"/>
                  <a:gd name="T71" fmla="*/ 291 h 291"/>
                  <a:gd name="T72" fmla="*/ 249 w 249"/>
                  <a:gd name="T73" fmla="*/ 242 h 291"/>
                  <a:gd name="T74" fmla="*/ 247 w 249"/>
                  <a:gd name="T75" fmla="*/ 228 h 291"/>
                  <a:gd name="T76" fmla="*/ 165 w 249"/>
                  <a:gd name="T77" fmla="*/ 42 h 291"/>
                  <a:gd name="T78" fmla="*/ 160 w 249"/>
                  <a:gd name="T79" fmla="*/ 30 h 291"/>
                  <a:gd name="T80" fmla="*/ 165 w 249"/>
                  <a:gd name="T81" fmla="*/ 4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291">
                    <a:moveTo>
                      <a:pt x="247" y="228"/>
                    </a:moveTo>
                    <a:cubicBezTo>
                      <a:pt x="245" y="213"/>
                      <a:pt x="243" y="198"/>
                      <a:pt x="238" y="184"/>
                    </a:cubicBezTo>
                    <a:cubicBezTo>
                      <a:pt x="237" y="179"/>
                      <a:pt x="235" y="174"/>
                      <a:pt x="231" y="170"/>
                    </a:cubicBezTo>
                    <a:cubicBezTo>
                      <a:pt x="228" y="165"/>
                      <a:pt x="219" y="162"/>
                      <a:pt x="215" y="158"/>
                    </a:cubicBezTo>
                    <a:cubicBezTo>
                      <a:pt x="210" y="155"/>
                      <a:pt x="201" y="157"/>
                      <a:pt x="195" y="156"/>
                    </a:cubicBezTo>
                    <a:cubicBezTo>
                      <a:pt x="189" y="155"/>
                      <a:pt x="182" y="153"/>
                      <a:pt x="176" y="150"/>
                    </a:cubicBezTo>
                    <a:cubicBezTo>
                      <a:pt x="169" y="146"/>
                      <a:pt x="158" y="139"/>
                      <a:pt x="154" y="131"/>
                    </a:cubicBezTo>
                    <a:cubicBezTo>
                      <a:pt x="151" y="125"/>
                      <a:pt x="154" y="115"/>
                      <a:pt x="155" y="108"/>
                    </a:cubicBezTo>
                    <a:cubicBezTo>
                      <a:pt x="157" y="99"/>
                      <a:pt x="165" y="96"/>
                      <a:pt x="168" y="87"/>
                    </a:cubicBezTo>
                    <a:cubicBezTo>
                      <a:pt x="170" y="81"/>
                      <a:pt x="169" y="77"/>
                      <a:pt x="167" y="72"/>
                    </a:cubicBezTo>
                    <a:cubicBezTo>
                      <a:pt x="166" y="69"/>
                      <a:pt x="169" y="65"/>
                      <a:pt x="170" y="62"/>
                    </a:cubicBezTo>
                    <a:cubicBezTo>
                      <a:pt x="171" y="55"/>
                      <a:pt x="173" y="51"/>
                      <a:pt x="173" y="44"/>
                    </a:cubicBezTo>
                    <a:cubicBezTo>
                      <a:pt x="173" y="40"/>
                      <a:pt x="171" y="28"/>
                      <a:pt x="174" y="26"/>
                    </a:cubicBezTo>
                    <a:cubicBezTo>
                      <a:pt x="178" y="23"/>
                      <a:pt x="187" y="23"/>
                      <a:pt x="191" y="21"/>
                    </a:cubicBezTo>
                    <a:cubicBezTo>
                      <a:pt x="197" y="20"/>
                      <a:pt x="202" y="20"/>
                      <a:pt x="206" y="17"/>
                    </a:cubicBezTo>
                    <a:cubicBezTo>
                      <a:pt x="198" y="15"/>
                      <a:pt x="190" y="13"/>
                      <a:pt x="182" y="12"/>
                    </a:cubicBezTo>
                    <a:cubicBezTo>
                      <a:pt x="176" y="11"/>
                      <a:pt x="171" y="6"/>
                      <a:pt x="166" y="6"/>
                    </a:cubicBezTo>
                    <a:cubicBezTo>
                      <a:pt x="157" y="6"/>
                      <a:pt x="151" y="7"/>
                      <a:pt x="143" y="5"/>
                    </a:cubicBezTo>
                    <a:cubicBezTo>
                      <a:pt x="136" y="3"/>
                      <a:pt x="127" y="0"/>
                      <a:pt x="120" y="0"/>
                    </a:cubicBezTo>
                    <a:cubicBezTo>
                      <a:pt x="110" y="1"/>
                      <a:pt x="99" y="6"/>
                      <a:pt x="89" y="8"/>
                    </a:cubicBezTo>
                    <a:cubicBezTo>
                      <a:pt x="80" y="11"/>
                      <a:pt x="67" y="12"/>
                      <a:pt x="59" y="18"/>
                    </a:cubicBezTo>
                    <a:cubicBezTo>
                      <a:pt x="63" y="21"/>
                      <a:pt x="72" y="20"/>
                      <a:pt x="77" y="21"/>
                    </a:cubicBezTo>
                    <a:cubicBezTo>
                      <a:pt x="85" y="23"/>
                      <a:pt x="93" y="25"/>
                      <a:pt x="101" y="27"/>
                    </a:cubicBezTo>
                    <a:cubicBezTo>
                      <a:pt x="101" y="36"/>
                      <a:pt x="89" y="45"/>
                      <a:pt x="92" y="54"/>
                    </a:cubicBezTo>
                    <a:cubicBezTo>
                      <a:pt x="93" y="58"/>
                      <a:pt x="93" y="61"/>
                      <a:pt x="93" y="66"/>
                    </a:cubicBezTo>
                    <a:cubicBezTo>
                      <a:pt x="93" y="71"/>
                      <a:pt x="90" y="69"/>
                      <a:pt x="90" y="74"/>
                    </a:cubicBezTo>
                    <a:cubicBezTo>
                      <a:pt x="90" y="79"/>
                      <a:pt x="91" y="84"/>
                      <a:pt x="93" y="89"/>
                    </a:cubicBezTo>
                    <a:cubicBezTo>
                      <a:pt x="94" y="93"/>
                      <a:pt x="98" y="95"/>
                      <a:pt x="99" y="98"/>
                    </a:cubicBezTo>
                    <a:cubicBezTo>
                      <a:pt x="101" y="107"/>
                      <a:pt x="102" y="117"/>
                      <a:pt x="102" y="126"/>
                    </a:cubicBezTo>
                    <a:cubicBezTo>
                      <a:pt x="102" y="136"/>
                      <a:pt x="100" y="141"/>
                      <a:pt x="92" y="146"/>
                    </a:cubicBezTo>
                    <a:cubicBezTo>
                      <a:pt x="85" y="151"/>
                      <a:pt x="76" y="153"/>
                      <a:pt x="69" y="154"/>
                    </a:cubicBezTo>
                    <a:cubicBezTo>
                      <a:pt x="64" y="155"/>
                      <a:pt x="60" y="152"/>
                      <a:pt x="56" y="153"/>
                    </a:cubicBezTo>
                    <a:cubicBezTo>
                      <a:pt x="52" y="154"/>
                      <a:pt x="49" y="156"/>
                      <a:pt x="45" y="158"/>
                    </a:cubicBezTo>
                    <a:cubicBezTo>
                      <a:pt x="35" y="162"/>
                      <a:pt x="26" y="165"/>
                      <a:pt x="22" y="175"/>
                    </a:cubicBezTo>
                    <a:cubicBezTo>
                      <a:pt x="13" y="195"/>
                      <a:pt x="6" y="216"/>
                      <a:pt x="0" y="236"/>
                    </a:cubicBezTo>
                    <a:cubicBezTo>
                      <a:pt x="32" y="270"/>
                      <a:pt x="77" y="291"/>
                      <a:pt x="128" y="291"/>
                    </a:cubicBezTo>
                    <a:cubicBezTo>
                      <a:pt x="175" y="291"/>
                      <a:pt x="217" y="273"/>
                      <a:pt x="249" y="242"/>
                    </a:cubicBezTo>
                    <a:cubicBezTo>
                      <a:pt x="248" y="238"/>
                      <a:pt x="247" y="233"/>
                      <a:pt x="247" y="228"/>
                    </a:cubicBezTo>
                    <a:close/>
                    <a:moveTo>
                      <a:pt x="165" y="42"/>
                    </a:moveTo>
                    <a:cubicBezTo>
                      <a:pt x="163" y="39"/>
                      <a:pt x="161" y="34"/>
                      <a:pt x="160" y="30"/>
                    </a:cubicBezTo>
                    <a:cubicBezTo>
                      <a:pt x="171" y="25"/>
                      <a:pt x="163" y="39"/>
                      <a:pt x="165" y="4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49475" y="755954"/>
              <a:ext cx="775994" cy="775994"/>
              <a:chOff x="1767839" y="3302793"/>
              <a:chExt cx="1933305" cy="193330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767839" y="3302793"/>
                <a:ext cx="1933305" cy="19333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825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11"/>
              <p:cNvSpPr>
                <a:spLocks noChangeAspect="1"/>
              </p:cNvSpPr>
              <p:nvPr/>
            </p:nvSpPr>
            <p:spPr bwMode="auto">
              <a:xfrm>
                <a:off x="2110863" y="3681618"/>
                <a:ext cx="1247256" cy="1554480"/>
              </a:xfrm>
              <a:custGeom>
                <a:avLst/>
                <a:gdLst>
                  <a:gd name="T0" fmla="*/ 227 w 230"/>
                  <a:gd name="T1" fmla="*/ 230 h 287"/>
                  <a:gd name="T2" fmla="*/ 225 w 230"/>
                  <a:gd name="T3" fmla="*/ 207 h 287"/>
                  <a:gd name="T4" fmla="*/ 218 w 230"/>
                  <a:gd name="T5" fmla="*/ 186 h 287"/>
                  <a:gd name="T6" fmla="*/ 213 w 230"/>
                  <a:gd name="T7" fmla="*/ 178 h 287"/>
                  <a:gd name="T8" fmla="*/ 213 w 230"/>
                  <a:gd name="T9" fmla="*/ 168 h 287"/>
                  <a:gd name="T10" fmla="*/ 201 w 230"/>
                  <a:gd name="T11" fmla="*/ 155 h 287"/>
                  <a:gd name="T12" fmla="*/ 183 w 230"/>
                  <a:gd name="T13" fmla="*/ 146 h 287"/>
                  <a:gd name="T14" fmla="*/ 166 w 230"/>
                  <a:gd name="T15" fmla="*/ 134 h 287"/>
                  <a:gd name="T16" fmla="*/ 148 w 230"/>
                  <a:gd name="T17" fmla="*/ 120 h 287"/>
                  <a:gd name="T18" fmla="*/ 145 w 230"/>
                  <a:gd name="T19" fmla="*/ 109 h 287"/>
                  <a:gd name="T20" fmla="*/ 151 w 230"/>
                  <a:gd name="T21" fmla="*/ 92 h 287"/>
                  <a:gd name="T22" fmla="*/ 160 w 230"/>
                  <a:gd name="T23" fmla="*/ 80 h 287"/>
                  <a:gd name="T24" fmla="*/ 162 w 230"/>
                  <a:gd name="T25" fmla="*/ 69 h 287"/>
                  <a:gd name="T26" fmla="*/ 164 w 230"/>
                  <a:gd name="T27" fmla="*/ 59 h 287"/>
                  <a:gd name="T28" fmla="*/ 160 w 230"/>
                  <a:gd name="T29" fmla="*/ 14 h 287"/>
                  <a:gd name="T30" fmla="*/ 134 w 230"/>
                  <a:gd name="T31" fmla="*/ 1 h 287"/>
                  <a:gd name="T32" fmla="*/ 121 w 230"/>
                  <a:gd name="T33" fmla="*/ 11 h 287"/>
                  <a:gd name="T34" fmla="*/ 99 w 230"/>
                  <a:gd name="T35" fmla="*/ 6 h 287"/>
                  <a:gd name="T36" fmla="*/ 96 w 230"/>
                  <a:gd name="T37" fmla="*/ 14 h 287"/>
                  <a:gd name="T38" fmla="*/ 89 w 230"/>
                  <a:gd name="T39" fmla="*/ 15 h 287"/>
                  <a:gd name="T40" fmla="*/ 91 w 230"/>
                  <a:gd name="T41" fmla="*/ 21 h 287"/>
                  <a:gd name="T42" fmla="*/ 87 w 230"/>
                  <a:gd name="T43" fmla="*/ 24 h 287"/>
                  <a:gd name="T44" fmla="*/ 85 w 230"/>
                  <a:gd name="T45" fmla="*/ 35 h 287"/>
                  <a:gd name="T46" fmla="*/ 87 w 230"/>
                  <a:gd name="T47" fmla="*/ 47 h 287"/>
                  <a:gd name="T48" fmla="*/ 88 w 230"/>
                  <a:gd name="T49" fmla="*/ 61 h 287"/>
                  <a:gd name="T50" fmla="*/ 85 w 230"/>
                  <a:gd name="T51" fmla="*/ 74 h 287"/>
                  <a:gd name="T52" fmla="*/ 86 w 230"/>
                  <a:gd name="T53" fmla="*/ 84 h 287"/>
                  <a:gd name="T54" fmla="*/ 92 w 230"/>
                  <a:gd name="T55" fmla="*/ 88 h 287"/>
                  <a:gd name="T56" fmla="*/ 97 w 230"/>
                  <a:gd name="T57" fmla="*/ 113 h 287"/>
                  <a:gd name="T58" fmla="*/ 88 w 230"/>
                  <a:gd name="T59" fmla="*/ 124 h 287"/>
                  <a:gd name="T60" fmla="*/ 80 w 230"/>
                  <a:gd name="T61" fmla="*/ 130 h 287"/>
                  <a:gd name="T62" fmla="*/ 66 w 230"/>
                  <a:gd name="T63" fmla="*/ 140 h 287"/>
                  <a:gd name="T64" fmla="*/ 56 w 230"/>
                  <a:gd name="T65" fmla="*/ 143 h 287"/>
                  <a:gd name="T66" fmla="*/ 22 w 230"/>
                  <a:gd name="T67" fmla="*/ 170 h 287"/>
                  <a:gd name="T68" fmla="*/ 23 w 230"/>
                  <a:gd name="T69" fmla="*/ 180 h 287"/>
                  <a:gd name="T70" fmla="*/ 16 w 230"/>
                  <a:gd name="T71" fmla="*/ 186 h 287"/>
                  <a:gd name="T72" fmla="*/ 10 w 230"/>
                  <a:gd name="T73" fmla="*/ 200 h 287"/>
                  <a:gd name="T74" fmla="*/ 9 w 230"/>
                  <a:gd name="T75" fmla="*/ 211 h 287"/>
                  <a:gd name="T76" fmla="*/ 11 w 230"/>
                  <a:gd name="T77" fmla="*/ 224 h 287"/>
                  <a:gd name="T78" fmla="*/ 2 w 230"/>
                  <a:gd name="T79" fmla="*/ 234 h 287"/>
                  <a:gd name="T80" fmla="*/ 0 w 230"/>
                  <a:gd name="T81" fmla="*/ 240 h 287"/>
                  <a:gd name="T82" fmla="*/ 120 w 230"/>
                  <a:gd name="T83" fmla="*/ 287 h 287"/>
                  <a:gd name="T84" fmla="*/ 230 w 230"/>
                  <a:gd name="T85" fmla="*/ 248 h 287"/>
                  <a:gd name="T86" fmla="*/ 227 w 230"/>
                  <a:gd name="T87" fmla="*/ 23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0" h="287">
                    <a:moveTo>
                      <a:pt x="227" y="230"/>
                    </a:moveTo>
                    <a:cubicBezTo>
                      <a:pt x="224" y="222"/>
                      <a:pt x="227" y="215"/>
                      <a:pt x="225" y="207"/>
                    </a:cubicBezTo>
                    <a:cubicBezTo>
                      <a:pt x="223" y="199"/>
                      <a:pt x="221" y="192"/>
                      <a:pt x="218" y="186"/>
                    </a:cubicBezTo>
                    <a:cubicBezTo>
                      <a:pt x="216" y="183"/>
                      <a:pt x="214" y="181"/>
                      <a:pt x="213" y="178"/>
                    </a:cubicBezTo>
                    <a:cubicBezTo>
                      <a:pt x="212" y="175"/>
                      <a:pt x="213" y="171"/>
                      <a:pt x="213" y="168"/>
                    </a:cubicBezTo>
                    <a:cubicBezTo>
                      <a:pt x="211" y="161"/>
                      <a:pt x="207" y="159"/>
                      <a:pt x="201" y="155"/>
                    </a:cubicBezTo>
                    <a:cubicBezTo>
                      <a:pt x="195" y="152"/>
                      <a:pt x="189" y="149"/>
                      <a:pt x="183" y="146"/>
                    </a:cubicBezTo>
                    <a:cubicBezTo>
                      <a:pt x="177" y="143"/>
                      <a:pt x="172" y="138"/>
                      <a:pt x="166" y="134"/>
                    </a:cubicBezTo>
                    <a:cubicBezTo>
                      <a:pt x="159" y="130"/>
                      <a:pt x="154" y="124"/>
                      <a:pt x="148" y="120"/>
                    </a:cubicBezTo>
                    <a:cubicBezTo>
                      <a:pt x="143" y="117"/>
                      <a:pt x="144" y="114"/>
                      <a:pt x="145" y="109"/>
                    </a:cubicBezTo>
                    <a:cubicBezTo>
                      <a:pt x="146" y="102"/>
                      <a:pt x="148" y="97"/>
                      <a:pt x="151" y="92"/>
                    </a:cubicBezTo>
                    <a:cubicBezTo>
                      <a:pt x="155" y="87"/>
                      <a:pt x="159" y="87"/>
                      <a:pt x="160" y="80"/>
                    </a:cubicBezTo>
                    <a:cubicBezTo>
                      <a:pt x="160" y="77"/>
                      <a:pt x="160" y="71"/>
                      <a:pt x="162" y="69"/>
                    </a:cubicBezTo>
                    <a:cubicBezTo>
                      <a:pt x="164" y="68"/>
                      <a:pt x="164" y="61"/>
                      <a:pt x="164" y="59"/>
                    </a:cubicBezTo>
                    <a:cubicBezTo>
                      <a:pt x="161" y="43"/>
                      <a:pt x="173" y="29"/>
                      <a:pt x="160" y="14"/>
                    </a:cubicBezTo>
                    <a:cubicBezTo>
                      <a:pt x="154" y="7"/>
                      <a:pt x="144" y="0"/>
                      <a:pt x="134" y="1"/>
                    </a:cubicBezTo>
                    <a:cubicBezTo>
                      <a:pt x="125" y="2"/>
                      <a:pt x="128" y="9"/>
                      <a:pt x="121" y="11"/>
                    </a:cubicBezTo>
                    <a:cubicBezTo>
                      <a:pt x="114" y="12"/>
                      <a:pt x="107" y="1"/>
                      <a:pt x="99" y="6"/>
                    </a:cubicBezTo>
                    <a:cubicBezTo>
                      <a:pt x="94" y="9"/>
                      <a:pt x="98" y="11"/>
                      <a:pt x="96" y="14"/>
                    </a:cubicBezTo>
                    <a:cubicBezTo>
                      <a:pt x="95" y="16"/>
                      <a:pt x="91" y="13"/>
                      <a:pt x="89" y="15"/>
                    </a:cubicBezTo>
                    <a:cubicBezTo>
                      <a:pt x="89" y="17"/>
                      <a:pt x="92" y="20"/>
                      <a:pt x="91" y="21"/>
                    </a:cubicBezTo>
                    <a:cubicBezTo>
                      <a:pt x="90" y="22"/>
                      <a:pt x="88" y="23"/>
                      <a:pt x="87" y="24"/>
                    </a:cubicBezTo>
                    <a:cubicBezTo>
                      <a:pt x="85" y="27"/>
                      <a:pt x="84" y="31"/>
                      <a:pt x="85" y="35"/>
                    </a:cubicBezTo>
                    <a:cubicBezTo>
                      <a:pt x="86" y="40"/>
                      <a:pt x="87" y="42"/>
                      <a:pt x="87" y="47"/>
                    </a:cubicBezTo>
                    <a:cubicBezTo>
                      <a:pt x="87" y="52"/>
                      <a:pt x="87" y="56"/>
                      <a:pt x="88" y="61"/>
                    </a:cubicBezTo>
                    <a:cubicBezTo>
                      <a:pt x="88" y="67"/>
                      <a:pt x="84" y="67"/>
                      <a:pt x="85" y="74"/>
                    </a:cubicBezTo>
                    <a:cubicBezTo>
                      <a:pt x="86" y="77"/>
                      <a:pt x="84" y="80"/>
                      <a:pt x="86" y="84"/>
                    </a:cubicBezTo>
                    <a:cubicBezTo>
                      <a:pt x="87" y="89"/>
                      <a:pt x="90" y="85"/>
                      <a:pt x="92" y="88"/>
                    </a:cubicBezTo>
                    <a:cubicBezTo>
                      <a:pt x="96" y="94"/>
                      <a:pt x="96" y="107"/>
                      <a:pt x="97" y="113"/>
                    </a:cubicBezTo>
                    <a:cubicBezTo>
                      <a:pt x="97" y="120"/>
                      <a:pt x="93" y="120"/>
                      <a:pt x="88" y="124"/>
                    </a:cubicBezTo>
                    <a:cubicBezTo>
                      <a:pt x="85" y="126"/>
                      <a:pt x="83" y="129"/>
                      <a:pt x="80" y="130"/>
                    </a:cubicBezTo>
                    <a:cubicBezTo>
                      <a:pt x="75" y="132"/>
                      <a:pt x="70" y="136"/>
                      <a:pt x="66" y="140"/>
                    </a:cubicBezTo>
                    <a:cubicBezTo>
                      <a:pt x="63" y="142"/>
                      <a:pt x="60" y="142"/>
                      <a:pt x="56" y="143"/>
                    </a:cubicBezTo>
                    <a:cubicBezTo>
                      <a:pt x="41" y="148"/>
                      <a:pt x="26" y="154"/>
                      <a:pt x="22" y="170"/>
                    </a:cubicBezTo>
                    <a:cubicBezTo>
                      <a:pt x="21" y="174"/>
                      <a:pt x="25" y="177"/>
                      <a:pt x="23" y="180"/>
                    </a:cubicBezTo>
                    <a:cubicBezTo>
                      <a:pt x="22" y="183"/>
                      <a:pt x="18" y="183"/>
                      <a:pt x="16" y="186"/>
                    </a:cubicBezTo>
                    <a:cubicBezTo>
                      <a:pt x="13" y="190"/>
                      <a:pt x="13" y="196"/>
                      <a:pt x="10" y="200"/>
                    </a:cubicBezTo>
                    <a:cubicBezTo>
                      <a:pt x="7" y="204"/>
                      <a:pt x="8" y="207"/>
                      <a:pt x="9" y="211"/>
                    </a:cubicBezTo>
                    <a:cubicBezTo>
                      <a:pt x="10" y="215"/>
                      <a:pt x="12" y="220"/>
                      <a:pt x="11" y="224"/>
                    </a:cubicBezTo>
                    <a:cubicBezTo>
                      <a:pt x="10" y="228"/>
                      <a:pt x="3" y="229"/>
                      <a:pt x="2" y="234"/>
                    </a:cubicBezTo>
                    <a:cubicBezTo>
                      <a:pt x="1" y="236"/>
                      <a:pt x="1" y="238"/>
                      <a:pt x="0" y="240"/>
                    </a:cubicBezTo>
                    <a:cubicBezTo>
                      <a:pt x="31" y="269"/>
                      <a:pt x="73" y="287"/>
                      <a:pt x="120" y="287"/>
                    </a:cubicBezTo>
                    <a:cubicBezTo>
                      <a:pt x="161" y="287"/>
                      <a:pt x="199" y="272"/>
                      <a:pt x="230" y="248"/>
                    </a:cubicBezTo>
                    <a:cubicBezTo>
                      <a:pt x="229" y="242"/>
                      <a:pt x="229" y="236"/>
                      <a:pt x="227" y="23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52642" y="1102430"/>
              <a:ext cx="589638" cy="589638"/>
              <a:chOff x="1524000" y="2819400"/>
              <a:chExt cx="1933305" cy="1933305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524000" y="2819400"/>
                <a:ext cx="1933305" cy="19333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666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>
                <a:grpSpLocks noChangeAspect="1"/>
              </p:cNvGrpSpPr>
              <p:nvPr/>
            </p:nvGrpSpPr>
            <p:grpSpPr>
              <a:xfrm>
                <a:off x="1988421" y="3198225"/>
                <a:ext cx="1004462" cy="1554480"/>
                <a:chOff x="8239560" y="2206625"/>
                <a:chExt cx="750888" cy="1162050"/>
              </a:xfrm>
            </p:grpSpPr>
            <p:sp>
              <p:nvSpPr>
                <p:cNvPr id="21" name="Freeform 12"/>
                <p:cNvSpPr>
                  <a:spLocks/>
                </p:cNvSpPr>
                <p:nvPr/>
              </p:nvSpPr>
              <p:spPr bwMode="auto">
                <a:xfrm>
                  <a:off x="8877735" y="2674938"/>
                  <a:ext cx="3175" cy="11113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0 w 1"/>
                    <a:gd name="T5" fmla="*/ 0 h 3"/>
                    <a:gd name="T6" fmla="*/ 1 w 1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1" y="2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2"/>
                        <a:pt x="1" y="3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3"/>
                <p:cNvSpPr>
                  <a:spLocks/>
                </p:cNvSpPr>
                <p:nvPr/>
              </p:nvSpPr>
              <p:spPr bwMode="auto">
                <a:xfrm>
                  <a:off x="8487210" y="2738438"/>
                  <a:ext cx="26988" cy="26988"/>
                </a:xfrm>
                <a:custGeom>
                  <a:avLst/>
                  <a:gdLst>
                    <a:gd name="T0" fmla="*/ 7 w 7"/>
                    <a:gd name="T1" fmla="*/ 0 h 7"/>
                    <a:gd name="T2" fmla="*/ 0 w 7"/>
                    <a:gd name="T3" fmla="*/ 7 h 7"/>
                    <a:gd name="T4" fmla="*/ 0 w 7"/>
                    <a:gd name="T5" fmla="*/ 7 h 7"/>
                    <a:gd name="T6" fmla="*/ 7 w 7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cubicBezTo>
                        <a:pt x="4" y="3"/>
                        <a:pt x="0" y="6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6"/>
                        <a:pt x="5" y="3"/>
                        <a:pt x="7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4"/>
                <p:cNvSpPr>
                  <a:spLocks noEditPoints="1"/>
                </p:cNvSpPr>
                <p:nvPr/>
              </p:nvSpPr>
              <p:spPr bwMode="auto">
                <a:xfrm>
                  <a:off x="8239560" y="2206625"/>
                  <a:ext cx="750888" cy="1162050"/>
                </a:xfrm>
                <a:custGeom>
                  <a:avLst/>
                  <a:gdLst>
                    <a:gd name="T0" fmla="*/ 171 w 200"/>
                    <a:gd name="T1" fmla="*/ 128 h 310"/>
                    <a:gd name="T2" fmla="*/ 164 w 200"/>
                    <a:gd name="T3" fmla="*/ 122 h 310"/>
                    <a:gd name="T4" fmla="*/ 171 w 200"/>
                    <a:gd name="T5" fmla="*/ 102 h 310"/>
                    <a:gd name="T6" fmla="*/ 167 w 200"/>
                    <a:gd name="T7" fmla="*/ 62 h 310"/>
                    <a:gd name="T8" fmla="*/ 116 w 200"/>
                    <a:gd name="T9" fmla="*/ 1 h 310"/>
                    <a:gd name="T10" fmla="*/ 103 w 200"/>
                    <a:gd name="T11" fmla="*/ 1 h 310"/>
                    <a:gd name="T12" fmla="*/ 101 w 200"/>
                    <a:gd name="T13" fmla="*/ 1 h 310"/>
                    <a:gd name="T14" fmla="*/ 85 w 200"/>
                    <a:gd name="T15" fmla="*/ 11 h 310"/>
                    <a:gd name="T16" fmla="*/ 68 w 200"/>
                    <a:gd name="T17" fmla="*/ 40 h 310"/>
                    <a:gd name="T18" fmla="*/ 61 w 200"/>
                    <a:gd name="T19" fmla="*/ 76 h 310"/>
                    <a:gd name="T20" fmla="*/ 63 w 200"/>
                    <a:gd name="T21" fmla="*/ 109 h 310"/>
                    <a:gd name="T22" fmla="*/ 69 w 200"/>
                    <a:gd name="T23" fmla="*/ 112 h 310"/>
                    <a:gd name="T24" fmla="*/ 74 w 200"/>
                    <a:gd name="T25" fmla="*/ 130 h 310"/>
                    <a:gd name="T26" fmla="*/ 48 w 200"/>
                    <a:gd name="T27" fmla="*/ 154 h 310"/>
                    <a:gd name="T28" fmla="*/ 39 w 200"/>
                    <a:gd name="T29" fmla="*/ 162 h 310"/>
                    <a:gd name="T30" fmla="*/ 19 w 200"/>
                    <a:gd name="T31" fmla="*/ 202 h 310"/>
                    <a:gd name="T32" fmla="*/ 4 w 200"/>
                    <a:gd name="T33" fmla="*/ 229 h 310"/>
                    <a:gd name="T34" fmla="*/ 2 w 200"/>
                    <a:gd name="T35" fmla="*/ 241 h 310"/>
                    <a:gd name="T36" fmla="*/ 2 w 200"/>
                    <a:gd name="T37" fmla="*/ 251 h 310"/>
                    <a:gd name="T38" fmla="*/ 6 w 200"/>
                    <a:gd name="T39" fmla="*/ 265 h 310"/>
                    <a:gd name="T40" fmla="*/ 32 w 200"/>
                    <a:gd name="T41" fmla="*/ 285 h 310"/>
                    <a:gd name="T42" fmla="*/ 38 w 200"/>
                    <a:gd name="T43" fmla="*/ 299 h 310"/>
                    <a:gd name="T44" fmla="*/ 172 w 200"/>
                    <a:gd name="T45" fmla="*/ 293 h 310"/>
                    <a:gd name="T46" fmla="*/ 183 w 200"/>
                    <a:gd name="T47" fmla="*/ 233 h 310"/>
                    <a:gd name="T48" fmla="*/ 194 w 200"/>
                    <a:gd name="T49" fmla="*/ 208 h 310"/>
                    <a:gd name="T50" fmla="*/ 195 w 200"/>
                    <a:gd name="T51" fmla="*/ 149 h 310"/>
                    <a:gd name="T52" fmla="*/ 168 w 200"/>
                    <a:gd name="T53" fmla="*/ 116 h 310"/>
                    <a:gd name="T54" fmla="*/ 168 w 200"/>
                    <a:gd name="T55" fmla="*/ 116 h 310"/>
                    <a:gd name="T56" fmla="*/ 170 w 200"/>
                    <a:gd name="T57" fmla="*/ 104 h 310"/>
                    <a:gd name="T58" fmla="*/ 167 w 200"/>
                    <a:gd name="T59" fmla="*/ 70 h 310"/>
                    <a:gd name="T60" fmla="*/ 167 w 200"/>
                    <a:gd name="T61" fmla="*/ 70 h 310"/>
                    <a:gd name="T62" fmla="*/ 164 w 200"/>
                    <a:gd name="T63" fmla="*/ 70 h 310"/>
                    <a:gd name="T64" fmla="*/ 64 w 200"/>
                    <a:gd name="T65" fmla="*/ 69 h 310"/>
                    <a:gd name="T66" fmla="*/ 64 w 200"/>
                    <a:gd name="T67" fmla="*/ 69 h 310"/>
                    <a:gd name="T68" fmla="*/ 68 w 200"/>
                    <a:gd name="T69" fmla="*/ 69 h 310"/>
                    <a:gd name="T70" fmla="*/ 65 w 200"/>
                    <a:gd name="T71" fmla="*/ 85 h 310"/>
                    <a:gd name="T72" fmla="*/ 70 w 200"/>
                    <a:gd name="T73" fmla="*/ 112 h 310"/>
                    <a:gd name="T74" fmla="*/ 72 w 200"/>
                    <a:gd name="T75" fmla="*/ 31 h 310"/>
                    <a:gd name="T76" fmla="*/ 72 w 200"/>
                    <a:gd name="T77" fmla="*/ 31 h 310"/>
                    <a:gd name="T78" fmla="*/ 66 w 200"/>
                    <a:gd name="T79" fmla="*/ 149 h 310"/>
                    <a:gd name="T80" fmla="*/ 76 w 200"/>
                    <a:gd name="T81" fmla="*/ 136 h 310"/>
                    <a:gd name="T82" fmla="*/ 79 w 200"/>
                    <a:gd name="T83" fmla="*/ 137 h 310"/>
                    <a:gd name="T84" fmla="*/ 82 w 200"/>
                    <a:gd name="T85" fmla="*/ 138 h 310"/>
                    <a:gd name="T86" fmla="*/ 82 w 200"/>
                    <a:gd name="T87" fmla="*/ 138 h 310"/>
                    <a:gd name="T88" fmla="*/ 85 w 200"/>
                    <a:gd name="T89" fmla="*/ 139 h 310"/>
                    <a:gd name="T90" fmla="*/ 85 w 200"/>
                    <a:gd name="T91" fmla="*/ 130 h 310"/>
                    <a:gd name="T92" fmla="*/ 85 w 200"/>
                    <a:gd name="T93" fmla="*/ 130 h 310"/>
                    <a:gd name="T94" fmla="*/ 91 w 200"/>
                    <a:gd name="T95" fmla="*/ 131 h 310"/>
                    <a:gd name="T96" fmla="*/ 91 w 200"/>
                    <a:gd name="T97" fmla="*/ 122 h 310"/>
                    <a:gd name="T98" fmla="*/ 99 w 200"/>
                    <a:gd name="T99" fmla="*/ 5 h 310"/>
                    <a:gd name="T100" fmla="*/ 99 w 200"/>
                    <a:gd name="T101" fmla="*/ 5 h 310"/>
                    <a:gd name="T102" fmla="*/ 139 w 200"/>
                    <a:gd name="T103" fmla="*/ 10 h 310"/>
                    <a:gd name="T104" fmla="*/ 166 w 200"/>
                    <a:gd name="T105" fmla="*/ 131 h 310"/>
                    <a:gd name="T106" fmla="*/ 166 w 200"/>
                    <a:gd name="T107" fmla="*/ 131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00" h="310">
                      <a:moveTo>
                        <a:pt x="181" y="136"/>
                      </a:moveTo>
                      <a:cubicBezTo>
                        <a:pt x="178" y="134"/>
                        <a:pt x="174" y="131"/>
                        <a:pt x="171" y="128"/>
                      </a:cubicBezTo>
                      <a:cubicBezTo>
                        <a:pt x="172" y="130"/>
                        <a:pt x="173" y="132"/>
                        <a:pt x="172" y="133"/>
                      </a:cubicBezTo>
                      <a:cubicBezTo>
                        <a:pt x="171" y="134"/>
                        <a:pt x="164" y="124"/>
                        <a:pt x="164" y="122"/>
                      </a:cubicBezTo>
                      <a:cubicBezTo>
                        <a:pt x="163" y="117"/>
                        <a:pt x="167" y="121"/>
                        <a:pt x="170" y="125"/>
                      </a:cubicBezTo>
                      <a:cubicBezTo>
                        <a:pt x="166" y="118"/>
                        <a:pt x="173" y="110"/>
                        <a:pt x="171" y="102"/>
                      </a:cubicBezTo>
                      <a:cubicBezTo>
                        <a:pt x="170" y="94"/>
                        <a:pt x="172" y="86"/>
                        <a:pt x="171" y="78"/>
                      </a:cubicBezTo>
                      <a:cubicBezTo>
                        <a:pt x="170" y="72"/>
                        <a:pt x="168" y="67"/>
                        <a:pt x="167" y="62"/>
                      </a:cubicBezTo>
                      <a:cubicBezTo>
                        <a:pt x="163" y="48"/>
                        <a:pt x="158" y="36"/>
                        <a:pt x="151" y="24"/>
                      </a:cubicBezTo>
                      <a:cubicBezTo>
                        <a:pt x="142" y="10"/>
                        <a:pt x="133" y="3"/>
                        <a:pt x="116" y="1"/>
                      </a:cubicBezTo>
                      <a:cubicBezTo>
                        <a:pt x="111" y="1"/>
                        <a:pt x="106" y="0"/>
                        <a:pt x="102" y="1"/>
                      </a:cubicBezTo>
                      <a:cubicBezTo>
                        <a:pt x="102" y="1"/>
                        <a:pt x="103" y="1"/>
                        <a:pt x="103" y="1"/>
                      </a:cubicBezTo>
                      <a:cubicBezTo>
                        <a:pt x="102" y="1"/>
                        <a:pt x="101" y="3"/>
                        <a:pt x="100" y="2"/>
                      </a:cubicBezTo>
                      <a:cubicBezTo>
                        <a:pt x="100" y="2"/>
                        <a:pt x="101" y="2"/>
                        <a:pt x="101" y="1"/>
                      </a:cubicBezTo>
                      <a:cubicBezTo>
                        <a:pt x="100" y="2"/>
                        <a:pt x="99" y="2"/>
                        <a:pt x="98" y="3"/>
                      </a:cubicBezTo>
                      <a:cubicBezTo>
                        <a:pt x="94" y="8"/>
                        <a:pt x="88" y="4"/>
                        <a:pt x="85" y="11"/>
                      </a:cubicBezTo>
                      <a:cubicBezTo>
                        <a:pt x="83" y="18"/>
                        <a:pt x="76" y="19"/>
                        <a:pt x="72" y="24"/>
                      </a:cubicBezTo>
                      <a:cubicBezTo>
                        <a:pt x="68" y="28"/>
                        <a:pt x="68" y="35"/>
                        <a:pt x="68" y="40"/>
                      </a:cubicBezTo>
                      <a:cubicBezTo>
                        <a:pt x="67" y="46"/>
                        <a:pt x="66" y="51"/>
                        <a:pt x="65" y="57"/>
                      </a:cubicBezTo>
                      <a:cubicBezTo>
                        <a:pt x="64" y="64"/>
                        <a:pt x="62" y="70"/>
                        <a:pt x="61" y="76"/>
                      </a:cubicBezTo>
                      <a:cubicBezTo>
                        <a:pt x="60" y="83"/>
                        <a:pt x="64" y="88"/>
                        <a:pt x="64" y="94"/>
                      </a:cubicBezTo>
                      <a:cubicBezTo>
                        <a:pt x="64" y="101"/>
                        <a:pt x="59" y="102"/>
                        <a:pt x="63" y="109"/>
                      </a:cubicBezTo>
                      <a:cubicBezTo>
                        <a:pt x="64" y="108"/>
                        <a:pt x="60" y="99"/>
                        <a:pt x="65" y="102"/>
                      </a:cubicBezTo>
                      <a:cubicBezTo>
                        <a:pt x="70" y="104"/>
                        <a:pt x="70" y="108"/>
                        <a:pt x="69" y="112"/>
                      </a:cubicBezTo>
                      <a:cubicBezTo>
                        <a:pt x="67" y="116"/>
                        <a:pt x="64" y="121"/>
                        <a:pt x="67" y="125"/>
                      </a:cubicBezTo>
                      <a:cubicBezTo>
                        <a:pt x="68" y="128"/>
                        <a:pt x="73" y="127"/>
                        <a:pt x="74" y="130"/>
                      </a:cubicBezTo>
                      <a:cubicBezTo>
                        <a:pt x="76" y="136"/>
                        <a:pt x="62" y="143"/>
                        <a:pt x="61" y="148"/>
                      </a:cubicBezTo>
                      <a:cubicBezTo>
                        <a:pt x="59" y="156"/>
                        <a:pt x="54" y="150"/>
                        <a:pt x="48" y="154"/>
                      </a:cubicBezTo>
                      <a:cubicBezTo>
                        <a:pt x="46" y="155"/>
                        <a:pt x="45" y="159"/>
                        <a:pt x="43" y="160"/>
                      </a:cubicBezTo>
                      <a:cubicBezTo>
                        <a:pt x="42" y="161"/>
                        <a:pt x="40" y="160"/>
                        <a:pt x="39" y="162"/>
                      </a:cubicBezTo>
                      <a:cubicBezTo>
                        <a:pt x="35" y="166"/>
                        <a:pt x="36" y="172"/>
                        <a:pt x="33" y="176"/>
                      </a:cubicBezTo>
                      <a:cubicBezTo>
                        <a:pt x="26" y="184"/>
                        <a:pt x="23" y="193"/>
                        <a:pt x="19" y="202"/>
                      </a:cubicBezTo>
                      <a:cubicBezTo>
                        <a:pt x="16" y="209"/>
                        <a:pt x="16" y="216"/>
                        <a:pt x="9" y="221"/>
                      </a:cubicBezTo>
                      <a:cubicBezTo>
                        <a:pt x="11" y="225"/>
                        <a:pt x="6" y="225"/>
                        <a:pt x="4" y="229"/>
                      </a:cubicBezTo>
                      <a:cubicBezTo>
                        <a:pt x="3" y="231"/>
                        <a:pt x="5" y="234"/>
                        <a:pt x="3" y="236"/>
                      </a:cubicBezTo>
                      <a:cubicBezTo>
                        <a:pt x="1" y="238"/>
                        <a:pt x="1" y="239"/>
                        <a:pt x="2" y="241"/>
                      </a:cubicBezTo>
                      <a:cubicBezTo>
                        <a:pt x="3" y="244"/>
                        <a:pt x="0" y="244"/>
                        <a:pt x="1" y="247"/>
                      </a:cubicBezTo>
                      <a:cubicBezTo>
                        <a:pt x="1" y="248"/>
                        <a:pt x="4" y="249"/>
                        <a:pt x="2" y="251"/>
                      </a:cubicBezTo>
                      <a:cubicBezTo>
                        <a:pt x="1" y="254"/>
                        <a:pt x="2" y="256"/>
                        <a:pt x="5" y="257"/>
                      </a:cubicBezTo>
                      <a:cubicBezTo>
                        <a:pt x="8" y="258"/>
                        <a:pt x="6" y="262"/>
                        <a:pt x="6" y="265"/>
                      </a:cubicBezTo>
                      <a:cubicBezTo>
                        <a:pt x="6" y="270"/>
                        <a:pt x="7" y="276"/>
                        <a:pt x="9" y="281"/>
                      </a:cubicBezTo>
                      <a:cubicBezTo>
                        <a:pt x="13" y="289"/>
                        <a:pt x="26" y="285"/>
                        <a:pt x="32" y="285"/>
                      </a:cubicBezTo>
                      <a:cubicBezTo>
                        <a:pt x="38" y="285"/>
                        <a:pt x="37" y="293"/>
                        <a:pt x="38" y="297"/>
                      </a:cubicBezTo>
                      <a:cubicBezTo>
                        <a:pt x="38" y="298"/>
                        <a:pt x="38" y="299"/>
                        <a:pt x="38" y="299"/>
                      </a:cubicBezTo>
                      <a:cubicBezTo>
                        <a:pt x="56" y="306"/>
                        <a:pt x="77" y="310"/>
                        <a:pt x="98" y="310"/>
                      </a:cubicBezTo>
                      <a:cubicBezTo>
                        <a:pt x="124" y="310"/>
                        <a:pt x="149" y="304"/>
                        <a:pt x="172" y="293"/>
                      </a:cubicBezTo>
                      <a:cubicBezTo>
                        <a:pt x="171" y="288"/>
                        <a:pt x="168" y="282"/>
                        <a:pt x="168" y="277"/>
                      </a:cubicBezTo>
                      <a:cubicBezTo>
                        <a:pt x="169" y="261"/>
                        <a:pt x="188" y="250"/>
                        <a:pt x="183" y="233"/>
                      </a:cubicBezTo>
                      <a:cubicBezTo>
                        <a:pt x="181" y="226"/>
                        <a:pt x="180" y="226"/>
                        <a:pt x="186" y="223"/>
                      </a:cubicBezTo>
                      <a:cubicBezTo>
                        <a:pt x="191" y="220"/>
                        <a:pt x="192" y="212"/>
                        <a:pt x="194" y="208"/>
                      </a:cubicBezTo>
                      <a:cubicBezTo>
                        <a:pt x="198" y="192"/>
                        <a:pt x="197" y="178"/>
                        <a:pt x="199" y="163"/>
                      </a:cubicBezTo>
                      <a:cubicBezTo>
                        <a:pt x="200" y="155"/>
                        <a:pt x="199" y="155"/>
                        <a:pt x="195" y="149"/>
                      </a:cubicBezTo>
                      <a:cubicBezTo>
                        <a:pt x="191" y="144"/>
                        <a:pt x="186" y="140"/>
                        <a:pt x="181" y="136"/>
                      </a:cubicBezTo>
                      <a:close/>
                      <a:moveTo>
                        <a:pt x="168" y="116"/>
                      </a:moveTo>
                      <a:cubicBezTo>
                        <a:pt x="167" y="116"/>
                        <a:pt x="166" y="114"/>
                        <a:pt x="167" y="114"/>
                      </a:cubicBezTo>
                      <a:cubicBezTo>
                        <a:pt x="168" y="114"/>
                        <a:pt x="170" y="115"/>
                        <a:pt x="168" y="116"/>
                      </a:cubicBezTo>
                      <a:close/>
                      <a:moveTo>
                        <a:pt x="170" y="112"/>
                      </a:moveTo>
                      <a:cubicBezTo>
                        <a:pt x="165" y="109"/>
                        <a:pt x="168" y="108"/>
                        <a:pt x="170" y="104"/>
                      </a:cubicBezTo>
                      <a:cubicBezTo>
                        <a:pt x="170" y="106"/>
                        <a:pt x="170" y="111"/>
                        <a:pt x="170" y="112"/>
                      </a:cubicBezTo>
                      <a:close/>
                      <a:moveTo>
                        <a:pt x="167" y="70"/>
                      </a:moveTo>
                      <a:cubicBezTo>
                        <a:pt x="166" y="67"/>
                        <a:pt x="166" y="65"/>
                        <a:pt x="166" y="65"/>
                      </a:cubicBezTo>
                      <a:cubicBezTo>
                        <a:pt x="168" y="68"/>
                        <a:pt x="170" y="74"/>
                        <a:pt x="167" y="70"/>
                      </a:cubicBezTo>
                      <a:close/>
                      <a:moveTo>
                        <a:pt x="168" y="84"/>
                      </a:moveTo>
                      <a:cubicBezTo>
                        <a:pt x="165" y="83"/>
                        <a:pt x="164" y="73"/>
                        <a:pt x="164" y="70"/>
                      </a:cubicBezTo>
                      <a:cubicBezTo>
                        <a:pt x="165" y="71"/>
                        <a:pt x="171" y="85"/>
                        <a:pt x="168" y="84"/>
                      </a:cubicBezTo>
                      <a:close/>
                      <a:moveTo>
                        <a:pt x="64" y="69"/>
                      </a:moveTo>
                      <a:cubicBezTo>
                        <a:pt x="65" y="68"/>
                        <a:pt x="65" y="69"/>
                        <a:pt x="65" y="70"/>
                      </a:cubicBezTo>
                      <a:cubicBezTo>
                        <a:pt x="64" y="72"/>
                        <a:pt x="63" y="71"/>
                        <a:pt x="64" y="69"/>
                      </a:cubicBezTo>
                      <a:close/>
                      <a:moveTo>
                        <a:pt x="65" y="85"/>
                      </a:moveTo>
                      <a:cubicBezTo>
                        <a:pt x="62" y="84"/>
                        <a:pt x="67" y="69"/>
                        <a:pt x="68" y="69"/>
                      </a:cubicBezTo>
                      <a:cubicBezTo>
                        <a:pt x="68" y="70"/>
                        <a:pt x="68" y="71"/>
                        <a:pt x="68" y="71"/>
                      </a:cubicBezTo>
                      <a:cubicBezTo>
                        <a:pt x="68" y="73"/>
                        <a:pt x="69" y="86"/>
                        <a:pt x="65" y="85"/>
                      </a:cubicBezTo>
                      <a:close/>
                      <a:moveTo>
                        <a:pt x="69" y="116"/>
                      </a:moveTo>
                      <a:cubicBezTo>
                        <a:pt x="67" y="116"/>
                        <a:pt x="69" y="114"/>
                        <a:pt x="70" y="112"/>
                      </a:cubicBezTo>
                      <a:cubicBezTo>
                        <a:pt x="71" y="115"/>
                        <a:pt x="70" y="115"/>
                        <a:pt x="69" y="116"/>
                      </a:cubicBezTo>
                      <a:close/>
                      <a:moveTo>
                        <a:pt x="72" y="31"/>
                      </a:moveTo>
                      <a:cubicBezTo>
                        <a:pt x="68" y="29"/>
                        <a:pt x="78" y="22"/>
                        <a:pt x="79" y="22"/>
                      </a:cubicBezTo>
                      <a:cubicBezTo>
                        <a:pt x="79" y="23"/>
                        <a:pt x="74" y="31"/>
                        <a:pt x="72" y="31"/>
                      </a:cubicBezTo>
                      <a:close/>
                      <a:moveTo>
                        <a:pt x="77" y="147"/>
                      </a:moveTo>
                      <a:cubicBezTo>
                        <a:pt x="76" y="148"/>
                        <a:pt x="66" y="150"/>
                        <a:pt x="66" y="149"/>
                      </a:cubicBezTo>
                      <a:cubicBezTo>
                        <a:pt x="64" y="151"/>
                        <a:pt x="62" y="152"/>
                        <a:pt x="61" y="151"/>
                      </a:cubicBezTo>
                      <a:cubicBezTo>
                        <a:pt x="61" y="147"/>
                        <a:pt x="75" y="142"/>
                        <a:pt x="76" y="136"/>
                      </a:cubicBezTo>
                      <a:cubicBezTo>
                        <a:pt x="76" y="138"/>
                        <a:pt x="75" y="140"/>
                        <a:pt x="73" y="142"/>
                      </a:cubicBezTo>
                      <a:cubicBezTo>
                        <a:pt x="76" y="140"/>
                        <a:pt x="78" y="139"/>
                        <a:pt x="79" y="137"/>
                      </a:cubicBezTo>
                      <a:cubicBezTo>
                        <a:pt x="82" y="139"/>
                        <a:pt x="80" y="146"/>
                        <a:pt x="77" y="147"/>
                      </a:cubicBezTo>
                      <a:close/>
                      <a:moveTo>
                        <a:pt x="82" y="138"/>
                      </a:moveTo>
                      <a:cubicBezTo>
                        <a:pt x="82" y="137"/>
                        <a:pt x="82" y="136"/>
                        <a:pt x="82" y="135"/>
                      </a:cubicBezTo>
                      <a:cubicBezTo>
                        <a:pt x="83" y="136"/>
                        <a:pt x="83" y="137"/>
                        <a:pt x="82" y="138"/>
                      </a:cubicBezTo>
                      <a:close/>
                      <a:moveTo>
                        <a:pt x="85" y="140"/>
                      </a:moveTo>
                      <a:cubicBezTo>
                        <a:pt x="85" y="141"/>
                        <a:pt x="84" y="140"/>
                        <a:pt x="85" y="139"/>
                      </a:cubicBezTo>
                      <a:cubicBezTo>
                        <a:pt x="86" y="138"/>
                        <a:pt x="86" y="140"/>
                        <a:pt x="85" y="140"/>
                      </a:cubicBezTo>
                      <a:close/>
                      <a:moveTo>
                        <a:pt x="85" y="130"/>
                      </a:moveTo>
                      <a:cubicBezTo>
                        <a:pt x="85" y="129"/>
                        <a:pt x="86" y="129"/>
                        <a:pt x="86" y="130"/>
                      </a:cubicBezTo>
                      <a:cubicBezTo>
                        <a:pt x="86" y="131"/>
                        <a:pt x="85" y="131"/>
                        <a:pt x="85" y="130"/>
                      </a:cubicBezTo>
                      <a:close/>
                      <a:moveTo>
                        <a:pt x="90" y="132"/>
                      </a:moveTo>
                      <a:cubicBezTo>
                        <a:pt x="90" y="131"/>
                        <a:pt x="90" y="130"/>
                        <a:pt x="91" y="131"/>
                      </a:cubicBezTo>
                      <a:cubicBezTo>
                        <a:pt x="92" y="133"/>
                        <a:pt x="91" y="133"/>
                        <a:pt x="90" y="132"/>
                      </a:cubicBezTo>
                      <a:close/>
                      <a:moveTo>
                        <a:pt x="91" y="122"/>
                      </a:moveTo>
                      <a:cubicBezTo>
                        <a:pt x="97" y="121"/>
                        <a:pt x="92" y="134"/>
                        <a:pt x="91" y="122"/>
                      </a:cubicBezTo>
                      <a:close/>
                      <a:moveTo>
                        <a:pt x="99" y="5"/>
                      </a:moveTo>
                      <a:cubicBezTo>
                        <a:pt x="99" y="3"/>
                        <a:pt x="102" y="3"/>
                        <a:pt x="105" y="3"/>
                      </a:cubicBezTo>
                      <a:cubicBezTo>
                        <a:pt x="103" y="3"/>
                        <a:pt x="99" y="7"/>
                        <a:pt x="99" y="5"/>
                      </a:cubicBezTo>
                      <a:close/>
                      <a:moveTo>
                        <a:pt x="141" y="13"/>
                      </a:moveTo>
                      <a:cubicBezTo>
                        <a:pt x="139" y="12"/>
                        <a:pt x="139" y="12"/>
                        <a:pt x="139" y="10"/>
                      </a:cubicBezTo>
                      <a:cubicBezTo>
                        <a:pt x="140" y="11"/>
                        <a:pt x="142" y="13"/>
                        <a:pt x="141" y="13"/>
                      </a:cubicBezTo>
                      <a:close/>
                      <a:moveTo>
                        <a:pt x="166" y="131"/>
                      </a:moveTo>
                      <a:cubicBezTo>
                        <a:pt x="164" y="131"/>
                        <a:pt x="163" y="128"/>
                        <a:pt x="162" y="127"/>
                      </a:cubicBezTo>
                      <a:cubicBezTo>
                        <a:pt x="165" y="129"/>
                        <a:pt x="169" y="132"/>
                        <a:pt x="166" y="13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7" name="Oval 16"/>
            <p:cNvSpPr/>
            <p:nvPr/>
          </p:nvSpPr>
          <p:spPr>
            <a:xfrm>
              <a:off x="6248400" y="106873"/>
              <a:ext cx="429561" cy="42956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539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  <a:cs typeface="Segoe UI" pitchFamily="34" charset="0"/>
                </a:rPr>
                <a:t>?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15000"/>
              <a:ext cx="429561" cy="42956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539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  <a:cs typeface="Segoe UI" pitchFamily="34" charset="0"/>
                </a:rPr>
                <a:t>?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5E02-581D-394F-962F-C833770E254B}" type="datetime1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708-2D99-184E-AA39-8289C80963AD}" type="datetime1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A3C4-627A-0B49-A68C-479D4C390863}" type="datetime1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841D-FBB7-5346-A3D6-2CD5BFF25603}" type="datetime1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3C02-0233-3147-B9DF-175BAF9F6FFE}" type="datetime1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80CC-1EE7-BF4A-92BA-6E60076E0986}" type="datetime1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13DDC8-DACF-8C4E-88A8-FD91DDBE8C82}" type="datetime1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6000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sie2136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emf"/><Relationship Id="rId8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1.emf"/><Relationship Id="rId8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8" Type="http://schemas.openxmlformats.org/officeDocument/2006/relationships/image" Target="../media/image1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hyperlink" Target="http://en.wikipedia.org/wiki/Insertion_sort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www.youtube.com/watch?v=ROalU379l3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026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021352" cy="2819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Week 1B: </a:t>
            </a:r>
            <a:br>
              <a:rPr lang="en-US" sz="3600" dirty="0" smtClean="0"/>
            </a:br>
            <a:r>
              <a:rPr lang="en-US" sz="3600" dirty="0" smtClean="0"/>
              <a:t>Introduction to Algorithms</a:t>
            </a:r>
            <a:endParaRPr lang="en-US" sz="2800" dirty="0"/>
          </a:p>
        </p:txBody>
      </p:sp>
      <p:sp>
        <p:nvSpPr>
          <p:cNvPr id="1028" name="Subtitle 1027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7315200" cy="2743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CSIE 2136 Algorithm Design and Analysis, Fall 2015</a:t>
            </a:r>
          </a:p>
          <a:p>
            <a:r>
              <a:rPr lang="en-US" sz="1800" dirty="0">
                <a:hlinkClick r:id="rId3"/>
              </a:rPr>
              <a:t>http://www.csie.ntu.edu.tw/~ada/</a:t>
            </a:r>
          </a:p>
          <a:p>
            <a:endParaRPr lang="en-US" sz="1800" dirty="0" smtClean="0"/>
          </a:p>
          <a:p>
            <a:r>
              <a:rPr lang="en-US" sz="1800" dirty="0" smtClean="0"/>
              <a:t>Hsu</a:t>
            </a:r>
            <a:r>
              <a:rPr lang="en-US" sz="1800" dirty="0"/>
              <a:t>-Chun </a:t>
            </a:r>
            <a:r>
              <a:rPr lang="en-US" sz="1800" dirty="0" smtClean="0"/>
              <a:t>Hsiao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0800" y="5410200"/>
            <a:ext cx="2362200" cy="9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asymptotic notation</a:t>
            </a:r>
            <a:br>
              <a:rPr lang="en-US" dirty="0" smtClean="0"/>
            </a:br>
            <a:r>
              <a:rPr lang="en-US" sz="3100" dirty="0" smtClean="0"/>
              <a:t>(Textbook Ch. 3.1)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(n) = time or space of an algorithm for an input of size n</a:t>
            </a:r>
          </a:p>
          <a:p>
            <a:r>
              <a:rPr lang="en-US" dirty="0" smtClean="0"/>
              <a:t>Asymptotic analysis: focus on the </a:t>
            </a:r>
            <a:r>
              <a:rPr lang="en-US" b="1" i="1" dirty="0" smtClean="0"/>
              <a:t>growth</a:t>
            </a:r>
            <a:r>
              <a:rPr lang="en-US" dirty="0" smtClean="0"/>
              <a:t> of f(n) as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499956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283603"/>
              </p:ext>
            </p:extLst>
          </p:nvPr>
        </p:nvGraphicFramePr>
        <p:xfrm>
          <a:off x="7696200" y="2108947"/>
          <a:ext cx="1253837" cy="405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6" imgW="431800" imgH="139700" progId="Equation.3">
                  <p:embed/>
                </p:oleObj>
              </mc:Choice>
              <mc:Fallback>
                <p:oleObj name="Equation" r:id="rId6" imgW="4318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6200" y="2108947"/>
                        <a:ext cx="1253837" cy="405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600" y="3276600"/>
            <a:ext cx="3708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asymptotic notation</a:t>
            </a:r>
            <a:br>
              <a:rPr lang="en-US" dirty="0" smtClean="0"/>
            </a:br>
            <a:r>
              <a:rPr lang="en-US" sz="3100" dirty="0" smtClean="0"/>
              <a:t>(Textbook Ch. 3.1)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(n) = time or space of an algorithm for an input of size n</a:t>
            </a:r>
          </a:p>
          <a:p>
            <a:r>
              <a:rPr lang="en-US" dirty="0" smtClean="0"/>
              <a:t>Asymptotic analysis: focus on the </a:t>
            </a:r>
            <a:r>
              <a:rPr lang="en-US" b="1" i="1" dirty="0" smtClean="0"/>
              <a:t>growth</a:t>
            </a:r>
            <a:r>
              <a:rPr lang="en-US" dirty="0" smtClean="0"/>
              <a:t> of f(n) as</a:t>
            </a:r>
          </a:p>
          <a:p>
            <a:r>
              <a:rPr lang="en-US" dirty="0" err="1" smtClean="0"/>
              <a:t>Ο</a:t>
            </a:r>
            <a:r>
              <a:rPr lang="en-US" dirty="0" smtClean="0"/>
              <a:t>, or Big-O: </a:t>
            </a:r>
            <a:r>
              <a:rPr lang="en-US" b="1" dirty="0" smtClean="0"/>
              <a:t>upper</a:t>
            </a:r>
            <a:r>
              <a:rPr lang="en-US" dirty="0" smtClean="0"/>
              <a:t> bounding function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352073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40944"/>
              </p:ext>
            </p:extLst>
          </p:nvPr>
        </p:nvGraphicFramePr>
        <p:xfrm>
          <a:off x="7696200" y="2108947"/>
          <a:ext cx="1253837" cy="405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6" imgW="431800" imgH="139700" progId="Equation.3">
                  <p:embed/>
                </p:oleObj>
              </mc:Choice>
              <mc:Fallback>
                <p:oleObj name="Equation" r:id="rId6" imgW="4318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6200" y="2108947"/>
                        <a:ext cx="1253837" cy="405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Screen Shot 2014-09-15 at 8.44.38 P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1" r="32079"/>
          <a:stretch/>
        </p:blipFill>
        <p:spPr>
          <a:xfrm>
            <a:off x="2667000" y="3505200"/>
            <a:ext cx="3276600" cy="31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asymptotic </a:t>
            </a:r>
            <a:r>
              <a:rPr lang="en-US" dirty="0"/>
              <a:t>notation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(Textbook Ch. 3.1)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(n) = time or space of an algorithm for an input of size n</a:t>
            </a:r>
          </a:p>
          <a:p>
            <a:r>
              <a:rPr lang="en-US" dirty="0" smtClean="0"/>
              <a:t>Asymptotic analysis: focus on the </a:t>
            </a:r>
            <a:r>
              <a:rPr lang="en-US" b="1" i="1" dirty="0" smtClean="0"/>
              <a:t>growth</a:t>
            </a:r>
            <a:r>
              <a:rPr lang="en-US" dirty="0" smtClean="0"/>
              <a:t> of f(n) as</a:t>
            </a:r>
          </a:p>
          <a:p>
            <a:r>
              <a:rPr lang="en-US" dirty="0" err="1" smtClean="0"/>
              <a:t>Ο</a:t>
            </a:r>
            <a:r>
              <a:rPr lang="en-US" dirty="0" smtClean="0"/>
              <a:t>, or Big-O: </a:t>
            </a:r>
            <a:r>
              <a:rPr lang="en-US" b="1" dirty="0" smtClean="0"/>
              <a:t>upper</a:t>
            </a:r>
            <a:r>
              <a:rPr lang="en-US" dirty="0" smtClean="0"/>
              <a:t> bounding function</a:t>
            </a:r>
          </a:p>
          <a:p>
            <a:r>
              <a:rPr lang="en-US" dirty="0" err="1" smtClean="0"/>
              <a:t>Ω</a:t>
            </a:r>
            <a:r>
              <a:rPr lang="en-US" dirty="0" smtClean="0"/>
              <a:t>, or Big-Omega: </a:t>
            </a:r>
            <a:r>
              <a:rPr lang="en-US" b="1" dirty="0" smtClean="0"/>
              <a:t>lower</a:t>
            </a:r>
            <a:r>
              <a:rPr lang="en-US" dirty="0" smtClean="0"/>
              <a:t> bounding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3553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41464"/>
              </p:ext>
            </p:extLst>
          </p:nvPr>
        </p:nvGraphicFramePr>
        <p:xfrm>
          <a:off x="7696200" y="2108947"/>
          <a:ext cx="1253837" cy="405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6" imgW="431800" imgH="139700" progId="Equation.3">
                  <p:embed/>
                </p:oleObj>
              </mc:Choice>
              <mc:Fallback>
                <p:oleObj name="Equation" r:id="rId6" imgW="4318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6200" y="2108947"/>
                        <a:ext cx="1253837" cy="405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Screen Shot 2014-09-15 at 8.44.38 P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0" r="-1689"/>
          <a:stretch/>
        </p:blipFill>
        <p:spPr>
          <a:xfrm>
            <a:off x="2362200" y="3505200"/>
            <a:ext cx="3581400" cy="31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asymptotic </a:t>
            </a:r>
            <a:r>
              <a:rPr lang="en-US" dirty="0"/>
              <a:t>notation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(Textbook Ch. 3.1)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(n) = time or space of an algorithm for an input of size n</a:t>
            </a:r>
          </a:p>
          <a:p>
            <a:r>
              <a:rPr lang="en-US" dirty="0" smtClean="0"/>
              <a:t>Asymptotic analysis: focus on the </a:t>
            </a:r>
            <a:r>
              <a:rPr lang="en-US" b="1" i="1" dirty="0" smtClean="0"/>
              <a:t>growth</a:t>
            </a:r>
            <a:r>
              <a:rPr lang="en-US" dirty="0" smtClean="0"/>
              <a:t> of f(n) as</a:t>
            </a:r>
          </a:p>
          <a:p>
            <a:r>
              <a:rPr lang="en-US" dirty="0" err="1" smtClean="0"/>
              <a:t>Ο</a:t>
            </a:r>
            <a:r>
              <a:rPr lang="en-US" dirty="0" smtClean="0"/>
              <a:t>, or Big-O: </a:t>
            </a:r>
            <a:r>
              <a:rPr lang="en-US" b="1" dirty="0" smtClean="0"/>
              <a:t>upper</a:t>
            </a:r>
            <a:r>
              <a:rPr lang="en-US" dirty="0" smtClean="0"/>
              <a:t> bounding function</a:t>
            </a:r>
          </a:p>
          <a:p>
            <a:r>
              <a:rPr lang="en-US" dirty="0" err="1" smtClean="0"/>
              <a:t>Ω</a:t>
            </a:r>
            <a:r>
              <a:rPr lang="en-US" dirty="0" smtClean="0"/>
              <a:t>, or Big-Omega: </a:t>
            </a:r>
            <a:r>
              <a:rPr lang="en-US" b="1" dirty="0" smtClean="0"/>
              <a:t>lower</a:t>
            </a:r>
            <a:r>
              <a:rPr lang="en-US" dirty="0" smtClean="0"/>
              <a:t> bounding function</a:t>
            </a:r>
          </a:p>
          <a:p>
            <a:r>
              <a:rPr lang="en-US" dirty="0" err="1"/>
              <a:t>Θ</a:t>
            </a:r>
            <a:r>
              <a:rPr lang="en-US" dirty="0"/>
              <a:t>, or Big-Theta: </a:t>
            </a:r>
            <a:r>
              <a:rPr lang="en-US" b="1" dirty="0"/>
              <a:t>tightly</a:t>
            </a:r>
            <a:r>
              <a:rPr lang="en-US" dirty="0"/>
              <a:t> bounding function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198344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176083"/>
              </p:ext>
            </p:extLst>
          </p:nvPr>
        </p:nvGraphicFramePr>
        <p:xfrm>
          <a:off x="7696200" y="2108947"/>
          <a:ext cx="1253837" cy="405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6" imgW="431800" imgH="139700" progId="Equation.3">
                  <p:embed/>
                </p:oleObj>
              </mc:Choice>
              <mc:Fallback>
                <p:oleObj name="Equation" r:id="rId6" imgW="4318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6200" y="2108947"/>
                        <a:ext cx="1253837" cy="405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Screen Shot 2014-09-15 at 8.44.38 P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95"/>
          <a:stretch/>
        </p:blipFill>
        <p:spPr>
          <a:xfrm>
            <a:off x="2743200" y="3805430"/>
            <a:ext cx="2971800" cy="29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asymptotic notation</a:t>
            </a:r>
            <a:br>
              <a:rPr lang="en-US" dirty="0"/>
            </a:br>
            <a:r>
              <a:rPr lang="en-US" sz="3100" dirty="0"/>
              <a:t>(Textbook Ch. 3.1)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notions</a:t>
            </a:r>
            <a:r>
              <a:rPr lang="zh-TW" altLang="en-US" dirty="0"/>
              <a:t>的優點</a:t>
            </a:r>
            <a:r>
              <a:rPr lang="zh-TW" altLang="en-US" dirty="0" smtClean="0"/>
              <a:t>：可以把</a:t>
            </a:r>
            <a:r>
              <a:rPr lang="en-US" altLang="zh-TW" dirty="0"/>
              <a:t>low-order </a:t>
            </a:r>
            <a:r>
              <a:rPr lang="en-US" altLang="zh-TW" dirty="0" smtClean="0"/>
              <a:t>terms</a:t>
            </a:r>
            <a:r>
              <a:rPr lang="zh-TW" altLang="en-US" dirty="0" smtClean="0"/>
              <a:t>和系數捨去</a:t>
            </a:r>
            <a:r>
              <a:rPr lang="zh-TW" altLang="en-US" dirty="0"/>
              <a:t>，大幅簡化演算法的複雜度分析</a:t>
            </a:r>
            <a:endParaRPr lang="en-US" altLang="zh-TW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E.g., f(</a:t>
            </a:r>
            <a:r>
              <a:rPr lang="en-US" dirty="0"/>
              <a:t>n) = 5n</a:t>
            </a:r>
            <a:r>
              <a:rPr lang="en-US" baseline="30000" dirty="0"/>
              <a:t>3</a:t>
            </a:r>
            <a:r>
              <a:rPr lang="en-US" dirty="0"/>
              <a:t> + 7n</a:t>
            </a:r>
            <a:r>
              <a:rPr lang="en-US" baseline="30000" dirty="0"/>
              <a:t>2</a:t>
            </a:r>
            <a:r>
              <a:rPr lang="en-US" dirty="0"/>
              <a:t> – 8</a:t>
            </a:r>
          </a:p>
          <a:p>
            <a:r>
              <a:rPr lang="en-US" dirty="0" smtClean="0"/>
              <a:t>Upper bound: f(</a:t>
            </a:r>
            <a:r>
              <a:rPr lang="en-US" dirty="0"/>
              <a:t>n) = O(n</a:t>
            </a:r>
            <a:r>
              <a:rPr lang="en-US" baseline="30000" dirty="0"/>
              <a:t>3</a:t>
            </a:r>
            <a:r>
              <a:rPr lang="en-US" dirty="0"/>
              <a:t>), </a:t>
            </a:r>
            <a:r>
              <a:rPr lang="en-US" dirty="0" smtClean="0"/>
              <a:t>f(</a:t>
            </a:r>
            <a:r>
              <a:rPr lang="en-US" dirty="0"/>
              <a:t>n) = O(n</a:t>
            </a:r>
            <a:r>
              <a:rPr lang="en-US" baseline="30000" dirty="0"/>
              <a:t>4</a:t>
            </a:r>
            <a:r>
              <a:rPr lang="en-US" dirty="0"/>
              <a:t>), </a:t>
            </a:r>
            <a:r>
              <a:rPr lang="en-US" dirty="0" smtClean="0"/>
              <a:t>f(</a:t>
            </a:r>
            <a:r>
              <a:rPr lang="en-US" dirty="0"/>
              <a:t>n) = O(n</a:t>
            </a:r>
            <a:r>
              <a:rPr lang="en-US" baseline="30000" dirty="0"/>
              <a:t>3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r>
              <a:rPr lang="en-US" dirty="0" smtClean="0"/>
              <a:t>Lower bound: f(</a:t>
            </a:r>
            <a:r>
              <a:rPr lang="en-US" dirty="0"/>
              <a:t>n) = </a:t>
            </a:r>
            <a:r>
              <a:rPr lang="en-US" dirty="0" err="1"/>
              <a:t>Ω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), f</a:t>
            </a:r>
            <a:r>
              <a:rPr lang="en-US" dirty="0" smtClean="0"/>
              <a:t>(</a:t>
            </a:r>
            <a:r>
              <a:rPr lang="en-US" dirty="0"/>
              <a:t>n) = </a:t>
            </a:r>
            <a:r>
              <a:rPr lang="en-US" dirty="0" err="1"/>
              <a:t>Ω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), </a:t>
            </a:r>
            <a:r>
              <a:rPr lang="en-US" dirty="0" smtClean="0"/>
              <a:t>f(</a:t>
            </a:r>
            <a:r>
              <a:rPr lang="en-US" dirty="0"/>
              <a:t>n) = </a:t>
            </a:r>
            <a:r>
              <a:rPr lang="en-US" dirty="0" err="1"/>
              <a:t>Ω</a:t>
            </a:r>
            <a:r>
              <a:rPr lang="en-US" dirty="0"/>
              <a:t>(nlog</a:t>
            </a:r>
            <a:r>
              <a:rPr lang="en-US" baseline="-25000" dirty="0"/>
              <a:t>2</a:t>
            </a:r>
            <a:r>
              <a:rPr lang="en-US" dirty="0"/>
              <a:t>n</a:t>
            </a:r>
            <a:r>
              <a:rPr lang="en-US" dirty="0" smtClean="0"/>
              <a:t>)</a:t>
            </a:r>
          </a:p>
          <a:p>
            <a:r>
              <a:rPr lang="en-US" dirty="0"/>
              <a:t>Tight bound: f(n) = </a:t>
            </a:r>
            <a:r>
              <a:rPr lang="en-US" dirty="0" err="1"/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asymptotic notation</a:t>
            </a:r>
            <a:br>
              <a:rPr lang="en-US" dirty="0"/>
            </a:br>
            <a:r>
              <a:rPr lang="en-US" sz="3100" dirty="0"/>
              <a:t>(Textbook Ch. 3.1)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notions</a:t>
            </a:r>
            <a:r>
              <a:rPr lang="zh-TW" altLang="en-US" dirty="0"/>
              <a:t>的優點</a:t>
            </a:r>
            <a:r>
              <a:rPr lang="zh-TW" altLang="en-US" dirty="0" smtClean="0"/>
              <a:t>：可以把</a:t>
            </a:r>
            <a:r>
              <a:rPr lang="en-US" altLang="zh-TW" dirty="0"/>
              <a:t>low-order </a:t>
            </a:r>
            <a:r>
              <a:rPr lang="en-US" altLang="zh-TW" dirty="0" smtClean="0"/>
              <a:t>terms</a:t>
            </a:r>
            <a:r>
              <a:rPr lang="zh-TW" altLang="en-US" dirty="0" smtClean="0"/>
              <a:t>和系數捨去</a:t>
            </a:r>
            <a:r>
              <a:rPr lang="zh-TW" altLang="en-US" dirty="0"/>
              <a:t>，大幅簡化演算法的複雜度分析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f(</a:t>
            </a:r>
            <a:r>
              <a:rPr lang="en-US" dirty="0"/>
              <a:t>n) = O(n</a:t>
            </a:r>
            <a:r>
              <a:rPr lang="en-US" baseline="30000" dirty="0"/>
              <a:t>3</a:t>
            </a:r>
            <a:r>
              <a:rPr lang="en-US" dirty="0" smtClean="0"/>
              <a:t>) and f(</a:t>
            </a:r>
            <a:r>
              <a:rPr lang="en-US" dirty="0"/>
              <a:t>n) = O(</a:t>
            </a:r>
            <a:r>
              <a:rPr lang="en-US" dirty="0" smtClean="0"/>
              <a:t>n</a:t>
            </a:r>
            <a:r>
              <a:rPr lang="en-US" baseline="30000" dirty="0"/>
              <a:t>4</a:t>
            </a:r>
            <a:r>
              <a:rPr lang="en-US" dirty="0" smtClean="0"/>
              <a:t>), so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 smtClean="0"/>
              <a:t>) = </a:t>
            </a:r>
            <a:r>
              <a:rPr lang="en-US" dirty="0"/>
              <a:t>O(</a:t>
            </a:r>
            <a:r>
              <a:rPr lang="en-US" dirty="0" smtClean="0"/>
              <a:t>n</a:t>
            </a:r>
            <a:r>
              <a:rPr lang="en-US" baseline="30000" dirty="0"/>
              <a:t>4</a:t>
            </a:r>
            <a:r>
              <a:rPr lang="en-US" dirty="0" smtClean="0"/>
              <a:t>)…?</a:t>
            </a:r>
          </a:p>
          <a:p>
            <a:r>
              <a:rPr lang="zh-TW" altLang="en-US" dirty="0" smtClean="0"/>
              <a:t>不要被這裡</a:t>
            </a:r>
            <a:r>
              <a:rPr lang="zh-TW" altLang="en-US" dirty="0"/>
              <a:t>的等號迷惑！</a:t>
            </a:r>
            <a:endParaRPr lang="en-US" altLang="zh-TW" dirty="0"/>
          </a:p>
          <a:p>
            <a:pPr lvl="1"/>
            <a:r>
              <a:rPr lang="en-US" dirty="0" smtClean="0"/>
              <a:t>O</a:t>
            </a:r>
            <a:r>
              <a:rPr lang="en-US" dirty="0"/>
              <a:t>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represents a </a:t>
            </a:r>
            <a:r>
              <a:rPr lang="en-US" b="1" dirty="0" smtClean="0"/>
              <a:t>set</a:t>
            </a:r>
            <a:r>
              <a:rPr lang="en-US" dirty="0" smtClean="0"/>
              <a:t> of functions that are upper bounded by </a:t>
            </a:r>
            <a:r>
              <a:rPr lang="en-US" i="1" dirty="0" smtClean="0"/>
              <a:t>cn</a:t>
            </a:r>
            <a:r>
              <a:rPr lang="en-US" i="1" baseline="30000" dirty="0" smtClean="0"/>
              <a:t>2</a:t>
            </a:r>
            <a:r>
              <a:rPr lang="en-US" dirty="0" smtClean="0"/>
              <a:t> for some constant </a:t>
            </a:r>
            <a:r>
              <a:rPr lang="en-US" i="1" dirty="0" smtClean="0"/>
              <a:t>c</a:t>
            </a:r>
            <a:r>
              <a:rPr lang="en-US" dirty="0" smtClean="0"/>
              <a:t> when </a:t>
            </a:r>
            <a:r>
              <a:rPr lang="en-US" i="1" dirty="0" smtClean="0"/>
              <a:t>n</a:t>
            </a:r>
            <a:r>
              <a:rPr lang="en-US" dirty="0" smtClean="0"/>
              <a:t> is large enough</a:t>
            </a:r>
            <a:endParaRPr lang="en-US" baseline="30000" dirty="0" smtClean="0"/>
          </a:p>
          <a:p>
            <a:pPr lvl="1"/>
            <a:r>
              <a:rPr lang="en-US" dirty="0"/>
              <a:t>In asymptotic analysis, </a:t>
            </a:r>
            <a:r>
              <a:rPr lang="en-US" dirty="0" smtClean="0"/>
              <a:t>“</a:t>
            </a:r>
            <a:r>
              <a:rPr lang="en-US" b="1" dirty="0" smtClean="0"/>
              <a:t>=</a:t>
            </a:r>
            <a:r>
              <a:rPr lang="en-US" dirty="0" smtClean="0"/>
              <a:t>” means “</a:t>
            </a:r>
            <a:r>
              <a:rPr lang="en-US" b="1" dirty="0" smtClean="0"/>
              <a:t>the function belongs to this set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1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“efficient” is efficient?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給定長度為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的數列，</a:t>
            </a:r>
            <a:r>
              <a:rPr lang="en-US" dirty="0" smtClean="0"/>
              <a:t>Algorithm A </a:t>
            </a:r>
            <a:r>
              <a:rPr lang="zh-TW" altLang="en-US" dirty="0" smtClean="0"/>
              <a:t>花</a:t>
            </a:r>
            <a:r>
              <a:rPr lang="en-US" altLang="zh-TW" dirty="0" smtClean="0"/>
              <a:t> </a:t>
            </a:r>
            <a:r>
              <a:rPr lang="en-US" dirty="0" err="1" smtClean="0"/>
              <a:t>Θ</a:t>
            </a:r>
            <a:r>
              <a:rPr lang="en-US" altLang="zh-TW" dirty="0"/>
              <a:t>(n </a:t>
            </a:r>
            <a:r>
              <a:rPr lang="en-US" altLang="zh-TW" i="1" dirty="0" err="1"/>
              <a:t>log</a:t>
            </a:r>
            <a:r>
              <a:rPr lang="en-US" altLang="zh-TW" dirty="0" err="1"/>
              <a:t>n</a:t>
            </a:r>
            <a:r>
              <a:rPr lang="en-US" altLang="zh-TW" dirty="0" smtClean="0"/>
              <a:t>)</a:t>
            </a:r>
            <a:r>
              <a:rPr lang="en-US" dirty="0" smtClean="0"/>
              <a:t> </a:t>
            </a:r>
            <a:r>
              <a:rPr lang="zh-TW" altLang="en-US" dirty="0" smtClean="0"/>
              <a:t>時間排序，</a:t>
            </a:r>
            <a:r>
              <a:rPr lang="en-US" altLang="zh-TW" dirty="0" smtClean="0"/>
              <a:t>Algorithm B</a:t>
            </a:r>
            <a:r>
              <a:rPr lang="zh-TW" altLang="en-US" dirty="0" smtClean="0"/>
              <a:t>花</a:t>
            </a:r>
            <a:r>
              <a:rPr lang="en-US" altLang="zh-TW" dirty="0" smtClean="0"/>
              <a:t> </a:t>
            </a:r>
            <a:r>
              <a:rPr lang="en-US" dirty="0" err="1" smtClean="0"/>
              <a:t>Θ</a:t>
            </a:r>
            <a:r>
              <a:rPr lang="en-US" altLang="zh-TW" dirty="0"/>
              <a:t>(n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) </a:t>
            </a:r>
            <a:r>
              <a:rPr lang="zh-TW" altLang="en-US" dirty="0" smtClean="0"/>
              <a:t>時間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Algorithm A </a:t>
            </a:r>
            <a:r>
              <a:rPr lang="en-US" dirty="0" smtClean="0"/>
              <a:t>efficient?</a:t>
            </a:r>
          </a:p>
          <a:p>
            <a:r>
              <a:rPr lang="en-US" dirty="0" smtClean="0"/>
              <a:t>Is </a:t>
            </a:r>
            <a:r>
              <a:rPr lang="en-US" dirty="0"/>
              <a:t>Algorithm </a:t>
            </a:r>
            <a:r>
              <a:rPr lang="en-US" dirty="0" smtClean="0"/>
              <a:t>A more efficient than B?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rule of thumb: efficient = </a:t>
            </a:r>
            <a:r>
              <a:rPr lang="en-US" b="1" i="1" dirty="0">
                <a:solidFill>
                  <a:srgbClr val="000000"/>
                </a:solidFill>
              </a:rPr>
              <a:t>polynomial</a:t>
            </a:r>
            <a:r>
              <a:rPr lang="en-US" dirty="0">
                <a:solidFill>
                  <a:srgbClr val="000000"/>
                </a:solidFill>
              </a:rPr>
              <a:t> running 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4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asymptotic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Easier to compare two algorithms that solve the same problem</a:t>
            </a:r>
          </a:p>
          <a:p>
            <a:r>
              <a:rPr lang="en-US" sz="2800" dirty="0" smtClean="0"/>
              <a:t>Find room for improvement when the lower bound is known</a:t>
            </a:r>
          </a:p>
          <a:p>
            <a:pPr lvl="1"/>
            <a:r>
              <a:rPr lang="en-US" sz="2400" dirty="0" smtClean="0"/>
              <a:t>E.g. Comparison-based sorting’s lower bound: </a:t>
            </a:r>
            <a:r>
              <a:rPr lang="en-US" sz="2400" dirty="0" err="1" smtClean="0"/>
              <a:t>Ω</a:t>
            </a:r>
            <a:r>
              <a:rPr lang="en-US" sz="2400" dirty="0" smtClean="0"/>
              <a:t>(n log n) comparison operations; Insertion sort is not optimal. </a:t>
            </a:r>
          </a:p>
          <a:p>
            <a:r>
              <a:rPr lang="en-US" sz="2800" dirty="0" smtClean="0"/>
              <a:t>See the growing trend and scalability with the size of the problem instance</a:t>
            </a:r>
          </a:p>
          <a:p>
            <a:r>
              <a:rPr lang="en-US" sz="2800" dirty="0" smtClean="0"/>
              <a:t>…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running-time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45166"/>
              </p:ext>
            </p:extLst>
          </p:nvPr>
        </p:nvGraphicFramePr>
        <p:xfrm>
          <a:off x="609600" y="2362200"/>
          <a:ext cx="8077200" cy="2743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63969"/>
                <a:gridCol w="6213231"/>
              </a:tblGrid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Maximum running time for </a:t>
                      </a:r>
                      <a:r>
                        <a:rPr lang="en-US" b="1" dirty="0" smtClean="0"/>
                        <a:t>any input </a:t>
                      </a:r>
                      <a:r>
                        <a:rPr lang="en-US" dirty="0" smtClean="0"/>
                        <a:t>of size n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Expected</a:t>
                      </a:r>
                      <a:r>
                        <a:rPr lang="en-US" dirty="0" smtClean="0"/>
                        <a:t> running time for a </a:t>
                      </a:r>
                      <a:r>
                        <a:rPr lang="en-US" b="1" dirty="0" smtClean="0"/>
                        <a:t>random input </a:t>
                      </a:r>
                      <a:r>
                        <a:rPr lang="en-US" dirty="0" smtClean="0"/>
                        <a:t>of size n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Probabilistic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Expected</a:t>
                      </a:r>
                      <a:r>
                        <a:rPr lang="en-US" dirty="0" smtClean="0"/>
                        <a:t> running time of a </a:t>
                      </a:r>
                      <a:r>
                        <a:rPr lang="en-US" b="1" dirty="0" smtClean="0"/>
                        <a:t>randomized algorithm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Amortized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Worst-case running time for </a:t>
                      </a:r>
                      <a:r>
                        <a:rPr lang="en-US" b="1" dirty="0" smtClean="0"/>
                        <a:t>a series</a:t>
                      </a:r>
                      <a:r>
                        <a:rPr lang="en-US" b="1" baseline="0" dirty="0" smtClean="0"/>
                        <a:t> of </a:t>
                      </a:r>
                      <a:r>
                        <a:rPr lang="en-US" dirty="0" smtClean="0"/>
                        <a:t>operations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of insertion sort in asymptotic notion?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59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Worst-case running time? Average-case running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Θ</a:t>
            </a:r>
            <a:r>
              <a:rPr lang="en-US" dirty="0"/>
              <a:t>(</a:t>
            </a:r>
            <a:r>
              <a:rPr lang="en-US" dirty="0" smtClean="0"/>
              <a:t>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Θ</a:t>
            </a:r>
            <a:r>
              <a:rPr lang="en-US" dirty="0"/>
              <a:t>(</a:t>
            </a:r>
            <a:r>
              <a:rPr lang="en-US" dirty="0" smtClean="0"/>
              <a:t>n </a:t>
            </a:r>
            <a:r>
              <a:rPr lang="en-US" i="1" dirty="0" smtClean="0"/>
              <a:t>log</a:t>
            </a:r>
            <a:r>
              <a:rPr lang="en-US" dirty="0" smtClean="0"/>
              <a:t> 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Θ</a:t>
            </a:r>
            <a:r>
              <a:rPr lang="en-US" dirty="0"/>
              <a:t>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Θ</a:t>
            </a:r>
            <a:r>
              <a:rPr lang="en-US" dirty="0"/>
              <a:t>(</a:t>
            </a:r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Insertion-sort-example-300p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16764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an algorithm?</a:t>
            </a:r>
          </a:p>
          <a:p>
            <a:r>
              <a:rPr lang="en-US" sz="3200" dirty="0" smtClean="0"/>
              <a:t>The processes of design and analysis</a:t>
            </a:r>
            <a:endParaRPr lang="en-US" sz="3200" dirty="0"/>
          </a:p>
          <a:p>
            <a:r>
              <a:rPr lang="en-US" sz="3200" dirty="0" smtClean="0"/>
              <a:t>Review of asymptotic analysis</a:t>
            </a:r>
            <a:endParaRPr lang="en-US" sz="3200" dirty="0"/>
          </a:p>
          <a:p>
            <a:r>
              <a:rPr lang="en-US" sz="3200" dirty="0" smtClean="0"/>
              <a:t>Our very first example: </a:t>
            </a:r>
            <a:r>
              <a:rPr lang="en-US" sz="3200" dirty="0"/>
              <a:t>t</a:t>
            </a:r>
            <a:r>
              <a:rPr lang="en-US" sz="3200" dirty="0" smtClean="0"/>
              <a:t>he stable </a:t>
            </a:r>
            <a:r>
              <a:rPr lang="en-US" sz="3200" dirty="0"/>
              <a:t>m</a:t>
            </a:r>
            <a:r>
              <a:rPr lang="en-US" sz="3200" dirty="0" smtClean="0"/>
              <a:t>atching problem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Stable 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演算法設計與分析的流</a:t>
            </a:r>
            <a:r>
              <a:rPr lang="zh-TW" altLang="en-US" dirty="0" smtClean="0"/>
              <a:t>程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200" dirty="0" smtClean="0"/>
              <a:t>Formulate </a:t>
            </a:r>
            <a:r>
              <a:rPr lang="en-US" altLang="zh-TW" sz="3200" dirty="0"/>
              <a:t>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Develop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Prove correctness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/>
              <a:t>Analyze running time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495800"/>
            <a:ext cx="822326" cy="1143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4" y="2286000"/>
            <a:ext cx="822326" cy="1143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199"/>
            <a:ext cx="4114800" cy="258766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問題：</a:t>
            </a:r>
            <a:r>
              <a:rPr lang="en-US" dirty="0" smtClean="0"/>
              <a:t>T</a:t>
            </a:r>
            <a:r>
              <a:rPr lang="zh-TW" altLang="en-US" dirty="0" smtClean="0"/>
              <a:t>大</a:t>
            </a:r>
            <a:r>
              <a:rPr lang="en-US" altLang="zh-TW" dirty="0" smtClean="0"/>
              <a:t>A</a:t>
            </a:r>
            <a:r>
              <a:rPr lang="zh-TW" altLang="en-US" dirty="0" smtClean="0"/>
              <a:t>系跟</a:t>
            </a:r>
            <a:r>
              <a:rPr lang="en-US" altLang="zh-TW" dirty="0" smtClean="0"/>
              <a:t>B</a:t>
            </a:r>
            <a:r>
              <a:rPr lang="zh-TW" altLang="en-US" dirty="0" smtClean="0"/>
              <a:t>系要一起辦迎新宿營，兩系各出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個同學當小隊輔，每隊的小隊輔需由兩</a:t>
            </a:r>
            <a:r>
              <a:rPr lang="zh-TW" altLang="en-US" dirty="0"/>
              <a:t>個</a:t>
            </a:r>
            <a:r>
              <a:rPr lang="zh-TW" altLang="en-US" dirty="0" smtClean="0"/>
              <a:t>不同系的大二同學擔任。然而每個同學都有自己的偏好</a:t>
            </a:r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0696" y="2284115"/>
            <a:ext cx="587077" cy="10166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51442" y="342586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r>
              <a:rPr lang="zh-TW" altLang="en-US" dirty="0" smtClean="0"/>
              <a:t>系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1" y="5638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zh-TW" altLang="en-US" dirty="0" smtClean="0"/>
              <a:t>系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2057400"/>
            <a:ext cx="3124202" cy="1524000"/>
            <a:chOff x="1828798" y="2895600"/>
            <a:chExt cx="3124202" cy="15240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3798" y="2971800"/>
              <a:ext cx="965200" cy="965200"/>
            </a:xfrm>
            <a:prstGeom prst="rect">
              <a:avLst/>
            </a:prstGeom>
          </p:spPr>
        </p:pic>
        <p:sp>
          <p:nvSpPr>
            <p:cNvPr id="15" name="Cloud Callout 14"/>
            <p:cNvSpPr/>
            <p:nvPr/>
          </p:nvSpPr>
          <p:spPr>
            <a:xfrm>
              <a:off x="1828798" y="2895600"/>
              <a:ext cx="3124202" cy="1524000"/>
            </a:xfrm>
            <a:prstGeom prst="cloudCallout">
              <a:avLst>
                <a:gd name="adj1" fmla="val 51957"/>
                <a:gd name="adj2" fmla="val -293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95598" y="3048000"/>
              <a:ext cx="838200" cy="8943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666998" y="3429000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&gt;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42930" y="3429000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&gt;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15000" y="4038600"/>
            <a:ext cx="3028616" cy="1676400"/>
            <a:chOff x="5734384" y="4953000"/>
            <a:chExt cx="3028616" cy="16764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4184" y="5181600"/>
              <a:ext cx="691895" cy="914399"/>
            </a:xfrm>
            <a:prstGeom prst="rect">
              <a:avLst/>
            </a:prstGeom>
          </p:spPr>
        </p:pic>
        <p:sp>
          <p:nvSpPr>
            <p:cNvPr id="22" name="Cloud Callout 21"/>
            <p:cNvSpPr/>
            <p:nvPr/>
          </p:nvSpPr>
          <p:spPr>
            <a:xfrm>
              <a:off x="5734384" y="4953000"/>
              <a:ext cx="3028616" cy="1676400"/>
            </a:xfrm>
            <a:prstGeom prst="cloudCallout">
              <a:avLst>
                <a:gd name="adj1" fmla="val -55784"/>
                <a:gd name="adj2" fmla="val -9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9184" y="5257800"/>
              <a:ext cx="918972" cy="93772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720268" y="5638800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&gt;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96200" y="5638800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&gt;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6600" y="5181600"/>
              <a:ext cx="587077" cy="1016630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495800"/>
            <a:ext cx="822326" cy="1143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09800"/>
            <a:ext cx="822326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3288" y="3361206"/>
            <a:ext cx="1024112" cy="1092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9800" y="2167974"/>
            <a:ext cx="1117600" cy="111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0696" y="2284115"/>
            <a:ext cx="587077" cy="10166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2734" y="3251388"/>
            <a:ext cx="1143000" cy="1166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800" y="4495800"/>
            <a:ext cx="863443" cy="11411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61334" y="5713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甲系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1" y="563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乙系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2057400"/>
            <a:ext cx="3124202" cy="1524000"/>
            <a:chOff x="1828798" y="2895600"/>
            <a:chExt cx="3124202" cy="15240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3798" y="2971800"/>
              <a:ext cx="965200" cy="965200"/>
            </a:xfrm>
            <a:prstGeom prst="rect">
              <a:avLst/>
            </a:prstGeom>
          </p:spPr>
        </p:pic>
        <p:sp>
          <p:nvSpPr>
            <p:cNvPr id="15" name="Cloud Callout 14"/>
            <p:cNvSpPr/>
            <p:nvPr/>
          </p:nvSpPr>
          <p:spPr>
            <a:xfrm>
              <a:off x="1828798" y="2895600"/>
              <a:ext cx="3124202" cy="1524000"/>
            </a:xfrm>
            <a:prstGeom prst="cloudCallout">
              <a:avLst>
                <a:gd name="adj1" fmla="val 51957"/>
                <a:gd name="adj2" fmla="val -293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95598" y="3048000"/>
              <a:ext cx="838200" cy="8943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666998" y="3429000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&gt;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42930" y="3429000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&gt;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15000" y="4038600"/>
            <a:ext cx="3028616" cy="1676400"/>
            <a:chOff x="5734384" y="4953000"/>
            <a:chExt cx="3028616" cy="16764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4184" y="5181600"/>
              <a:ext cx="691895" cy="914399"/>
            </a:xfrm>
            <a:prstGeom prst="rect">
              <a:avLst/>
            </a:prstGeom>
          </p:spPr>
        </p:pic>
        <p:sp>
          <p:nvSpPr>
            <p:cNvPr id="22" name="Cloud Callout 21"/>
            <p:cNvSpPr/>
            <p:nvPr/>
          </p:nvSpPr>
          <p:spPr>
            <a:xfrm>
              <a:off x="5734384" y="4953000"/>
              <a:ext cx="3028616" cy="1676400"/>
            </a:xfrm>
            <a:prstGeom prst="cloudCallout">
              <a:avLst>
                <a:gd name="adj1" fmla="val -55784"/>
                <a:gd name="adj2" fmla="val -9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9184" y="5257800"/>
              <a:ext cx="918972" cy="93772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720268" y="5638800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&gt;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96200" y="5638800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&gt;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6600" y="5181600"/>
              <a:ext cx="587077" cy="101663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715000" y="2133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總召隨便分組？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733800" y="2514600"/>
            <a:ext cx="5436670" cy="2514600"/>
            <a:chOff x="3733800" y="3276600"/>
            <a:chExt cx="5436670" cy="25146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733800" y="3657600"/>
              <a:ext cx="1371600" cy="2133600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589070" y="3276600"/>
              <a:ext cx="358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</a:rPr>
                <a:t>配對黑箱！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/>
              </a:r>
              <a:br>
                <a:rPr lang="en-US" altLang="zh-TW" dirty="0" smtClean="0">
                  <a:solidFill>
                    <a:srgbClr val="FF0000"/>
                  </a:solidFill>
                </a:rPr>
              </a:br>
              <a:r>
                <a:rPr lang="zh-CHT" altLang="en-US" dirty="0" smtClean="0">
                  <a:solidFill>
                    <a:srgbClr val="FF0000"/>
                  </a:solidFill>
                </a:rPr>
                <a:t>維尼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 &amp; </a:t>
              </a:r>
              <a:r>
                <a:rPr lang="zh-CHT" altLang="en-US" dirty="0" smtClean="0">
                  <a:solidFill>
                    <a:srgbClr val="FF0000"/>
                  </a:solidFill>
                </a:rPr>
                <a:t>阿布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 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會想拋棄原本的夥伴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95699" y="2792430"/>
            <a:ext cx="1231166" cy="2360493"/>
            <a:chOff x="3695699" y="2792430"/>
            <a:chExt cx="1231166" cy="2360493"/>
          </a:xfrm>
        </p:grpSpPr>
        <p:grpSp>
          <p:nvGrpSpPr>
            <p:cNvPr id="37" name="Group 36"/>
            <p:cNvGrpSpPr/>
            <p:nvPr/>
          </p:nvGrpSpPr>
          <p:grpSpPr>
            <a:xfrm>
              <a:off x="3695699" y="3928440"/>
              <a:ext cx="1219200" cy="1224483"/>
              <a:chOff x="3733800" y="3581400"/>
              <a:chExt cx="1219200" cy="1224483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757153" y="4787752"/>
                <a:ext cx="1193958" cy="18131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3581400"/>
                <a:ext cx="1219200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>
              <a:off x="3707665" y="2792430"/>
              <a:ext cx="1219200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0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lists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556201"/>
              </p:ext>
            </p:extLst>
          </p:nvPr>
        </p:nvGraphicFramePr>
        <p:xfrm>
          <a:off x="152400" y="2362200"/>
          <a:ext cx="3733800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195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1st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2nd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3rd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CHT" altLang="en-US" b="0" dirty="0" smtClean="0"/>
                        <a:t>維尼</a:t>
                      </a:r>
                      <a:endParaRPr lang="en-US" b="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阿布</a:t>
                      </a:r>
                      <a:endParaRPr lang="en-US" b="0" dirty="0"/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b="0" dirty="0" smtClean="0"/>
                        <a:t>大眼仔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毛怪</a:t>
                      </a:r>
                      <a:endParaRPr lang="en-US" b="0" dirty="0"/>
                    </a:p>
                  </a:txBody>
                  <a:tcPr>
                    <a:solidFill>
                      <a:srgbClr val="9FC6F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CHT" altLang="en-US" b="0" dirty="0" smtClean="0"/>
                        <a:t>跳跳虎</a:t>
                      </a:r>
                      <a:endParaRPr lang="en-US" b="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b="0" dirty="0" smtClean="0"/>
                        <a:t>大眼仔</a:t>
                      </a:r>
                      <a:endParaRPr lang="en-US" b="0" dirty="0"/>
                    </a:p>
                  </a:txBody>
                  <a:tcPr>
                    <a:solidFill>
                      <a:srgbClr val="9FC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毛怪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阿布</a:t>
                      </a:r>
                      <a:endParaRPr lang="en-US" b="0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CHT" altLang="en-US" b="0" dirty="0" smtClean="0"/>
                        <a:t>小豬</a:t>
                      </a:r>
                      <a:endParaRPr lang="en-US" b="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阿布</a:t>
                      </a:r>
                      <a:endParaRPr lang="en-US" b="0" dirty="0"/>
                    </a:p>
                  </a:txBody>
                  <a:tcPr>
                    <a:solidFill>
                      <a:srgbClr val="9FC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b="0" dirty="0" smtClean="0"/>
                        <a:t>大眼仔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毛怪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3791"/>
              </p:ext>
            </p:extLst>
          </p:nvPr>
        </p:nvGraphicFramePr>
        <p:xfrm>
          <a:off x="5181600" y="2362200"/>
          <a:ext cx="381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361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1st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3rd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毛怪</a:t>
                      </a:r>
                      <a:endParaRPr lang="en-US" b="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維尼</a:t>
                      </a:r>
                      <a:endParaRPr lang="en-US" dirty="0"/>
                    </a:p>
                  </a:txBody>
                  <a:tcPr>
                    <a:solidFill>
                      <a:srgbClr val="9FC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跳跳虎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小豬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大眼仔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維尼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跳跳虎</a:t>
                      </a:r>
                      <a:endParaRPr lang="en-US" dirty="0"/>
                    </a:p>
                  </a:txBody>
                  <a:tcPr>
                    <a:solidFill>
                      <a:srgbClr val="9FC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小豬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阿布</a:t>
                      </a:r>
                      <a:endParaRPr lang="en-US" b="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跳跳虎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維尼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小豬</a:t>
                      </a:r>
                      <a:endParaRPr lang="en-US" dirty="0"/>
                    </a:p>
                  </a:txBody>
                  <a:tcPr>
                    <a:solidFill>
                      <a:srgbClr val="9FC6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6442" y="1889760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T" altLang="en-US" b="1" dirty="0" smtClean="0"/>
              <a:t>維尼</a:t>
            </a:r>
            <a:r>
              <a:rPr lang="en-US" b="1" dirty="0" smtClean="0"/>
              <a:t> and </a:t>
            </a:r>
            <a:r>
              <a:rPr lang="zh-TW" altLang="en-US" b="1" dirty="0" smtClean="0"/>
              <a:t>阿布</a:t>
            </a:r>
            <a:r>
              <a:rPr lang="en-US" b="1" dirty="0" smtClean="0"/>
              <a:t> are </a:t>
            </a:r>
            <a:r>
              <a:rPr lang="en-US" b="1" dirty="0" smtClean="0">
                <a:solidFill>
                  <a:srgbClr val="FF0000"/>
                </a:solidFill>
              </a:rPr>
              <a:t>unstable </a:t>
            </a:r>
            <a:r>
              <a:rPr lang="en-US" b="1" dirty="0" smtClean="0"/>
              <a:t>since they are better off if they pair with each other  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86200" y="2895600"/>
            <a:ext cx="12954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3276600"/>
            <a:ext cx="12954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86200" y="3657600"/>
            <a:ext cx="12954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" y="4648200"/>
            <a:ext cx="6781800" cy="17543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i="1" u="sng" dirty="0" smtClean="0"/>
              <a:t>Definition</a:t>
            </a:r>
          </a:p>
          <a:p>
            <a:pPr marL="285750" indent="-285750">
              <a:buFont typeface="Arial"/>
              <a:buChar char="•"/>
            </a:pP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/>
              <a:t>of the first set and </a:t>
            </a:r>
            <a:r>
              <a:rPr lang="en-US" altLang="zh-TW" i="1" dirty="0"/>
              <a:t>y</a:t>
            </a:r>
            <a:r>
              <a:rPr lang="en-US" altLang="zh-TW" dirty="0"/>
              <a:t> of the second set are </a:t>
            </a:r>
            <a:r>
              <a:rPr lang="en-US" altLang="zh-TW" dirty="0">
                <a:solidFill>
                  <a:srgbClr val="FF0000"/>
                </a:solidFill>
              </a:rPr>
              <a:t>unstable</a:t>
            </a:r>
            <a:r>
              <a:rPr lang="en-US" altLang="zh-TW" dirty="0"/>
              <a:t> if 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TW" i="1" dirty="0"/>
              <a:t>x </a:t>
            </a:r>
            <a:r>
              <a:rPr lang="en-US" altLang="zh-TW" dirty="0"/>
              <a:t>prefers</a:t>
            </a:r>
            <a:r>
              <a:rPr lang="en-US" altLang="zh-TW" i="1" dirty="0"/>
              <a:t> y </a:t>
            </a:r>
            <a:r>
              <a:rPr lang="en-US" altLang="zh-TW" dirty="0"/>
              <a:t>to his/her assigned partner, </a:t>
            </a:r>
            <a:r>
              <a:rPr lang="en-US" altLang="zh-TW" i="1" dirty="0"/>
              <a:t>y’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TW" i="1" dirty="0"/>
              <a:t>y </a:t>
            </a:r>
            <a:r>
              <a:rPr lang="en-US" altLang="zh-TW" dirty="0"/>
              <a:t>prefers</a:t>
            </a:r>
            <a:r>
              <a:rPr lang="en-US" altLang="zh-TW" i="1" dirty="0"/>
              <a:t> x </a:t>
            </a:r>
            <a:r>
              <a:rPr lang="en-US" altLang="zh-TW" dirty="0"/>
              <a:t>to his/her assigned partner, </a:t>
            </a:r>
            <a:r>
              <a:rPr lang="en-US" altLang="zh-TW" i="1" dirty="0"/>
              <a:t>x’</a:t>
            </a:r>
          </a:p>
          <a:p>
            <a:pPr marL="285750" indent="-285750">
              <a:buFont typeface="Arial"/>
              <a:buChar char="•"/>
            </a:pPr>
            <a:r>
              <a:rPr lang="en-US" altLang="zh-TW" dirty="0"/>
              <a:t>Both entities in a unstable pair can improve their outcomes if they ditch their own partners and form a new pair together</a:t>
            </a:r>
          </a:p>
        </p:txBody>
      </p:sp>
    </p:spTree>
    <p:extLst>
      <p:ext uri="{BB962C8B-B14F-4D97-AF65-F5344CB8AC3E}">
        <p14:creationId xmlns:p14="http://schemas.microsoft.com/office/powerpoint/2010/main" val="3186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799" y="1889760"/>
            <a:ext cx="485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Q: Can you identify another unstable pair? 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2399" y="2346960"/>
            <a:ext cx="8839201" cy="1463040"/>
            <a:chOff x="609600" y="2209800"/>
            <a:chExt cx="8318621" cy="1463040"/>
          </a:xfrm>
          <a:solidFill>
            <a:srgbClr val="DE9898"/>
          </a:solidFill>
        </p:grpSpPr>
        <p:graphicFrame>
          <p:nvGraphicFramePr>
            <p:cNvPr id="10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93178622"/>
                </p:ext>
              </p:extLst>
            </p:nvPr>
          </p:nvGraphicFramePr>
          <p:xfrm>
            <a:off x="609600" y="2209800"/>
            <a:ext cx="3513900" cy="1463040"/>
          </p:xfrm>
          <a:graphic>
            <a:graphicData uri="http://schemas.openxmlformats.org/drawingml/2006/table">
              <a:tbl>
                <a:tblPr firstRow="1" firstCol="1" bandRow="1">
                  <a:tableStyleId>{5940675A-B579-460E-94D1-54222C63F5DA}</a:tableStyleId>
                </a:tblPr>
                <a:tblGrid>
                  <a:gridCol w="933450"/>
                  <a:gridCol w="933450"/>
                  <a:gridCol w="933450"/>
                  <a:gridCol w="933450"/>
                </a:tblGrid>
                <a:tr h="36195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1st</a:t>
                        </a:r>
                        <a:endParaRPr lang="en-US" dirty="0"/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2nd</a:t>
                        </a:r>
                        <a:endParaRPr lang="en-US" dirty="0"/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3rd</a:t>
                        </a:r>
                        <a:endParaRPr lang="en-US" dirty="0"/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361950"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維尼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TW" altLang="en-US" b="0" dirty="0" smtClean="0"/>
                          <a:t>阿布</a:t>
                        </a:r>
                        <a:endParaRPr lang="en-US" b="0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大眼仔</a:t>
                        </a:r>
                        <a:endParaRPr lang="en-US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毛怪</a:t>
                        </a:r>
                        <a:endParaRPr lang="en-US" dirty="0"/>
                      </a:p>
                    </a:txBody>
                    <a:tcPr>
                      <a:solidFill>
                        <a:srgbClr val="9FC6F0"/>
                      </a:solidFill>
                    </a:tcPr>
                  </a:tc>
                </a:tr>
                <a:tr h="361950"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跳跳虎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大眼仔</a:t>
                        </a:r>
                        <a:endParaRPr lang="en-US" dirty="0"/>
                      </a:p>
                    </a:txBody>
                    <a:tcPr>
                      <a:solidFill>
                        <a:srgbClr val="9FC6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毛怪</a:t>
                        </a:r>
                        <a:endParaRPr lang="en-US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TW" altLang="en-US" b="0" dirty="0" smtClean="0"/>
                          <a:t>阿布</a:t>
                        </a:r>
                        <a:endParaRPr lang="en-US" b="0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</a:tr>
                <a:tr h="361950"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小豬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TW" altLang="en-US" b="0" dirty="0" smtClean="0"/>
                          <a:t>阿布</a:t>
                        </a:r>
                        <a:endParaRPr lang="en-US" b="0" dirty="0"/>
                      </a:p>
                    </a:txBody>
                    <a:tcPr>
                      <a:solidFill>
                        <a:srgbClr val="9FC6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大眼仔</a:t>
                        </a:r>
                        <a:endParaRPr lang="en-US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毛怪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1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37253449"/>
                </p:ext>
              </p:extLst>
            </p:nvPr>
          </p:nvGraphicFramePr>
          <p:xfrm>
            <a:off x="5334000" y="2209800"/>
            <a:ext cx="3594221" cy="146304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954787"/>
                  <a:gridCol w="954787"/>
                  <a:gridCol w="954787"/>
                  <a:gridCol w="954787"/>
                </a:tblGrid>
                <a:tr h="36195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1st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2nd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3rd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</a:tr>
                <a:tr h="361950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毛怪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維尼</a:t>
                        </a:r>
                        <a:endParaRPr lang="en-US" dirty="0"/>
                      </a:p>
                    </a:txBody>
                    <a:tcPr>
                      <a:solidFill>
                        <a:srgbClr val="9FC6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跳跳虎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小豬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</a:tr>
                <a:tr h="361950"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大眼仔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維尼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跳跳虎</a:t>
                        </a:r>
                        <a:endParaRPr lang="en-US" dirty="0"/>
                      </a:p>
                    </a:txBody>
                    <a:tcPr>
                      <a:solidFill>
                        <a:srgbClr val="9FC6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小豬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</a:tr>
                <a:tr h="361950">
                  <a:tc>
                    <a:txBody>
                      <a:bodyPr/>
                      <a:lstStyle/>
                      <a:p>
                        <a:r>
                          <a:rPr lang="zh-TW" altLang="en-US" b="0" dirty="0" smtClean="0"/>
                          <a:t>阿布</a:t>
                        </a:r>
                        <a:endParaRPr lang="en-US" b="0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跳跳虎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維尼</a:t>
                        </a:r>
                        <a:endParaRPr lang="en-US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小豬</a:t>
                        </a:r>
                        <a:endParaRPr lang="en-US" dirty="0"/>
                      </a:p>
                    </a:txBody>
                    <a:tcPr>
                      <a:solidFill>
                        <a:srgbClr val="9FC6F0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29" name="Group 28"/>
          <p:cNvGrpSpPr/>
          <p:nvPr/>
        </p:nvGrpSpPr>
        <p:grpSpPr>
          <a:xfrm>
            <a:off x="3886199" y="2880360"/>
            <a:ext cx="1295400" cy="762000"/>
            <a:chOff x="3886200" y="5410200"/>
            <a:chExt cx="1295400" cy="7620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886200" y="5410200"/>
              <a:ext cx="129540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886200" y="5791200"/>
              <a:ext cx="129540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886200" y="6172200"/>
              <a:ext cx="129540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stable matching means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兩</a:t>
            </a:r>
            <a:r>
              <a:rPr lang="en-US" sz="2400" dirty="0"/>
              <a:t>組人 兩兩配對 沒有人</a:t>
            </a:r>
            <a:r>
              <a:rPr lang="en-US" sz="2400" dirty="0" smtClean="0"/>
              <a:t>落單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/>
              <a:t>unstable </a:t>
            </a:r>
            <a:r>
              <a:rPr lang="en-US" sz="2400" dirty="0" smtClean="0"/>
              <a:t>pairs</a:t>
            </a:r>
          </a:p>
          <a:p>
            <a:endParaRPr lang="en-US" sz="2800" dirty="0" smtClean="0"/>
          </a:p>
          <a:p>
            <a:r>
              <a:rPr lang="en-US" sz="2800" dirty="0" smtClean="0"/>
              <a:t>Can </a:t>
            </a:r>
            <a:r>
              <a:rPr lang="en-US" sz="2800" dirty="0"/>
              <a:t>you find a stable matching?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403200"/>
              </p:ext>
            </p:extLst>
          </p:nvPr>
        </p:nvGraphicFramePr>
        <p:xfrm>
          <a:off x="152400" y="4495800"/>
          <a:ext cx="3657600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61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3rd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維尼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阿布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大眼仔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毛怪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跳跳虎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大眼仔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毛怪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阿布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小豬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阿布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大眼仔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毛怪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922800"/>
              </p:ext>
            </p:extLst>
          </p:nvPr>
        </p:nvGraphicFramePr>
        <p:xfrm>
          <a:off x="5105400" y="4495800"/>
          <a:ext cx="3657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61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1st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3rd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毛怪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維尼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跳跳虎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小豬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大眼仔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維尼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跳跳虎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小豬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阿布</a:t>
                      </a:r>
                      <a:endParaRPr lang="en-US" b="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跳跳虎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維尼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小豬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3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stable matching means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兩</a:t>
            </a:r>
            <a:r>
              <a:rPr lang="en-US" sz="2400" dirty="0"/>
              <a:t>組人 兩兩配對 沒有人</a:t>
            </a:r>
            <a:r>
              <a:rPr lang="en-US" sz="2400" dirty="0" smtClean="0"/>
              <a:t>落單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/>
              <a:t>unstable </a:t>
            </a:r>
            <a:r>
              <a:rPr lang="en-US" sz="2400" dirty="0" smtClean="0"/>
              <a:t>pairs</a:t>
            </a:r>
          </a:p>
          <a:p>
            <a:endParaRPr lang="en-US" sz="2800" dirty="0" smtClean="0"/>
          </a:p>
          <a:p>
            <a:r>
              <a:rPr lang="en-US" sz="2800" dirty="0" smtClean="0"/>
              <a:t>Can </a:t>
            </a:r>
            <a:r>
              <a:rPr lang="en-US" sz="2800" dirty="0"/>
              <a:t>you find a stable matching?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195545"/>
              </p:ext>
            </p:extLst>
          </p:nvPr>
        </p:nvGraphicFramePr>
        <p:xfrm>
          <a:off x="152400" y="4495800"/>
          <a:ext cx="3657600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61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3rd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維尼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阿布</a:t>
                      </a:r>
                      <a:endParaRPr lang="en-US" b="0" dirty="0"/>
                    </a:p>
                  </a:txBody>
                  <a:tcPr>
                    <a:solidFill>
                      <a:srgbClr val="9FC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大眼仔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毛怪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跳跳虎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大眼仔</a:t>
                      </a:r>
                      <a:endParaRPr lang="en-US" dirty="0"/>
                    </a:p>
                  </a:txBody>
                  <a:tcPr>
                    <a:solidFill>
                      <a:srgbClr val="9FC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毛怪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阿布</a:t>
                      </a:r>
                      <a:endParaRPr lang="en-US" b="0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小豬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阿布</a:t>
                      </a:r>
                      <a:endParaRPr lang="en-US" b="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HT" altLang="en-US" dirty="0" smtClean="0"/>
                        <a:t>大眼仔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毛怪</a:t>
                      </a:r>
                      <a:endParaRPr lang="en-US" dirty="0"/>
                    </a:p>
                  </a:txBody>
                  <a:tcPr>
                    <a:solidFill>
                      <a:srgbClr val="9FC6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597770"/>
              </p:ext>
            </p:extLst>
          </p:nvPr>
        </p:nvGraphicFramePr>
        <p:xfrm>
          <a:off x="5105400" y="4495800"/>
          <a:ext cx="3657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61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1st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3rd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毛怪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維尼</a:t>
                      </a:r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跳跳虎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小豬</a:t>
                      </a:r>
                      <a:endParaRPr lang="en-US" dirty="0"/>
                    </a:p>
                  </a:txBody>
                  <a:tcPr>
                    <a:solidFill>
                      <a:srgbClr val="9FC6F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大眼仔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維尼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跳跳虎</a:t>
                      </a:r>
                      <a:endParaRPr lang="en-US" dirty="0"/>
                    </a:p>
                  </a:txBody>
                  <a:tcPr>
                    <a:solidFill>
                      <a:srgbClr val="9FC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小豬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阿布</a:t>
                      </a:r>
                      <a:endParaRPr lang="en-US" b="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跳跳虎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維尼</a:t>
                      </a:r>
                      <a:endParaRPr lang="en-US" dirty="0"/>
                    </a:p>
                  </a:txBody>
                  <a:tcPr>
                    <a:solidFill>
                      <a:srgbClr val="9FC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小豬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810000" y="5029200"/>
            <a:ext cx="1295400" cy="762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0" y="5410200"/>
            <a:ext cx="12954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10000" y="5029200"/>
            <a:ext cx="1295400" cy="762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Stable matching </a:t>
            </a:r>
            <a:r>
              <a:rPr lang="en-US" altLang="zh-TW" dirty="0" smtClean="0"/>
              <a:t>problem</a:t>
            </a:r>
            <a:br>
              <a:rPr lang="en-US" altLang="zh-TW" dirty="0" smtClean="0"/>
            </a:br>
            <a:r>
              <a:rPr lang="zh-TW" altLang="en-US" dirty="0"/>
              <a:t>穩定配對問題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Given the preference lists of </a:t>
            </a:r>
            <a:r>
              <a:rPr lang="en-US" altLang="zh-TW" sz="2800" i="1" dirty="0"/>
              <a:t>n </a:t>
            </a:r>
            <a:r>
              <a:rPr lang="en-US" altLang="zh-TW" sz="2800" dirty="0"/>
              <a:t>people of the first set</a:t>
            </a:r>
            <a:r>
              <a:rPr lang="en-US" altLang="zh-TW" sz="2800" i="1" dirty="0"/>
              <a:t> </a:t>
            </a:r>
            <a:r>
              <a:rPr lang="en-US" altLang="zh-TW" sz="2800" dirty="0"/>
              <a:t>and </a:t>
            </a:r>
            <a:r>
              <a:rPr lang="en-US" altLang="zh-TW" sz="2800" i="1" dirty="0"/>
              <a:t>n </a:t>
            </a:r>
            <a:r>
              <a:rPr lang="en-US" altLang="zh-TW" sz="2800" dirty="0"/>
              <a:t>people in the second set, find a stable matching if it </a:t>
            </a:r>
            <a:r>
              <a:rPr lang="en-US" altLang="zh-TW" sz="2800" dirty="0" smtClean="0"/>
              <a:t>exists</a:t>
            </a:r>
          </a:p>
          <a:p>
            <a:r>
              <a:rPr lang="en-US" sz="2800" dirty="0"/>
              <a:t>Many real-world applications: matching applicants with schools, donors with patients, doctors with hospitals, etc.</a:t>
            </a:r>
          </a:p>
          <a:p>
            <a:endParaRPr lang="en-US" altLang="zh-TW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271736"/>
            <a:ext cx="3952711" cy="27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9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Stable matching </a:t>
            </a:r>
            <a:r>
              <a:rPr lang="en-US" altLang="zh-TW" dirty="0" smtClean="0"/>
              <a:t>problem</a:t>
            </a:r>
            <a:br>
              <a:rPr lang="en-US" altLang="zh-TW" dirty="0" smtClean="0"/>
            </a:br>
            <a:r>
              <a:rPr lang="zh-TW" altLang="en-US" dirty="0"/>
              <a:t>穩定配對問題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Given the preference lists of </a:t>
            </a:r>
            <a:r>
              <a:rPr lang="en-US" altLang="zh-TW" sz="3200" i="1" dirty="0"/>
              <a:t>n </a:t>
            </a:r>
            <a:r>
              <a:rPr lang="en-US" altLang="zh-TW" sz="3200" dirty="0"/>
              <a:t>people of the first set</a:t>
            </a:r>
            <a:r>
              <a:rPr lang="en-US" altLang="zh-TW" sz="3200" i="1" dirty="0"/>
              <a:t> </a:t>
            </a:r>
            <a:r>
              <a:rPr lang="en-US" altLang="zh-TW" sz="3200" dirty="0"/>
              <a:t>and </a:t>
            </a:r>
            <a:r>
              <a:rPr lang="en-US" altLang="zh-TW" sz="3200" i="1" dirty="0"/>
              <a:t>n </a:t>
            </a:r>
            <a:r>
              <a:rPr lang="en-US" altLang="zh-TW" sz="3200" dirty="0"/>
              <a:t>people in the second set, find a stable matching if it </a:t>
            </a:r>
            <a:r>
              <a:rPr lang="en-US" altLang="zh-TW" sz="3200" dirty="0" smtClean="0"/>
              <a:t>exists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Does a stable matching always exist?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How can we find one stable matching?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419600"/>
            <a:ext cx="2209800" cy="22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220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What is an algorithm?</a:t>
            </a:r>
            <a:endParaRPr lang="en-US" sz="4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find one stable matching?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Attempt 1: 暴力法 (brute force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Checking </a:t>
            </a:r>
            <a:r>
              <a:rPr lang="en-US" sz="2400" dirty="0"/>
              <a:t>all possible perfect </a:t>
            </a:r>
            <a:r>
              <a:rPr lang="en-US" sz="2400" dirty="0" err="1"/>
              <a:t>matchings</a:t>
            </a:r>
            <a:r>
              <a:rPr lang="en-US" sz="2400" dirty="0"/>
              <a:t> to find out if there exist a stable </a:t>
            </a:r>
            <a:r>
              <a:rPr lang="en-US" sz="2400" dirty="0" smtClean="0"/>
              <a:t>one</a:t>
            </a:r>
          </a:p>
          <a:p>
            <a:pPr lvl="1"/>
            <a:r>
              <a:rPr lang="en-US" sz="2400" dirty="0" smtClean="0"/>
              <a:t>Q: How many perfect </a:t>
            </a:r>
            <a:r>
              <a:rPr lang="en-US" sz="2400" dirty="0" err="1" smtClean="0"/>
              <a:t>matchings</a:t>
            </a:r>
            <a:r>
              <a:rPr lang="en-US" sz="2400" dirty="0" smtClean="0"/>
              <a:t> are there between two sets of </a:t>
            </a:r>
            <a:r>
              <a:rPr lang="en-US" sz="2400" i="1" dirty="0" smtClean="0"/>
              <a:t>n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A: n*(n-1)*(n-2)…* 1 = n! possible combinations</a:t>
            </a:r>
          </a:p>
          <a:p>
            <a:pPr lvl="1"/>
            <a:endParaRPr lang="en-US" sz="2400" b="1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find one stable matching?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Attempt 2: </a:t>
            </a:r>
            <a:r>
              <a:rPr lang="zh-TW" altLang="en-US" sz="2800" dirty="0"/>
              <a:t>就讓大家自由交換</a:t>
            </a:r>
            <a:r>
              <a:rPr lang="en-US" altLang="zh-TW" sz="2800" dirty="0"/>
              <a:t> </a:t>
            </a:r>
            <a:r>
              <a:rPr lang="zh-TW" altLang="en-US" sz="2800" dirty="0"/>
              <a:t>換到不想換為止</a:t>
            </a:r>
            <a:endParaRPr lang="en-US" altLang="zh-TW" sz="2800" dirty="0"/>
          </a:p>
          <a:p>
            <a:pPr lvl="1"/>
            <a:r>
              <a:rPr lang="en-US" sz="2400" dirty="0"/>
              <a:t>This process may not terminate!</a:t>
            </a:r>
          </a:p>
          <a:p>
            <a:pPr lvl="1"/>
            <a:r>
              <a:rPr lang="en-US" sz="2400" dirty="0"/>
              <a:t>Can you prove that this approach is incorrect by showing a counterexample, i.e., finding a set of preference lists and an exchange sequence such that the exchange process will go on forever?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Gale</a:t>
            </a:r>
            <a:r>
              <a:rPr lang="en-US" dirty="0"/>
              <a:t>-</a:t>
            </a:r>
            <a:r>
              <a:rPr lang="en-US" dirty="0" smtClean="0"/>
              <a:t>Shapley (G-S)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5146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olve the stable matching problem and proved that stable matching always exists</a:t>
            </a:r>
          </a:p>
          <a:p>
            <a:r>
              <a:rPr lang="en-US" dirty="0" smtClean="0"/>
              <a:t>Shapley and Roth were awarded the </a:t>
            </a:r>
            <a:r>
              <a:rPr lang="en-US" dirty="0"/>
              <a:t>Nobel Prize in Economics </a:t>
            </a:r>
            <a:r>
              <a:rPr lang="en-US" dirty="0" smtClean="0"/>
              <a:t>in </a:t>
            </a:r>
            <a:r>
              <a:rPr lang="en-US" dirty="0"/>
              <a:t>2012 </a:t>
            </a:r>
            <a:r>
              <a:rPr lang="en-US" dirty="0" smtClean="0"/>
              <a:t>“for </a:t>
            </a:r>
            <a:r>
              <a:rPr lang="en-US" dirty="0"/>
              <a:t>the theory of stable allocations and the practice of market design</a:t>
            </a:r>
            <a:r>
              <a:rPr lang="en-US" dirty="0" smtClean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702" y="4038600"/>
            <a:ext cx="1752600" cy="2628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038600"/>
            <a:ext cx="1857502" cy="2616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7600" y="3657600"/>
            <a:ext cx="163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Lloyd Shapley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59102" y="3657600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Gale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038600"/>
            <a:ext cx="1831879" cy="2590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84664" y="3657600"/>
            <a:ext cx="124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Alvin Roth</a:t>
            </a:r>
          </a:p>
        </p:txBody>
      </p:sp>
    </p:spTree>
    <p:extLst>
      <p:ext uri="{BB962C8B-B14F-4D97-AF65-F5344CB8AC3E}">
        <p14:creationId xmlns:p14="http://schemas.microsoft.com/office/powerpoint/2010/main" val="180851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G-S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.k.a. the </a:t>
            </a:r>
            <a:r>
              <a:rPr lang="en-US" sz="2800" dirty="0"/>
              <a:t>p</a:t>
            </a:r>
            <a:r>
              <a:rPr lang="en-US" sz="2800" dirty="0" smtClean="0"/>
              <a:t>roposal algorithm </a:t>
            </a:r>
            <a:r>
              <a:rPr lang="zh-TW" altLang="en-US" sz="2800" dirty="0" smtClean="0"/>
              <a:t>求婚演算法</a:t>
            </a:r>
            <a:endParaRPr lang="en-US" altLang="zh-TW" sz="2800" dirty="0"/>
          </a:p>
          <a:p>
            <a:pPr lvl="1"/>
            <a:r>
              <a:rPr lang="en-US" altLang="zh-TW" sz="2400" dirty="0" smtClean="0"/>
              <a:t>They considered how to match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men </a:t>
            </a:r>
            <a:r>
              <a:rPr lang="en-US" altLang="zh-TW" sz="2400" dirty="0" smtClean="0"/>
              <a:t>with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women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Similarly, each person ranked the </a:t>
            </a:r>
            <a:r>
              <a:rPr lang="en-US" altLang="zh-TW" sz="2400" dirty="0"/>
              <a:t>opposite sex </a:t>
            </a:r>
            <a:r>
              <a:rPr lang="en-US" altLang="zh-TW" sz="2400" dirty="0" smtClean="0"/>
              <a:t>unambiguously, and the goal is to put everyone in a stable marriage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572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G-S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How does it work?</a:t>
            </a:r>
          </a:p>
          <a:p>
            <a:pPr lvl="1"/>
            <a:r>
              <a:rPr lang="en-US" altLang="zh-TW" sz="2400" dirty="0" smtClean="0"/>
              <a:t>Let’s call one set “</a:t>
            </a:r>
            <a:r>
              <a:rPr lang="en-US" altLang="zh-TW" sz="2400" dirty="0">
                <a:solidFill>
                  <a:srgbClr val="0000FF"/>
                </a:solidFill>
              </a:rPr>
              <a:t>P</a:t>
            </a:r>
            <a:r>
              <a:rPr lang="en-US" altLang="zh-TW" sz="2400" dirty="0" smtClean="0">
                <a:solidFill>
                  <a:srgbClr val="0000FF"/>
                </a:solidFill>
              </a:rPr>
              <a:t>roposers</a:t>
            </a:r>
            <a:r>
              <a:rPr lang="en-US" altLang="zh-TW" sz="2400" dirty="0" smtClean="0"/>
              <a:t>” and the other set “</a:t>
            </a:r>
            <a:r>
              <a:rPr lang="en-US" altLang="zh-TW" sz="2400" dirty="0">
                <a:solidFill>
                  <a:srgbClr val="0000FF"/>
                </a:solidFill>
              </a:rPr>
              <a:t>R</a:t>
            </a:r>
            <a:r>
              <a:rPr lang="en-US" altLang="zh-TW" sz="2400" dirty="0" smtClean="0">
                <a:solidFill>
                  <a:srgbClr val="0000FF"/>
                </a:solidFill>
              </a:rPr>
              <a:t>esponders</a:t>
            </a:r>
            <a:r>
              <a:rPr lang="en-US" altLang="zh-TW" sz="2400" dirty="0" smtClean="0"/>
              <a:t>”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TW" altLang="en-US" sz="2400" dirty="0" smtClean="0"/>
              <a:t>活會階段：</a:t>
            </a:r>
            <a:r>
              <a:rPr lang="en-US" altLang="zh-TW" sz="2400" dirty="0" smtClean="0"/>
              <a:t>Everyone is </a:t>
            </a:r>
            <a:r>
              <a:rPr lang="en-US" altLang="zh-TW" sz="2400" i="1" dirty="0" smtClean="0"/>
              <a:t>free</a:t>
            </a:r>
            <a:r>
              <a:rPr lang="en-US" altLang="zh-TW" sz="2400" dirty="0" smtClean="0"/>
              <a:t> (unmarried) initially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TW" altLang="en-US" sz="2400" dirty="0" smtClean="0"/>
              <a:t>訂婚階段（死會還可以活標）：</a:t>
            </a:r>
            <a:r>
              <a:rPr lang="en-US" altLang="zh-TW" sz="2400" dirty="0" smtClean="0"/>
              <a:t>In each step, a free proposer p </a:t>
            </a:r>
            <a:r>
              <a:rPr lang="en-US" altLang="zh-TW" sz="2400" i="1" dirty="0" smtClean="0"/>
              <a:t>proposes</a:t>
            </a:r>
            <a:r>
              <a:rPr lang="en-US" altLang="zh-TW" sz="2400" dirty="0" smtClean="0"/>
              <a:t> to a highest-ranked responder </a:t>
            </a:r>
            <a:r>
              <a:rPr lang="en-US" altLang="zh-TW" sz="2400" i="1" dirty="0" smtClean="0"/>
              <a:t>r</a:t>
            </a:r>
            <a:r>
              <a:rPr lang="en-US" altLang="zh-TW" sz="2400" dirty="0" smtClean="0"/>
              <a:t> to whom the proposer has not yet proposed. If </a:t>
            </a:r>
            <a:r>
              <a:rPr lang="en-US" altLang="zh-TW" sz="2400" i="1" dirty="0"/>
              <a:t>r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is free, then they get engaged. If </a:t>
            </a:r>
            <a:r>
              <a:rPr lang="en-US" altLang="zh-TW" sz="2400" i="1" dirty="0"/>
              <a:t>r</a:t>
            </a:r>
            <a:r>
              <a:rPr lang="en-US" altLang="zh-TW" sz="2400" dirty="0" smtClean="0"/>
              <a:t> is </a:t>
            </a:r>
            <a:r>
              <a:rPr lang="en-US" altLang="zh-TW" sz="2400" i="1" dirty="0" smtClean="0"/>
              <a:t>engaged</a:t>
            </a:r>
            <a:r>
              <a:rPr lang="en-US" altLang="zh-TW" sz="2400" dirty="0" smtClean="0"/>
              <a:t> to </a:t>
            </a:r>
            <a:r>
              <a:rPr lang="en-US" altLang="zh-TW" sz="2400" i="1" dirty="0"/>
              <a:t>p</a:t>
            </a:r>
            <a:r>
              <a:rPr lang="en-US" altLang="zh-TW" sz="2400" i="1" dirty="0" smtClean="0"/>
              <a:t>’</a:t>
            </a:r>
            <a:r>
              <a:rPr lang="en-US" altLang="zh-TW" sz="2400" dirty="0" smtClean="0"/>
              <a:t>, </a:t>
            </a:r>
            <a:r>
              <a:rPr lang="en-US" altLang="zh-TW" sz="2400" i="1" dirty="0"/>
              <a:t>r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chooses to engage with the preferred one, and the other becomes free.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TW" altLang="en-US" sz="2400" dirty="0" smtClean="0"/>
              <a:t>穩定婚姻：</a:t>
            </a:r>
            <a:r>
              <a:rPr lang="en-US" altLang="zh-TW" sz="2400" dirty="0" smtClean="0"/>
              <a:t>Eventually, this algorithm terminates (i.e. everyone is engaged), and they can happily get </a:t>
            </a:r>
            <a:r>
              <a:rPr lang="en-US" altLang="zh-TW" sz="2400" i="1" dirty="0" smtClean="0"/>
              <a:t>married </a:t>
            </a:r>
            <a:endParaRPr lang="en-US" altLang="zh-TW" sz="2400" i="1" dirty="0"/>
          </a:p>
          <a:p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572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2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595490"/>
            <a:ext cx="868680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//</a:t>
            </a:r>
            <a:r>
              <a:rPr lang="en-US" b="1" dirty="0" smtClean="0">
                <a:latin typeface="Courier"/>
                <a:cs typeface="Courier"/>
              </a:rPr>
              <a:t>1. </a:t>
            </a:r>
            <a:r>
              <a:rPr lang="zh-TW" altLang="en-US" b="1" dirty="0" smtClean="0">
                <a:latin typeface="Courier"/>
                <a:cs typeface="Courier"/>
              </a:rPr>
              <a:t>活會階段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Initially all 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in Proposers and all </a:t>
            </a:r>
            <a:r>
              <a:rPr lang="en-US" i="1" dirty="0" smtClean="0">
                <a:solidFill>
                  <a:srgbClr val="008000"/>
                </a:solidFill>
                <a:latin typeface="Courier"/>
                <a:cs typeface="Courier"/>
              </a:rPr>
              <a:t>r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in Responders are free</a:t>
            </a:r>
          </a:p>
          <a:p>
            <a:r>
              <a:rPr lang="en-US" dirty="0" smtClean="0">
                <a:latin typeface="Courier"/>
                <a:cs typeface="Courier"/>
              </a:rPr>
              <a:t>//</a:t>
            </a:r>
            <a:r>
              <a:rPr lang="en-US" b="1" dirty="0" smtClean="0">
                <a:latin typeface="Courier"/>
                <a:cs typeface="Courier"/>
              </a:rPr>
              <a:t>2. </a:t>
            </a:r>
            <a:r>
              <a:rPr lang="zh-TW" altLang="en-US" b="1" dirty="0" smtClean="0">
                <a:latin typeface="Courier"/>
                <a:cs typeface="Courier"/>
              </a:rPr>
              <a:t>訂婚階段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While there a proposer 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 who is free and hasn’t proposed to every responder</a:t>
            </a:r>
          </a:p>
          <a:p>
            <a:pPr marL="576263" indent="-576263"/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____</a:t>
            </a:r>
            <a:r>
              <a:rPr lang="en-US" dirty="0" smtClean="0">
                <a:latin typeface="Courier"/>
                <a:cs typeface="Courier"/>
              </a:rPr>
              <a:t>Let </a:t>
            </a:r>
            <a:r>
              <a:rPr lang="en-US" i="1" dirty="0" smtClean="0">
                <a:solidFill>
                  <a:srgbClr val="008000"/>
                </a:solidFill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 be the highest-ranked responder (for 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) to whom 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has not yet proposed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____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i="1" dirty="0" smtClean="0">
                <a:solidFill>
                  <a:srgbClr val="008000"/>
                </a:solidFill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 is free then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________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>
                <a:latin typeface="Courier"/>
                <a:cs typeface="Courier"/>
              </a:rPr>
              <a:t>,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i="1" dirty="0" smtClean="0">
                <a:solidFill>
                  <a:srgbClr val="008000"/>
                </a:solidFill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) become engaged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____</a:t>
            </a:r>
            <a:r>
              <a:rPr lang="en-US" dirty="0" smtClean="0">
                <a:latin typeface="Courier"/>
                <a:cs typeface="Courier"/>
              </a:rPr>
              <a:t>Else //</a:t>
            </a:r>
            <a:r>
              <a:rPr lang="en-US" i="1" dirty="0" smtClean="0">
                <a:solidFill>
                  <a:srgbClr val="008000"/>
                </a:solidFill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 is currently engaged to </a:t>
            </a:r>
            <a:r>
              <a:rPr lang="en-US" i="1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________</a:t>
            </a:r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f </a:t>
            </a:r>
            <a:r>
              <a:rPr lang="en-US" i="1" dirty="0" smtClean="0">
                <a:solidFill>
                  <a:srgbClr val="008000"/>
                </a:solidFill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 prefers 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p’</a:t>
            </a:r>
            <a:r>
              <a:rPr lang="en-US" dirty="0" smtClean="0">
                <a:latin typeface="Courier"/>
                <a:cs typeface="Courier"/>
              </a:rPr>
              <a:t> to 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 then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____________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 remains free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________</a:t>
            </a:r>
            <a:r>
              <a:rPr lang="en-US" dirty="0" smtClean="0">
                <a:latin typeface="Courier"/>
                <a:cs typeface="Courier"/>
              </a:rPr>
              <a:t>Else //</a:t>
            </a:r>
            <a:r>
              <a:rPr lang="en-US" i="1" dirty="0" smtClean="0">
                <a:solidFill>
                  <a:srgbClr val="008000"/>
                </a:solidFill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 prefers 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 to 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p’</a:t>
            </a:r>
            <a:r>
              <a:rPr lang="en-US" dirty="0" smtClean="0">
                <a:latin typeface="Courier"/>
                <a:cs typeface="Courier"/>
              </a:rPr>
              <a:t> then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____________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i="1" dirty="0" smtClean="0">
                <a:solidFill>
                  <a:srgbClr val="008000"/>
                </a:solidFill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) become engaged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____________</a:t>
            </a:r>
            <a:r>
              <a:rPr lang="en-US" i="1" dirty="0" smtClean="0">
                <a:solidFill>
                  <a:srgbClr val="0000FF"/>
                </a:solidFill>
                <a:latin typeface="Courier"/>
                <a:cs typeface="Courier"/>
              </a:rPr>
              <a:t>p’</a:t>
            </a:r>
            <a:r>
              <a:rPr lang="en-US" dirty="0" smtClean="0">
                <a:latin typeface="Courier"/>
                <a:cs typeface="Courier"/>
              </a:rPr>
              <a:t> becomes free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________</a:t>
            </a:r>
            <a:r>
              <a:rPr lang="en-US" dirty="0" err="1" smtClean="0">
                <a:latin typeface="Courier"/>
                <a:cs typeface="Courier"/>
              </a:rPr>
              <a:t>Endif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____</a:t>
            </a:r>
            <a:r>
              <a:rPr lang="en-US" dirty="0" err="1" smtClean="0">
                <a:latin typeface="Courier"/>
                <a:cs typeface="Courier"/>
              </a:rPr>
              <a:t>Endif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Endwhile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b="1" dirty="0" smtClean="0">
                <a:latin typeface="Courier"/>
                <a:cs typeface="Courier"/>
              </a:rPr>
              <a:t>3. </a:t>
            </a:r>
            <a:r>
              <a:rPr lang="zh-TW" altLang="en-US" b="1" dirty="0" smtClean="0">
                <a:latin typeface="Courier"/>
                <a:cs typeface="Courier"/>
              </a:rPr>
              <a:t>找到穩定配對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Return the set of engaged pairs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01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G-S </a:t>
            </a:r>
            <a:r>
              <a:rPr lang="en-US" dirty="0" smtClean="0"/>
              <a:t>algorithm: Try it!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16002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HT" altLang="en-US" sz="1600" dirty="0" smtClean="0"/>
              <a:t>維尼</a:t>
            </a:r>
            <a:r>
              <a:rPr lang="en-US" sz="1600" dirty="0" smtClean="0"/>
              <a:t> proposes </a:t>
            </a:r>
            <a:r>
              <a:rPr lang="en-US" sz="1600" dirty="0"/>
              <a:t>to </a:t>
            </a:r>
            <a:r>
              <a:rPr lang="zh-CHT" altLang="en-US" sz="1600" dirty="0" smtClean="0"/>
              <a:t>阿布</a:t>
            </a:r>
            <a:r>
              <a:rPr lang="en-US" sz="1600" dirty="0" smtClean="0"/>
              <a:t>: (</a:t>
            </a:r>
            <a:r>
              <a:rPr lang="zh-CHT" altLang="en-US" sz="1600" dirty="0" smtClean="0"/>
              <a:t>維尼</a:t>
            </a:r>
            <a:r>
              <a:rPr lang="en-US" sz="1600" dirty="0" smtClean="0"/>
              <a:t>, </a:t>
            </a:r>
            <a:r>
              <a:rPr lang="zh-CHT" altLang="en-US" sz="1600" dirty="0" smtClean="0"/>
              <a:t>阿布</a:t>
            </a:r>
            <a:r>
              <a:rPr lang="en-US" sz="1600" dirty="0" smtClean="0"/>
              <a:t>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zh-CHT" altLang="en-US" sz="1600" dirty="0" smtClean="0"/>
              <a:t>跳跳虎</a:t>
            </a:r>
            <a:r>
              <a:rPr lang="en-US" sz="1600" dirty="0" smtClean="0"/>
              <a:t> proposes </a:t>
            </a:r>
            <a:r>
              <a:rPr lang="en-US" sz="1600" dirty="0"/>
              <a:t>to </a:t>
            </a:r>
            <a:r>
              <a:rPr lang="zh-CHT" altLang="en-US" sz="1600" dirty="0" smtClean="0"/>
              <a:t>大眼仔</a:t>
            </a:r>
            <a:r>
              <a:rPr lang="en-US" sz="1600" dirty="0" smtClean="0"/>
              <a:t>: (</a:t>
            </a:r>
            <a:r>
              <a:rPr lang="zh-CHT" altLang="en-US" sz="1600" dirty="0" smtClean="0"/>
              <a:t>維尼</a:t>
            </a:r>
            <a:r>
              <a:rPr lang="en-US" sz="1600" dirty="0" smtClean="0"/>
              <a:t>, </a:t>
            </a:r>
            <a:r>
              <a:rPr lang="zh-CHT" altLang="en-US" sz="1600" dirty="0" smtClean="0"/>
              <a:t>阿布</a:t>
            </a:r>
            <a:r>
              <a:rPr lang="en-US" sz="1600" dirty="0" smtClean="0"/>
              <a:t>)</a:t>
            </a:r>
            <a:r>
              <a:rPr lang="en-US" sz="1600" dirty="0"/>
              <a:t>, </a:t>
            </a:r>
            <a:r>
              <a:rPr lang="en-US" sz="1600" dirty="0" smtClean="0"/>
              <a:t>(</a:t>
            </a:r>
            <a:r>
              <a:rPr lang="zh-CHT" altLang="en-US" sz="1600" dirty="0" smtClean="0"/>
              <a:t>跳跳虎</a:t>
            </a:r>
            <a:r>
              <a:rPr lang="en-US" sz="1600" dirty="0" smtClean="0"/>
              <a:t>, </a:t>
            </a:r>
            <a:r>
              <a:rPr lang="zh-CHT" altLang="en-US" sz="1600" dirty="0" smtClean="0"/>
              <a:t>大眼仔</a:t>
            </a:r>
            <a:r>
              <a:rPr lang="en-US" sz="1600" dirty="0" smtClean="0"/>
              <a:t>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zh-CHT" altLang="en-US" sz="1600" dirty="0" smtClean="0"/>
              <a:t>小豬</a:t>
            </a:r>
            <a:r>
              <a:rPr lang="en-US" sz="1600" dirty="0" smtClean="0"/>
              <a:t> proposes </a:t>
            </a:r>
            <a:r>
              <a:rPr lang="en-US" sz="1600" dirty="0"/>
              <a:t>to </a:t>
            </a:r>
            <a:r>
              <a:rPr lang="zh-CHT" altLang="en-US" sz="1600" dirty="0" smtClean="0"/>
              <a:t>阿布</a:t>
            </a:r>
            <a:r>
              <a:rPr lang="en-US" sz="1600" dirty="0" smtClean="0"/>
              <a:t>: (</a:t>
            </a:r>
            <a:r>
              <a:rPr lang="zh-CHT" altLang="en-US" sz="1600" dirty="0" smtClean="0"/>
              <a:t>維尼</a:t>
            </a:r>
            <a:r>
              <a:rPr lang="en-US" sz="1600" dirty="0" smtClean="0"/>
              <a:t>, </a:t>
            </a:r>
            <a:r>
              <a:rPr lang="zh-CHT" altLang="en-US" sz="1600" dirty="0" smtClean="0"/>
              <a:t>阿布</a:t>
            </a:r>
            <a:r>
              <a:rPr lang="en-US" sz="1600" dirty="0" smtClean="0"/>
              <a:t>)</a:t>
            </a:r>
            <a:r>
              <a:rPr lang="en-US" sz="1600" dirty="0"/>
              <a:t>, </a:t>
            </a:r>
            <a:r>
              <a:rPr lang="en-US" sz="1600" dirty="0" smtClean="0"/>
              <a:t>(</a:t>
            </a:r>
            <a:r>
              <a:rPr lang="zh-CHT" altLang="en-US" sz="1600" dirty="0" smtClean="0"/>
              <a:t>跳跳虎</a:t>
            </a:r>
            <a:r>
              <a:rPr lang="en-US" sz="1600" dirty="0" smtClean="0"/>
              <a:t>, </a:t>
            </a:r>
            <a:r>
              <a:rPr lang="zh-CHT" altLang="en-US" sz="1600" dirty="0" smtClean="0"/>
              <a:t>大眼仔</a:t>
            </a:r>
            <a:r>
              <a:rPr lang="en-US" sz="1600" dirty="0" smtClean="0"/>
              <a:t>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zh-CHT" altLang="en-US" sz="1600" dirty="0" smtClean="0"/>
              <a:t>小豬</a:t>
            </a:r>
            <a:r>
              <a:rPr lang="en-US" sz="1600" dirty="0" smtClean="0"/>
              <a:t> proposes </a:t>
            </a:r>
            <a:r>
              <a:rPr lang="en-US" sz="1600" dirty="0"/>
              <a:t>to </a:t>
            </a:r>
            <a:r>
              <a:rPr lang="zh-CHT" altLang="en-US" sz="1600" dirty="0" smtClean="0"/>
              <a:t>大眼仔</a:t>
            </a:r>
            <a:r>
              <a:rPr lang="en-US" sz="1600" dirty="0" smtClean="0"/>
              <a:t>: (</a:t>
            </a:r>
            <a:r>
              <a:rPr lang="zh-CHT" altLang="en-US" sz="1600" dirty="0" smtClean="0"/>
              <a:t>維尼</a:t>
            </a:r>
            <a:r>
              <a:rPr lang="en-US" sz="1600" dirty="0" smtClean="0"/>
              <a:t>, </a:t>
            </a:r>
            <a:r>
              <a:rPr lang="zh-CHT" altLang="en-US" sz="1600" dirty="0" smtClean="0"/>
              <a:t>阿布</a:t>
            </a:r>
            <a:r>
              <a:rPr lang="en-US" sz="1600" dirty="0" smtClean="0"/>
              <a:t>)</a:t>
            </a:r>
            <a:r>
              <a:rPr lang="en-US" sz="1600" dirty="0"/>
              <a:t>, </a:t>
            </a:r>
            <a:r>
              <a:rPr lang="en-US" sz="1600" dirty="0" smtClean="0"/>
              <a:t>(</a:t>
            </a:r>
            <a:r>
              <a:rPr lang="zh-CHT" altLang="en-US" sz="1600" dirty="0" smtClean="0"/>
              <a:t>跳跳虎</a:t>
            </a:r>
            <a:r>
              <a:rPr lang="en-US" sz="1600" dirty="0" smtClean="0"/>
              <a:t>, </a:t>
            </a:r>
            <a:r>
              <a:rPr lang="zh-CHT" altLang="en-US" sz="1600" dirty="0" smtClean="0"/>
              <a:t>大眼仔</a:t>
            </a:r>
            <a:r>
              <a:rPr lang="en-US" sz="1600" dirty="0" smtClean="0"/>
              <a:t>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zh-CHT" altLang="en-US" sz="1600" dirty="0" smtClean="0"/>
              <a:t>小豬</a:t>
            </a:r>
            <a:r>
              <a:rPr lang="en-US" sz="1600" dirty="0" smtClean="0"/>
              <a:t> proposes </a:t>
            </a:r>
            <a:r>
              <a:rPr lang="en-US" sz="1600" dirty="0"/>
              <a:t>to </a:t>
            </a:r>
            <a:r>
              <a:rPr lang="en-US" sz="1600" dirty="0" smtClean="0"/>
              <a:t>毛怪: (</a:t>
            </a:r>
            <a:r>
              <a:rPr lang="zh-CHT" altLang="en-US" sz="1600" dirty="0" smtClean="0"/>
              <a:t>維尼</a:t>
            </a:r>
            <a:r>
              <a:rPr lang="en-US" sz="1600" dirty="0" smtClean="0"/>
              <a:t>, </a:t>
            </a:r>
            <a:r>
              <a:rPr lang="zh-CHT" altLang="en-US" sz="1600" dirty="0" smtClean="0"/>
              <a:t>阿布</a:t>
            </a:r>
            <a:r>
              <a:rPr lang="en-US" sz="1600" dirty="0" smtClean="0"/>
              <a:t>)</a:t>
            </a:r>
            <a:r>
              <a:rPr lang="en-US" sz="1600" dirty="0"/>
              <a:t>, </a:t>
            </a:r>
            <a:r>
              <a:rPr lang="en-US" sz="1600" dirty="0" smtClean="0"/>
              <a:t>(</a:t>
            </a:r>
            <a:r>
              <a:rPr lang="zh-CHT" altLang="en-US" sz="1600" dirty="0" smtClean="0"/>
              <a:t>跳跳虎</a:t>
            </a:r>
            <a:r>
              <a:rPr lang="en-US" sz="1600" dirty="0" smtClean="0"/>
              <a:t>, </a:t>
            </a:r>
            <a:r>
              <a:rPr lang="zh-CHT" altLang="en-US" sz="1600" dirty="0" smtClean="0"/>
              <a:t>大眼仔</a:t>
            </a:r>
            <a:r>
              <a:rPr lang="en-US" sz="1600" dirty="0" smtClean="0"/>
              <a:t>)</a:t>
            </a:r>
            <a:r>
              <a:rPr lang="en-US" sz="1600" dirty="0"/>
              <a:t>, </a:t>
            </a:r>
            <a:r>
              <a:rPr lang="en-US" sz="1600" dirty="0" smtClean="0"/>
              <a:t>(</a:t>
            </a:r>
            <a:r>
              <a:rPr lang="zh-CHT" altLang="en-US" sz="1600" dirty="0" smtClean="0"/>
              <a:t>小豬</a:t>
            </a:r>
            <a:r>
              <a:rPr lang="en-US" sz="1600" dirty="0" smtClean="0"/>
              <a:t>, 毛怪)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36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57200" y="1600200"/>
            <a:ext cx="8153400" cy="1463040"/>
            <a:chOff x="457200" y="2667000"/>
            <a:chExt cx="8153400" cy="1463040"/>
          </a:xfrm>
        </p:grpSpPr>
        <p:graphicFrame>
          <p:nvGraphicFramePr>
            <p:cNvPr id="6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849425"/>
                </p:ext>
              </p:extLst>
            </p:nvPr>
          </p:nvGraphicFramePr>
          <p:xfrm>
            <a:off x="457200" y="2667000"/>
            <a:ext cx="3810000" cy="1463040"/>
          </p:xfrm>
          <a:graphic>
            <a:graphicData uri="http://schemas.openxmlformats.org/drawingml/2006/table">
              <a:tbl>
                <a:tblPr firstRow="1" firstCol="1" bandRow="1">
                  <a:tableStyleId>{5940675A-B579-460E-94D1-54222C63F5DA}</a:tableStyleId>
                </a:tblPr>
                <a:tblGrid>
                  <a:gridCol w="952500"/>
                  <a:gridCol w="952500"/>
                  <a:gridCol w="952500"/>
                  <a:gridCol w="952500"/>
                </a:tblGrid>
                <a:tr h="36195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1st</a:t>
                        </a:r>
                        <a:endParaRPr lang="en-US" dirty="0"/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2nd</a:t>
                        </a:r>
                        <a:endParaRPr lang="en-US" dirty="0"/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3rd</a:t>
                        </a:r>
                        <a:endParaRPr lang="en-US" dirty="0"/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361950"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維尼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TW" altLang="en-US" dirty="0" smtClean="0"/>
                          <a:t>阿布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大眼仔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毛怪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</a:tr>
                <a:tr h="361950"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跳跳虎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大眼仔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毛怪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阿布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</a:tr>
                <a:tr h="361950"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小豬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阿布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大眼仔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毛怪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0833195"/>
                </p:ext>
              </p:extLst>
            </p:nvPr>
          </p:nvGraphicFramePr>
          <p:xfrm>
            <a:off x="4648200" y="2667000"/>
            <a:ext cx="3962400" cy="146304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990600"/>
                  <a:gridCol w="990600"/>
                  <a:gridCol w="990600"/>
                  <a:gridCol w="990600"/>
                </a:tblGrid>
                <a:tr h="361950">
                  <a:tc>
                    <a:txBody>
                      <a:bodyPr/>
                      <a:lstStyle/>
                      <a:p>
                        <a:endParaRPr lang="en-US" sz="1100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1st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2nd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3rd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</a:tr>
                <a:tr h="361950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毛怪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維尼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跳跳虎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小豬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</a:tr>
                <a:tr h="361950"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大眼仔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維尼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跳跳虎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小豬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</a:tr>
                <a:tr h="361950"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阿布</a:t>
                        </a:r>
                        <a:endParaRPr lang="en-US" dirty="0"/>
                      </a:p>
                    </a:txBody>
                    <a:tcPr>
                      <a:solidFill>
                        <a:srgbClr val="BFBF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跳跳虎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維尼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zh-CHT" altLang="en-US" dirty="0" smtClean="0"/>
                          <a:t>小豬</a:t>
                        </a:r>
                        <a:endParaRPr lang="en-US" dirty="0"/>
                      </a:p>
                    </a:txBody>
                    <a:tcPr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457200" y="4953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Q: What would happen if the role of proposers and responders are switched?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132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Proposers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1295400"/>
            <a:ext cx="151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07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G-S </a:t>
            </a:r>
            <a:r>
              <a:rPr lang="en-US" dirty="0" smtClean="0"/>
              <a:t>algorithm: Try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21336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Q: What would happen if the role of proposers and responders are switched?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9882" y="31242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A: It may produce a different stable matching. </a:t>
            </a:r>
          </a:p>
          <a:p>
            <a:r>
              <a:rPr lang="en-US" sz="2400" dirty="0"/>
              <a:t>In essence, </a:t>
            </a:r>
            <a:r>
              <a:rPr lang="en-US" sz="2400" dirty="0" smtClean="0"/>
              <a:t>proposers </a:t>
            </a:r>
            <a:r>
              <a:rPr lang="en-US" sz="2400" dirty="0"/>
              <a:t>have an advantage over </a:t>
            </a:r>
            <a:r>
              <a:rPr lang="en-US" sz="2400" dirty="0" smtClean="0"/>
              <a:t>responders, </a:t>
            </a:r>
            <a:r>
              <a:rPr lang="en-US" sz="2400" dirty="0"/>
              <a:t>as the </a:t>
            </a:r>
            <a:r>
              <a:rPr lang="en-US" sz="2400" dirty="0" smtClean="0"/>
              <a:t>proposers </a:t>
            </a:r>
            <a:r>
              <a:rPr lang="en-US" sz="2400" dirty="0"/>
              <a:t>get their best possible matches while the </a:t>
            </a:r>
            <a:r>
              <a:rPr lang="en-US" sz="2400" dirty="0" smtClean="0"/>
              <a:t>responders </a:t>
            </a:r>
            <a:r>
              <a:rPr lang="en-US" sz="2400" dirty="0"/>
              <a:t>get the worst possible one.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7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time of the </a:t>
            </a:r>
            <a:r>
              <a:rPr lang="en-US" dirty="0"/>
              <a:t>G-S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34400" cy="4953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O(n)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O(n </a:t>
            </a:r>
            <a:r>
              <a:rPr lang="en-US" i="1" dirty="0"/>
              <a:t>log</a:t>
            </a:r>
            <a:r>
              <a:rPr lang="en-US" dirty="0"/>
              <a:t> 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318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3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time of the </a:t>
            </a:r>
            <a:r>
              <a:rPr lang="en-US" dirty="0"/>
              <a:t>G-S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344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O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Observation 1: Initially the number of proposed pairs is 0</a:t>
            </a:r>
          </a:p>
          <a:p>
            <a:r>
              <a:rPr lang="en-US" dirty="0" smtClean="0"/>
              <a:t>Observation 2: In each step, a man proposes to a woman to whom the man has never proposed before =&gt; the number of proposed pairs strictly increases by 1 for each iteration</a:t>
            </a:r>
          </a:p>
          <a:p>
            <a:r>
              <a:rPr lang="en-US" dirty="0"/>
              <a:t>Observation </a:t>
            </a:r>
            <a:r>
              <a:rPr lang="en-US" dirty="0" smtClean="0"/>
              <a:t>3: </a:t>
            </a:r>
            <a:r>
              <a:rPr lang="en-US" dirty="0"/>
              <a:t>There are in total n</a:t>
            </a:r>
            <a:r>
              <a:rPr lang="en-US" baseline="30000" dirty="0"/>
              <a:t>2</a:t>
            </a:r>
            <a:r>
              <a:rPr lang="en-US" dirty="0"/>
              <a:t> pairs =&gt; the number of proposed pairs is at most n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dirty="0" smtClean="0"/>
              <a:t>Hence, the G-S algorithm terminates after at most n</a:t>
            </a:r>
            <a:r>
              <a:rPr lang="en-US" baseline="30000" dirty="0" smtClean="0"/>
              <a:t>2</a:t>
            </a:r>
            <a:r>
              <a:rPr lang="en-US" dirty="0" smtClean="0"/>
              <a:t> iterations; O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 smtClean="0"/>
              <a:t>) worst-case running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6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1000" y="3124199"/>
            <a:ext cx="7680960" cy="1447801"/>
            <a:chOff x="381000" y="2971799"/>
            <a:chExt cx="7680960" cy="1447801"/>
          </a:xfrm>
        </p:grpSpPr>
        <p:pic>
          <p:nvPicPr>
            <p:cNvPr id="5" name="Picture 2" descr="http://upload.wikimedia.org/wikipedia/en/4/41/Clrs3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971800"/>
              <a:ext cx="128016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81000" y="2971799"/>
              <a:ext cx="61722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well-defined computational procedure that transforms some </a:t>
              </a:r>
              <a:r>
                <a:rPr lang="en-US" sz="2400" b="1" dirty="0"/>
                <a:t>input</a:t>
              </a:r>
              <a:r>
                <a:rPr lang="en-US" sz="2400" dirty="0"/>
                <a:t> to some </a:t>
              </a:r>
              <a:r>
                <a:rPr lang="en-US" sz="2400" b="1" dirty="0"/>
                <a:t>output</a:t>
              </a:r>
            </a:p>
            <a:p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200" y="4648200"/>
            <a:ext cx="7593632" cy="1755577"/>
            <a:chOff x="457200" y="4114800"/>
            <a:chExt cx="7593632" cy="1755577"/>
          </a:xfrm>
        </p:grpSpPr>
        <p:grpSp>
          <p:nvGrpSpPr>
            <p:cNvPr id="3" name="Group 2"/>
            <p:cNvGrpSpPr/>
            <p:nvPr/>
          </p:nvGrpSpPr>
          <p:grpSpPr>
            <a:xfrm>
              <a:off x="457200" y="4114800"/>
              <a:ext cx="7593632" cy="1443567"/>
              <a:chOff x="457200" y="4114800"/>
              <a:chExt cx="7593632" cy="1443567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" y="4114800"/>
                <a:ext cx="1219200" cy="144356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828800" y="4114800"/>
                <a:ext cx="62220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An </a:t>
                </a:r>
                <a:r>
                  <a:rPr lang="en-US" sz="2400" dirty="0"/>
                  <a:t>algorithm is a </a:t>
                </a:r>
                <a:r>
                  <a:rPr lang="en-US" sz="2400" b="1" dirty="0"/>
                  <a:t>finite</a:t>
                </a:r>
                <a:r>
                  <a:rPr lang="en-US" sz="2400" dirty="0"/>
                  <a:t>, </a:t>
                </a:r>
                <a:r>
                  <a:rPr lang="en-US" sz="2400" b="1" dirty="0"/>
                  <a:t>definite</a:t>
                </a:r>
                <a:r>
                  <a:rPr lang="en-US" sz="2400" dirty="0"/>
                  <a:t>, </a:t>
                </a:r>
                <a:r>
                  <a:rPr lang="en-US" sz="2400" b="1" dirty="0"/>
                  <a:t>effective</a:t>
                </a:r>
                <a:r>
                  <a:rPr lang="en-US" sz="2400" dirty="0"/>
                  <a:t> procedure, with some input and some </a:t>
                </a:r>
                <a:r>
                  <a:rPr lang="en-US" sz="2400" dirty="0" smtClean="0"/>
                  <a:t>output</a:t>
                </a:r>
                <a:endParaRPr lang="en-US" sz="24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57200" y="5562600"/>
              <a:ext cx="480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Donald </a:t>
              </a:r>
              <a:r>
                <a:rPr lang="en-US" sz="1400" dirty="0" smtClean="0"/>
                <a:t>Knuth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1558966"/>
            <a:ext cx="8077200" cy="1412833"/>
            <a:chOff x="533400" y="2514600"/>
            <a:chExt cx="8077200" cy="1412833"/>
          </a:xfrm>
        </p:grpSpPr>
        <p:sp>
          <p:nvSpPr>
            <p:cNvPr id="11" name="TextBox 10"/>
            <p:cNvSpPr txBox="1"/>
            <p:nvPr/>
          </p:nvSpPr>
          <p:spPr>
            <a:xfrm>
              <a:off x="1905000" y="2514600"/>
              <a:ext cx="67056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process or set of rules to be followed in </a:t>
              </a:r>
              <a:r>
                <a:rPr lang="en-US" sz="2400" b="1" dirty="0"/>
                <a:t>calculations or other problem-solving operations</a:t>
              </a:r>
              <a:r>
                <a:rPr lang="en-US" sz="2400" dirty="0"/>
                <a:t>, especially by a </a:t>
              </a:r>
              <a:r>
                <a:rPr lang="en-US" sz="2400" dirty="0" smtClean="0"/>
                <a:t>computer</a:t>
              </a:r>
              <a:endParaRPr lang="en-US" sz="24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3400" y="2514600"/>
              <a:ext cx="1087882" cy="1412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14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Correctness: Does this algorithm produce </a:t>
            </a:r>
            <a:r>
              <a:rPr lang="en-US" dirty="0"/>
              <a:t>a </a:t>
            </a:r>
            <a:r>
              <a:rPr lang="en-US" dirty="0" smtClean="0"/>
              <a:t>perfect matching?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Perfect matching = </a:t>
            </a:r>
            <a:r>
              <a:rPr lang="zh-TW" altLang="en-US" dirty="0" smtClean="0"/>
              <a:t>沒有人落單</a:t>
            </a:r>
            <a:endParaRPr lang="en-US" altLang="zh-TW" dirty="0" smtClean="0"/>
          </a:p>
          <a:p>
            <a:r>
              <a:rPr lang="en-US" b="1" dirty="0" smtClean="0"/>
              <a:t>Prove </a:t>
            </a:r>
            <a:r>
              <a:rPr lang="en-US" b="1" dirty="0"/>
              <a:t>by </a:t>
            </a:r>
            <a:r>
              <a:rPr lang="en-US" b="1" dirty="0" smtClean="0"/>
              <a:t>contradiction (</a:t>
            </a:r>
            <a:r>
              <a:rPr lang="zh-TW" altLang="en-US" b="1" dirty="0" smtClean="0"/>
              <a:t>反證法</a:t>
            </a:r>
            <a:r>
              <a:rPr lang="en-US" altLang="zh-TW" b="1" dirty="0" smtClean="0"/>
              <a:t>) </a:t>
            </a:r>
            <a:r>
              <a:rPr lang="en-US" altLang="zh-TW" dirty="0" smtClean="0"/>
              <a:t>is a powerful tool to validate </a:t>
            </a:r>
            <a:r>
              <a:rPr lang="en-US" altLang="zh-TW" dirty="0"/>
              <a:t>a proposition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先假設命題不成立，然後推理出矛盾的結果，因此得證原命題為真。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Correctness: Does this algorithm produce </a:t>
            </a:r>
            <a:r>
              <a:rPr lang="en-US" dirty="0"/>
              <a:t>a </a:t>
            </a:r>
            <a:r>
              <a:rPr lang="en-US" dirty="0" smtClean="0"/>
              <a:t>perfect matching?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Perfect matching = </a:t>
            </a:r>
            <a:r>
              <a:rPr lang="zh-TW" altLang="en-US" dirty="0" smtClean="0"/>
              <a:t>沒有人落單</a:t>
            </a:r>
            <a:endParaRPr lang="en-US" altLang="zh-TW" dirty="0" smtClean="0"/>
          </a:p>
          <a:p>
            <a:r>
              <a:rPr lang="en-US" b="1" dirty="0" smtClean="0"/>
              <a:t>Prove </a:t>
            </a:r>
            <a:r>
              <a:rPr lang="en-US" b="1" dirty="0"/>
              <a:t>by </a:t>
            </a:r>
            <a:r>
              <a:rPr lang="en-US" b="1" dirty="0" smtClean="0"/>
              <a:t>contradiction (</a:t>
            </a:r>
            <a:r>
              <a:rPr lang="zh-TW" altLang="en-US" b="1" dirty="0" smtClean="0"/>
              <a:t>反證法</a:t>
            </a:r>
            <a:r>
              <a:rPr lang="en-US" altLang="zh-TW" b="1" dirty="0" smtClean="0"/>
              <a:t>) </a:t>
            </a:r>
            <a:r>
              <a:rPr lang="en-US" altLang="zh-TW" dirty="0" smtClean="0"/>
              <a:t>is a powerful tool to validate </a:t>
            </a:r>
            <a:r>
              <a:rPr lang="en-US" altLang="zh-TW" dirty="0"/>
              <a:t>a proposition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先假設命題不成立，然後推理出矛盾的結果，因此得證原命題為真。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b="1" u="sng" dirty="0" smtClean="0"/>
          </a:p>
          <a:p>
            <a:pPr marL="0" indent="0">
              <a:buNone/>
            </a:pPr>
            <a:r>
              <a:rPr lang="en-US" altLang="zh-TW" b="1" u="sng" dirty="0" smtClean="0"/>
              <a:t>Proof: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Suppose there is a single man in the end</a:t>
            </a:r>
          </a:p>
          <a:p>
            <a:pPr marL="274320" lvl="1" indent="0">
              <a:buNone/>
            </a:pPr>
            <a:r>
              <a:rPr lang="en-US" altLang="zh-TW" dirty="0" smtClean="0"/>
              <a:t>=&gt; This man had proposed to every woman</a:t>
            </a:r>
          </a:p>
          <a:p>
            <a:pPr marL="274320" lvl="1" indent="0">
              <a:buNone/>
            </a:pPr>
            <a:r>
              <a:rPr lang="en-US" altLang="zh-TW" dirty="0" smtClean="0"/>
              <a:t>=&gt; This man was rejected by every woman</a:t>
            </a:r>
          </a:p>
          <a:p>
            <a:pPr marL="274320" lvl="1" indent="0">
              <a:buNone/>
            </a:pPr>
            <a:r>
              <a:rPr lang="en-US" altLang="zh-TW" dirty="0" smtClean="0"/>
              <a:t>=&gt; Every woman is married because a woman only rejected a man when there was a better choice </a:t>
            </a:r>
          </a:p>
          <a:p>
            <a:pPr marL="274320" lvl="1" indent="0">
              <a:buNone/>
            </a:pPr>
            <a:r>
              <a:rPr lang="en-US" altLang="zh-TW" dirty="0" smtClean="0"/>
              <a:t>=&gt; However, since #</a:t>
            </a:r>
            <a:r>
              <a:rPr lang="en-US" altLang="zh-TW" dirty="0"/>
              <a:t>of free </a:t>
            </a:r>
            <a:r>
              <a:rPr lang="en-US" altLang="zh-TW" dirty="0" smtClean="0"/>
              <a:t>men = </a:t>
            </a:r>
            <a:r>
              <a:rPr lang="en-US" altLang="zh-TW" dirty="0"/>
              <a:t>#of free </a:t>
            </a:r>
            <a:r>
              <a:rPr lang="en-US" altLang="zh-TW" dirty="0" smtClean="0"/>
              <a:t>women, there cannot be a free man while every woman is married. This is a contradiction.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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Correctness: Does this algorithm produce </a:t>
            </a:r>
            <a:r>
              <a:rPr lang="en-US" dirty="0"/>
              <a:t>a </a:t>
            </a:r>
            <a:r>
              <a:rPr lang="en-US" dirty="0" smtClean="0"/>
              <a:t>stable matching?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matching = </a:t>
            </a:r>
            <a:r>
              <a:rPr lang="zh-TW" altLang="en-US" dirty="0" smtClean="0"/>
              <a:t>不會發生外遇</a:t>
            </a:r>
            <a:endParaRPr lang="en-US" dirty="0"/>
          </a:p>
          <a:p>
            <a:r>
              <a:rPr lang="en-US" dirty="0" smtClean="0"/>
              <a:t>Let’s </a:t>
            </a:r>
            <a:r>
              <a:rPr lang="en-US" b="1" dirty="0" smtClean="0"/>
              <a:t>prove </a:t>
            </a:r>
            <a:r>
              <a:rPr lang="en-US" b="1" dirty="0"/>
              <a:t>by </a:t>
            </a:r>
            <a:r>
              <a:rPr lang="en-US" b="1" dirty="0" smtClean="0"/>
              <a:t>contradiction </a:t>
            </a:r>
            <a:r>
              <a:rPr lang="en-US" dirty="0" smtClean="0"/>
              <a:t>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Correctness: Does this algorithm produce </a:t>
            </a:r>
            <a:r>
              <a:rPr lang="en-US" dirty="0"/>
              <a:t>a </a:t>
            </a:r>
            <a:r>
              <a:rPr lang="en-US" dirty="0" smtClean="0"/>
              <a:t>stable matching?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Stable matching = </a:t>
            </a:r>
            <a:r>
              <a:rPr lang="zh-TW" altLang="en-US" dirty="0" smtClean="0"/>
              <a:t>不會發生外遇</a:t>
            </a:r>
            <a:endParaRPr lang="en-US" dirty="0"/>
          </a:p>
          <a:p>
            <a:r>
              <a:rPr lang="en-US" dirty="0" smtClean="0"/>
              <a:t>Let’s </a:t>
            </a:r>
            <a:r>
              <a:rPr lang="en-US" b="1" dirty="0" smtClean="0"/>
              <a:t>prove </a:t>
            </a:r>
            <a:r>
              <a:rPr lang="en-US" b="1" dirty="0"/>
              <a:t>by </a:t>
            </a:r>
            <a:r>
              <a:rPr lang="en-US" b="1" dirty="0" smtClean="0"/>
              <a:t>contradiction </a:t>
            </a:r>
            <a:r>
              <a:rPr lang="en-US" dirty="0" smtClean="0"/>
              <a:t>again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Proof:</a:t>
            </a:r>
          </a:p>
          <a:p>
            <a:pPr marL="0" indent="0">
              <a:buNone/>
            </a:pPr>
            <a:r>
              <a:rPr lang="en-US" dirty="0" smtClean="0"/>
              <a:t>Suppose the algorithm outputs a perfect matching that contains two pairs (A</a:t>
            </a:r>
            <a:r>
              <a:rPr lang="zh-TW" altLang="en-US" dirty="0" smtClean="0"/>
              <a:t>男</a:t>
            </a:r>
            <a:r>
              <a:rPr lang="en-US" dirty="0" smtClean="0"/>
              <a:t>,A</a:t>
            </a:r>
            <a:r>
              <a:rPr lang="zh-TW" altLang="en-US" dirty="0" smtClean="0"/>
              <a:t>女</a:t>
            </a:r>
            <a:r>
              <a:rPr lang="en-US" dirty="0" smtClean="0"/>
              <a:t>) and (B</a:t>
            </a:r>
            <a:r>
              <a:rPr lang="zh-TW" altLang="en-US" dirty="0" smtClean="0"/>
              <a:t>男</a:t>
            </a:r>
            <a:r>
              <a:rPr lang="en-US" dirty="0" smtClean="0"/>
              <a:t>, B</a:t>
            </a:r>
            <a:r>
              <a:rPr lang="zh-TW" altLang="en-US" dirty="0" smtClean="0"/>
              <a:t>女</a:t>
            </a:r>
            <a:r>
              <a:rPr lang="en-US" dirty="0" smtClean="0"/>
              <a:t>) such that</a:t>
            </a:r>
          </a:p>
          <a:p>
            <a:pPr lvl="1"/>
            <a:r>
              <a:rPr lang="en-US" dirty="0" smtClean="0"/>
              <a:t>A</a:t>
            </a:r>
            <a:r>
              <a:rPr lang="zh-TW" altLang="en-US" dirty="0" smtClean="0"/>
              <a:t>男</a:t>
            </a:r>
            <a:r>
              <a:rPr lang="en-US" dirty="0" smtClean="0"/>
              <a:t> prefers B</a:t>
            </a:r>
            <a:r>
              <a:rPr lang="zh-TW" altLang="en-US" dirty="0" smtClean="0"/>
              <a:t>女</a:t>
            </a:r>
            <a:r>
              <a:rPr lang="en-US" dirty="0" smtClean="0"/>
              <a:t> to A</a:t>
            </a:r>
            <a:r>
              <a:rPr lang="zh-TW" altLang="en-US" dirty="0" smtClean="0"/>
              <a:t>女</a:t>
            </a:r>
            <a:endParaRPr lang="en-US" dirty="0" smtClean="0"/>
          </a:p>
          <a:p>
            <a:pPr lvl="1"/>
            <a:r>
              <a:rPr lang="en-US" dirty="0" smtClean="0"/>
              <a:t>B</a:t>
            </a:r>
            <a:r>
              <a:rPr lang="zh-TW" altLang="en-US" dirty="0" smtClean="0"/>
              <a:t>女</a:t>
            </a:r>
            <a:r>
              <a:rPr lang="en-US" dirty="0" smtClean="0"/>
              <a:t> prefers A</a:t>
            </a:r>
            <a:r>
              <a:rPr lang="zh-TW" altLang="en-US" dirty="0" smtClean="0"/>
              <a:t>男</a:t>
            </a:r>
            <a:r>
              <a:rPr lang="en-US" dirty="0" smtClean="0"/>
              <a:t> to B</a:t>
            </a:r>
            <a:r>
              <a:rPr lang="zh-TW" altLang="en-US" dirty="0" smtClean="0"/>
              <a:t>男</a:t>
            </a:r>
            <a:endParaRPr lang="en-US" dirty="0" smtClean="0"/>
          </a:p>
          <a:p>
            <a:r>
              <a:rPr lang="en-US" dirty="0" smtClean="0"/>
              <a:t>=&gt; If A</a:t>
            </a:r>
            <a:r>
              <a:rPr lang="zh-TW" altLang="en-US" dirty="0" smtClean="0"/>
              <a:t>男</a:t>
            </a:r>
            <a:r>
              <a:rPr lang="en-US" dirty="0" smtClean="0"/>
              <a:t> </a:t>
            </a:r>
            <a:r>
              <a:rPr lang="en-US" dirty="0"/>
              <a:t>prefers B</a:t>
            </a:r>
            <a:r>
              <a:rPr lang="zh-TW" altLang="en-US" dirty="0"/>
              <a:t>女</a:t>
            </a:r>
            <a:r>
              <a:rPr lang="en-US" dirty="0"/>
              <a:t> to </a:t>
            </a:r>
            <a:r>
              <a:rPr lang="en-US" dirty="0" smtClean="0"/>
              <a:t>A</a:t>
            </a:r>
            <a:r>
              <a:rPr lang="zh-TW" altLang="en-US" dirty="0" smtClean="0"/>
              <a:t>女</a:t>
            </a:r>
            <a:r>
              <a:rPr lang="en-US" dirty="0" smtClean="0"/>
              <a:t>, </a:t>
            </a:r>
            <a:r>
              <a:rPr lang="en-US" dirty="0"/>
              <a:t>then A</a:t>
            </a:r>
            <a:r>
              <a:rPr lang="zh-TW" altLang="en-US" dirty="0"/>
              <a:t>男</a:t>
            </a:r>
            <a:r>
              <a:rPr lang="en-US" dirty="0"/>
              <a:t> </a:t>
            </a:r>
            <a:r>
              <a:rPr lang="en-US" dirty="0" smtClean="0"/>
              <a:t>must have proposed </a:t>
            </a:r>
            <a:r>
              <a:rPr lang="en-US" dirty="0"/>
              <a:t>to B</a:t>
            </a:r>
            <a:r>
              <a:rPr lang="zh-TW" altLang="en-US" dirty="0"/>
              <a:t>女</a:t>
            </a:r>
            <a:r>
              <a:rPr lang="en-US" dirty="0"/>
              <a:t> </a:t>
            </a:r>
            <a:r>
              <a:rPr lang="en-US" dirty="0" smtClean="0"/>
              <a:t>before</a:t>
            </a:r>
          </a:p>
          <a:p>
            <a:r>
              <a:rPr lang="en-US" dirty="0" smtClean="0"/>
              <a:t>=&gt; But B</a:t>
            </a:r>
            <a:r>
              <a:rPr lang="zh-TW" altLang="en-US" dirty="0" smtClean="0"/>
              <a:t>女</a:t>
            </a:r>
            <a:r>
              <a:rPr lang="en-US" altLang="zh-TW" dirty="0" smtClean="0"/>
              <a:t> </a:t>
            </a:r>
            <a:r>
              <a:rPr lang="en-US" dirty="0" smtClean="0"/>
              <a:t>is married to </a:t>
            </a:r>
            <a:r>
              <a:rPr lang="en-US" dirty="0"/>
              <a:t>B</a:t>
            </a:r>
            <a:r>
              <a:rPr lang="zh-TW" altLang="en-US" dirty="0"/>
              <a:t>男</a:t>
            </a:r>
            <a:r>
              <a:rPr lang="en-US" dirty="0" smtClean="0"/>
              <a:t>, so </a:t>
            </a:r>
            <a:r>
              <a:rPr lang="en-US" dirty="0"/>
              <a:t>B</a:t>
            </a:r>
            <a:r>
              <a:rPr lang="zh-TW" altLang="en-US" dirty="0"/>
              <a:t>女</a:t>
            </a:r>
            <a:r>
              <a:rPr lang="en-US" altLang="zh-TW" dirty="0"/>
              <a:t> </a:t>
            </a:r>
            <a:r>
              <a:rPr lang="en-US" dirty="0"/>
              <a:t>prefers </a:t>
            </a:r>
            <a:r>
              <a:rPr lang="en-US" dirty="0" smtClean="0"/>
              <a:t>B</a:t>
            </a:r>
            <a:r>
              <a:rPr lang="zh-TW" altLang="en-US" dirty="0" smtClean="0"/>
              <a:t>男</a:t>
            </a:r>
            <a:r>
              <a:rPr lang="en-US" altLang="zh-TW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A</a:t>
            </a:r>
            <a:r>
              <a:rPr lang="zh-TW" altLang="en-US" dirty="0" smtClean="0"/>
              <a:t>男</a:t>
            </a:r>
            <a:r>
              <a:rPr lang="en-US" dirty="0" smtClean="0"/>
              <a:t>. This contradicts our assumption.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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Generalized stable matching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多元價值觀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不分男女兩兩配對</a:t>
            </a:r>
            <a:endParaRPr lang="en-US" altLang="zh-TW" sz="2400" dirty="0" smtClean="0"/>
          </a:p>
          <a:p>
            <a:pPr lvl="2"/>
            <a:endParaRPr lang="en-US" altLang="zh-TW" sz="2000" dirty="0" smtClean="0"/>
          </a:p>
          <a:p>
            <a:pPr lvl="2"/>
            <a:endParaRPr lang="en-US" altLang="zh-TW" sz="2000" dirty="0"/>
          </a:p>
          <a:p>
            <a:pPr lvl="2"/>
            <a:endParaRPr lang="en-US" altLang="zh-TW" sz="2000" dirty="0" smtClean="0"/>
          </a:p>
          <a:p>
            <a:pPr lvl="2"/>
            <a:endParaRPr lang="en-US" altLang="zh-TW" sz="2000" dirty="0"/>
          </a:p>
          <a:p>
            <a:pPr lvl="1"/>
            <a:r>
              <a:rPr lang="zh-TW" altLang="en-US" sz="2400" dirty="0" smtClean="0"/>
              <a:t>三人以上的問題</a:t>
            </a:r>
            <a:endParaRPr lang="en-US" altLang="zh-TW" sz="2400" dirty="0" smtClean="0"/>
          </a:p>
          <a:p>
            <a:pPr lvl="2"/>
            <a:r>
              <a:rPr lang="zh-TW" altLang="en-US" sz="2000" dirty="0" smtClean="0"/>
              <a:t>要怎麼</a:t>
            </a:r>
            <a:r>
              <a:rPr lang="en-US" altLang="zh-TW" sz="2000" dirty="0" smtClean="0"/>
              <a:t>model</a:t>
            </a:r>
            <a:r>
              <a:rPr lang="zh-TW" altLang="en-US" sz="2000" dirty="0" smtClean="0"/>
              <a:t>三人的配對？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63246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/>
              <a:t>Stable </a:t>
            </a:r>
            <a:r>
              <a:rPr lang="en-US" altLang="zh-TW" sz="2400" dirty="0" smtClean="0"/>
              <a:t>Roommates Problem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2000" dirty="0"/>
              <a:t>不一定有穩定解</a:t>
            </a:r>
            <a:endParaRPr lang="en-US" altLang="zh-TW" sz="2000" dirty="0"/>
          </a:p>
          <a:p>
            <a:pPr marL="285750" indent="-285750">
              <a:buFont typeface="Arial"/>
              <a:buChar char="•"/>
            </a:pPr>
            <a:r>
              <a:rPr lang="zh-TW" altLang="en-US" sz="2000" dirty="0"/>
              <a:t>若穩定解存在，有演算法能在</a:t>
            </a:r>
            <a:r>
              <a:rPr lang="en-US" altLang="zh-TW" sz="2000" dirty="0"/>
              <a:t>O(n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)</a:t>
            </a:r>
            <a:r>
              <a:rPr lang="zh-TW" altLang="en-US" sz="2000" dirty="0" smtClean="0"/>
              <a:t>時間找</a:t>
            </a:r>
            <a:r>
              <a:rPr lang="zh-TW" altLang="en-US" sz="2000" dirty="0"/>
              <a:t>到</a:t>
            </a:r>
            <a:r>
              <a:rPr lang="zh-TW" altLang="en-US" sz="2000" dirty="0" smtClean="0"/>
              <a:t>解</a:t>
            </a:r>
            <a:endParaRPr lang="en-US" altLang="zh-TW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6308788" cy="7694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Three-Dimensional Stable Matching </a:t>
            </a:r>
            <a:r>
              <a:rPr lang="en-US" sz="2400" dirty="0" smtClean="0"/>
              <a:t>Problem</a:t>
            </a:r>
          </a:p>
          <a:p>
            <a:pPr marL="342900" lvl="2" indent="-342900">
              <a:buFont typeface="Arial"/>
              <a:buChar char="•"/>
            </a:pPr>
            <a:r>
              <a:rPr lang="en-US" sz="2000" dirty="0" smtClean="0"/>
              <a:t>NP-</a:t>
            </a:r>
            <a:r>
              <a:rPr lang="en-US" sz="2000" dirty="0"/>
              <a:t>complete</a:t>
            </a:r>
            <a:r>
              <a:rPr lang="zh-TW" altLang="en-US" sz="2000" dirty="0"/>
              <a:t>（不知道是否存在快速解</a:t>
            </a:r>
            <a:r>
              <a:rPr lang="zh-TW" altLang="en-US" sz="2000" dirty="0" smtClean="0"/>
              <a:t>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68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you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演算法設計與分析的流程</a:t>
            </a:r>
            <a:endParaRPr lang="en-US" altLang="zh-TW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 smtClean="0"/>
              <a:t>Formulate problem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 smtClean="0"/>
              <a:t>Develop algorithm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 smtClean="0"/>
              <a:t>Prove correctness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 smtClean="0"/>
              <a:t>Analyze running time</a:t>
            </a:r>
          </a:p>
          <a:p>
            <a:r>
              <a:rPr lang="zh-TW" altLang="en-US" dirty="0" smtClean="0"/>
              <a:t>暴力法</a:t>
            </a:r>
            <a:r>
              <a:rPr lang="en-US" altLang="zh-TW" dirty="0" smtClean="0"/>
              <a:t> (brute force) </a:t>
            </a:r>
            <a:r>
              <a:rPr lang="zh-TW" altLang="en-US" dirty="0" smtClean="0"/>
              <a:t>很慢，通常不是最有效率的方法</a:t>
            </a:r>
            <a:endParaRPr lang="en-US" altLang="zh-TW" dirty="0" smtClean="0"/>
          </a:p>
          <a:p>
            <a:r>
              <a:rPr lang="zh-TW" altLang="en-US" dirty="0" smtClean="0"/>
              <a:t>一些分析或證明的小技巧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證明一個命題是對的：反證法</a:t>
            </a:r>
            <a:r>
              <a:rPr lang="en-US" altLang="zh-TW" dirty="0" smtClean="0"/>
              <a:t> (prove by contradiction)</a:t>
            </a:r>
          </a:p>
          <a:p>
            <a:pPr lvl="1"/>
            <a:r>
              <a:rPr lang="zh-TW" altLang="en-US" dirty="0"/>
              <a:t>證明演算法會</a:t>
            </a:r>
            <a:r>
              <a:rPr lang="zh-TW" altLang="en-US" dirty="0" smtClean="0"/>
              <a:t>停止、分析執行時間的上限：</a:t>
            </a:r>
            <a:r>
              <a:rPr lang="en-US" altLang="zh-TW" dirty="0" smtClean="0"/>
              <a:t>progress measure</a:t>
            </a:r>
          </a:p>
          <a:p>
            <a:r>
              <a:rPr lang="zh-TW" altLang="en-US" dirty="0"/>
              <a:t>看起來差不多的問題</a:t>
            </a:r>
            <a:r>
              <a:rPr lang="en-US" altLang="zh-TW" dirty="0"/>
              <a:t> </a:t>
            </a:r>
            <a:r>
              <a:rPr lang="zh-TW" altLang="en-US" dirty="0" smtClean="0"/>
              <a:t>解法和難度也可能會差很</a:t>
            </a:r>
            <a:r>
              <a:rPr lang="zh-TW" altLang="en-US" dirty="0"/>
              <a:t>多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457200"/>
            <a:ext cx="1143762" cy="114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514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design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67000" y="1524000"/>
            <a:ext cx="3077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Computational Problem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68388" y="3810000"/>
            <a:ext cx="2286000" cy="1219200"/>
            <a:chOff x="3505200" y="3352800"/>
            <a:chExt cx="2286000" cy="1219200"/>
          </a:xfrm>
        </p:grpSpPr>
        <p:sp>
          <p:nvSpPr>
            <p:cNvPr id="5" name="Rounded Rectangle 4"/>
            <p:cNvSpPr/>
            <p:nvPr/>
          </p:nvSpPr>
          <p:spPr>
            <a:xfrm>
              <a:off x="3505200" y="3352800"/>
              <a:ext cx="2286000" cy="1219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59838" y="3496270"/>
              <a:ext cx="18135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Algorithm</a:t>
              </a:r>
            </a:p>
            <a:p>
              <a:pPr algn="ctr"/>
              <a:r>
                <a:rPr lang="en-US" dirty="0" smtClean="0"/>
                <a:t>E.g. </a:t>
              </a:r>
              <a:r>
                <a:rPr lang="zh-TW" altLang="en-US" dirty="0" smtClean="0"/>
                <a:t>插入排序法</a:t>
              </a:r>
              <a:endParaRPr lang="en-US" altLang="zh-TW" dirty="0" smtClean="0"/>
            </a:p>
            <a:p>
              <a:pPr algn="ctr"/>
              <a:r>
                <a:rPr lang="en-US" dirty="0" smtClean="0"/>
                <a:t>(Insertion Sort)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33800" y="2743200"/>
            <a:ext cx="2488508" cy="994678"/>
            <a:chOff x="3733800" y="2743200"/>
            <a:chExt cx="2488508" cy="99467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3800" y="2743200"/>
              <a:ext cx="991362" cy="99467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67200" y="3124200"/>
              <a:ext cx="1955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Algorithm Design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81200" y="19050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E.g.</a:t>
            </a:r>
            <a:r>
              <a:rPr lang="zh-TW" altLang="en-US" dirty="0"/>
              <a:t>排序</a:t>
            </a:r>
            <a:r>
              <a:rPr lang="en-US" altLang="zh-TW" dirty="0"/>
              <a:t>(sorting)</a:t>
            </a:r>
            <a:r>
              <a:rPr lang="zh-TW" altLang="en-US" dirty="0"/>
              <a:t>問題：要怎麼把</a:t>
            </a:r>
            <a:r>
              <a:rPr lang="en-US" altLang="zh-TW" dirty="0"/>
              <a:t>n</a:t>
            </a:r>
            <a:r>
              <a:rPr lang="zh-TW" altLang="en-US" dirty="0"/>
              <a:t>個數字由小排到大？</a:t>
            </a:r>
            <a:endParaRPr lang="en-US" altLang="zh-TW" dirty="0"/>
          </a:p>
          <a:p>
            <a:r>
              <a:rPr lang="en-US" b="1" dirty="0"/>
              <a:t>Input: </a:t>
            </a:r>
            <a:r>
              <a:rPr lang="en-US" dirty="0"/>
              <a:t>an unsorted array (E.g. 8, 5, 7, 2, 3, 9)</a:t>
            </a:r>
          </a:p>
          <a:p>
            <a:r>
              <a:rPr lang="en-US" b="1" dirty="0"/>
              <a:t>Output: </a:t>
            </a:r>
            <a:r>
              <a:rPr lang="en-US" dirty="0"/>
              <a:t>a sorted array (E.g. 2, 3, 5, 7, 8, 9)</a:t>
            </a:r>
          </a:p>
        </p:txBody>
      </p:sp>
    </p:spTree>
    <p:extLst>
      <p:ext uri="{BB962C8B-B14F-4D97-AF65-F5344CB8AC3E}">
        <p14:creationId xmlns:p14="http://schemas.microsoft.com/office/powerpoint/2010/main" val="306568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Insertion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Insertion-sort-example-300px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057400"/>
            <a:ext cx="38100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800600"/>
            <a:ext cx="3417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://en.wikipedia.org/wiki/</a:t>
            </a:r>
            <a:r>
              <a:rPr lang="en-US" sz="1400" dirty="0" smtClean="0">
                <a:hlinkClick r:id="rId4"/>
              </a:rPr>
              <a:t>Insertion_sort</a:t>
            </a:r>
            <a:endParaRPr lang="en-US" sz="1400" dirty="0" smtClean="0"/>
          </a:p>
          <a:p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19600" y="1981200"/>
            <a:ext cx="4724400" cy="3342620"/>
            <a:chOff x="4419600" y="1981200"/>
            <a:chExt cx="4724400" cy="3342620"/>
          </a:xfrm>
        </p:grpSpPr>
        <p:pic>
          <p:nvPicPr>
            <p:cNvPr id="11" name="Picture 10" descr="Screen shot 2014-08-27 at 3.17.43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9600" y="1981200"/>
              <a:ext cx="4593743" cy="275155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419600" y="4800600"/>
              <a:ext cx="472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Insert</a:t>
              </a:r>
              <a:r>
                <a:rPr lang="en-US" sz="1400" dirty="0"/>
                <a:t>-sort with Romanian folk </a:t>
              </a:r>
              <a:r>
                <a:rPr lang="en-US" sz="1400" dirty="0" smtClean="0"/>
                <a:t>dance</a:t>
              </a:r>
            </a:p>
            <a:p>
              <a:r>
                <a:rPr lang="en-US" sz="1400" dirty="0" smtClean="0">
                  <a:hlinkClick r:id="rId6"/>
                </a:rPr>
                <a:t>https</a:t>
              </a:r>
              <a:r>
                <a:rPr lang="en-US" sz="1400" dirty="0">
                  <a:hlinkClick r:id="rId6"/>
                </a:rPr>
                <a:t>://www.youtube.com/watch?v=</a:t>
              </a:r>
              <a:r>
                <a:rPr lang="en-US" sz="1400" dirty="0" smtClean="0">
                  <a:hlinkClick r:id="rId6"/>
                </a:rPr>
                <a:t>ROalU379l3U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765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analysis </a:t>
            </a:r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67000" y="1447800"/>
            <a:ext cx="278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Computational Problem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48000" y="3505200"/>
            <a:ext cx="2286000" cy="1219200"/>
            <a:chOff x="3505200" y="3352800"/>
            <a:chExt cx="2286000" cy="1219200"/>
          </a:xfrm>
        </p:grpSpPr>
        <p:sp>
          <p:nvSpPr>
            <p:cNvPr id="5" name="Rounded Rectangle 4"/>
            <p:cNvSpPr/>
            <p:nvPr/>
          </p:nvSpPr>
          <p:spPr>
            <a:xfrm>
              <a:off x="3505200" y="3352800"/>
              <a:ext cx="2286000" cy="1219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59838" y="3496270"/>
              <a:ext cx="18135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Algorithm</a:t>
              </a:r>
            </a:p>
            <a:p>
              <a:pPr algn="ctr"/>
              <a:r>
                <a:rPr lang="en-US" dirty="0" smtClean="0"/>
                <a:t>E.g. </a:t>
              </a:r>
              <a:r>
                <a:rPr lang="zh-TW" altLang="en-US" dirty="0" smtClean="0"/>
                <a:t>插入排序法</a:t>
              </a:r>
              <a:endParaRPr lang="en-US" altLang="zh-TW" dirty="0" smtClean="0"/>
            </a:p>
            <a:p>
              <a:pPr algn="ctr"/>
              <a:r>
                <a:rPr lang="en-US" dirty="0" smtClean="0"/>
                <a:t>(Insertion Sort)</a:t>
              </a:r>
              <a:endParaRPr lang="en-US" dirty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3800" y="2514600"/>
            <a:ext cx="991362" cy="9946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67200" y="2895600"/>
            <a:ext cx="195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Algorithm Design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81400" y="4724400"/>
            <a:ext cx="2616773" cy="994678"/>
            <a:chOff x="3581400" y="4495800"/>
            <a:chExt cx="2616773" cy="9946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81400" y="4495800"/>
              <a:ext cx="991362" cy="99467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114800" y="4953000"/>
              <a:ext cx="2083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Algorithm Analysis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62000" y="5715000"/>
            <a:ext cx="6943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Correctness </a:t>
            </a:r>
            <a:r>
              <a:rPr lang="en-US" dirty="0"/>
              <a:t> </a:t>
            </a:r>
            <a:r>
              <a:rPr lang="zh-TW" altLang="en-US" dirty="0" smtClean="0"/>
              <a:t>對每個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都能找出正確的結果嗎？程序會停止嗎？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Efficiency </a:t>
            </a:r>
            <a:r>
              <a:rPr lang="zh-TW" altLang="en-US" dirty="0" smtClean="0"/>
              <a:t>執行時間是多久？要使用多少儲存空間？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0" y="16764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E.g.</a:t>
            </a:r>
            <a:r>
              <a:rPr lang="zh-TW" altLang="en-US" dirty="0"/>
              <a:t>排序</a:t>
            </a:r>
            <a:r>
              <a:rPr lang="en-US" altLang="zh-TW" dirty="0"/>
              <a:t>(sorting)</a:t>
            </a:r>
            <a:r>
              <a:rPr lang="zh-TW" altLang="en-US" dirty="0"/>
              <a:t>問題：要怎麼把</a:t>
            </a:r>
            <a:r>
              <a:rPr lang="en-US" altLang="zh-TW" dirty="0"/>
              <a:t>n</a:t>
            </a:r>
            <a:r>
              <a:rPr lang="zh-TW" altLang="en-US" dirty="0"/>
              <a:t>個數字由小排到大？</a:t>
            </a:r>
            <a:endParaRPr lang="en-US" altLang="zh-TW" dirty="0"/>
          </a:p>
          <a:p>
            <a:r>
              <a:rPr lang="en-US" b="1" dirty="0"/>
              <a:t>Input: </a:t>
            </a:r>
            <a:r>
              <a:rPr lang="en-US" dirty="0"/>
              <a:t>an unsorted array (E.g. 8, 5, 7, 2, 3, 9)</a:t>
            </a:r>
          </a:p>
          <a:p>
            <a:r>
              <a:rPr lang="en-US" b="1" dirty="0"/>
              <a:t>Output: </a:t>
            </a:r>
            <a:r>
              <a:rPr lang="en-US" dirty="0"/>
              <a:t>a sorted array (E.g. 2, 3, 5, 7, 8, 9)</a:t>
            </a:r>
          </a:p>
        </p:txBody>
      </p:sp>
    </p:spTree>
    <p:extLst>
      <p:ext uri="{BB962C8B-B14F-4D97-AF65-F5344CB8AC3E}">
        <p14:creationId xmlns:p14="http://schemas.microsoft.com/office/powerpoint/2010/main" val="28570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“efficient” is efficient?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給定數列</a:t>
            </a:r>
            <a:r>
              <a:rPr lang="en-US" altLang="zh-TW" dirty="0" smtClean="0"/>
              <a:t>[</a:t>
            </a:r>
            <a:r>
              <a:rPr lang="en-US" dirty="0" smtClean="0"/>
              <a:t>8</a:t>
            </a:r>
            <a:r>
              <a:rPr lang="en-US" dirty="0"/>
              <a:t>, 5, 7, 2, 3, </a:t>
            </a:r>
            <a:r>
              <a:rPr lang="en-US" dirty="0" smtClean="0"/>
              <a:t>9]</a:t>
            </a:r>
            <a:r>
              <a:rPr lang="zh-TW" altLang="en-US" dirty="0" smtClean="0"/>
              <a:t>，</a:t>
            </a:r>
            <a:r>
              <a:rPr lang="en-US" dirty="0" smtClean="0"/>
              <a:t>Algorithm A </a:t>
            </a:r>
            <a:r>
              <a:rPr lang="zh-TW" altLang="en-US" dirty="0" smtClean="0"/>
              <a:t>花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秒排序，</a:t>
            </a:r>
            <a:r>
              <a:rPr lang="en-US" altLang="zh-TW" dirty="0" smtClean="0"/>
              <a:t>Algorithm B</a:t>
            </a:r>
            <a:r>
              <a:rPr lang="zh-TW" altLang="en-US" dirty="0" smtClean="0"/>
              <a:t>花</a:t>
            </a:r>
            <a:r>
              <a:rPr lang="en-US" altLang="zh-TW" dirty="0" smtClean="0"/>
              <a:t>20</a:t>
            </a:r>
            <a:r>
              <a:rPr lang="zh-TW" altLang="en-US" dirty="0" smtClean="0"/>
              <a:t>秒</a:t>
            </a:r>
            <a:endParaRPr lang="en-US" dirty="0"/>
          </a:p>
          <a:p>
            <a:r>
              <a:rPr lang="en-US" dirty="0" smtClean="0"/>
              <a:t>Is </a:t>
            </a:r>
            <a:r>
              <a:rPr lang="en-US" dirty="0"/>
              <a:t>Algorithm A </a:t>
            </a:r>
            <a:r>
              <a:rPr lang="en-US" dirty="0" smtClean="0"/>
              <a:t>efficient?</a:t>
            </a:r>
          </a:p>
          <a:p>
            <a:r>
              <a:rPr lang="en-US" dirty="0" smtClean="0"/>
              <a:t>Is </a:t>
            </a:r>
            <a:r>
              <a:rPr lang="en-US" dirty="0"/>
              <a:t>Algorithm A </a:t>
            </a:r>
            <a:r>
              <a:rPr lang="en-US" dirty="0" smtClean="0"/>
              <a:t>more efficient than B?</a:t>
            </a:r>
            <a:endParaRPr lang="en-US" dirty="0"/>
          </a:p>
          <a:p>
            <a:r>
              <a:rPr lang="en-US" dirty="0" smtClean="0"/>
              <a:t>Both questions are inconclusive.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9624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9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</a:t>
            </a:r>
            <a:r>
              <a:rPr lang="en-US" dirty="0" smtClean="0"/>
              <a:t>analysis (</a:t>
            </a:r>
            <a:r>
              <a:rPr lang="zh-TW" altLang="en-US" dirty="0"/>
              <a:t>漸進</a:t>
            </a:r>
            <a:r>
              <a:rPr lang="zh-TW" altLang="en-US" dirty="0" smtClean="0"/>
              <a:t>分析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i_course2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wei_course2.thmx</Template>
  <TotalTime>6462</TotalTime>
  <Words>2777</Words>
  <Application>Microsoft Macintosh PowerPoint</Application>
  <PresentationFormat>On-screen Show (4:3)</PresentationFormat>
  <Paragraphs>508</Paragraphs>
  <Slides>46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wei_course2</vt:lpstr>
      <vt:lpstr>Equation</vt:lpstr>
      <vt:lpstr>  Week 1B:  Introduction to Algorithms</vt:lpstr>
      <vt:lpstr>Agenda</vt:lpstr>
      <vt:lpstr>PowerPoint Presentation</vt:lpstr>
      <vt:lpstr>What is an algorithm?</vt:lpstr>
      <vt:lpstr>The design step</vt:lpstr>
      <vt:lpstr>Recap: Insertion Sort</vt:lpstr>
      <vt:lpstr>The analysis step</vt:lpstr>
      <vt:lpstr>How “efficient” is efficient?</vt:lpstr>
      <vt:lpstr>asymptotic analysis (漸進分析)</vt:lpstr>
      <vt:lpstr>Review of asymptotic notation (Textbook Ch. 3.1)</vt:lpstr>
      <vt:lpstr>Review of asymptotic notation (Textbook Ch. 3.1)</vt:lpstr>
      <vt:lpstr>Review of asymptotic notation (Textbook Ch. 3.1)</vt:lpstr>
      <vt:lpstr>Review of asymptotic notation (Textbook Ch. 3.1)</vt:lpstr>
      <vt:lpstr>Review of asymptotic notation (Textbook Ch. 3.1)</vt:lpstr>
      <vt:lpstr>Review of asymptotic notation (Textbook Ch. 3.1)</vt:lpstr>
      <vt:lpstr>How “efficient” is efficient?</vt:lpstr>
      <vt:lpstr>Importance of asymptotic analysis</vt:lpstr>
      <vt:lpstr>Type of running-time analyses</vt:lpstr>
      <vt:lpstr>Running time of insertion sort in asymptotic notion?</vt:lpstr>
      <vt:lpstr>example: Stable Matching</vt:lpstr>
      <vt:lpstr>演算法設計與分析的流程</vt:lpstr>
      <vt:lpstr>PowerPoint Presentation</vt:lpstr>
      <vt:lpstr>PowerPoint Presentation</vt:lpstr>
      <vt:lpstr>Preference lists</vt:lpstr>
      <vt:lpstr>Preference lists</vt:lpstr>
      <vt:lpstr>Stable matching</vt:lpstr>
      <vt:lpstr>Stable matching</vt:lpstr>
      <vt:lpstr>Stable matching problem 穩定配對問題</vt:lpstr>
      <vt:lpstr>Stable matching problem 穩定配對問題</vt:lpstr>
      <vt:lpstr>How can we find one stable matching?</vt:lpstr>
      <vt:lpstr>How can we find one stable matching?</vt:lpstr>
      <vt:lpstr>The Gale-Shapley (G-S) algorithm</vt:lpstr>
      <vt:lpstr>The G-S algorithm</vt:lpstr>
      <vt:lpstr>The G-S algorithm</vt:lpstr>
      <vt:lpstr>PowerPoint Presentation</vt:lpstr>
      <vt:lpstr>The G-S algorithm: Try it!</vt:lpstr>
      <vt:lpstr>The G-S algorithm: Try it!</vt:lpstr>
      <vt:lpstr>Running time of the G-S algorithm</vt:lpstr>
      <vt:lpstr>Running time of the G-S algorithm</vt:lpstr>
      <vt:lpstr>Correctness: Does this algorithm produce a perfect matching? </vt:lpstr>
      <vt:lpstr>Correctness: Does this algorithm produce a perfect matching? </vt:lpstr>
      <vt:lpstr>Correctness: Does this algorithm produce a stable matching? </vt:lpstr>
      <vt:lpstr>Correctness: Does this algorithm produce a stable matching? </vt:lpstr>
      <vt:lpstr>Generalized stable matching problem</vt:lpstr>
      <vt:lpstr>What did you learned so far?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hc</cp:lastModifiedBy>
  <cp:revision>418</cp:revision>
  <cp:lastPrinted>2014-05-12T02:03:22Z</cp:lastPrinted>
  <dcterms:created xsi:type="dcterms:W3CDTF">2013-03-09T19:23:33Z</dcterms:created>
  <dcterms:modified xsi:type="dcterms:W3CDTF">2015-09-16T17:48:14Z</dcterms:modified>
</cp:coreProperties>
</file>