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4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4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4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4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45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478" r:id="rId3"/>
    <p:sldId id="480" r:id="rId4"/>
    <p:sldId id="477" r:id="rId5"/>
    <p:sldId id="598" r:id="rId6"/>
    <p:sldId id="461" r:id="rId7"/>
    <p:sldId id="468" r:id="rId8"/>
    <p:sldId id="482" r:id="rId9"/>
    <p:sldId id="470" r:id="rId10"/>
    <p:sldId id="471" r:id="rId11"/>
    <p:sldId id="486" r:id="rId12"/>
    <p:sldId id="474" r:id="rId13"/>
    <p:sldId id="490" r:id="rId14"/>
    <p:sldId id="489" r:id="rId15"/>
    <p:sldId id="491" r:id="rId16"/>
    <p:sldId id="492" r:id="rId17"/>
    <p:sldId id="600" r:id="rId18"/>
    <p:sldId id="419" r:id="rId19"/>
    <p:sldId id="488" r:id="rId20"/>
    <p:sldId id="483" r:id="rId21"/>
    <p:sldId id="493" r:id="rId22"/>
    <p:sldId id="494" r:id="rId23"/>
    <p:sldId id="495" r:id="rId24"/>
    <p:sldId id="498" r:id="rId25"/>
    <p:sldId id="499" r:id="rId26"/>
    <p:sldId id="500" r:id="rId27"/>
    <p:sldId id="502" r:id="rId28"/>
    <p:sldId id="503" r:id="rId29"/>
    <p:sldId id="506" r:id="rId30"/>
    <p:sldId id="505" r:id="rId31"/>
    <p:sldId id="497" r:id="rId32"/>
    <p:sldId id="507" r:id="rId33"/>
    <p:sldId id="441" r:id="rId34"/>
    <p:sldId id="428" r:id="rId35"/>
    <p:sldId id="513" r:id="rId36"/>
    <p:sldId id="512" r:id="rId37"/>
    <p:sldId id="433" r:id="rId38"/>
    <p:sldId id="595" r:id="rId39"/>
    <p:sldId id="510" r:id="rId40"/>
    <p:sldId id="426" r:id="rId41"/>
    <p:sldId id="487" r:id="rId42"/>
    <p:sldId id="463" r:id="rId43"/>
    <p:sldId id="437" r:id="rId44"/>
    <p:sldId id="445" r:id="rId45"/>
    <p:sldId id="450" r:id="rId46"/>
    <p:sldId id="448" r:id="rId47"/>
    <p:sldId id="515" r:id="rId48"/>
    <p:sldId id="452" r:id="rId49"/>
    <p:sldId id="447" r:id="rId50"/>
    <p:sldId id="454" r:id="rId51"/>
    <p:sldId id="455" r:id="rId52"/>
    <p:sldId id="458" r:id="rId53"/>
    <p:sldId id="457" r:id="rId54"/>
    <p:sldId id="460" r:id="rId55"/>
    <p:sldId id="446" r:id="rId56"/>
    <p:sldId id="516" r:id="rId57"/>
    <p:sldId id="517" r:id="rId58"/>
    <p:sldId id="518" r:id="rId59"/>
    <p:sldId id="519" r:id="rId60"/>
    <p:sldId id="520" r:id="rId61"/>
    <p:sldId id="601" r:id="rId62"/>
    <p:sldId id="522" r:id="rId63"/>
    <p:sldId id="523" r:id="rId64"/>
    <p:sldId id="524" r:id="rId65"/>
    <p:sldId id="525" r:id="rId66"/>
    <p:sldId id="526" r:id="rId67"/>
    <p:sldId id="60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8861FC-C66E-634B-B082-7F87F7978F40}">
          <p14:sldIdLst>
            <p14:sldId id="256"/>
            <p14:sldId id="478"/>
            <p14:sldId id="480"/>
            <p14:sldId id="477"/>
            <p14:sldId id="598"/>
            <p14:sldId id="461"/>
          </p14:sldIdLst>
        </p14:section>
        <p14:section name="recurrence" id="{28BB7C92-1C59-8343-BA4E-D47CD07D092F}">
          <p14:sldIdLst>
            <p14:sldId id="468"/>
            <p14:sldId id="482"/>
            <p14:sldId id="470"/>
            <p14:sldId id="471"/>
            <p14:sldId id="486"/>
            <p14:sldId id="474"/>
            <p14:sldId id="490"/>
          </p14:sldIdLst>
        </p14:section>
        <p14:section name="D&amp;C overview" id="{546B706C-711F-B742-92FC-899CC8AD31CE}">
          <p14:sldIdLst>
            <p14:sldId id="489"/>
            <p14:sldId id="491"/>
            <p14:sldId id="492"/>
            <p14:sldId id="600"/>
            <p14:sldId id="419"/>
          </p14:sldIdLst>
        </p14:section>
        <p14:section name="Example #1: Tower of Hanoi" id="{B81FDCE4-EF64-2E40-8854-0000FC5BFBE6}">
          <p14:sldIdLst>
            <p14:sldId id="488"/>
            <p14:sldId id="483"/>
            <p14:sldId id="493"/>
            <p14:sldId id="494"/>
            <p14:sldId id="495"/>
            <p14:sldId id="498"/>
            <p14:sldId id="499"/>
            <p14:sldId id="500"/>
            <p14:sldId id="502"/>
            <p14:sldId id="503"/>
            <p14:sldId id="506"/>
            <p14:sldId id="505"/>
            <p14:sldId id="497"/>
            <p14:sldId id="507"/>
          </p14:sldIdLst>
        </p14:section>
        <p14:section name="Example #2: Merge Sort" id="{25CEAE50-6057-214F-8C58-2FE1452BCBDD}">
          <p14:sldIdLst>
            <p14:sldId id="441"/>
            <p14:sldId id="428"/>
            <p14:sldId id="513"/>
            <p14:sldId id="512"/>
            <p14:sldId id="433"/>
            <p14:sldId id="595"/>
            <p14:sldId id="510"/>
            <p14:sldId id="426"/>
            <p14:sldId id="487"/>
            <p14:sldId id="463"/>
            <p14:sldId id="437"/>
          </p14:sldIdLst>
        </p14:section>
        <p14:section name="Example #3: Maximum Subarray" id="{03436EEB-74EC-E846-9B41-0B6C1BA4A0B4}">
          <p14:sldIdLst>
            <p14:sldId id="445"/>
            <p14:sldId id="450"/>
            <p14:sldId id="448"/>
            <p14:sldId id="515"/>
            <p14:sldId id="452"/>
            <p14:sldId id="447"/>
            <p14:sldId id="454"/>
            <p14:sldId id="455"/>
            <p14:sldId id="458"/>
            <p14:sldId id="457"/>
            <p14:sldId id="460"/>
            <p14:sldId id="446"/>
          </p14:sldIdLst>
        </p14:section>
        <p14:section name="How to solve recurrence" id="{63E39CCE-2E3D-E846-9622-28E3C90F97D8}">
          <p14:sldIdLst>
            <p14:sldId id="516"/>
            <p14:sldId id="517"/>
            <p14:sldId id="518"/>
            <p14:sldId id="519"/>
            <p14:sldId id="520"/>
            <p14:sldId id="601"/>
            <p14:sldId id="522"/>
            <p14:sldId id="523"/>
            <p14:sldId id="524"/>
            <p14:sldId id="525"/>
            <p14:sldId id="526"/>
            <p14:sldId id="6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23" autoAdjust="0"/>
  </p:normalViewPr>
  <p:slideViewPr>
    <p:cSldViewPr>
      <p:cViewPr>
        <p:scale>
          <a:sx n="100" d="100"/>
          <a:sy n="100" d="100"/>
        </p:scale>
        <p:origin x="-10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/>
      <dgm:spPr/>
      <dgm:t>
        <a:bodyPr/>
        <a:lstStyle/>
        <a:p>
          <a:pPr rtl="0"/>
          <a:r>
            <a:rPr lang="en-US" dirty="0" smtClean="0"/>
            <a:t>1. Divide</a:t>
          </a:r>
          <a:endParaRPr lang="en-US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/>
        </a:p>
      </dgm:t>
    </dgm:pt>
    <dgm:pt modelId="{9483F002-D7B6-6D42-8B1B-B47F75BE20BB}" type="sibTrans" cxnId="{F6090CDA-9876-5546-9776-76C62DB6173A}">
      <dgm:prSet/>
      <dgm:spPr/>
      <dgm:t>
        <a:bodyPr/>
        <a:lstStyle/>
        <a:p>
          <a:endParaRPr lang="en-US"/>
        </a:p>
      </dgm:t>
    </dgm:pt>
    <dgm:pt modelId="{429EBCC3-4494-4C4B-A156-1CCDE813F76E}">
      <dgm:prSet/>
      <dgm:spPr/>
      <dgm:t>
        <a:bodyPr/>
        <a:lstStyle/>
        <a:p>
          <a:pPr rtl="0"/>
          <a:r>
            <a:rPr lang="en-US" dirty="0" smtClean="0"/>
            <a:t>2. Conquer</a:t>
          </a:r>
          <a:endParaRPr lang="en-US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/>
        </a:p>
      </dgm:t>
    </dgm:pt>
    <dgm:pt modelId="{3302972D-AFE3-D040-87F6-22220823E78E}" type="sibTrans" cxnId="{F019DD8E-B769-2F4E-8D4F-B34F9F9791CE}">
      <dgm:prSet/>
      <dgm:spPr/>
      <dgm:t>
        <a:bodyPr/>
        <a:lstStyle/>
        <a:p>
          <a:endParaRPr lang="en-US"/>
        </a:p>
      </dgm:t>
    </dgm:pt>
    <dgm:pt modelId="{711EA9D1-CA7B-8444-8F94-45B25FD7ACEC}">
      <dgm:prSet/>
      <dgm:spPr/>
      <dgm:t>
        <a:bodyPr/>
        <a:lstStyle/>
        <a:p>
          <a:pPr rtl="0"/>
          <a:r>
            <a:rPr lang="en-US" dirty="0" smtClean="0"/>
            <a:t>3. Combine</a:t>
          </a:r>
          <a:endParaRPr lang="en-US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EAD65-5ECD-8240-970D-4D232C951881}" type="presOf" srcId="{429EBCC3-4494-4C4B-A156-1CCDE813F76E}" destId="{423CACA1-630B-A24F-8204-7E545F0AB2BF}" srcOrd="0" destOrd="0" presId="urn:microsoft.com/office/officeart/2005/8/layout/process2"/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9FE81E17-4CD9-124D-B95E-5D3E634D52D5}" type="presOf" srcId="{3302972D-AFE3-D040-87F6-22220823E78E}" destId="{84D9162E-710A-0149-B3AE-EB88F2829B73}" srcOrd="0" destOrd="0" presId="urn:microsoft.com/office/officeart/2005/8/layout/process2"/>
    <dgm:cxn modelId="{C9ACF52E-7127-824E-AE39-7F2D903E9E28}" type="presOf" srcId="{9483F002-D7B6-6D42-8B1B-B47F75BE20BB}" destId="{043BED3F-3F36-8C40-869E-386C12A789FA}" srcOrd="1" destOrd="0" presId="urn:microsoft.com/office/officeart/2005/8/layout/process2"/>
    <dgm:cxn modelId="{CECD401D-07F2-B645-ABE8-E23AAFA5F3C8}" type="presOf" srcId="{9483F002-D7B6-6D42-8B1B-B47F75BE20BB}" destId="{324446AC-B558-5445-8C66-D7D8487B5695}" srcOrd="0" destOrd="0" presId="urn:microsoft.com/office/officeart/2005/8/layout/process2"/>
    <dgm:cxn modelId="{5C19B144-3FA5-6240-8145-9B256791FB99}" type="presOf" srcId="{2CA045DB-7DD3-E84E-A1A7-F429529741CB}" destId="{B0024294-079B-1049-A53C-B92F3223E8F4}" srcOrd="0" destOrd="0" presId="urn:microsoft.com/office/officeart/2005/8/layout/process2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62907D8C-7D47-B049-AE66-D091FB437043}" type="presOf" srcId="{711EA9D1-CA7B-8444-8F94-45B25FD7ACEC}" destId="{FDF7931E-5956-144F-8C8C-EC797361EFC3}" srcOrd="0" destOrd="0" presId="urn:microsoft.com/office/officeart/2005/8/layout/process2"/>
    <dgm:cxn modelId="{F3BAB72E-9081-924C-A2D2-CDB2A49D4AFB}" type="presOf" srcId="{3302972D-AFE3-D040-87F6-22220823E78E}" destId="{1514B663-FB8B-F840-8A66-E68C5472D7B6}" srcOrd="1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A9B619BE-EC0D-DF4F-8C11-A56FF17F6182}" type="presOf" srcId="{8E4CDE79-A9F9-334D-B5CB-FFD5C747C7D8}" destId="{351CED16-9313-D64D-A950-CDC0363F93EB}" srcOrd="0" destOrd="0" presId="urn:microsoft.com/office/officeart/2005/8/layout/process2"/>
    <dgm:cxn modelId="{7E963369-61BE-0E47-AF19-BDBA441E0037}" type="presParOf" srcId="{351CED16-9313-D64D-A950-CDC0363F93EB}" destId="{B0024294-079B-1049-A53C-B92F3223E8F4}" srcOrd="0" destOrd="0" presId="urn:microsoft.com/office/officeart/2005/8/layout/process2"/>
    <dgm:cxn modelId="{BE892025-D73B-4745-93E5-D5C30FFE6D7C}" type="presParOf" srcId="{351CED16-9313-D64D-A950-CDC0363F93EB}" destId="{324446AC-B558-5445-8C66-D7D8487B5695}" srcOrd="1" destOrd="0" presId="urn:microsoft.com/office/officeart/2005/8/layout/process2"/>
    <dgm:cxn modelId="{C7543F00-F6D4-3A41-89EC-D22F5E71B062}" type="presParOf" srcId="{324446AC-B558-5445-8C66-D7D8487B5695}" destId="{043BED3F-3F36-8C40-869E-386C12A789FA}" srcOrd="0" destOrd="0" presId="urn:microsoft.com/office/officeart/2005/8/layout/process2"/>
    <dgm:cxn modelId="{DD516B81-B9B4-504D-ACDA-F5227CAD6942}" type="presParOf" srcId="{351CED16-9313-D64D-A950-CDC0363F93EB}" destId="{423CACA1-630B-A24F-8204-7E545F0AB2BF}" srcOrd="2" destOrd="0" presId="urn:microsoft.com/office/officeart/2005/8/layout/process2"/>
    <dgm:cxn modelId="{FB63A56D-1DE6-5645-9201-3E7C93B1B8E8}" type="presParOf" srcId="{351CED16-9313-D64D-A950-CDC0363F93EB}" destId="{84D9162E-710A-0149-B3AE-EB88F2829B73}" srcOrd="3" destOrd="0" presId="urn:microsoft.com/office/officeart/2005/8/layout/process2"/>
    <dgm:cxn modelId="{BAEDBF85-FB02-AB48-876B-2EF2BCD80AF9}" type="presParOf" srcId="{84D9162E-710A-0149-B3AE-EB88F2829B73}" destId="{1514B663-FB8B-F840-8A66-E68C5472D7B6}" srcOrd="0" destOrd="0" presId="urn:microsoft.com/office/officeart/2005/8/layout/process2"/>
    <dgm:cxn modelId="{33868BD5-9963-8A4E-AC6C-28E761D9DEF8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/>
      <dgm:spPr/>
      <dgm:t>
        <a:bodyPr/>
        <a:lstStyle/>
        <a:p>
          <a:pPr rtl="0"/>
          <a:r>
            <a:rPr lang="en-US" dirty="0" smtClean="0"/>
            <a:t>1. Divide</a:t>
          </a:r>
          <a:endParaRPr lang="en-US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/>
        </a:p>
      </dgm:t>
    </dgm:pt>
    <dgm:pt modelId="{9483F002-D7B6-6D42-8B1B-B47F75BE20BB}" type="sibTrans" cxnId="{F6090CDA-9876-5546-9776-76C62DB6173A}">
      <dgm:prSet/>
      <dgm:spPr/>
      <dgm:t>
        <a:bodyPr/>
        <a:lstStyle/>
        <a:p>
          <a:endParaRPr lang="en-US"/>
        </a:p>
      </dgm:t>
    </dgm:pt>
    <dgm:pt modelId="{429EBCC3-4494-4C4B-A156-1CCDE813F76E}">
      <dgm:prSet/>
      <dgm:spPr/>
      <dgm:t>
        <a:bodyPr/>
        <a:lstStyle/>
        <a:p>
          <a:pPr rtl="0"/>
          <a:r>
            <a:rPr lang="en-US" dirty="0" smtClean="0"/>
            <a:t>2. Conquer</a:t>
          </a:r>
          <a:endParaRPr lang="en-US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/>
        </a:p>
      </dgm:t>
    </dgm:pt>
    <dgm:pt modelId="{3302972D-AFE3-D040-87F6-22220823E78E}" type="sibTrans" cxnId="{F019DD8E-B769-2F4E-8D4F-B34F9F9791CE}">
      <dgm:prSet/>
      <dgm:spPr/>
      <dgm:t>
        <a:bodyPr/>
        <a:lstStyle/>
        <a:p>
          <a:endParaRPr lang="en-US"/>
        </a:p>
      </dgm:t>
    </dgm:pt>
    <dgm:pt modelId="{711EA9D1-CA7B-8444-8F94-45B25FD7ACEC}">
      <dgm:prSet/>
      <dgm:spPr/>
      <dgm:t>
        <a:bodyPr/>
        <a:lstStyle/>
        <a:p>
          <a:pPr rtl="0"/>
          <a:r>
            <a:rPr lang="en-US" dirty="0" smtClean="0"/>
            <a:t>3. Combine</a:t>
          </a:r>
          <a:endParaRPr lang="en-US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2BE564-2D4E-2442-B59C-B11B1A6C44B6}" type="presOf" srcId="{429EBCC3-4494-4C4B-A156-1CCDE813F76E}" destId="{423CACA1-630B-A24F-8204-7E545F0AB2BF}" srcOrd="0" destOrd="0" presId="urn:microsoft.com/office/officeart/2005/8/layout/process2"/>
    <dgm:cxn modelId="{44F3D014-D4F3-1D48-BE97-9C2FE6AFEDD6}" type="presOf" srcId="{8E4CDE79-A9F9-334D-B5CB-FFD5C747C7D8}" destId="{351CED16-9313-D64D-A950-CDC0363F93EB}" srcOrd="0" destOrd="0" presId="urn:microsoft.com/office/officeart/2005/8/layout/process2"/>
    <dgm:cxn modelId="{42FF9927-15C5-5F43-99A1-001132A32E3F}" type="presOf" srcId="{9483F002-D7B6-6D42-8B1B-B47F75BE20BB}" destId="{324446AC-B558-5445-8C66-D7D8487B5695}" srcOrd="0" destOrd="0" presId="urn:microsoft.com/office/officeart/2005/8/layout/process2"/>
    <dgm:cxn modelId="{768CBABB-0675-B149-8BEE-2426126E7DBC}" type="presOf" srcId="{3302972D-AFE3-D040-87F6-22220823E78E}" destId="{1514B663-FB8B-F840-8A66-E68C5472D7B6}" srcOrd="1" destOrd="0" presId="urn:microsoft.com/office/officeart/2005/8/layout/process2"/>
    <dgm:cxn modelId="{E8931C12-305C-1349-983D-3823048AD2E5}" type="presOf" srcId="{3302972D-AFE3-D040-87F6-22220823E78E}" destId="{84D9162E-710A-0149-B3AE-EB88F2829B73}" srcOrd="0" destOrd="0" presId="urn:microsoft.com/office/officeart/2005/8/layout/process2"/>
    <dgm:cxn modelId="{0E72C776-1377-0646-B4C3-AF5126617711}" type="presOf" srcId="{9483F002-D7B6-6D42-8B1B-B47F75BE20BB}" destId="{043BED3F-3F36-8C40-869E-386C12A789FA}" srcOrd="1" destOrd="0" presId="urn:microsoft.com/office/officeart/2005/8/layout/process2"/>
    <dgm:cxn modelId="{589BC4D2-B804-0546-8A67-276370A2003E}" type="presOf" srcId="{2CA045DB-7DD3-E84E-A1A7-F429529741CB}" destId="{B0024294-079B-1049-A53C-B92F3223E8F4}" srcOrd="0" destOrd="0" presId="urn:microsoft.com/office/officeart/2005/8/layout/process2"/>
    <dgm:cxn modelId="{54F3998A-B017-6046-A16C-B52D56E895B9}" type="presOf" srcId="{711EA9D1-CA7B-8444-8F94-45B25FD7ACEC}" destId="{FDF7931E-5956-144F-8C8C-EC797361EFC3}" srcOrd="0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C2054B5E-B808-7B49-B7A4-84DE82B872B9}" type="presParOf" srcId="{351CED16-9313-D64D-A950-CDC0363F93EB}" destId="{B0024294-079B-1049-A53C-B92F3223E8F4}" srcOrd="0" destOrd="0" presId="urn:microsoft.com/office/officeart/2005/8/layout/process2"/>
    <dgm:cxn modelId="{F1B6D00A-F098-2A47-A52E-5CB94965B727}" type="presParOf" srcId="{351CED16-9313-D64D-A950-CDC0363F93EB}" destId="{324446AC-B558-5445-8C66-D7D8487B5695}" srcOrd="1" destOrd="0" presId="urn:microsoft.com/office/officeart/2005/8/layout/process2"/>
    <dgm:cxn modelId="{4FDB42FC-93AF-C44B-AB1B-EC5886777AC9}" type="presParOf" srcId="{324446AC-B558-5445-8C66-D7D8487B5695}" destId="{043BED3F-3F36-8C40-869E-386C12A789FA}" srcOrd="0" destOrd="0" presId="urn:microsoft.com/office/officeart/2005/8/layout/process2"/>
    <dgm:cxn modelId="{49774960-84D6-1A4C-BAA6-AA79F2A7D50C}" type="presParOf" srcId="{351CED16-9313-D64D-A950-CDC0363F93EB}" destId="{423CACA1-630B-A24F-8204-7E545F0AB2BF}" srcOrd="2" destOrd="0" presId="urn:microsoft.com/office/officeart/2005/8/layout/process2"/>
    <dgm:cxn modelId="{063CDCCD-3E3E-D347-9BEE-F549F3C88C83}" type="presParOf" srcId="{351CED16-9313-D64D-A950-CDC0363F93EB}" destId="{84D9162E-710A-0149-B3AE-EB88F2829B73}" srcOrd="3" destOrd="0" presId="urn:microsoft.com/office/officeart/2005/8/layout/process2"/>
    <dgm:cxn modelId="{8842DE13-917A-0342-961F-3AE1FB176BAD}" type="presParOf" srcId="{84D9162E-710A-0149-B3AE-EB88F2829B73}" destId="{1514B663-FB8B-F840-8A66-E68C5472D7B6}" srcOrd="0" destOrd="0" presId="urn:microsoft.com/office/officeart/2005/8/layout/process2"/>
    <dgm:cxn modelId="{C7264211-A444-C048-8C01-533C49A65C77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/>
      <dgm:spPr/>
      <dgm:t>
        <a:bodyPr/>
        <a:lstStyle/>
        <a:p>
          <a:pPr rtl="0"/>
          <a:r>
            <a:rPr lang="en-US" dirty="0" smtClean="0"/>
            <a:t>1. Divide</a:t>
          </a:r>
          <a:endParaRPr lang="en-US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/>
        </a:p>
      </dgm:t>
    </dgm:pt>
    <dgm:pt modelId="{9483F002-D7B6-6D42-8B1B-B47F75BE20BB}" type="sibTrans" cxnId="{F6090CDA-9876-5546-9776-76C62DB6173A}">
      <dgm:prSet/>
      <dgm:spPr/>
      <dgm:t>
        <a:bodyPr/>
        <a:lstStyle/>
        <a:p>
          <a:endParaRPr lang="en-US"/>
        </a:p>
      </dgm:t>
    </dgm:pt>
    <dgm:pt modelId="{429EBCC3-4494-4C4B-A156-1CCDE813F76E}">
      <dgm:prSet/>
      <dgm:spPr/>
      <dgm:t>
        <a:bodyPr/>
        <a:lstStyle/>
        <a:p>
          <a:pPr rtl="0"/>
          <a:r>
            <a:rPr lang="en-US" dirty="0" smtClean="0"/>
            <a:t>2. Conquer</a:t>
          </a:r>
          <a:endParaRPr lang="en-US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/>
        </a:p>
      </dgm:t>
    </dgm:pt>
    <dgm:pt modelId="{3302972D-AFE3-D040-87F6-22220823E78E}" type="sibTrans" cxnId="{F019DD8E-B769-2F4E-8D4F-B34F9F9791CE}">
      <dgm:prSet/>
      <dgm:spPr/>
      <dgm:t>
        <a:bodyPr/>
        <a:lstStyle/>
        <a:p>
          <a:endParaRPr lang="en-US"/>
        </a:p>
      </dgm:t>
    </dgm:pt>
    <dgm:pt modelId="{711EA9D1-CA7B-8444-8F94-45B25FD7ACEC}">
      <dgm:prSet/>
      <dgm:spPr/>
      <dgm:t>
        <a:bodyPr/>
        <a:lstStyle/>
        <a:p>
          <a:pPr rtl="0"/>
          <a:r>
            <a:rPr lang="en-US" dirty="0" smtClean="0"/>
            <a:t>3. Combine</a:t>
          </a:r>
          <a:endParaRPr lang="en-US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EF077C-B0A7-6345-A81B-85B514AB88CF}" type="presOf" srcId="{9483F002-D7B6-6D42-8B1B-B47F75BE20BB}" destId="{324446AC-B558-5445-8C66-D7D8487B5695}" srcOrd="0" destOrd="0" presId="urn:microsoft.com/office/officeart/2005/8/layout/process2"/>
    <dgm:cxn modelId="{4055CFB9-9777-0F4E-A081-B236EDE8D8DC}" type="presOf" srcId="{8E4CDE79-A9F9-334D-B5CB-FFD5C747C7D8}" destId="{351CED16-9313-D64D-A950-CDC0363F93EB}" srcOrd="0" destOrd="0" presId="urn:microsoft.com/office/officeart/2005/8/layout/process2"/>
    <dgm:cxn modelId="{A286CD40-2EAD-DC4E-8043-BF345F505703}" type="presOf" srcId="{3302972D-AFE3-D040-87F6-22220823E78E}" destId="{1514B663-FB8B-F840-8A66-E68C5472D7B6}" srcOrd="1" destOrd="0" presId="urn:microsoft.com/office/officeart/2005/8/layout/process2"/>
    <dgm:cxn modelId="{8A3AE04C-E616-7C4E-9A03-0BA1D7CC303B}" type="presOf" srcId="{711EA9D1-CA7B-8444-8F94-45B25FD7ACEC}" destId="{FDF7931E-5956-144F-8C8C-EC797361EFC3}" srcOrd="0" destOrd="0" presId="urn:microsoft.com/office/officeart/2005/8/layout/process2"/>
    <dgm:cxn modelId="{C50B1EF8-056E-4A46-A359-0EAA37287AE3}" type="presOf" srcId="{3302972D-AFE3-D040-87F6-22220823E78E}" destId="{84D9162E-710A-0149-B3AE-EB88F2829B73}" srcOrd="0" destOrd="0" presId="urn:microsoft.com/office/officeart/2005/8/layout/process2"/>
    <dgm:cxn modelId="{7AE09AEA-595D-0943-9EEC-BF647B9CFA73}" type="presOf" srcId="{2CA045DB-7DD3-E84E-A1A7-F429529741CB}" destId="{B0024294-079B-1049-A53C-B92F3223E8F4}" srcOrd="0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C81C8D3E-F171-7340-AAD2-9BB9EA15668D}" type="presOf" srcId="{429EBCC3-4494-4C4B-A156-1CCDE813F76E}" destId="{423CACA1-630B-A24F-8204-7E545F0AB2BF}" srcOrd="0" destOrd="0" presId="urn:microsoft.com/office/officeart/2005/8/layout/process2"/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86D19332-AD69-E549-A590-A74CF6211808}" type="presOf" srcId="{9483F002-D7B6-6D42-8B1B-B47F75BE20BB}" destId="{043BED3F-3F36-8C40-869E-386C12A789FA}" srcOrd="1" destOrd="0" presId="urn:microsoft.com/office/officeart/2005/8/layout/process2"/>
    <dgm:cxn modelId="{B66323A9-3F32-8240-84B1-215EAED87EEB}" type="presParOf" srcId="{351CED16-9313-D64D-A950-CDC0363F93EB}" destId="{B0024294-079B-1049-A53C-B92F3223E8F4}" srcOrd="0" destOrd="0" presId="urn:microsoft.com/office/officeart/2005/8/layout/process2"/>
    <dgm:cxn modelId="{D3CCA456-4A3F-8846-8995-5324078AA0F6}" type="presParOf" srcId="{351CED16-9313-D64D-A950-CDC0363F93EB}" destId="{324446AC-B558-5445-8C66-D7D8487B5695}" srcOrd="1" destOrd="0" presId="urn:microsoft.com/office/officeart/2005/8/layout/process2"/>
    <dgm:cxn modelId="{663527CA-C44C-0D45-9725-ADC4D4DEAB14}" type="presParOf" srcId="{324446AC-B558-5445-8C66-D7D8487B5695}" destId="{043BED3F-3F36-8C40-869E-386C12A789FA}" srcOrd="0" destOrd="0" presId="urn:microsoft.com/office/officeart/2005/8/layout/process2"/>
    <dgm:cxn modelId="{9546AD90-A205-C14C-B43D-E7BAE1EAB4D7}" type="presParOf" srcId="{351CED16-9313-D64D-A950-CDC0363F93EB}" destId="{423CACA1-630B-A24F-8204-7E545F0AB2BF}" srcOrd="2" destOrd="0" presId="urn:microsoft.com/office/officeart/2005/8/layout/process2"/>
    <dgm:cxn modelId="{1252F123-053C-B841-A0E8-8231F6D56FA1}" type="presParOf" srcId="{351CED16-9313-D64D-A950-CDC0363F93EB}" destId="{84D9162E-710A-0149-B3AE-EB88F2829B73}" srcOrd="3" destOrd="0" presId="urn:microsoft.com/office/officeart/2005/8/layout/process2"/>
    <dgm:cxn modelId="{F87A33F3-8D97-FA4C-A933-B0958E6B4554}" type="presParOf" srcId="{84D9162E-710A-0149-B3AE-EB88F2829B73}" destId="{1514B663-FB8B-F840-8A66-E68C5472D7B6}" srcOrd="0" destOrd="0" presId="urn:microsoft.com/office/officeart/2005/8/layout/process2"/>
    <dgm:cxn modelId="{919375AC-7CD3-C248-81B4-F0C23E231E12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/>
      <dgm:spPr/>
      <dgm:t>
        <a:bodyPr/>
        <a:lstStyle/>
        <a:p>
          <a:pPr rtl="0"/>
          <a:r>
            <a:rPr lang="en-US" dirty="0" smtClean="0"/>
            <a:t>1. Divide</a:t>
          </a:r>
          <a:endParaRPr lang="en-US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/>
        </a:p>
      </dgm:t>
    </dgm:pt>
    <dgm:pt modelId="{9483F002-D7B6-6D42-8B1B-B47F75BE20BB}" type="sibTrans" cxnId="{F6090CDA-9876-5546-9776-76C62DB6173A}">
      <dgm:prSet/>
      <dgm:spPr/>
      <dgm:t>
        <a:bodyPr/>
        <a:lstStyle/>
        <a:p>
          <a:endParaRPr lang="en-US"/>
        </a:p>
      </dgm:t>
    </dgm:pt>
    <dgm:pt modelId="{429EBCC3-4494-4C4B-A156-1CCDE813F76E}">
      <dgm:prSet/>
      <dgm:spPr/>
      <dgm:t>
        <a:bodyPr/>
        <a:lstStyle/>
        <a:p>
          <a:pPr rtl="0"/>
          <a:r>
            <a:rPr lang="en-US" dirty="0" smtClean="0"/>
            <a:t>2. Conquer</a:t>
          </a:r>
          <a:endParaRPr lang="en-US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/>
        </a:p>
      </dgm:t>
    </dgm:pt>
    <dgm:pt modelId="{3302972D-AFE3-D040-87F6-22220823E78E}" type="sibTrans" cxnId="{F019DD8E-B769-2F4E-8D4F-B34F9F9791CE}">
      <dgm:prSet/>
      <dgm:spPr/>
      <dgm:t>
        <a:bodyPr/>
        <a:lstStyle/>
        <a:p>
          <a:endParaRPr lang="en-US"/>
        </a:p>
      </dgm:t>
    </dgm:pt>
    <dgm:pt modelId="{711EA9D1-CA7B-8444-8F94-45B25FD7ACEC}">
      <dgm:prSet/>
      <dgm:spPr/>
      <dgm:t>
        <a:bodyPr/>
        <a:lstStyle/>
        <a:p>
          <a:pPr rtl="0"/>
          <a:r>
            <a:rPr lang="en-US" dirty="0" smtClean="0"/>
            <a:t>3. Combine</a:t>
          </a:r>
          <a:endParaRPr lang="en-US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7E540-1C40-204E-B3FF-D57B87256079}" type="presOf" srcId="{2CA045DB-7DD3-E84E-A1A7-F429529741CB}" destId="{B0024294-079B-1049-A53C-B92F3223E8F4}" srcOrd="0" destOrd="0" presId="urn:microsoft.com/office/officeart/2005/8/layout/process2"/>
    <dgm:cxn modelId="{94208FAF-613A-7448-9FD0-2899086B93DD}" type="presOf" srcId="{3302972D-AFE3-D040-87F6-22220823E78E}" destId="{1514B663-FB8B-F840-8A66-E68C5472D7B6}" srcOrd="1" destOrd="0" presId="urn:microsoft.com/office/officeart/2005/8/layout/process2"/>
    <dgm:cxn modelId="{6CAB593D-E6FD-7444-9907-10B166EB8212}" type="presOf" srcId="{711EA9D1-CA7B-8444-8F94-45B25FD7ACEC}" destId="{FDF7931E-5956-144F-8C8C-EC797361EFC3}" srcOrd="0" destOrd="0" presId="urn:microsoft.com/office/officeart/2005/8/layout/process2"/>
    <dgm:cxn modelId="{3C951E02-0887-2548-B151-D3CFD3648852}" type="presOf" srcId="{3302972D-AFE3-D040-87F6-22220823E78E}" destId="{84D9162E-710A-0149-B3AE-EB88F2829B73}" srcOrd="0" destOrd="0" presId="urn:microsoft.com/office/officeart/2005/8/layout/process2"/>
    <dgm:cxn modelId="{67A822C4-88E0-6441-8693-A97DECA292E8}" type="presOf" srcId="{9483F002-D7B6-6D42-8B1B-B47F75BE20BB}" destId="{324446AC-B558-5445-8C66-D7D8487B5695}" srcOrd="0" destOrd="0" presId="urn:microsoft.com/office/officeart/2005/8/layout/process2"/>
    <dgm:cxn modelId="{D46B9F15-D728-BB44-BE87-B3CE630FF58D}" type="presOf" srcId="{8E4CDE79-A9F9-334D-B5CB-FFD5C747C7D8}" destId="{351CED16-9313-D64D-A950-CDC0363F93EB}" srcOrd="0" destOrd="0" presId="urn:microsoft.com/office/officeart/2005/8/layout/process2"/>
    <dgm:cxn modelId="{8CF006D5-197A-4545-AF62-5154ADFCE9D3}" type="presOf" srcId="{9483F002-D7B6-6D42-8B1B-B47F75BE20BB}" destId="{043BED3F-3F36-8C40-869E-386C12A789FA}" srcOrd="1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3186B104-BEB7-5444-96BF-CCAE1EEB10CD}" type="presOf" srcId="{429EBCC3-4494-4C4B-A156-1CCDE813F76E}" destId="{423CACA1-630B-A24F-8204-7E545F0AB2BF}" srcOrd="0" destOrd="0" presId="urn:microsoft.com/office/officeart/2005/8/layout/process2"/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921F92E9-9961-4743-B97F-FA0AE1DFEA0C}" type="presParOf" srcId="{351CED16-9313-D64D-A950-CDC0363F93EB}" destId="{B0024294-079B-1049-A53C-B92F3223E8F4}" srcOrd="0" destOrd="0" presId="urn:microsoft.com/office/officeart/2005/8/layout/process2"/>
    <dgm:cxn modelId="{DA26F17E-96C8-294F-A84C-21189E32E709}" type="presParOf" srcId="{351CED16-9313-D64D-A950-CDC0363F93EB}" destId="{324446AC-B558-5445-8C66-D7D8487B5695}" srcOrd="1" destOrd="0" presId="urn:microsoft.com/office/officeart/2005/8/layout/process2"/>
    <dgm:cxn modelId="{1F6149A1-4D86-A44F-8282-7F3ABAF6A353}" type="presParOf" srcId="{324446AC-B558-5445-8C66-D7D8487B5695}" destId="{043BED3F-3F36-8C40-869E-386C12A789FA}" srcOrd="0" destOrd="0" presId="urn:microsoft.com/office/officeart/2005/8/layout/process2"/>
    <dgm:cxn modelId="{4C616BD4-D4C9-3F49-981F-E4031813072D}" type="presParOf" srcId="{351CED16-9313-D64D-A950-CDC0363F93EB}" destId="{423CACA1-630B-A24F-8204-7E545F0AB2BF}" srcOrd="2" destOrd="0" presId="urn:microsoft.com/office/officeart/2005/8/layout/process2"/>
    <dgm:cxn modelId="{21063EE7-A84B-1D47-BD6C-94E05A4A6597}" type="presParOf" srcId="{351CED16-9313-D64D-A950-CDC0363F93EB}" destId="{84D9162E-710A-0149-B3AE-EB88F2829B73}" srcOrd="3" destOrd="0" presId="urn:microsoft.com/office/officeart/2005/8/layout/process2"/>
    <dgm:cxn modelId="{24A55DCC-C159-F44A-8F4D-B6ABAD766B79}" type="presParOf" srcId="{84D9162E-710A-0149-B3AE-EB88F2829B73}" destId="{1514B663-FB8B-F840-8A66-E68C5472D7B6}" srcOrd="0" destOrd="0" presId="urn:microsoft.com/office/officeart/2005/8/layout/process2"/>
    <dgm:cxn modelId="{3FD9313F-A343-8C4F-A585-9C12E52BE799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 custT="1"/>
      <dgm:spPr/>
      <dgm:t>
        <a:bodyPr/>
        <a:lstStyle/>
        <a:p>
          <a:pPr rtl="0"/>
          <a:r>
            <a:rPr lang="en-US" sz="2000" dirty="0" smtClean="0"/>
            <a:t>1. Divide</a:t>
          </a:r>
          <a:endParaRPr lang="en-US" sz="2000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 sz="1200"/>
        </a:p>
      </dgm:t>
    </dgm:pt>
    <dgm:pt modelId="{9483F002-D7B6-6D42-8B1B-B47F75BE20BB}" type="sibTrans" cxnId="{F6090CDA-9876-5546-9776-76C62DB6173A}">
      <dgm:prSet custT="1"/>
      <dgm:spPr/>
      <dgm:t>
        <a:bodyPr/>
        <a:lstStyle/>
        <a:p>
          <a:endParaRPr lang="en-US" sz="1400"/>
        </a:p>
      </dgm:t>
    </dgm:pt>
    <dgm:pt modelId="{429EBCC3-4494-4C4B-A156-1CCDE813F76E}">
      <dgm:prSet custT="1"/>
      <dgm:spPr/>
      <dgm:t>
        <a:bodyPr/>
        <a:lstStyle/>
        <a:p>
          <a:pPr rtl="0"/>
          <a:r>
            <a:rPr lang="en-US" sz="2000" dirty="0" smtClean="0"/>
            <a:t>2. Conquer</a:t>
          </a:r>
          <a:endParaRPr lang="en-US" sz="2000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 sz="1200"/>
        </a:p>
      </dgm:t>
    </dgm:pt>
    <dgm:pt modelId="{3302972D-AFE3-D040-87F6-22220823E78E}" type="sibTrans" cxnId="{F019DD8E-B769-2F4E-8D4F-B34F9F9791CE}">
      <dgm:prSet custT="1"/>
      <dgm:spPr/>
      <dgm:t>
        <a:bodyPr/>
        <a:lstStyle/>
        <a:p>
          <a:endParaRPr lang="en-US" sz="1400"/>
        </a:p>
      </dgm:t>
    </dgm:pt>
    <dgm:pt modelId="{711EA9D1-CA7B-8444-8F94-45B25FD7ACEC}">
      <dgm:prSet custT="1"/>
      <dgm:spPr/>
      <dgm:t>
        <a:bodyPr/>
        <a:lstStyle/>
        <a:p>
          <a:pPr rtl="0"/>
          <a:r>
            <a:rPr lang="en-US" sz="2000" dirty="0" smtClean="0"/>
            <a:t>3. Combine</a:t>
          </a:r>
          <a:endParaRPr lang="en-US" sz="2000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 sz="1200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 sz="1200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 custScaleY="35283" custLinFactY="-60345" custLinFactNeighborX="1128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 custScaleY="46987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 custScaleY="41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 custScaleY="46987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 custScaleY="36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E55EBE-6E92-FE43-AD2D-5E3CD3A120CE}" type="presOf" srcId="{3302972D-AFE3-D040-87F6-22220823E78E}" destId="{84D9162E-710A-0149-B3AE-EB88F2829B73}" srcOrd="0" destOrd="0" presId="urn:microsoft.com/office/officeart/2005/8/layout/process2"/>
    <dgm:cxn modelId="{AA58D777-D1EF-FB41-9898-DDD0FDAC2FDA}" type="presOf" srcId="{429EBCC3-4494-4C4B-A156-1CCDE813F76E}" destId="{423CACA1-630B-A24F-8204-7E545F0AB2BF}" srcOrd="0" destOrd="0" presId="urn:microsoft.com/office/officeart/2005/8/layout/process2"/>
    <dgm:cxn modelId="{1ED75162-9F60-A140-B85C-9E65385398A2}" type="presOf" srcId="{2CA045DB-7DD3-E84E-A1A7-F429529741CB}" destId="{B0024294-079B-1049-A53C-B92F3223E8F4}" srcOrd="0" destOrd="0" presId="urn:microsoft.com/office/officeart/2005/8/layout/process2"/>
    <dgm:cxn modelId="{0B41B79C-89FA-7B41-A3D1-524FCED96E3F}" type="presOf" srcId="{9483F002-D7B6-6D42-8B1B-B47F75BE20BB}" destId="{043BED3F-3F36-8C40-869E-386C12A789FA}" srcOrd="1" destOrd="0" presId="urn:microsoft.com/office/officeart/2005/8/layout/process2"/>
    <dgm:cxn modelId="{F1732CA5-195D-784D-806A-28246A063B36}" type="presOf" srcId="{711EA9D1-CA7B-8444-8F94-45B25FD7ACEC}" destId="{FDF7931E-5956-144F-8C8C-EC797361EFC3}" srcOrd="0" destOrd="0" presId="urn:microsoft.com/office/officeart/2005/8/layout/process2"/>
    <dgm:cxn modelId="{DA473E4D-B0BA-CD46-87DE-F589FCA589BB}" type="presOf" srcId="{3302972D-AFE3-D040-87F6-22220823E78E}" destId="{1514B663-FB8B-F840-8A66-E68C5472D7B6}" srcOrd="1" destOrd="0" presId="urn:microsoft.com/office/officeart/2005/8/layout/process2"/>
    <dgm:cxn modelId="{3550989F-8935-FC43-83A5-41B5CBC7B420}" type="presOf" srcId="{8E4CDE79-A9F9-334D-B5CB-FFD5C747C7D8}" destId="{351CED16-9313-D64D-A950-CDC0363F93EB}" srcOrd="0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9FD982A2-CD3E-CD4B-AF69-938F3116C62B}" type="presOf" srcId="{9483F002-D7B6-6D42-8B1B-B47F75BE20BB}" destId="{324446AC-B558-5445-8C66-D7D8487B5695}" srcOrd="0" destOrd="0" presId="urn:microsoft.com/office/officeart/2005/8/layout/process2"/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507F7A17-2D57-944F-84B3-5B54FCA7EB04}" type="presParOf" srcId="{351CED16-9313-D64D-A950-CDC0363F93EB}" destId="{B0024294-079B-1049-A53C-B92F3223E8F4}" srcOrd="0" destOrd="0" presId="urn:microsoft.com/office/officeart/2005/8/layout/process2"/>
    <dgm:cxn modelId="{5655F555-C9BE-D948-8018-E5FF24E3668F}" type="presParOf" srcId="{351CED16-9313-D64D-A950-CDC0363F93EB}" destId="{324446AC-B558-5445-8C66-D7D8487B5695}" srcOrd="1" destOrd="0" presId="urn:microsoft.com/office/officeart/2005/8/layout/process2"/>
    <dgm:cxn modelId="{C225E3DA-CE5F-D14A-A6A1-AD9D596B0D86}" type="presParOf" srcId="{324446AC-B558-5445-8C66-D7D8487B5695}" destId="{043BED3F-3F36-8C40-869E-386C12A789FA}" srcOrd="0" destOrd="0" presId="urn:microsoft.com/office/officeart/2005/8/layout/process2"/>
    <dgm:cxn modelId="{0B6C307C-C411-7C44-A30A-B1A7744F5B72}" type="presParOf" srcId="{351CED16-9313-D64D-A950-CDC0363F93EB}" destId="{423CACA1-630B-A24F-8204-7E545F0AB2BF}" srcOrd="2" destOrd="0" presId="urn:microsoft.com/office/officeart/2005/8/layout/process2"/>
    <dgm:cxn modelId="{0367D181-DBD7-E74F-97D4-E9EB95F45ABB}" type="presParOf" srcId="{351CED16-9313-D64D-A950-CDC0363F93EB}" destId="{84D9162E-710A-0149-B3AE-EB88F2829B73}" srcOrd="3" destOrd="0" presId="urn:microsoft.com/office/officeart/2005/8/layout/process2"/>
    <dgm:cxn modelId="{A1DF6C84-1BD0-4946-9FF1-5E2B595E7076}" type="presParOf" srcId="{84D9162E-710A-0149-B3AE-EB88F2829B73}" destId="{1514B663-FB8B-F840-8A66-E68C5472D7B6}" srcOrd="0" destOrd="0" presId="urn:microsoft.com/office/officeart/2005/8/layout/process2"/>
    <dgm:cxn modelId="{49B2539A-ADE0-7E4F-A425-A552957FD666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4CDE79-A9F9-334D-B5CB-FFD5C747C7D8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A045DB-7DD3-E84E-A1A7-F429529741CB}">
      <dgm:prSet/>
      <dgm:spPr/>
      <dgm:t>
        <a:bodyPr/>
        <a:lstStyle/>
        <a:p>
          <a:pPr rtl="0"/>
          <a:r>
            <a:rPr lang="en-US" dirty="0" smtClean="0"/>
            <a:t>1. Divide</a:t>
          </a:r>
          <a:endParaRPr lang="en-US" dirty="0"/>
        </a:p>
      </dgm:t>
    </dgm:pt>
    <dgm:pt modelId="{1442094C-C9BA-074B-B4CF-79EE5BEF6A40}" type="parTrans" cxnId="{F6090CDA-9876-5546-9776-76C62DB6173A}">
      <dgm:prSet/>
      <dgm:spPr/>
      <dgm:t>
        <a:bodyPr/>
        <a:lstStyle/>
        <a:p>
          <a:endParaRPr lang="en-US"/>
        </a:p>
      </dgm:t>
    </dgm:pt>
    <dgm:pt modelId="{9483F002-D7B6-6D42-8B1B-B47F75BE20BB}" type="sibTrans" cxnId="{F6090CDA-9876-5546-9776-76C62DB6173A}">
      <dgm:prSet/>
      <dgm:spPr/>
      <dgm:t>
        <a:bodyPr/>
        <a:lstStyle/>
        <a:p>
          <a:endParaRPr lang="en-US"/>
        </a:p>
      </dgm:t>
    </dgm:pt>
    <dgm:pt modelId="{429EBCC3-4494-4C4B-A156-1CCDE813F76E}">
      <dgm:prSet/>
      <dgm:spPr/>
      <dgm:t>
        <a:bodyPr/>
        <a:lstStyle/>
        <a:p>
          <a:pPr rtl="0"/>
          <a:r>
            <a:rPr lang="en-US" dirty="0" smtClean="0"/>
            <a:t>2. Conquer</a:t>
          </a:r>
          <a:endParaRPr lang="en-US" dirty="0"/>
        </a:p>
      </dgm:t>
    </dgm:pt>
    <dgm:pt modelId="{B43C0922-387D-8248-B99D-B3FE73F998B0}" type="parTrans" cxnId="{F019DD8E-B769-2F4E-8D4F-B34F9F9791CE}">
      <dgm:prSet/>
      <dgm:spPr/>
      <dgm:t>
        <a:bodyPr/>
        <a:lstStyle/>
        <a:p>
          <a:endParaRPr lang="en-US"/>
        </a:p>
      </dgm:t>
    </dgm:pt>
    <dgm:pt modelId="{3302972D-AFE3-D040-87F6-22220823E78E}" type="sibTrans" cxnId="{F019DD8E-B769-2F4E-8D4F-B34F9F9791CE}">
      <dgm:prSet/>
      <dgm:spPr/>
      <dgm:t>
        <a:bodyPr/>
        <a:lstStyle/>
        <a:p>
          <a:endParaRPr lang="en-US"/>
        </a:p>
      </dgm:t>
    </dgm:pt>
    <dgm:pt modelId="{711EA9D1-CA7B-8444-8F94-45B25FD7ACEC}">
      <dgm:prSet/>
      <dgm:spPr/>
      <dgm:t>
        <a:bodyPr/>
        <a:lstStyle/>
        <a:p>
          <a:pPr rtl="0"/>
          <a:r>
            <a:rPr lang="en-US" dirty="0" smtClean="0"/>
            <a:t>3. Combine</a:t>
          </a:r>
          <a:endParaRPr lang="en-US" dirty="0"/>
        </a:p>
      </dgm:t>
    </dgm:pt>
    <dgm:pt modelId="{F16A7236-067A-B74E-9C46-B385BFC1D14C}" type="parTrans" cxnId="{7408111C-0E5D-CE4D-82EC-48A99885919B}">
      <dgm:prSet/>
      <dgm:spPr/>
      <dgm:t>
        <a:bodyPr/>
        <a:lstStyle/>
        <a:p>
          <a:endParaRPr lang="en-US"/>
        </a:p>
      </dgm:t>
    </dgm:pt>
    <dgm:pt modelId="{BE28B23C-6FB8-764D-BBCE-BACA0E12A2E9}" type="sibTrans" cxnId="{7408111C-0E5D-CE4D-82EC-48A99885919B}">
      <dgm:prSet/>
      <dgm:spPr/>
      <dgm:t>
        <a:bodyPr/>
        <a:lstStyle/>
        <a:p>
          <a:endParaRPr lang="en-US"/>
        </a:p>
      </dgm:t>
    </dgm:pt>
    <dgm:pt modelId="{351CED16-9313-D64D-A950-CDC0363F93EB}" type="pres">
      <dgm:prSet presAssocID="{8E4CDE79-A9F9-334D-B5CB-FFD5C747C7D8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24294-079B-1049-A53C-B92F3223E8F4}" type="pres">
      <dgm:prSet presAssocID="{2CA045DB-7DD3-E84E-A1A7-F429529741CB}" presName="node" presStyleLbl="node1" presStyleIdx="0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46AC-B558-5445-8C66-D7D8487B5695}" type="pres">
      <dgm:prSet presAssocID="{9483F002-D7B6-6D42-8B1B-B47F75BE20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43BED3F-3F36-8C40-869E-386C12A789FA}" type="pres">
      <dgm:prSet presAssocID="{9483F002-D7B6-6D42-8B1B-B47F75BE20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3CACA1-630B-A24F-8204-7E545F0AB2BF}" type="pres">
      <dgm:prSet presAssocID="{429EBCC3-4494-4C4B-A156-1CCDE813F76E}" presName="node" presStyleLbl="node1" presStyleIdx="1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9162E-710A-0149-B3AE-EB88F2829B73}" type="pres">
      <dgm:prSet presAssocID="{3302972D-AFE3-D040-87F6-22220823E78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14B663-FB8B-F840-8A66-E68C5472D7B6}" type="pres">
      <dgm:prSet presAssocID="{3302972D-AFE3-D040-87F6-22220823E78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F7931E-5956-144F-8C8C-EC797361EFC3}" type="pres">
      <dgm:prSet presAssocID="{711EA9D1-CA7B-8444-8F94-45B25FD7ACEC}" presName="node" presStyleLbl="node1" presStyleIdx="2" presStyleCnt="3" custScaleX="11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8111C-0E5D-CE4D-82EC-48A99885919B}" srcId="{8E4CDE79-A9F9-334D-B5CB-FFD5C747C7D8}" destId="{711EA9D1-CA7B-8444-8F94-45B25FD7ACEC}" srcOrd="2" destOrd="0" parTransId="{F16A7236-067A-B74E-9C46-B385BFC1D14C}" sibTransId="{BE28B23C-6FB8-764D-BBCE-BACA0E12A2E9}"/>
    <dgm:cxn modelId="{5A6B488A-7851-8B4D-A2FC-19194F9613B1}" type="presOf" srcId="{3302972D-AFE3-D040-87F6-22220823E78E}" destId="{1514B663-FB8B-F840-8A66-E68C5472D7B6}" srcOrd="1" destOrd="0" presId="urn:microsoft.com/office/officeart/2005/8/layout/process2"/>
    <dgm:cxn modelId="{626F3195-AD6B-CE4D-8ADE-043BE0BEB88B}" type="presOf" srcId="{429EBCC3-4494-4C4B-A156-1CCDE813F76E}" destId="{423CACA1-630B-A24F-8204-7E545F0AB2BF}" srcOrd="0" destOrd="0" presId="urn:microsoft.com/office/officeart/2005/8/layout/process2"/>
    <dgm:cxn modelId="{DEC34626-E1F5-BD47-9C23-C1381061A517}" type="presOf" srcId="{9483F002-D7B6-6D42-8B1B-B47F75BE20BB}" destId="{043BED3F-3F36-8C40-869E-386C12A789FA}" srcOrd="1" destOrd="0" presId="urn:microsoft.com/office/officeart/2005/8/layout/process2"/>
    <dgm:cxn modelId="{1C35BD9D-14E4-6148-ACE1-955B5C627AA5}" type="presOf" srcId="{711EA9D1-CA7B-8444-8F94-45B25FD7ACEC}" destId="{FDF7931E-5956-144F-8C8C-EC797361EFC3}" srcOrd="0" destOrd="0" presId="urn:microsoft.com/office/officeart/2005/8/layout/process2"/>
    <dgm:cxn modelId="{F6090CDA-9876-5546-9776-76C62DB6173A}" srcId="{8E4CDE79-A9F9-334D-B5CB-FFD5C747C7D8}" destId="{2CA045DB-7DD3-E84E-A1A7-F429529741CB}" srcOrd="0" destOrd="0" parTransId="{1442094C-C9BA-074B-B4CF-79EE5BEF6A40}" sibTransId="{9483F002-D7B6-6D42-8B1B-B47F75BE20BB}"/>
    <dgm:cxn modelId="{C06AB4FD-BEBF-0A44-BE6F-6EC7DCC7B4F2}" type="presOf" srcId="{2CA045DB-7DD3-E84E-A1A7-F429529741CB}" destId="{B0024294-079B-1049-A53C-B92F3223E8F4}" srcOrd="0" destOrd="0" presId="urn:microsoft.com/office/officeart/2005/8/layout/process2"/>
    <dgm:cxn modelId="{F019DD8E-B769-2F4E-8D4F-B34F9F9791CE}" srcId="{8E4CDE79-A9F9-334D-B5CB-FFD5C747C7D8}" destId="{429EBCC3-4494-4C4B-A156-1CCDE813F76E}" srcOrd="1" destOrd="0" parTransId="{B43C0922-387D-8248-B99D-B3FE73F998B0}" sibTransId="{3302972D-AFE3-D040-87F6-22220823E78E}"/>
    <dgm:cxn modelId="{DD9CB21E-EF04-AF44-9BBC-05A632EB9B5C}" type="presOf" srcId="{9483F002-D7B6-6D42-8B1B-B47F75BE20BB}" destId="{324446AC-B558-5445-8C66-D7D8487B5695}" srcOrd="0" destOrd="0" presId="urn:microsoft.com/office/officeart/2005/8/layout/process2"/>
    <dgm:cxn modelId="{884F56CE-546F-A042-A5D4-4722D7144A06}" type="presOf" srcId="{8E4CDE79-A9F9-334D-B5CB-FFD5C747C7D8}" destId="{351CED16-9313-D64D-A950-CDC0363F93EB}" srcOrd="0" destOrd="0" presId="urn:microsoft.com/office/officeart/2005/8/layout/process2"/>
    <dgm:cxn modelId="{806CB023-7B9D-EF44-87B5-EC159620B81B}" type="presOf" srcId="{3302972D-AFE3-D040-87F6-22220823E78E}" destId="{84D9162E-710A-0149-B3AE-EB88F2829B73}" srcOrd="0" destOrd="0" presId="urn:microsoft.com/office/officeart/2005/8/layout/process2"/>
    <dgm:cxn modelId="{499B49BF-7365-4D4C-BF42-CC3B57ED3048}" type="presParOf" srcId="{351CED16-9313-D64D-A950-CDC0363F93EB}" destId="{B0024294-079B-1049-A53C-B92F3223E8F4}" srcOrd="0" destOrd="0" presId="urn:microsoft.com/office/officeart/2005/8/layout/process2"/>
    <dgm:cxn modelId="{4F9E4B14-3E31-8B49-B99A-3687BA2225A3}" type="presParOf" srcId="{351CED16-9313-D64D-A950-CDC0363F93EB}" destId="{324446AC-B558-5445-8C66-D7D8487B5695}" srcOrd="1" destOrd="0" presId="urn:microsoft.com/office/officeart/2005/8/layout/process2"/>
    <dgm:cxn modelId="{550AD027-4EBE-6E48-8981-077DF1E413D8}" type="presParOf" srcId="{324446AC-B558-5445-8C66-D7D8487B5695}" destId="{043BED3F-3F36-8C40-869E-386C12A789FA}" srcOrd="0" destOrd="0" presId="urn:microsoft.com/office/officeart/2005/8/layout/process2"/>
    <dgm:cxn modelId="{651C2BF7-B84F-6548-9FFF-7C651E8305BA}" type="presParOf" srcId="{351CED16-9313-D64D-A950-CDC0363F93EB}" destId="{423CACA1-630B-A24F-8204-7E545F0AB2BF}" srcOrd="2" destOrd="0" presId="urn:microsoft.com/office/officeart/2005/8/layout/process2"/>
    <dgm:cxn modelId="{27B47CAE-8B36-3B41-A3B1-125EF3BB7310}" type="presParOf" srcId="{351CED16-9313-D64D-A950-CDC0363F93EB}" destId="{84D9162E-710A-0149-B3AE-EB88F2829B73}" srcOrd="3" destOrd="0" presId="urn:microsoft.com/office/officeart/2005/8/layout/process2"/>
    <dgm:cxn modelId="{1A302819-A46F-DC43-BB4B-DA3F0039115E}" type="presParOf" srcId="{84D9162E-710A-0149-B3AE-EB88F2829B73}" destId="{1514B663-FB8B-F840-8A66-E68C5472D7B6}" srcOrd="0" destOrd="0" presId="urn:microsoft.com/office/officeart/2005/8/layout/process2"/>
    <dgm:cxn modelId="{44B06CEB-D82F-0D45-8320-BE737043522E}" type="presParOf" srcId="{351CED16-9313-D64D-A950-CDC0363F93EB}" destId="{FDF7931E-5956-144F-8C8C-EC797361EF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499398" y="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Divide</a:t>
          </a:r>
          <a:endParaRPr lang="en-US" sz="2500" kern="1200" dirty="0"/>
        </a:p>
      </dsp:txBody>
      <dsp:txXfrm>
        <a:off x="527854" y="28456"/>
        <a:ext cx="1916090" cy="914637"/>
      </dsp:txXfrm>
    </dsp:sp>
    <dsp:sp modelId="{324446AC-B558-5445-8C66-D7D8487B5695}">
      <dsp:nvSpPr>
        <dsp:cNvPr id="0" name=""/>
        <dsp:cNvSpPr/>
      </dsp:nvSpPr>
      <dsp:spPr>
        <a:xfrm rot="5400000">
          <a:off x="1303734" y="995838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1032271"/>
        <a:ext cx="262319" cy="255032"/>
      </dsp:txXfrm>
    </dsp:sp>
    <dsp:sp modelId="{423CACA1-630B-A24F-8204-7E545F0AB2BF}">
      <dsp:nvSpPr>
        <dsp:cNvPr id="0" name=""/>
        <dsp:cNvSpPr/>
      </dsp:nvSpPr>
      <dsp:spPr>
        <a:xfrm>
          <a:off x="499398" y="1457324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Conquer</a:t>
          </a:r>
          <a:endParaRPr lang="en-US" sz="2500" kern="1200" dirty="0"/>
        </a:p>
      </dsp:txBody>
      <dsp:txXfrm>
        <a:off x="527854" y="1485780"/>
        <a:ext cx="1916090" cy="914637"/>
      </dsp:txXfrm>
    </dsp:sp>
    <dsp:sp modelId="{84D9162E-710A-0149-B3AE-EB88F2829B73}">
      <dsp:nvSpPr>
        <dsp:cNvPr id="0" name=""/>
        <dsp:cNvSpPr/>
      </dsp:nvSpPr>
      <dsp:spPr>
        <a:xfrm rot="5400000">
          <a:off x="1303734" y="2453163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2489596"/>
        <a:ext cx="262319" cy="255032"/>
      </dsp:txXfrm>
    </dsp:sp>
    <dsp:sp modelId="{FDF7931E-5956-144F-8C8C-EC797361EFC3}">
      <dsp:nvSpPr>
        <dsp:cNvPr id="0" name=""/>
        <dsp:cNvSpPr/>
      </dsp:nvSpPr>
      <dsp:spPr>
        <a:xfrm>
          <a:off x="499398" y="291465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Combine</a:t>
          </a:r>
          <a:endParaRPr lang="en-US" sz="2500" kern="1200" dirty="0"/>
        </a:p>
      </dsp:txBody>
      <dsp:txXfrm>
        <a:off x="527854" y="2943106"/>
        <a:ext cx="1916090" cy="914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499398" y="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Divide</a:t>
          </a:r>
          <a:endParaRPr lang="en-US" sz="2500" kern="1200" dirty="0"/>
        </a:p>
      </dsp:txBody>
      <dsp:txXfrm>
        <a:off x="527854" y="28456"/>
        <a:ext cx="1916090" cy="914637"/>
      </dsp:txXfrm>
    </dsp:sp>
    <dsp:sp modelId="{324446AC-B558-5445-8C66-D7D8487B5695}">
      <dsp:nvSpPr>
        <dsp:cNvPr id="0" name=""/>
        <dsp:cNvSpPr/>
      </dsp:nvSpPr>
      <dsp:spPr>
        <a:xfrm rot="5400000">
          <a:off x="1303734" y="995838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1032271"/>
        <a:ext cx="262319" cy="255032"/>
      </dsp:txXfrm>
    </dsp:sp>
    <dsp:sp modelId="{423CACA1-630B-A24F-8204-7E545F0AB2BF}">
      <dsp:nvSpPr>
        <dsp:cNvPr id="0" name=""/>
        <dsp:cNvSpPr/>
      </dsp:nvSpPr>
      <dsp:spPr>
        <a:xfrm>
          <a:off x="499398" y="1457324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Conquer</a:t>
          </a:r>
          <a:endParaRPr lang="en-US" sz="2500" kern="1200" dirty="0"/>
        </a:p>
      </dsp:txBody>
      <dsp:txXfrm>
        <a:off x="527854" y="1485780"/>
        <a:ext cx="1916090" cy="914637"/>
      </dsp:txXfrm>
    </dsp:sp>
    <dsp:sp modelId="{84D9162E-710A-0149-B3AE-EB88F2829B73}">
      <dsp:nvSpPr>
        <dsp:cNvPr id="0" name=""/>
        <dsp:cNvSpPr/>
      </dsp:nvSpPr>
      <dsp:spPr>
        <a:xfrm rot="5400000">
          <a:off x="1303734" y="2453163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2489596"/>
        <a:ext cx="262319" cy="255032"/>
      </dsp:txXfrm>
    </dsp:sp>
    <dsp:sp modelId="{FDF7931E-5956-144F-8C8C-EC797361EFC3}">
      <dsp:nvSpPr>
        <dsp:cNvPr id="0" name=""/>
        <dsp:cNvSpPr/>
      </dsp:nvSpPr>
      <dsp:spPr>
        <a:xfrm>
          <a:off x="499398" y="291465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Combine</a:t>
          </a:r>
          <a:endParaRPr lang="en-US" sz="2500" kern="1200" dirty="0"/>
        </a:p>
      </dsp:txBody>
      <dsp:txXfrm>
        <a:off x="527854" y="2943106"/>
        <a:ext cx="1916090" cy="914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499398" y="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Divide</a:t>
          </a:r>
          <a:endParaRPr lang="en-US" sz="2500" kern="1200" dirty="0"/>
        </a:p>
      </dsp:txBody>
      <dsp:txXfrm>
        <a:off x="527854" y="28456"/>
        <a:ext cx="1916090" cy="914637"/>
      </dsp:txXfrm>
    </dsp:sp>
    <dsp:sp modelId="{324446AC-B558-5445-8C66-D7D8487B5695}">
      <dsp:nvSpPr>
        <dsp:cNvPr id="0" name=""/>
        <dsp:cNvSpPr/>
      </dsp:nvSpPr>
      <dsp:spPr>
        <a:xfrm rot="5400000">
          <a:off x="1303734" y="995838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1032271"/>
        <a:ext cx="262319" cy="255032"/>
      </dsp:txXfrm>
    </dsp:sp>
    <dsp:sp modelId="{423CACA1-630B-A24F-8204-7E545F0AB2BF}">
      <dsp:nvSpPr>
        <dsp:cNvPr id="0" name=""/>
        <dsp:cNvSpPr/>
      </dsp:nvSpPr>
      <dsp:spPr>
        <a:xfrm>
          <a:off x="499398" y="1457324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Conquer</a:t>
          </a:r>
          <a:endParaRPr lang="en-US" sz="2500" kern="1200" dirty="0"/>
        </a:p>
      </dsp:txBody>
      <dsp:txXfrm>
        <a:off x="527854" y="1485780"/>
        <a:ext cx="1916090" cy="914637"/>
      </dsp:txXfrm>
    </dsp:sp>
    <dsp:sp modelId="{84D9162E-710A-0149-B3AE-EB88F2829B73}">
      <dsp:nvSpPr>
        <dsp:cNvPr id="0" name=""/>
        <dsp:cNvSpPr/>
      </dsp:nvSpPr>
      <dsp:spPr>
        <a:xfrm rot="5400000">
          <a:off x="1303734" y="2453163"/>
          <a:ext cx="364331" cy="43719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1354741" y="2489596"/>
        <a:ext cx="262319" cy="255032"/>
      </dsp:txXfrm>
    </dsp:sp>
    <dsp:sp modelId="{FDF7931E-5956-144F-8C8C-EC797361EFC3}">
      <dsp:nvSpPr>
        <dsp:cNvPr id="0" name=""/>
        <dsp:cNvSpPr/>
      </dsp:nvSpPr>
      <dsp:spPr>
        <a:xfrm>
          <a:off x="499398" y="2914650"/>
          <a:ext cx="1973002" cy="97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Combine</a:t>
          </a:r>
          <a:endParaRPr lang="en-US" sz="2500" kern="1200" dirty="0"/>
        </a:p>
      </dsp:txBody>
      <dsp:txXfrm>
        <a:off x="527854" y="2943106"/>
        <a:ext cx="1916090" cy="914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528818" y="0"/>
          <a:ext cx="1914162" cy="94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Divide</a:t>
          </a:r>
          <a:endParaRPr lang="en-US" sz="2500" kern="1200" dirty="0"/>
        </a:p>
      </dsp:txBody>
      <dsp:txXfrm>
        <a:off x="556425" y="27607"/>
        <a:ext cx="1858948" cy="887361"/>
      </dsp:txXfrm>
    </dsp:sp>
    <dsp:sp modelId="{324446AC-B558-5445-8C66-D7D8487B5695}">
      <dsp:nvSpPr>
        <dsp:cNvPr id="0" name=""/>
        <dsp:cNvSpPr/>
      </dsp:nvSpPr>
      <dsp:spPr>
        <a:xfrm rot="5400000">
          <a:off x="1309167" y="966140"/>
          <a:ext cx="353465" cy="424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358653" y="1001487"/>
        <a:ext cx="254495" cy="247426"/>
      </dsp:txXfrm>
    </dsp:sp>
    <dsp:sp modelId="{423CACA1-630B-A24F-8204-7E545F0AB2BF}">
      <dsp:nvSpPr>
        <dsp:cNvPr id="0" name=""/>
        <dsp:cNvSpPr/>
      </dsp:nvSpPr>
      <dsp:spPr>
        <a:xfrm>
          <a:off x="528818" y="1413863"/>
          <a:ext cx="1914162" cy="94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Conquer</a:t>
          </a:r>
          <a:endParaRPr lang="en-US" sz="2500" kern="1200" dirty="0"/>
        </a:p>
      </dsp:txBody>
      <dsp:txXfrm>
        <a:off x="556425" y="1441470"/>
        <a:ext cx="1858948" cy="887361"/>
      </dsp:txXfrm>
    </dsp:sp>
    <dsp:sp modelId="{84D9162E-710A-0149-B3AE-EB88F2829B73}">
      <dsp:nvSpPr>
        <dsp:cNvPr id="0" name=""/>
        <dsp:cNvSpPr/>
      </dsp:nvSpPr>
      <dsp:spPr>
        <a:xfrm rot="5400000">
          <a:off x="1309167" y="2380003"/>
          <a:ext cx="353465" cy="4241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358653" y="2415350"/>
        <a:ext cx="254495" cy="247426"/>
      </dsp:txXfrm>
    </dsp:sp>
    <dsp:sp modelId="{FDF7931E-5956-144F-8C8C-EC797361EFC3}">
      <dsp:nvSpPr>
        <dsp:cNvPr id="0" name=""/>
        <dsp:cNvSpPr/>
      </dsp:nvSpPr>
      <dsp:spPr>
        <a:xfrm>
          <a:off x="528818" y="2827727"/>
          <a:ext cx="1914162" cy="94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Combine</a:t>
          </a:r>
          <a:endParaRPr lang="en-US" sz="2500" kern="1200" dirty="0"/>
        </a:p>
      </dsp:txBody>
      <dsp:txXfrm>
        <a:off x="556425" y="2855334"/>
        <a:ext cx="1858948" cy="887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0" y="0"/>
          <a:ext cx="1524000" cy="920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Divide</a:t>
          </a:r>
          <a:endParaRPr lang="en-US" sz="2000" kern="1200" dirty="0"/>
        </a:p>
      </dsp:txBody>
      <dsp:txXfrm>
        <a:off x="26956" y="26956"/>
        <a:ext cx="1470088" cy="866438"/>
      </dsp:txXfrm>
    </dsp:sp>
    <dsp:sp modelId="{324446AC-B558-5445-8C66-D7D8487B5695}">
      <dsp:nvSpPr>
        <dsp:cNvPr id="0" name=""/>
        <dsp:cNvSpPr/>
      </dsp:nvSpPr>
      <dsp:spPr>
        <a:xfrm rot="5400000">
          <a:off x="272873" y="1296748"/>
          <a:ext cx="978252" cy="551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96536" y="1083393"/>
        <a:ext cx="330925" cy="812790"/>
      </dsp:txXfrm>
    </dsp:sp>
    <dsp:sp modelId="{423CACA1-630B-A24F-8204-7E545F0AB2BF}">
      <dsp:nvSpPr>
        <dsp:cNvPr id="0" name=""/>
        <dsp:cNvSpPr/>
      </dsp:nvSpPr>
      <dsp:spPr>
        <a:xfrm>
          <a:off x="0" y="2224687"/>
          <a:ext cx="1524000" cy="1088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Conquer</a:t>
          </a:r>
          <a:endParaRPr lang="en-US" sz="2000" kern="1200" dirty="0"/>
        </a:p>
      </dsp:txBody>
      <dsp:txXfrm>
        <a:off x="31882" y="2256569"/>
        <a:ext cx="1460236" cy="1024781"/>
      </dsp:txXfrm>
    </dsp:sp>
    <dsp:sp modelId="{84D9162E-710A-0149-B3AE-EB88F2829B73}">
      <dsp:nvSpPr>
        <dsp:cNvPr id="0" name=""/>
        <dsp:cNvSpPr/>
      </dsp:nvSpPr>
      <dsp:spPr>
        <a:xfrm rot="5400000">
          <a:off x="272909" y="3689583"/>
          <a:ext cx="978180" cy="5515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596536" y="3476264"/>
        <a:ext cx="330925" cy="812718"/>
      </dsp:txXfrm>
    </dsp:sp>
    <dsp:sp modelId="{FDF7931E-5956-144F-8C8C-EC797361EFC3}">
      <dsp:nvSpPr>
        <dsp:cNvPr id="0" name=""/>
        <dsp:cNvSpPr/>
      </dsp:nvSpPr>
      <dsp:spPr>
        <a:xfrm>
          <a:off x="0" y="4617474"/>
          <a:ext cx="1524000" cy="941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Combine</a:t>
          </a:r>
          <a:endParaRPr lang="en-US" sz="2000" kern="1200" dirty="0"/>
        </a:p>
      </dsp:txBody>
      <dsp:txXfrm>
        <a:off x="27573" y="4645047"/>
        <a:ext cx="1468854" cy="886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4294-079B-1049-A53C-B92F3223E8F4}">
      <dsp:nvSpPr>
        <dsp:cNvPr id="0" name=""/>
        <dsp:cNvSpPr/>
      </dsp:nvSpPr>
      <dsp:spPr>
        <a:xfrm>
          <a:off x="648617" y="0"/>
          <a:ext cx="1674565" cy="824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 Divide</a:t>
          </a:r>
          <a:endParaRPr lang="en-US" sz="2100" kern="1200" dirty="0"/>
        </a:p>
      </dsp:txBody>
      <dsp:txXfrm>
        <a:off x="672768" y="24151"/>
        <a:ext cx="1626263" cy="776290"/>
      </dsp:txXfrm>
    </dsp:sp>
    <dsp:sp modelId="{324446AC-B558-5445-8C66-D7D8487B5695}">
      <dsp:nvSpPr>
        <dsp:cNvPr id="0" name=""/>
        <dsp:cNvSpPr/>
      </dsp:nvSpPr>
      <dsp:spPr>
        <a:xfrm rot="5400000">
          <a:off x="1331288" y="845207"/>
          <a:ext cx="309222" cy="3710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374580" y="876129"/>
        <a:ext cx="222640" cy="216455"/>
      </dsp:txXfrm>
    </dsp:sp>
    <dsp:sp modelId="{423CACA1-630B-A24F-8204-7E545F0AB2BF}">
      <dsp:nvSpPr>
        <dsp:cNvPr id="0" name=""/>
        <dsp:cNvSpPr/>
      </dsp:nvSpPr>
      <dsp:spPr>
        <a:xfrm>
          <a:off x="648617" y="1236889"/>
          <a:ext cx="1674565" cy="824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 Conquer</a:t>
          </a:r>
          <a:endParaRPr lang="en-US" sz="2100" kern="1200" dirty="0"/>
        </a:p>
      </dsp:txBody>
      <dsp:txXfrm>
        <a:off x="672768" y="1261040"/>
        <a:ext cx="1626263" cy="776290"/>
      </dsp:txXfrm>
    </dsp:sp>
    <dsp:sp modelId="{84D9162E-710A-0149-B3AE-EB88F2829B73}">
      <dsp:nvSpPr>
        <dsp:cNvPr id="0" name=""/>
        <dsp:cNvSpPr/>
      </dsp:nvSpPr>
      <dsp:spPr>
        <a:xfrm rot="5400000">
          <a:off x="1331288" y="2082097"/>
          <a:ext cx="309222" cy="3710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374580" y="2113019"/>
        <a:ext cx="222640" cy="216455"/>
      </dsp:txXfrm>
    </dsp:sp>
    <dsp:sp modelId="{FDF7931E-5956-144F-8C8C-EC797361EFC3}">
      <dsp:nvSpPr>
        <dsp:cNvPr id="0" name=""/>
        <dsp:cNvSpPr/>
      </dsp:nvSpPr>
      <dsp:spPr>
        <a:xfrm>
          <a:off x="648617" y="2473779"/>
          <a:ext cx="1674565" cy="824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3. Combine</a:t>
          </a:r>
          <a:endParaRPr lang="en-US" sz="2100" kern="1200" dirty="0"/>
        </a:p>
      </dsp:txBody>
      <dsp:txXfrm>
        <a:off x="672768" y="2497930"/>
        <a:ext cx="1626263" cy="776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4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7.emf"/><Relationship Id="rId3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6135-D78E-6942-9E8B-52FF63118002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F6F8-5E39-3940-BE9E-184A57D2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7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81F8-B49E-4613-89BF-407FF62CAD17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F1958-A71B-4980-946B-240CA599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32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3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4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0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7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2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1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7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2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4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4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4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0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4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1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8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1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1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F1958-A71B-4980-946B-240CA5990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E84-DF18-164C-A58E-2C344687FDFD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AFFA-EC06-BD46-8F19-50A095B3C234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6B1F-8021-784C-9196-B04AE55B52B1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02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4038600" cy="5029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44C8BB-AF85-D744-996F-23201F01439B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089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A94-4B7B-7D4E-A6CF-1BC2B5C12D3C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D783-B66D-DB45-A0CB-227CF225E82F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 flipH="1">
            <a:off x="3444110" y="304807"/>
            <a:ext cx="5414758" cy="1378796"/>
            <a:chOff x="452642" y="106873"/>
            <a:chExt cx="6225319" cy="1585195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1129180" y="329782"/>
              <a:ext cx="214781" cy="623939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6" idx="28"/>
            </p:cNvCxnSpPr>
            <p:nvPr/>
          </p:nvCxnSpPr>
          <p:spPr>
            <a:xfrm flipH="1">
              <a:off x="1343962" y="832531"/>
              <a:ext cx="1243514" cy="121191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4" idx="11"/>
            </p:cNvCxnSpPr>
            <p:nvPr/>
          </p:nvCxnSpPr>
          <p:spPr>
            <a:xfrm flipV="1">
              <a:off x="4935421" y="329782"/>
              <a:ext cx="1527759" cy="75214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44" idx="27"/>
            </p:cNvCxnSpPr>
            <p:nvPr/>
          </p:nvCxnSpPr>
          <p:spPr>
            <a:xfrm>
              <a:off x="2820219" y="755954"/>
              <a:ext cx="1967190" cy="343367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2" idx="52"/>
            </p:cNvCxnSpPr>
            <p:nvPr/>
          </p:nvCxnSpPr>
          <p:spPr>
            <a:xfrm flipV="1">
              <a:off x="848557" y="953721"/>
              <a:ext cx="495404" cy="464592"/>
            </a:xfrm>
            <a:prstGeom prst="line">
              <a:avLst/>
            </a:prstGeom>
            <a:ln w="762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100544" y="227522"/>
              <a:ext cx="1111958" cy="1111958"/>
              <a:chOff x="4512733" y="3294082"/>
              <a:chExt cx="1933305" cy="193330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512733" y="3294082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1143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16"/>
              <p:cNvSpPr>
                <a:spLocks noChangeAspect="1" noEditPoints="1"/>
              </p:cNvSpPr>
              <p:nvPr/>
            </p:nvSpPr>
            <p:spPr bwMode="auto">
              <a:xfrm>
                <a:off x="4815117" y="3672907"/>
                <a:ext cx="1328537" cy="1554480"/>
              </a:xfrm>
              <a:custGeom>
                <a:avLst/>
                <a:gdLst>
                  <a:gd name="T0" fmla="*/ 247 w 249"/>
                  <a:gd name="T1" fmla="*/ 228 h 291"/>
                  <a:gd name="T2" fmla="*/ 238 w 249"/>
                  <a:gd name="T3" fmla="*/ 184 h 291"/>
                  <a:gd name="T4" fmla="*/ 231 w 249"/>
                  <a:gd name="T5" fmla="*/ 170 h 291"/>
                  <a:gd name="T6" fmla="*/ 215 w 249"/>
                  <a:gd name="T7" fmla="*/ 158 h 291"/>
                  <a:gd name="T8" fmla="*/ 195 w 249"/>
                  <a:gd name="T9" fmla="*/ 156 h 291"/>
                  <a:gd name="T10" fmla="*/ 176 w 249"/>
                  <a:gd name="T11" fmla="*/ 150 h 291"/>
                  <a:gd name="T12" fmla="*/ 154 w 249"/>
                  <a:gd name="T13" fmla="*/ 131 h 291"/>
                  <a:gd name="T14" fmla="*/ 155 w 249"/>
                  <a:gd name="T15" fmla="*/ 108 h 291"/>
                  <a:gd name="T16" fmla="*/ 168 w 249"/>
                  <a:gd name="T17" fmla="*/ 87 h 291"/>
                  <a:gd name="T18" fmla="*/ 167 w 249"/>
                  <a:gd name="T19" fmla="*/ 72 h 291"/>
                  <a:gd name="T20" fmla="*/ 170 w 249"/>
                  <a:gd name="T21" fmla="*/ 62 h 291"/>
                  <a:gd name="T22" fmla="*/ 173 w 249"/>
                  <a:gd name="T23" fmla="*/ 44 h 291"/>
                  <a:gd name="T24" fmla="*/ 174 w 249"/>
                  <a:gd name="T25" fmla="*/ 26 h 291"/>
                  <a:gd name="T26" fmla="*/ 191 w 249"/>
                  <a:gd name="T27" fmla="*/ 21 h 291"/>
                  <a:gd name="T28" fmla="*/ 206 w 249"/>
                  <a:gd name="T29" fmla="*/ 17 h 291"/>
                  <a:gd name="T30" fmla="*/ 182 w 249"/>
                  <a:gd name="T31" fmla="*/ 12 h 291"/>
                  <a:gd name="T32" fmla="*/ 166 w 249"/>
                  <a:gd name="T33" fmla="*/ 6 h 291"/>
                  <a:gd name="T34" fmla="*/ 143 w 249"/>
                  <a:gd name="T35" fmla="*/ 5 h 291"/>
                  <a:gd name="T36" fmla="*/ 120 w 249"/>
                  <a:gd name="T37" fmla="*/ 0 h 291"/>
                  <a:gd name="T38" fmla="*/ 89 w 249"/>
                  <a:gd name="T39" fmla="*/ 8 h 291"/>
                  <a:gd name="T40" fmla="*/ 59 w 249"/>
                  <a:gd name="T41" fmla="*/ 18 h 291"/>
                  <a:gd name="T42" fmla="*/ 77 w 249"/>
                  <a:gd name="T43" fmla="*/ 21 h 291"/>
                  <a:gd name="T44" fmla="*/ 101 w 249"/>
                  <a:gd name="T45" fmla="*/ 27 h 291"/>
                  <a:gd name="T46" fmla="*/ 92 w 249"/>
                  <a:gd name="T47" fmla="*/ 54 h 291"/>
                  <a:gd name="T48" fmla="*/ 93 w 249"/>
                  <a:gd name="T49" fmla="*/ 66 h 291"/>
                  <a:gd name="T50" fmla="*/ 90 w 249"/>
                  <a:gd name="T51" fmla="*/ 74 h 291"/>
                  <a:gd name="T52" fmla="*/ 93 w 249"/>
                  <a:gd name="T53" fmla="*/ 89 h 291"/>
                  <a:gd name="T54" fmla="*/ 99 w 249"/>
                  <a:gd name="T55" fmla="*/ 98 h 291"/>
                  <a:gd name="T56" fmla="*/ 102 w 249"/>
                  <a:gd name="T57" fmla="*/ 126 h 291"/>
                  <a:gd name="T58" fmla="*/ 92 w 249"/>
                  <a:gd name="T59" fmla="*/ 146 h 291"/>
                  <a:gd name="T60" fmla="*/ 69 w 249"/>
                  <a:gd name="T61" fmla="*/ 154 h 291"/>
                  <a:gd name="T62" fmla="*/ 56 w 249"/>
                  <a:gd name="T63" fmla="*/ 153 h 291"/>
                  <a:gd name="T64" fmla="*/ 45 w 249"/>
                  <a:gd name="T65" fmla="*/ 158 h 291"/>
                  <a:gd name="T66" fmla="*/ 22 w 249"/>
                  <a:gd name="T67" fmla="*/ 175 h 291"/>
                  <a:gd name="T68" fmla="*/ 0 w 249"/>
                  <a:gd name="T69" fmla="*/ 236 h 291"/>
                  <a:gd name="T70" fmla="*/ 128 w 249"/>
                  <a:gd name="T71" fmla="*/ 291 h 291"/>
                  <a:gd name="T72" fmla="*/ 249 w 249"/>
                  <a:gd name="T73" fmla="*/ 242 h 291"/>
                  <a:gd name="T74" fmla="*/ 247 w 249"/>
                  <a:gd name="T75" fmla="*/ 228 h 291"/>
                  <a:gd name="T76" fmla="*/ 165 w 249"/>
                  <a:gd name="T77" fmla="*/ 42 h 291"/>
                  <a:gd name="T78" fmla="*/ 160 w 249"/>
                  <a:gd name="T79" fmla="*/ 30 h 291"/>
                  <a:gd name="T80" fmla="*/ 165 w 249"/>
                  <a:gd name="T81" fmla="*/ 4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9" h="291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49475" y="755954"/>
              <a:ext cx="775994" cy="775994"/>
              <a:chOff x="1767839" y="3302793"/>
              <a:chExt cx="1933305" cy="193330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767839" y="3302793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11"/>
              <p:cNvSpPr>
                <a:spLocks noChangeAspect="1"/>
              </p:cNvSpPr>
              <p:nvPr/>
            </p:nvSpPr>
            <p:spPr bwMode="auto">
              <a:xfrm>
                <a:off x="2110863" y="3681618"/>
                <a:ext cx="1247256" cy="1554480"/>
              </a:xfrm>
              <a:custGeom>
                <a:avLst/>
                <a:gdLst>
                  <a:gd name="T0" fmla="*/ 227 w 230"/>
                  <a:gd name="T1" fmla="*/ 230 h 287"/>
                  <a:gd name="T2" fmla="*/ 225 w 230"/>
                  <a:gd name="T3" fmla="*/ 207 h 287"/>
                  <a:gd name="T4" fmla="*/ 218 w 230"/>
                  <a:gd name="T5" fmla="*/ 186 h 287"/>
                  <a:gd name="T6" fmla="*/ 213 w 230"/>
                  <a:gd name="T7" fmla="*/ 178 h 287"/>
                  <a:gd name="T8" fmla="*/ 213 w 230"/>
                  <a:gd name="T9" fmla="*/ 168 h 287"/>
                  <a:gd name="T10" fmla="*/ 201 w 230"/>
                  <a:gd name="T11" fmla="*/ 155 h 287"/>
                  <a:gd name="T12" fmla="*/ 183 w 230"/>
                  <a:gd name="T13" fmla="*/ 146 h 287"/>
                  <a:gd name="T14" fmla="*/ 166 w 230"/>
                  <a:gd name="T15" fmla="*/ 134 h 287"/>
                  <a:gd name="T16" fmla="*/ 148 w 230"/>
                  <a:gd name="T17" fmla="*/ 120 h 287"/>
                  <a:gd name="T18" fmla="*/ 145 w 230"/>
                  <a:gd name="T19" fmla="*/ 109 h 287"/>
                  <a:gd name="T20" fmla="*/ 151 w 230"/>
                  <a:gd name="T21" fmla="*/ 92 h 287"/>
                  <a:gd name="T22" fmla="*/ 160 w 230"/>
                  <a:gd name="T23" fmla="*/ 80 h 287"/>
                  <a:gd name="T24" fmla="*/ 162 w 230"/>
                  <a:gd name="T25" fmla="*/ 69 h 287"/>
                  <a:gd name="T26" fmla="*/ 164 w 230"/>
                  <a:gd name="T27" fmla="*/ 59 h 287"/>
                  <a:gd name="T28" fmla="*/ 160 w 230"/>
                  <a:gd name="T29" fmla="*/ 14 h 287"/>
                  <a:gd name="T30" fmla="*/ 134 w 230"/>
                  <a:gd name="T31" fmla="*/ 1 h 287"/>
                  <a:gd name="T32" fmla="*/ 121 w 230"/>
                  <a:gd name="T33" fmla="*/ 11 h 287"/>
                  <a:gd name="T34" fmla="*/ 99 w 230"/>
                  <a:gd name="T35" fmla="*/ 6 h 287"/>
                  <a:gd name="T36" fmla="*/ 96 w 230"/>
                  <a:gd name="T37" fmla="*/ 14 h 287"/>
                  <a:gd name="T38" fmla="*/ 89 w 230"/>
                  <a:gd name="T39" fmla="*/ 15 h 287"/>
                  <a:gd name="T40" fmla="*/ 91 w 230"/>
                  <a:gd name="T41" fmla="*/ 21 h 287"/>
                  <a:gd name="T42" fmla="*/ 87 w 230"/>
                  <a:gd name="T43" fmla="*/ 24 h 287"/>
                  <a:gd name="T44" fmla="*/ 85 w 230"/>
                  <a:gd name="T45" fmla="*/ 35 h 287"/>
                  <a:gd name="T46" fmla="*/ 87 w 230"/>
                  <a:gd name="T47" fmla="*/ 47 h 287"/>
                  <a:gd name="T48" fmla="*/ 88 w 230"/>
                  <a:gd name="T49" fmla="*/ 61 h 287"/>
                  <a:gd name="T50" fmla="*/ 85 w 230"/>
                  <a:gd name="T51" fmla="*/ 74 h 287"/>
                  <a:gd name="T52" fmla="*/ 86 w 230"/>
                  <a:gd name="T53" fmla="*/ 84 h 287"/>
                  <a:gd name="T54" fmla="*/ 92 w 230"/>
                  <a:gd name="T55" fmla="*/ 88 h 287"/>
                  <a:gd name="T56" fmla="*/ 97 w 230"/>
                  <a:gd name="T57" fmla="*/ 113 h 287"/>
                  <a:gd name="T58" fmla="*/ 88 w 230"/>
                  <a:gd name="T59" fmla="*/ 124 h 287"/>
                  <a:gd name="T60" fmla="*/ 80 w 230"/>
                  <a:gd name="T61" fmla="*/ 130 h 287"/>
                  <a:gd name="T62" fmla="*/ 66 w 230"/>
                  <a:gd name="T63" fmla="*/ 140 h 287"/>
                  <a:gd name="T64" fmla="*/ 56 w 230"/>
                  <a:gd name="T65" fmla="*/ 143 h 287"/>
                  <a:gd name="T66" fmla="*/ 22 w 230"/>
                  <a:gd name="T67" fmla="*/ 170 h 287"/>
                  <a:gd name="T68" fmla="*/ 23 w 230"/>
                  <a:gd name="T69" fmla="*/ 180 h 287"/>
                  <a:gd name="T70" fmla="*/ 16 w 230"/>
                  <a:gd name="T71" fmla="*/ 186 h 287"/>
                  <a:gd name="T72" fmla="*/ 10 w 230"/>
                  <a:gd name="T73" fmla="*/ 200 h 287"/>
                  <a:gd name="T74" fmla="*/ 9 w 230"/>
                  <a:gd name="T75" fmla="*/ 211 h 287"/>
                  <a:gd name="T76" fmla="*/ 11 w 230"/>
                  <a:gd name="T77" fmla="*/ 224 h 287"/>
                  <a:gd name="T78" fmla="*/ 2 w 230"/>
                  <a:gd name="T79" fmla="*/ 234 h 287"/>
                  <a:gd name="T80" fmla="*/ 0 w 230"/>
                  <a:gd name="T81" fmla="*/ 240 h 287"/>
                  <a:gd name="T82" fmla="*/ 120 w 230"/>
                  <a:gd name="T83" fmla="*/ 287 h 287"/>
                  <a:gd name="T84" fmla="*/ 230 w 230"/>
                  <a:gd name="T85" fmla="*/ 248 h 287"/>
                  <a:gd name="T86" fmla="*/ 227 w 230"/>
                  <a:gd name="T87" fmla="*/ 23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0" h="287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2642" y="1102430"/>
              <a:ext cx="589638" cy="589638"/>
              <a:chOff x="1524000" y="2819400"/>
              <a:chExt cx="1933305" cy="193330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24000" y="2819400"/>
                <a:ext cx="1933305" cy="193330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66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1988421" y="3198225"/>
                <a:ext cx="1004462" cy="1554480"/>
                <a:chOff x="8239560" y="2206625"/>
                <a:chExt cx="750888" cy="1162050"/>
              </a:xfrm>
            </p:grpSpPr>
            <p:sp>
              <p:nvSpPr>
                <p:cNvPr id="21" name="Freeform 12"/>
                <p:cNvSpPr>
                  <a:spLocks/>
                </p:cNvSpPr>
                <p:nvPr/>
              </p:nvSpPr>
              <p:spPr bwMode="auto">
                <a:xfrm>
                  <a:off x="8877735" y="2674938"/>
                  <a:ext cx="3175" cy="11113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0 w 1"/>
                    <a:gd name="T5" fmla="*/ 0 h 3"/>
                    <a:gd name="T6" fmla="*/ 1 w 1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3"/>
                <p:cNvSpPr>
                  <a:spLocks/>
                </p:cNvSpPr>
                <p:nvPr/>
              </p:nvSpPr>
              <p:spPr bwMode="auto">
                <a:xfrm>
                  <a:off x="8487210" y="2738438"/>
                  <a:ext cx="26988" cy="26988"/>
                </a:xfrm>
                <a:custGeom>
                  <a:avLst/>
                  <a:gdLst>
                    <a:gd name="T0" fmla="*/ 7 w 7"/>
                    <a:gd name="T1" fmla="*/ 0 h 7"/>
                    <a:gd name="T2" fmla="*/ 0 w 7"/>
                    <a:gd name="T3" fmla="*/ 7 h 7"/>
                    <a:gd name="T4" fmla="*/ 0 w 7"/>
                    <a:gd name="T5" fmla="*/ 7 h 7"/>
                    <a:gd name="T6" fmla="*/ 7 w 7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4"/>
                <p:cNvSpPr>
                  <a:spLocks noEditPoints="1"/>
                </p:cNvSpPr>
                <p:nvPr/>
              </p:nvSpPr>
              <p:spPr bwMode="auto">
                <a:xfrm>
                  <a:off x="8239560" y="2206625"/>
                  <a:ext cx="750888" cy="1162050"/>
                </a:xfrm>
                <a:custGeom>
                  <a:avLst/>
                  <a:gdLst>
                    <a:gd name="T0" fmla="*/ 171 w 200"/>
                    <a:gd name="T1" fmla="*/ 128 h 310"/>
                    <a:gd name="T2" fmla="*/ 164 w 200"/>
                    <a:gd name="T3" fmla="*/ 122 h 310"/>
                    <a:gd name="T4" fmla="*/ 171 w 200"/>
                    <a:gd name="T5" fmla="*/ 102 h 310"/>
                    <a:gd name="T6" fmla="*/ 167 w 200"/>
                    <a:gd name="T7" fmla="*/ 62 h 310"/>
                    <a:gd name="T8" fmla="*/ 116 w 200"/>
                    <a:gd name="T9" fmla="*/ 1 h 310"/>
                    <a:gd name="T10" fmla="*/ 103 w 200"/>
                    <a:gd name="T11" fmla="*/ 1 h 310"/>
                    <a:gd name="T12" fmla="*/ 101 w 200"/>
                    <a:gd name="T13" fmla="*/ 1 h 310"/>
                    <a:gd name="T14" fmla="*/ 85 w 200"/>
                    <a:gd name="T15" fmla="*/ 11 h 310"/>
                    <a:gd name="T16" fmla="*/ 68 w 200"/>
                    <a:gd name="T17" fmla="*/ 40 h 310"/>
                    <a:gd name="T18" fmla="*/ 61 w 200"/>
                    <a:gd name="T19" fmla="*/ 76 h 310"/>
                    <a:gd name="T20" fmla="*/ 63 w 200"/>
                    <a:gd name="T21" fmla="*/ 109 h 310"/>
                    <a:gd name="T22" fmla="*/ 69 w 200"/>
                    <a:gd name="T23" fmla="*/ 112 h 310"/>
                    <a:gd name="T24" fmla="*/ 74 w 200"/>
                    <a:gd name="T25" fmla="*/ 130 h 310"/>
                    <a:gd name="T26" fmla="*/ 48 w 200"/>
                    <a:gd name="T27" fmla="*/ 154 h 310"/>
                    <a:gd name="T28" fmla="*/ 39 w 200"/>
                    <a:gd name="T29" fmla="*/ 162 h 310"/>
                    <a:gd name="T30" fmla="*/ 19 w 200"/>
                    <a:gd name="T31" fmla="*/ 202 h 310"/>
                    <a:gd name="T32" fmla="*/ 4 w 200"/>
                    <a:gd name="T33" fmla="*/ 229 h 310"/>
                    <a:gd name="T34" fmla="*/ 2 w 200"/>
                    <a:gd name="T35" fmla="*/ 241 h 310"/>
                    <a:gd name="T36" fmla="*/ 2 w 200"/>
                    <a:gd name="T37" fmla="*/ 251 h 310"/>
                    <a:gd name="T38" fmla="*/ 6 w 200"/>
                    <a:gd name="T39" fmla="*/ 265 h 310"/>
                    <a:gd name="T40" fmla="*/ 32 w 200"/>
                    <a:gd name="T41" fmla="*/ 285 h 310"/>
                    <a:gd name="T42" fmla="*/ 38 w 200"/>
                    <a:gd name="T43" fmla="*/ 299 h 310"/>
                    <a:gd name="T44" fmla="*/ 172 w 200"/>
                    <a:gd name="T45" fmla="*/ 293 h 310"/>
                    <a:gd name="T46" fmla="*/ 183 w 200"/>
                    <a:gd name="T47" fmla="*/ 233 h 310"/>
                    <a:gd name="T48" fmla="*/ 194 w 200"/>
                    <a:gd name="T49" fmla="*/ 208 h 310"/>
                    <a:gd name="T50" fmla="*/ 195 w 200"/>
                    <a:gd name="T51" fmla="*/ 149 h 310"/>
                    <a:gd name="T52" fmla="*/ 168 w 200"/>
                    <a:gd name="T53" fmla="*/ 116 h 310"/>
                    <a:gd name="T54" fmla="*/ 168 w 200"/>
                    <a:gd name="T55" fmla="*/ 116 h 310"/>
                    <a:gd name="T56" fmla="*/ 170 w 200"/>
                    <a:gd name="T57" fmla="*/ 104 h 310"/>
                    <a:gd name="T58" fmla="*/ 167 w 200"/>
                    <a:gd name="T59" fmla="*/ 70 h 310"/>
                    <a:gd name="T60" fmla="*/ 167 w 200"/>
                    <a:gd name="T61" fmla="*/ 70 h 310"/>
                    <a:gd name="T62" fmla="*/ 164 w 200"/>
                    <a:gd name="T63" fmla="*/ 70 h 310"/>
                    <a:gd name="T64" fmla="*/ 64 w 200"/>
                    <a:gd name="T65" fmla="*/ 69 h 310"/>
                    <a:gd name="T66" fmla="*/ 64 w 200"/>
                    <a:gd name="T67" fmla="*/ 69 h 310"/>
                    <a:gd name="T68" fmla="*/ 68 w 200"/>
                    <a:gd name="T69" fmla="*/ 69 h 310"/>
                    <a:gd name="T70" fmla="*/ 65 w 200"/>
                    <a:gd name="T71" fmla="*/ 85 h 310"/>
                    <a:gd name="T72" fmla="*/ 70 w 200"/>
                    <a:gd name="T73" fmla="*/ 112 h 310"/>
                    <a:gd name="T74" fmla="*/ 72 w 200"/>
                    <a:gd name="T75" fmla="*/ 31 h 310"/>
                    <a:gd name="T76" fmla="*/ 72 w 200"/>
                    <a:gd name="T77" fmla="*/ 31 h 310"/>
                    <a:gd name="T78" fmla="*/ 66 w 200"/>
                    <a:gd name="T79" fmla="*/ 149 h 310"/>
                    <a:gd name="T80" fmla="*/ 76 w 200"/>
                    <a:gd name="T81" fmla="*/ 136 h 310"/>
                    <a:gd name="T82" fmla="*/ 79 w 200"/>
                    <a:gd name="T83" fmla="*/ 137 h 310"/>
                    <a:gd name="T84" fmla="*/ 82 w 200"/>
                    <a:gd name="T85" fmla="*/ 138 h 310"/>
                    <a:gd name="T86" fmla="*/ 82 w 200"/>
                    <a:gd name="T87" fmla="*/ 138 h 310"/>
                    <a:gd name="T88" fmla="*/ 85 w 200"/>
                    <a:gd name="T89" fmla="*/ 139 h 310"/>
                    <a:gd name="T90" fmla="*/ 85 w 200"/>
                    <a:gd name="T91" fmla="*/ 130 h 310"/>
                    <a:gd name="T92" fmla="*/ 85 w 200"/>
                    <a:gd name="T93" fmla="*/ 130 h 310"/>
                    <a:gd name="T94" fmla="*/ 91 w 200"/>
                    <a:gd name="T95" fmla="*/ 131 h 310"/>
                    <a:gd name="T96" fmla="*/ 91 w 200"/>
                    <a:gd name="T97" fmla="*/ 122 h 310"/>
                    <a:gd name="T98" fmla="*/ 99 w 200"/>
                    <a:gd name="T99" fmla="*/ 5 h 310"/>
                    <a:gd name="T100" fmla="*/ 99 w 200"/>
                    <a:gd name="T101" fmla="*/ 5 h 310"/>
                    <a:gd name="T102" fmla="*/ 139 w 200"/>
                    <a:gd name="T103" fmla="*/ 10 h 310"/>
                    <a:gd name="T104" fmla="*/ 166 w 200"/>
                    <a:gd name="T105" fmla="*/ 131 h 310"/>
                    <a:gd name="T106" fmla="*/ 166 w 200"/>
                    <a:gd name="T107" fmla="*/ 131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00" h="31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Oval 16"/>
            <p:cNvSpPr/>
            <p:nvPr/>
          </p:nvSpPr>
          <p:spPr>
            <a:xfrm>
              <a:off x="6248400" y="106873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15000"/>
              <a:ext cx="429561" cy="42956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5E02-581D-394F-962F-C833770E254B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1708-2D99-184E-AA39-8289C80963AD}" type="datetime1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A3C4-627A-0B49-A68C-479D4C390863}" type="datetime1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841D-FBB7-5346-A3D6-2CD5BFF25603}" type="datetime1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3C02-0233-3147-B9DF-175BAF9F6FFE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80CC-1EE7-BF4A-92BA-6E60076E0986}" type="datetime1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13DDC8-DACF-8C4E-88A8-FD91DDBE8C82}" type="datetime1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6000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9AD6A21F-3BEC-4391-94E1-04D7CE0CC0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sie2136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csie.ntu.edu.tw/~ad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5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9" Type="http://schemas.openxmlformats.org/officeDocument/2006/relationships/oleObject" Target="../embeddings/oleObject6.bin"/><Relationship Id="rId10" Type="http://schemas.openxmlformats.org/officeDocument/2006/relationships/image" Target="../media/image1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32.emf"/><Relationship Id="rId14" Type="http://schemas.openxmlformats.org/officeDocument/2006/relationships/oleObject" Target="../embeddings/oleObject28.bin"/><Relationship Id="rId15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26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026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21352" cy="2819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Week </a:t>
            </a:r>
            <a:r>
              <a:rPr lang="en-US" sz="3600" dirty="0"/>
              <a:t>2</a:t>
            </a:r>
            <a:r>
              <a:rPr lang="en-US" sz="3600" dirty="0" smtClean="0"/>
              <a:t>: </a:t>
            </a:r>
            <a:br>
              <a:rPr lang="en-US" sz="3600" dirty="0" smtClean="0"/>
            </a:br>
            <a:r>
              <a:rPr lang="en-US" sz="3600" dirty="0" smtClean="0"/>
              <a:t>Divide and Conquer</a:t>
            </a:r>
            <a:endParaRPr lang="en-US" sz="2800" dirty="0"/>
          </a:p>
        </p:txBody>
      </p:sp>
      <p:sp>
        <p:nvSpPr>
          <p:cNvPr id="1028" name="Subtitle 1027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7315200" cy="2743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CSIE 2136 Algorithm Design and Analysis, Fall 2015</a:t>
            </a:r>
          </a:p>
          <a:p>
            <a:r>
              <a:rPr lang="en-US" sz="1800" dirty="0">
                <a:hlinkClick r:id="rId3"/>
              </a:rPr>
              <a:t>http://www.csie.ntu.edu.tw/~ada/</a:t>
            </a:r>
          </a:p>
          <a:p>
            <a:endParaRPr lang="en-US" sz="1800" dirty="0" smtClean="0"/>
          </a:p>
          <a:p>
            <a:r>
              <a:rPr lang="en-US" sz="1800" dirty="0" smtClean="0"/>
              <a:t>Hsu</a:t>
            </a:r>
            <a:r>
              <a:rPr lang="en-US" sz="1800" dirty="0"/>
              <a:t>-Chun </a:t>
            </a:r>
            <a:r>
              <a:rPr lang="en-US" sz="1800" dirty="0" smtClean="0"/>
              <a:t>Hsiao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5410200"/>
            <a:ext cx="2362200" cy="9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遞迴的優點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zh-TW" altLang="en-US" dirty="0"/>
              <a:t>簡潔明瞭</a:t>
            </a:r>
            <a:r>
              <a:rPr lang="zh-TW" altLang="en-US" dirty="0" smtClean="0"/>
              <a:t>：只要定義</a:t>
            </a:r>
            <a:r>
              <a:rPr lang="en-US" altLang="zh-TW" dirty="0" smtClean="0"/>
              <a:t>base case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recursive case</a:t>
            </a:r>
            <a:r>
              <a:rPr lang="zh-TW" altLang="en-US" dirty="0" smtClean="0"/>
              <a:t>，就間接定義了一個無限長的序列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90600" y="3124200"/>
            <a:ext cx="7010400" cy="646331"/>
            <a:chOff x="990600" y="3124200"/>
            <a:chExt cx="70104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3124200"/>
              <a:ext cx="1762622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case</a:t>
              </a:r>
            </a:p>
            <a:p>
              <a:r>
                <a:rPr lang="en-US" dirty="0" smtClean="0"/>
                <a:t>Recursive case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124200"/>
              <a:ext cx="3352800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F(0), F(1), F(2)……………</a:t>
              </a:r>
            </a:p>
            <a:p>
              <a:r>
                <a:rPr lang="zh-TW" altLang="en-US" dirty="0" smtClean="0"/>
                <a:t>無限長的序列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95600" y="3276600"/>
              <a:ext cx="1447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8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遞迴的優點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zh-TW" altLang="en-US" dirty="0"/>
              <a:t>簡潔明瞭</a:t>
            </a:r>
            <a:r>
              <a:rPr lang="zh-TW" altLang="en-US" dirty="0" smtClean="0"/>
              <a:t>：只要定義</a:t>
            </a:r>
            <a:r>
              <a:rPr lang="en-US" altLang="zh-TW" dirty="0" smtClean="0"/>
              <a:t>base case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recursive case</a:t>
            </a:r>
            <a:r>
              <a:rPr lang="zh-TW" altLang="en-US" dirty="0" smtClean="0"/>
              <a:t>，就間接定義了一個無限長的序列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90600" y="3124200"/>
            <a:ext cx="7010400" cy="646331"/>
            <a:chOff x="990600" y="3124200"/>
            <a:chExt cx="70104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3124200"/>
              <a:ext cx="1762622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case</a:t>
              </a:r>
            </a:p>
            <a:p>
              <a:r>
                <a:rPr lang="en-US" dirty="0" smtClean="0"/>
                <a:t>Recursive case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124200"/>
              <a:ext cx="3352800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F(0), F(1), F(2)……………</a:t>
              </a:r>
            </a:p>
            <a:p>
              <a:r>
                <a:rPr lang="zh-TW" altLang="en-US" dirty="0" smtClean="0"/>
                <a:t>無限長的序列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95600" y="3276600"/>
              <a:ext cx="1447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3581400"/>
            <a:ext cx="4419600" cy="762000"/>
            <a:chOff x="3581400" y="3581400"/>
            <a:chExt cx="441960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4648200" y="3962400"/>
              <a:ext cx="3352800" cy="369332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寫一隻程式解</a:t>
              </a:r>
              <a:r>
                <a:rPr lang="en-US" altLang="zh-TW" dirty="0" smtClean="0"/>
                <a:t>F(n)</a:t>
              </a:r>
              <a:endParaRPr lang="en-US" dirty="0"/>
            </a:p>
          </p:txBody>
        </p:sp>
        <p:sp>
          <p:nvSpPr>
            <p:cNvPr id="10" name="Bent-Up Arrow 9"/>
            <p:cNvSpPr/>
            <p:nvPr/>
          </p:nvSpPr>
          <p:spPr>
            <a:xfrm rot="5400000">
              <a:off x="3581400" y="3581400"/>
              <a:ext cx="762000" cy="762000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7200" y="48006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Fibonacci(n)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zh-TW" altLang="en-US" dirty="0">
                <a:solidFill>
                  <a:srgbClr val="008000"/>
                </a:solidFill>
              </a:rPr>
              <a:t>遞迴函數</a:t>
            </a:r>
            <a:r>
              <a:rPr lang="en-US" altLang="zh-TW" dirty="0">
                <a:solidFill>
                  <a:srgbClr val="008000"/>
                </a:solidFill>
              </a:rPr>
              <a:t> = </a:t>
            </a:r>
            <a:r>
              <a:rPr lang="zh-TW" altLang="en-US" dirty="0">
                <a:solidFill>
                  <a:srgbClr val="008000"/>
                </a:solidFill>
              </a:rPr>
              <a:t>程式中會呼叫</a:t>
            </a:r>
            <a:r>
              <a:rPr lang="zh-TW" altLang="en-US" dirty="0" smtClean="0">
                <a:solidFill>
                  <a:srgbClr val="008000"/>
                </a:solidFill>
              </a:rPr>
              <a:t>自己的函數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617220" lvl="2" indent="-342900"/>
            <a:r>
              <a:rPr lang="en-US" dirty="0">
                <a:latin typeface="Courier"/>
                <a:cs typeface="Courier"/>
              </a:rPr>
              <a:t>if n &lt; </a:t>
            </a:r>
            <a:r>
              <a:rPr lang="en-US" dirty="0" smtClean="0">
                <a:latin typeface="Courier"/>
                <a:cs typeface="Courier"/>
              </a:rPr>
              <a:t>2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//base case: </a:t>
            </a:r>
            <a:r>
              <a:rPr lang="zh-TW" altLang="en-US" dirty="0" smtClean="0">
                <a:solidFill>
                  <a:srgbClr val="008000"/>
                </a:solidFill>
              </a:rPr>
              <a:t>遞迴的</a:t>
            </a:r>
            <a:r>
              <a:rPr lang="zh-TW" altLang="en-US" b="1" dirty="0" smtClean="0">
                <a:solidFill>
                  <a:srgbClr val="008000"/>
                </a:solidFill>
              </a:rPr>
              <a:t>終止條件，</a:t>
            </a:r>
            <a:r>
              <a:rPr lang="zh-TW" altLang="en-US" dirty="0" smtClean="0">
                <a:solidFill>
                  <a:srgbClr val="008000"/>
                </a:solidFill>
              </a:rPr>
              <a:t>很重要否則程式無法停止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____</a:t>
            </a:r>
            <a:r>
              <a:rPr lang="en-US" dirty="0" smtClean="0">
                <a:latin typeface="Courier"/>
                <a:cs typeface="Courier"/>
              </a:rPr>
              <a:t>return 1</a:t>
            </a:r>
          </a:p>
          <a:p>
            <a:pPr marL="0" lvl="2"/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//recursive case: </a:t>
            </a:r>
            <a:r>
              <a:rPr lang="zh-TW" altLang="en-US" dirty="0" smtClean="0">
                <a:solidFill>
                  <a:srgbClr val="008000"/>
                </a:solidFill>
              </a:rPr>
              <a:t>呼叫自己來</a:t>
            </a:r>
            <a:r>
              <a:rPr lang="zh-TW" altLang="en-US" dirty="0">
                <a:solidFill>
                  <a:srgbClr val="008000"/>
                </a:solidFill>
              </a:rPr>
              <a:t>解決</a:t>
            </a:r>
            <a:r>
              <a:rPr lang="zh-TW" altLang="en-US" dirty="0" smtClean="0">
                <a:solidFill>
                  <a:srgbClr val="008000"/>
                </a:solidFill>
              </a:rPr>
              <a:t>小問題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Fibonacci(n-1)</a:t>
            </a:r>
            <a:r>
              <a:rPr lang="en-US" dirty="0" smtClean="0">
                <a:latin typeface="Courier"/>
                <a:cs typeface="Courier"/>
              </a:rPr>
              <a:t> +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Fibonacci(n-2)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1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用遞迴</a:t>
            </a:r>
            <a:r>
              <a:rPr lang="en-US" altLang="zh-TW" dirty="0" smtClean="0"/>
              <a:t>?</a:t>
            </a:r>
            <a:r>
              <a:rPr lang="zh-TW" altLang="en-US" dirty="0" smtClean="0"/>
              <a:t>還是不用遞迴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3823831"/>
            <a:ext cx="685799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Fibonacci(n)</a:t>
            </a:r>
          </a:p>
          <a:p>
            <a:r>
              <a:rPr lang="en-US" sz="2200" dirty="0" smtClean="0">
                <a:latin typeface="Courier"/>
                <a:cs typeface="Courier"/>
              </a:rPr>
              <a:t>if n &lt; 2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"/>
                <a:cs typeface="Courier"/>
              </a:rPr>
              <a:t>____</a:t>
            </a:r>
            <a:r>
              <a:rPr lang="en-US" sz="2200" dirty="0" smtClean="0">
                <a:latin typeface="Courier"/>
                <a:cs typeface="Courier"/>
              </a:rPr>
              <a:t>return 1</a:t>
            </a:r>
          </a:p>
          <a:p>
            <a:r>
              <a:rPr lang="en-US" sz="2200" dirty="0" smtClean="0">
                <a:latin typeface="Courier"/>
                <a:cs typeface="Courier"/>
              </a:rPr>
              <a:t>a[0] &lt;- 1</a:t>
            </a:r>
          </a:p>
          <a:p>
            <a:r>
              <a:rPr lang="en-US" sz="2200" dirty="0">
                <a:latin typeface="Courier"/>
                <a:cs typeface="Courier"/>
              </a:rPr>
              <a:t>a[1] </a:t>
            </a:r>
            <a:r>
              <a:rPr lang="en-US" sz="2200" dirty="0" smtClean="0">
                <a:latin typeface="Courier"/>
                <a:cs typeface="Courier"/>
              </a:rPr>
              <a:t>&lt;- 1</a:t>
            </a:r>
          </a:p>
          <a:p>
            <a:r>
              <a:rPr lang="en-US" sz="2200" dirty="0">
                <a:latin typeface="Courier"/>
                <a:cs typeface="Courier"/>
              </a:rPr>
              <a:t>f</a:t>
            </a:r>
            <a:r>
              <a:rPr lang="en-US" sz="2200" dirty="0" smtClean="0">
                <a:latin typeface="Courier"/>
                <a:cs typeface="Courier"/>
              </a:rPr>
              <a:t>or 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 = 2 … n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Courier"/>
                <a:cs typeface="Courier"/>
              </a:rPr>
              <a:t>____</a:t>
            </a:r>
            <a:r>
              <a:rPr lang="en-US" sz="2200" dirty="0" smtClean="0">
                <a:latin typeface="Courier"/>
                <a:cs typeface="Courier"/>
              </a:rPr>
              <a:t>a[</a:t>
            </a:r>
            <a:r>
              <a:rPr lang="en-US" sz="2200" dirty="0" err="1" smtClean="0">
                <a:latin typeface="Courier"/>
                <a:cs typeface="Courier"/>
              </a:rPr>
              <a:t>i</a:t>
            </a:r>
            <a:r>
              <a:rPr lang="en-US" sz="2200" dirty="0" smtClean="0">
                <a:latin typeface="Courier"/>
                <a:cs typeface="Courier"/>
              </a:rPr>
              <a:t>] &lt;- a[i-1] + a[i</a:t>
            </a:r>
            <a:r>
              <a:rPr lang="en-US" sz="2200" dirty="0">
                <a:latin typeface="Courier"/>
                <a:cs typeface="Courier"/>
              </a:rPr>
              <a:t>-</a:t>
            </a:r>
            <a:r>
              <a:rPr lang="en-US" sz="2200" dirty="0" smtClean="0">
                <a:latin typeface="Courier"/>
                <a:cs typeface="Courier"/>
              </a:rPr>
              <a:t>2]</a:t>
            </a:r>
          </a:p>
          <a:p>
            <a:r>
              <a:rPr lang="en-US" sz="2200" dirty="0" smtClean="0">
                <a:latin typeface="Courier"/>
                <a:cs typeface="Courier"/>
              </a:rPr>
              <a:t>return a[n]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68580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Fibonacci(n)</a:t>
            </a:r>
          </a:p>
          <a:p>
            <a:pPr marL="0" lvl="1"/>
            <a:r>
              <a:rPr lang="en-US" sz="2200" dirty="0">
                <a:latin typeface="Courier"/>
                <a:cs typeface="Courier"/>
              </a:rPr>
              <a:t>if n &lt; </a:t>
            </a:r>
            <a:r>
              <a:rPr lang="en-US" sz="2200" dirty="0" smtClean="0">
                <a:latin typeface="Courier"/>
                <a:cs typeface="Courier"/>
              </a:rPr>
              <a:t>2 </a:t>
            </a:r>
            <a:r>
              <a:rPr lang="en-US" sz="2200" dirty="0" smtClean="0">
                <a:solidFill>
                  <a:srgbClr val="008000"/>
                </a:solidFill>
                <a:latin typeface="Courier"/>
                <a:cs typeface="Courier"/>
              </a:rPr>
              <a:t>//base case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"/>
                <a:cs typeface="Courier"/>
              </a:rPr>
              <a:t>____</a:t>
            </a:r>
            <a:r>
              <a:rPr lang="en-US" sz="2200" dirty="0" smtClean="0">
                <a:latin typeface="Courier"/>
                <a:cs typeface="Courier"/>
              </a:rPr>
              <a:t>return 1</a:t>
            </a:r>
          </a:p>
          <a:p>
            <a:r>
              <a:rPr lang="en-US" sz="2200" dirty="0" smtClean="0">
                <a:solidFill>
                  <a:srgbClr val="008000"/>
                </a:solidFill>
                <a:latin typeface="Courier"/>
                <a:cs typeface="Courier"/>
              </a:rPr>
              <a:t>//recursive case</a:t>
            </a:r>
          </a:p>
          <a:p>
            <a:r>
              <a:rPr lang="en-US" sz="2200" dirty="0" smtClean="0">
                <a:latin typeface="Courier"/>
                <a:cs typeface="Courier"/>
              </a:rPr>
              <a:t>return </a:t>
            </a: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Fibonacci(n-1)</a:t>
            </a:r>
            <a:r>
              <a:rPr lang="en-US" sz="2200" dirty="0" smtClean="0">
                <a:latin typeface="Courier"/>
                <a:cs typeface="Courier"/>
              </a:rPr>
              <a:t> + </a:t>
            </a: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Fibonacci(n-2)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922" y="1828800"/>
            <a:ext cx="2646878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TW" altLang="en-US" sz="2400" u="sng" dirty="0" smtClean="0"/>
              <a:t>用遞迴函數的寫法</a:t>
            </a:r>
            <a:endParaRPr lang="en-US" altLang="zh-TW" sz="2400" u="sng" dirty="0" smtClean="0"/>
          </a:p>
          <a:p>
            <a:r>
              <a:rPr lang="zh-TW" altLang="en-US" sz="2400" dirty="0" smtClean="0"/>
              <a:t>結構簡單清楚</a:t>
            </a:r>
            <a:endParaRPr lang="en-US" altLang="zh-TW" sz="2400" dirty="0" smtClean="0"/>
          </a:p>
          <a:p>
            <a:r>
              <a:rPr lang="zh-TW" altLang="en-US" sz="2400" dirty="0" smtClean="0"/>
              <a:t>但效率可能比較差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810000"/>
            <a:ext cx="2646878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TW" altLang="en-US" sz="2400" u="sng" dirty="0" smtClean="0"/>
              <a:t>不是用遞迴函數的寫法</a:t>
            </a:r>
            <a:endParaRPr lang="en-US" altLang="zh-TW" sz="2400" u="sng" dirty="0" smtClean="0"/>
          </a:p>
          <a:p>
            <a:r>
              <a:rPr lang="zh-TW" altLang="en-US" sz="2400" dirty="0" smtClean="0"/>
              <a:t>效率較好</a:t>
            </a:r>
            <a:endParaRPr lang="en-US" altLang="zh-TW" sz="2400" dirty="0" smtClean="0"/>
          </a:p>
          <a:p>
            <a:r>
              <a:rPr lang="zh-TW" altLang="en-US" sz="2400" dirty="0" smtClean="0"/>
              <a:t>但結構較不清楚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75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遞迴的優點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/>
          </a:bodyPr>
          <a:lstStyle/>
          <a:p>
            <a:r>
              <a:rPr lang="zh-TW" altLang="en-US" dirty="0"/>
              <a:t>簡潔明瞭：只要定義</a:t>
            </a:r>
            <a:r>
              <a:rPr lang="en-US" altLang="zh-TW" dirty="0"/>
              <a:t>base case</a:t>
            </a:r>
            <a:r>
              <a:rPr lang="zh-TW" altLang="en-US" dirty="0"/>
              <a:t>和</a:t>
            </a:r>
            <a:r>
              <a:rPr lang="en-US" altLang="zh-TW" dirty="0"/>
              <a:t>recursive case</a:t>
            </a:r>
            <a:r>
              <a:rPr lang="zh-TW" altLang="en-US" dirty="0"/>
              <a:t>，就間接定義了一個無限長的序列</a:t>
            </a:r>
            <a:endParaRPr lang="en-US" altLang="zh-TW" dirty="0"/>
          </a:p>
          <a:p>
            <a:r>
              <a:rPr lang="zh-TW" altLang="en-US" dirty="0" smtClean="0">
                <a:solidFill>
                  <a:srgbClr val="0000FF"/>
                </a:solidFill>
              </a:rPr>
              <a:t>反過來說，如果一個複雜的問題可以被化約成</a:t>
            </a:r>
            <a:r>
              <a:rPr lang="en-US" altLang="zh-TW" dirty="0" smtClean="0">
                <a:solidFill>
                  <a:srgbClr val="0000FF"/>
                </a:solidFill>
              </a:rPr>
              <a:t>base case</a:t>
            </a:r>
            <a:r>
              <a:rPr lang="zh-TW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TW" dirty="0" smtClean="0">
                <a:solidFill>
                  <a:srgbClr val="0000FF"/>
                </a:solidFill>
              </a:rPr>
              <a:t>recursive case</a:t>
            </a:r>
            <a:r>
              <a:rPr lang="zh-TW" altLang="en-US" dirty="0" smtClean="0">
                <a:solidFill>
                  <a:srgbClr val="0000FF"/>
                </a:solidFill>
              </a:rPr>
              <a:t>，我們就找到了一個解決它的演算法！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90600" y="3429000"/>
            <a:ext cx="7010400" cy="646331"/>
            <a:chOff x="990600" y="3124200"/>
            <a:chExt cx="70104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990600" y="3124200"/>
              <a:ext cx="1762622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case</a:t>
              </a:r>
            </a:p>
            <a:p>
              <a:r>
                <a:rPr lang="en-US" dirty="0" smtClean="0"/>
                <a:t>Recursive case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8200" y="3124200"/>
              <a:ext cx="3352800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F(0), F(1), F(2)……………</a:t>
              </a:r>
            </a:p>
            <a:p>
              <a:r>
                <a:rPr lang="zh-TW" altLang="en-US" dirty="0" smtClean="0"/>
                <a:t>無限長的序列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95600" y="3276600"/>
              <a:ext cx="1447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3886200"/>
            <a:ext cx="4419600" cy="762000"/>
            <a:chOff x="3581400" y="3581400"/>
            <a:chExt cx="4419600" cy="762000"/>
          </a:xfrm>
        </p:grpSpPr>
        <p:sp>
          <p:nvSpPr>
            <p:cNvPr id="9" name="TextBox 8"/>
            <p:cNvSpPr txBox="1"/>
            <p:nvPr/>
          </p:nvSpPr>
          <p:spPr>
            <a:xfrm>
              <a:off x="4648200" y="3962400"/>
              <a:ext cx="3352800" cy="369332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寫一隻程式解</a:t>
              </a:r>
              <a:r>
                <a:rPr lang="en-US" altLang="zh-TW" dirty="0" smtClean="0"/>
                <a:t>F(n)</a:t>
              </a:r>
              <a:endParaRPr lang="en-US" dirty="0"/>
            </a:p>
          </p:txBody>
        </p:sp>
        <p:sp>
          <p:nvSpPr>
            <p:cNvPr id="10" name="Bent-Up Arrow 9"/>
            <p:cNvSpPr/>
            <p:nvPr/>
          </p:nvSpPr>
          <p:spPr>
            <a:xfrm rot="5400000">
              <a:off x="3581400" y="3581400"/>
              <a:ext cx="762000" cy="762000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600" y="4724400"/>
            <a:ext cx="7391400" cy="1288197"/>
            <a:chOff x="609600" y="4648200"/>
            <a:chExt cx="7391400" cy="1288197"/>
          </a:xfrm>
        </p:grpSpPr>
        <p:sp>
          <p:nvSpPr>
            <p:cNvPr id="11" name="TextBox 10"/>
            <p:cNvSpPr txBox="1"/>
            <p:nvPr/>
          </p:nvSpPr>
          <p:spPr>
            <a:xfrm>
              <a:off x="4648200" y="4736068"/>
              <a:ext cx="3352800" cy="120032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Hanoi</a:t>
              </a:r>
              <a:r>
                <a:rPr lang="en-US" altLang="zh-TW" dirty="0" smtClean="0"/>
                <a:t>(</a:t>
              </a:r>
              <a:r>
                <a:rPr lang="en-US" altLang="zh-TW" dirty="0"/>
                <a:t>n</a:t>
              </a:r>
              <a:r>
                <a:rPr lang="en-US" altLang="zh-TW" dirty="0" smtClean="0"/>
                <a:t>)? </a:t>
              </a:r>
              <a:r>
                <a:rPr lang="zh-TW" altLang="en-US" dirty="0" smtClean="0"/>
                <a:t>不知道怎麼解</a:t>
              </a:r>
              <a:endParaRPr lang="en-US" altLang="zh-TW" dirty="0" smtClean="0"/>
            </a:p>
            <a:p>
              <a:r>
                <a:rPr lang="zh-TW" altLang="en-US" dirty="0" smtClean="0"/>
                <a:t>但是當</a:t>
              </a:r>
              <a:r>
                <a:rPr lang="en-US" altLang="zh-TW" dirty="0"/>
                <a:t>n</a:t>
              </a:r>
              <a:r>
                <a:rPr lang="zh-TW" altLang="en-US" dirty="0" smtClean="0"/>
                <a:t>很小時</a:t>
              </a:r>
              <a:r>
                <a:rPr lang="zh-TW" altLang="en-US" dirty="0"/>
                <a:t>，可以直接</a:t>
              </a:r>
              <a:r>
                <a:rPr lang="zh-TW" altLang="en-US" dirty="0" smtClean="0"/>
                <a:t>解</a:t>
              </a:r>
              <a:endParaRPr lang="en-US" altLang="zh-TW" dirty="0"/>
            </a:p>
            <a:p>
              <a:r>
                <a:rPr lang="zh-TW" altLang="en-US" dirty="0" smtClean="0"/>
                <a:t>也找到了</a:t>
              </a:r>
              <a:r>
                <a:rPr lang="en-US" dirty="0"/>
                <a:t>Hanoi</a:t>
              </a:r>
              <a:r>
                <a:rPr lang="en-US" altLang="zh-TW" dirty="0"/>
                <a:t>(n)</a:t>
              </a:r>
              <a:r>
                <a:rPr lang="zh-TW" altLang="en-US" dirty="0" smtClean="0"/>
                <a:t>跟</a:t>
              </a:r>
              <a:r>
                <a:rPr lang="en-US" dirty="0"/>
                <a:t>Hanoi</a:t>
              </a:r>
              <a:r>
                <a:rPr lang="en-US" altLang="zh-TW" dirty="0"/>
                <a:t>(</a:t>
              </a:r>
              <a:r>
                <a:rPr lang="en-US" altLang="zh-TW" dirty="0" smtClean="0"/>
                <a:t>n-1)</a:t>
              </a:r>
              <a:r>
                <a:rPr lang="zh-TW" altLang="en-US" dirty="0" smtClean="0"/>
                <a:t>之間的關聯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09600" y="4648200"/>
              <a:ext cx="73152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981200" y="5867400"/>
            <a:ext cx="6019800" cy="685800"/>
            <a:chOff x="1981200" y="5867400"/>
            <a:chExt cx="6019800" cy="685800"/>
          </a:xfrm>
        </p:grpSpPr>
        <p:sp>
          <p:nvSpPr>
            <p:cNvPr id="17" name="TextBox 16"/>
            <p:cNvSpPr txBox="1"/>
            <p:nvPr/>
          </p:nvSpPr>
          <p:spPr>
            <a:xfrm>
              <a:off x="4648200" y="6172200"/>
              <a:ext cx="3352800" cy="369332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寫一隻程式解</a:t>
              </a:r>
              <a:r>
                <a:rPr lang="en-US" altLang="zh-TW" dirty="0" smtClean="0"/>
                <a:t>Hanoi(</a:t>
              </a:r>
              <a:r>
                <a:rPr lang="en-US" altLang="zh-TW" dirty="0"/>
                <a:t>n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sp>
          <p:nvSpPr>
            <p:cNvPr id="18" name="Bent-Up Arrow 17"/>
            <p:cNvSpPr/>
            <p:nvPr/>
          </p:nvSpPr>
          <p:spPr>
            <a:xfrm rot="5400000">
              <a:off x="2819400" y="5029200"/>
              <a:ext cx="685800" cy="2362200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0600" y="5181600"/>
            <a:ext cx="3352800" cy="646331"/>
            <a:chOff x="990600" y="5181600"/>
            <a:chExt cx="3352800" cy="646331"/>
          </a:xfrm>
        </p:grpSpPr>
        <p:sp>
          <p:nvSpPr>
            <p:cNvPr id="15" name="Right Arrow 14"/>
            <p:cNvSpPr/>
            <p:nvPr/>
          </p:nvSpPr>
          <p:spPr>
            <a:xfrm rot="10800000">
              <a:off x="2895600" y="5257800"/>
              <a:ext cx="1447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5181600"/>
              <a:ext cx="1762622" cy="646331"/>
            </a:xfrm>
            <a:prstGeom prst="rect">
              <a:avLst/>
            </a:prstGeom>
            <a:solidFill>
              <a:srgbClr val="B0CCB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case</a:t>
              </a:r>
            </a:p>
            <a:p>
              <a:r>
                <a:rPr lang="en-US" dirty="0" smtClean="0"/>
                <a:t>Recursive case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1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Conquer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zh-TW" altLang="en-US" dirty="0" smtClean="0"/>
              <a:t>分治法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(</a:t>
            </a:r>
            <a:r>
              <a:rPr lang="zh-TW" altLang="en-US" dirty="0" smtClean="0"/>
              <a:t>分治法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powerful tool to design </a:t>
            </a:r>
            <a:r>
              <a:rPr lang="en-US" dirty="0" smtClean="0"/>
              <a:t>an algorithm</a:t>
            </a:r>
            <a:endParaRPr lang="en-US" dirty="0"/>
          </a:p>
          <a:p>
            <a:r>
              <a:rPr lang="zh-TW" altLang="en-US" dirty="0" smtClean="0"/>
              <a:t>基本精神：找到</a:t>
            </a:r>
            <a:r>
              <a:rPr lang="en-US" altLang="zh-TW" dirty="0" smtClean="0"/>
              <a:t>base case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recursive case =&gt;</a:t>
            </a:r>
            <a:r>
              <a:rPr lang="zh-TW" altLang="en-US" dirty="0"/>
              <a:t>切割複雜的問題，用</a:t>
            </a:r>
            <a:r>
              <a:rPr lang="en-US" altLang="zh-TW" dirty="0" smtClean="0"/>
              <a:t>base case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recursive case </a:t>
            </a:r>
            <a:r>
              <a:rPr lang="zh-TW" altLang="en-US" dirty="0" smtClean="0"/>
              <a:t>描述解決此問題的演算法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3821668"/>
            <a:ext cx="3352800" cy="1200329"/>
          </a:xfrm>
          <a:prstGeom prst="rect">
            <a:avLst/>
          </a:prstGeom>
          <a:solidFill>
            <a:srgbClr val="E8B7B7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Hanoi</a:t>
            </a:r>
            <a:r>
              <a:rPr lang="en-US" altLang="zh-TW" dirty="0" smtClean="0"/>
              <a:t>(</a:t>
            </a:r>
            <a:r>
              <a:rPr lang="en-US" altLang="zh-TW" dirty="0"/>
              <a:t>n</a:t>
            </a:r>
            <a:r>
              <a:rPr lang="en-US" altLang="zh-TW" dirty="0" smtClean="0"/>
              <a:t>)? </a:t>
            </a:r>
            <a:r>
              <a:rPr lang="zh-TW" altLang="en-US" dirty="0" smtClean="0"/>
              <a:t>不知道怎麼解</a:t>
            </a:r>
            <a:endParaRPr lang="en-US" altLang="zh-TW" dirty="0" smtClean="0"/>
          </a:p>
          <a:p>
            <a:r>
              <a:rPr lang="zh-TW" altLang="en-US" dirty="0" smtClean="0"/>
              <a:t>但是當</a:t>
            </a:r>
            <a:r>
              <a:rPr lang="en-US" altLang="zh-TW" dirty="0"/>
              <a:t>n</a:t>
            </a:r>
            <a:r>
              <a:rPr lang="zh-TW" altLang="en-US" dirty="0" smtClean="0"/>
              <a:t>很小時</a:t>
            </a:r>
            <a:r>
              <a:rPr lang="zh-TW" altLang="en-US" dirty="0"/>
              <a:t>，可以直接</a:t>
            </a:r>
            <a:r>
              <a:rPr lang="zh-TW" altLang="en-US" dirty="0" smtClean="0"/>
              <a:t>解</a:t>
            </a:r>
            <a:endParaRPr lang="en-US" altLang="zh-TW" dirty="0"/>
          </a:p>
          <a:p>
            <a:r>
              <a:rPr lang="zh-TW" altLang="en-US" dirty="0" smtClean="0"/>
              <a:t>也找到了</a:t>
            </a:r>
            <a:r>
              <a:rPr lang="en-US" dirty="0"/>
              <a:t>Hanoi</a:t>
            </a:r>
            <a:r>
              <a:rPr lang="en-US" altLang="zh-TW" dirty="0"/>
              <a:t>(n)</a:t>
            </a:r>
            <a:r>
              <a:rPr lang="zh-TW" altLang="en-US" dirty="0" smtClean="0"/>
              <a:t>跟</a:t>
            </a:r>
            <a:r>
              <a:rPr lang="en-US" dirty="0"/>
              <a:t>Hanoi</a:t>
            </a:r>
            <a:r>
              <a:rPr lang="en-US" altLang="zh-TW" dirty="0"/>
              <a:t>(</a:t>
            </a:r>
            <a:r>
              <a:rPr lang="en-US" altLang="zh-TW" dirty="0" smtClean="0"/>
              <a:t>n-1)</a:t>
            </a:r>
            <a:r>
              <a:rPr lang="zh-TW" altLang="en-US" dirty="0" smtClean="0"/>
              <a:t>之間的關聯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52600" y="4876800"/>
            <a:ext cx="6019800" cy="685800"/>
            <a:chOff x="1981200" y="5867400"/>
            <a:chExt cx="6019800" cy="685800"/>
          </a:xfrm>
        </p:grpSpPr>
        <p:sp>
          <p:nvSpPr>
            <p:cNvPr id="17" name="TextBox 16"/>
            <p:cNvSpPr txBox="1"/>
            <p:nvPr/>
          </p:nvSpPr>
          <p:spPr>
            <a:xfrm>
              <a:off x="4648200" y="6172200"/>
              <a:ext cx="3352800" cy="369332"/>
            </a:xfrm>
            <a:prstGeom prst="rect">
              <a:avLst/>
            </a:prstGeom>
            <a:solidFill>
              <a:srgbClr val="B0CCB0"/>
            </a:solidFill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寫一隻程式解</a:t>
              </a:r>
              <a:r>
                <a:rPr lang="en-US" altLang="zh-TW" dirty="0" smtClean="0"/>
                <a:t>Hanoi(</a:t>
              </a:r>
              <a:r>
                <a:rPr lang="en-US" altLang="zh-TW" dirty="0"/>
                <a:t>n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sp>
          <p:nvSpPr>
            <p:cNvPr id="18" name="Bent-Up Arrow 17"/>
            <p:cNvSpPr/>
            <p:nvPr/>
          </p:nvSpPr>
          <p:spPr>
            <a:xfrm rot="5400000">
              <a:off x="2819400" y="5029200"/>
              <a:ext cx="685800" cy="2362200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2000" y="4191000"/>
            <a:ext cx="3352800" cy="646331"/>
            <a:chOff x="990600" y="5181600"/>
            <a:chExt cx="3352800" cy="646331"/>
          </a:xfrm>
        </p:grpSpPr>
        <p:sp>
          <p:nvSpPr>
            <p:cNvPr id="15" name="Right Arrow 14"/>
            <p:cNvSpPr/>
            <p:nvPr/>
          </p:nvSpPr>
          <p:spPr>
            <a:xfrm rot="10800000">
              <a:off x="2895600" y="5257800"/>
              <a:ext cx="1447800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5181600"/>
              <a:ext cx="1762622" cy="64633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case</a:t>
              </a:r>
            </a:p>
            <a:p>
              <a:r>
                <a:rPr lang="en-US" dirty="0" smtClean="0"/>
                <a:t>Recursive case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Algorithm design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976746"/>
              </p:ext>
            </p:extLst>
          </p:nvPr>
        </p:nvGraphicFramePr>
        <p:xfrm>
          <a:off x="152400" y="2057400"/>
          <a:ext cx="2971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4869" y="266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562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合擊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1804" y="411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各個擊破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20980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把大問題切割成</a:t>
            </a:r>
            <a:r>
              <a:rPr lang="zh-TW" altLang="en-US" sz="2400" dirty="0" smtClean="0">
                <a:solidFill>
                  <a:srgbClr val="0000FF"/>
                </a:solidFill>
              </a:rPr>
              <a:t>較小的同樣問題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581400"/>
            <a:ext cx="5845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/>
              <a:t>Recursive </a:t>
            </a:r>
            <a:r>
              <a:rPr lang="en-US" altLang="zh-TW" sz="2400" u="sng" dirty="0" smtClean="0"/>
              <a:t>case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遞迴呼叫自己解決小問題</a:t>
            </a:r>
            <a:endParaRPr lang="en-US" altLang="zh-TW" sz="2400" dirty="0" smtClean="0"/>
          </a:p>
          <a:p>
            <a:r>
              <a:rPr lang="en-US" altLang="zh-TW" sz="2400" u="sng" dirty="0"/>
              <a:t>Base </a:t>
            </a:r>
            <a:r>
              <a:rPr lang="en-US" altLang="zh-TW" sz="2400" u="sng" dirty="0" smtClean="0"/>
              <a:t>case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當問題足夠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小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時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直接解決</a:t>
            </a:r>
            <a:endParaRPr lang="en-US" altLang="zh-TW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0292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有時候需</a:t>
            </a:r>
            <a:r>
              <a:rPr lang="zh-TW" altLang="en-US" sz="2400" dirty="0"/>
              <a:t>整合</a:t>
            </a:r>
            <a:r>
              <a:rPr lang="zh-TW" altLang="en-US" sz="2400" dirty="0" smtClean="0"/>
              <a:t>小問題的答案</a:t>
            </a:r>
            <a:endParaRPr lang="en-US" altLang="zh-TW" sz="2400" dirty="0"/>
          </a:p>
          <a:p>
            <a:r>
              <a:rPr lang="zh-TW" altLang="en-US" sz="2400" dirty="0" smtClean="0"/>
              <a:t>以重建大問題的答案</a:t>
            </a:r>
            <a:endParaRPr lang="en-US" altLang="zh-TW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1581090"/>
            <a:ext cx="4358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A: </a:t>
            </a:r>
            <a:r>
              <a:rPr lang="zh-TW" altLang="en-US" sz="2000" dirty="0" smtClean="0"/>
              <a:t>無法精簡地用遞迴函數表示演算法</a:t>
            </a:r>
            <a:endParaRPr lang="en-US" altLang="zh-TW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648200" y="1219200"/>
            <a:ext cx="4373889" cy="838200"/>
            <a:chOff x="4648200" y="1219200"/>
            <a:chExt cx="4373889" cy="83820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1219200"/>
              <a:ext cx="437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Q: </a:t>
              </a:r>
              <a:r>
                <a:rPr lang="zh-TW" altLang="en-US" sz="2000" dirty="0" smtClean="0"/>
                <a:t>如果切割成較小的不同的問題呢？</a:t>
              </a:r>
              <a:endParaRPr lang="en-US" altLang="zh-TW" sz="20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1219200"/>
              <a:ext cx="426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45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Algorithm design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964036"/>
              </p:ext>
            </p:extLst>
          </p:nvPr>
        </p:nvGraphicFramePr>
        <p:xfrm>
          <a:off x="152400" y="2057400"/>
          <a:ext cx="2971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4869" y="2667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562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合擊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1804" y="4114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各個擊破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20980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把大問題切割成</a:t>
            </a:r>
            <a:r>
              <a:rPr lang="zh-TW" altLang="en-US" sz="2400" dirty="0" smtClean="0">
                <a:solidFill>
                  <a:srgbClr val="0000FF"/>
                </a:solidFill>
              </a:rPr>
              <a:t>較小的同樣問題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581400"/>
            <a:ext cx="5845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/>
              <a:t>Recursive </a:t>
            </a:r>
            <a:r>
              <a:rPr lang="en-US" altLang="zh-TW" sz="2400" u="sng" dirty="0" smtClean="0"/>
              <a:t>case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遞迴呼叫自己解決小問題</a:t>
            </a:r>
            <a:endParaRPr lang="en-US" altLang="zh-TW" sz="2400" dirty="0" smtClean="0"/>
          </a:p>
          <a:p>
            <a:r>
              <a:rPr lang="en-US" altLang="zh-TW" sz="2400" u="sng" dirty="0"/>
              <a:t>Base </a:t>
            </a:r>
            <a:r>
              <a:rPr lang="en-US" altLang="zh-TW" sz="2400" u="sng" dirty="0" smtClean="0"/>
              <a:t>case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當問題足夠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小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時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直接解決</a:t>
            </a:r>
            <a:endParaRPr lang="en-US" altLang="zh-TW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0292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有時候需</a:t>
            </a:r>
            <a:r>
              <a:rPr lang="zh-TW" altLang="en-US" sz="2400" dirty="0"/>
              <a:t>整合</a:t>
            </a:r>
            <a:r>
              <a:rPr lang="zh-TW" altLang="en-US" sz="2400" dirty="0" smtClean="0"/>
              <a:t>小問題的答案</a:t>
            </a:r>
            <a:endParaRPr lang="en-US" altLang="zh-TW" sz="2400" dirty="0"/>
          </a:p>
          <a:p>
            <a:r>
              <a:rPr lang="zh-TW" altLang="en-US" sz="2400" dirty="0" smtClean="0"/>
              <a:t>以重建大問題的答案</a:t>
            </a:r>
            <a:endParaRPr lang="en-US" altLang="zh-TW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10201" y="1123890"/>
            <a:ext cx="3428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A: </a:t>
            </a:r>
            <a:r>
              <a:rPr lang="zh-TW" altLang="en-US" sz="2000" dirty="0" smtClean="0"/>
              <a:t>可能有許多種，但切法必須確保之後能定義</a:t>
            </a:r>
            <a:r>
              <a:rPr lang="en-US" altLang="zh-TW" sz="2000" dirty="0" smtClean="0"/>
              <a:t>recursive case</a:t>
            </a:r>
            <a:r>
              <a:rPr lang="zh-TW" altLang="en-US" sz="2000" dirty="0" smtClean="0"/>
              <a:t>，且能</a:t>
            </a:r>
            <a:r>
              <a:rPr lang="en-US" altLang="zh-TW" sz="2000" dirty="0" smtClean="0"/>
              <a:t>combine</a:t>
            </a:r>
            <a:r>
              <a:rPr lang="zh-TW" altLang="en-US" sz="2000" dirty="0" smtClean="0"/>
              <a:t>答案</a:t>
            </a:r>
            <a:endParaRPr lang="en-US" altLang="zh-TW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5410200" y="762000"/>
            <a:ext cx="3429000" cy="1371600"/>
            <a:chOff x="4648200" y="1219200"/>
            <a:chExt cx="4267200" cy="83820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1219200"/>
              <a:ext cx="2578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Q: </a:t>
              </a:r>
              <a:r>
                <a:rPr lang="zh-TW" altLang="en-US" sz="2000" dirty="0" smtClean="0"/>
                <a:t>切法只有一種嗎？</a:t>
              </a:r>
              <a:endParaRPr lang="en-US" altLang="zh-TW" sz="20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8200" y="1219200"/>
              <a:ext cx="42672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4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Call tree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18</a:t>
            </a:fld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1676400"/>
            <a:ext cx="1905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90600" y="2171700"/>
            <a:ext cx="6724788" cy="1333500"/>
            <a:chOff x="990600" y="2095500"/>
            <a:chExt cx="6724788" cy="1333500"/>
          </a:xfrm>
        </p:grpSpPr>
        <p:grpSp>
          <p:nvGrpSpPr>
            <p:cNvPr id="18" name="Group 17"/>
            <p:cNvGrpSpPr/>
            <p:nvPr/>
          </p:nvGrpSpPr>
          <p:grpSpPr>
            <a:xfrm>
              <a:off x="6248400" y="2438400"/>
              <a:ext cx="1466988" cy="990600"/>
              <a:chOff x="5181600" y="2819400"/>
              <a:chExt cx="1466988" cy="990600"/>
            </a:xfrm>
            <a:noFill/>
          </p:grpSpPr>
          <p:sp>
            <p:nvSpPr>
              <p:cNvPr id="19" name="Oval 18"/>
              <p:cNvSpPr/>
              <p:nvPr/>
            </p:nvSpPr>
            <p:spPr>
              <a:xfrm>
                <a:off x="5181600" y="2819400"/>
                <a:ext cx="1447800" cy="990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57800" y="3135868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90600" y="2438400"/>
              <a:ext cx="1466988" cy="990600"/>
              <a:chOff x="5181600" y="2819400"/>
              <a:chExt cx="1466988" cy="990600"/>
            </a:xfrm>
            <a:noFill/>
          </p:grpSpPr>
          <p:sp>
            <p:nvSpPr>
              <p:cNvPr id="22" name="Oval 21"/>
              <p:cNvSpPr/>
              <p:nvPr/>
            </p:nvSpPr>
            <p:spPr>
              <a:xfrm>
                <a:off x="5181600" y="2819400"/>
                <a:ext cx="1447800" cy="990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7800" y="3135868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cxnSp>
          <p:nvCxnSpPr>
            <p:cNvPr id="25" name="Straight Arrow Connector 24"/>
            <p:cNvCxnSpPr>
              <a:stCxn id="17" idx="2"/>
              <a:endCxn id="22" idx="0"/>
            </p:cNvCxnSpPr>
            <p:nvPr/>
          </p:nvCxnSpPr>
          <p:spPr>
            <a:xfrm flipH="1">
              <a:off x="1714500" y="2095500"/>
              <a:ext cx="1790700" cy="342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19" idx="0"/>
            </p:cNvCxnSpPr>
            <p:nvPr/>
          </p:nvCxnSpPr>
          <p:spPr>
            <a:xfrm>
              <a:off x="5410200" y="2095500"/>
              <a:ext cx="1562100" cy="342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1714500" y="5562600"/>
            <a:ext cx="5257800" cy="1219200"/>
            <a:chOff x="1714500" y="5486400"/>
            <a:chExt cx="5257800" cy="1219200"/>
          </a:xfrm>
        </p:grpSpPr>
        <p:sp>
          <p:nvSpPr>
            <p:cNvPr id="24" name="Oval 23"/>
            <p:cNvSpPr/>
            <p:nvPr/>
          </p:nvSpPr>
          <p:spPr>
            <a:xfrm>
              <a:off x="3429000" y="5562600"/>
              <a:ext cx="1905000" cy="1143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solution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4" idx="2"/>
            </p:cNvCxnSpPr>
            <p:nvPr/>
          </p:nvCxnSpPr>
          <p:spPr>
            <a:xfrm>
              <a:off x="1714500" y="5486400"/>
              <a:ext cx="1714500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5" idx="4"/>
              <a:endCxn id="24" idx="6"/>
            </p:cNvCxnSpPr>
            <p:nvPr/>
          </p:nvCxnSpPr>
          <p:spPr>
            <a:xfrm flipH="1">
              <a:off x="5334000" y="5486400"/>
              <a:ext cx="1638300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52400" y="3360130"/>
            <a:ext cx="8705988" cy="907070"/>
            <a:chOff x="152400" y="3283930"/>
            <a:chExt cx="8705988" cy="907070"/>
          </a:xfrm>
        </p:grpSpPr>
        <p:grpSp>
          <p:nvGrpSpPr>
            <p:cNvPr id="35" name="Group 34"/>
            <p:cNvGrpSpPr/>
            <p:nvPr/>
          </p:nvGrpSpPr>
          <p:grpSpPr>
            <a:xfrm>
              <a:off x="152400" y="3657600"/>
              <a:ext cx="1466988" cy="533400"/>
              <a:chOff x="5181600" y="3048000"/>
              <a:chExt cx="1466988" cy="533400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5181600" y="3048000"/>
                <a:ext cx="1447800" cy="533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57800" y="3124200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905000" y="3657600"/>
              <a:ext cx="1466988" cy="533400"/>
              <a:chOff x="5181600" y="3048000"/>
              <a:chExt cx="1466988" cy="533400"/>
            </a:xfrm>
            <a:noFill/>
          </p:grpSpPr>
          <p:sp>
            <p:nvSpPr>
              <p:cNvPr id="57" name="Oval 56"/>
              <p:cNvSpPr/>
              <p:nvPr/>
            </p:nvSpPr>
            <p:spPr>
              <a:xfrm>
                <a:off x="5181600" y="3048000"/>
                <a:ext cx="1447800" cy="533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257800" y="3135868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029200" y="3657600"/>
              <a:ext cx="1466988" cy="533400"/>
              <a:chOff x="5181600" y="3048000"/>
              <a:chExt cx="1466988" cy="533400"/>
            </a:xfrm>
            <a:noFill/>
          </p:grpSpPr>
          <p:sp>
            <p:nvSpPr>
              <p:cNvPr id="60" name="Oval 59"/>
              <p:cNvSpPr/>
              <p:nvPr/>
            </p:nvSpPr>
            <p:spPr>
              <a:xfrm>
                <a:off x="5181600" y="3048000"/>
                <a:ext cx="1447800" cy="533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57800" y="3135868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391400" y="3657600"/>
              <a:ext cx="1466988" cy="533400"/>
              <a:chOff x="5181600" y="3048000"/>
              <a:chExt cx="1466988" cy="533400"/>
            </a:xfrm>
            <a:noFill/>
          </p:grpSpPr>
          <p:sp>
            <p:nvSpPr>
              <p:cNvPr id="63" name="Oval 62"/>
              <p:cNvSpPr/>
              <p:nvPr/>
            </p:nvSpPr>
            <p:spPr>
              <a:xfrm>
                <a:off x="5181600" y="3048000"/>
                <a:ext cx="1447800" cy="533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57800" y="3135868"/>
                <a:ext cx="139078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subproblem</a:t>
                </a:r>
                <a:endParaRPr lang="en-US" dirty="0"/>
              </a:p>
            </p:txBody>
          </p:sp>
        </p:grpSp>
        <p:cxnSp>
          <p:nvCxnSpPr>
            <p:cNvPr id="65" name="Straight Arrow Connector 64"/>
            <p:cNvCxnSpPr>
              <a:stCxn id="22" idx="3"/>
              <a:endCxn id="36" idx="0"/>
            </p:cNvCxnSpPr>
            <p:nvPr/>
          </p:nvCxnSpPr>
          <p:spPr>
            <a:xfrm flipH="1">
              <a:off x="876300" y="3283930"/>
              <a:ext cx="326325" cy="373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2" idx="5"/>
              <a:endCxn id="57" idx="0"/>
            </p:cNvCxnSpPr>
            <p:nvPr/>
          </p:nvCxnSpPr>
          <p:spPr>
            <a:xfrm>
              <a:off x="2226375" y="3283930"/>
              <a:ext cx="402525" cy="373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9" idx="3"/>
              <a:endCxn id="60" idx="0"/>
            </p:cNvCxnSpPr>
            <p:nvPr/>
          </p:nvCxnSpPr>
          <p:spPr>
            <a:xfrm flipH="1">
              <a:off x="5753100" y="3283930"/>
              <a:ext cx="707325" cy="373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9" idx="5"/>
              <a:endCxn id="63" idx="0"/>
            </p:cNvCxnSpPr>
            <p:nvPr/>
          </p:nvCxnSpPr>
          <p:spPr>
            <a:xfrm>
              <a:off x="7484175" y="3283930"/>
              <a:ext cx="631125" cy="373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76300" y="4267200"/>
            <a:ext cx="7239000" cy="1295400"/>
            <a:chOff x="876300" y="4191000"/>
            <a:chExt cx="7239000" cy="1295400"/>
          </a:xfrm>
        </p:grpSpPr>
        <p:grpSp>
          <p:nvGrpSpPr>
            <p:cNvPr id="44" name="Group 43"/>
            <p:cNvGrpSpPr/>
            <p:nvPr/>
          </p:nvGrpSpPr>
          <p:grpSpPr>
            <a:xfrm>
              <a:off x="6248400" y="4495800"/>
              <a:ext cx="1447800" cy="990600"/>
              <a:chOff x="5181600" y="2819400"/>
              <a:chExt cx="1447800" cy="990600"/>
            </a:xfrm>
            <a:noFill/>
          </p:grpSpPr>
          <p:sp>
            <p:nvSpPr>
              <p:cNvPr id="45" name="Oval 44"/>
              <p:cNvSpPr/>
              <p:nvPr/>
            </p:nvSpPr>
            <p:spPr>
              <a:xfrm>
                <a:off x="5181600" y="2819400"/>
                <a:ext cx="1447800" cy="990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257800" y="3135868"/>
                <a:ext cx="135246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subsolution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90600" y="4495800"/>
              <a:ext cx="1447800" cy="990600"/>
              <a:chOff x="5181600" y="2819400"/>
              <a:chExt cx="1447800" cy="990600"/>
            </a:xfrm>
            <a:noFill/>
          </p:grpSpPr>
          <p:sp>
            <p:nvSpPr>
              <p:cNvPr id="48" name="Oval 47"/>
              <p:cNvSpPr/>
              <p:nvPr/>
            </p:nvSpPr>
            <p:spPr>
              <a:xfrm>
                <a:off x="5181600" y="2819400"/>
                <a:ext cx="1447800" cy="990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257800" y="3135868"/>
                <a:ext cx="135246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subsolution</a:t>
                </a:r>
                <a:endParaRPr lang="en-US" dirty="0"/>
              </a:p>
            </p:txBody>
          </p:sp>
        </p:grpSp>
        <p:cxnSp>
          <p:nvCxnSpPr>
            <p:cNvPr id="77" name="Straight Arrow Connector 76"/>
            <p:cNvCxnSpPr>
              <a:stCxn id="36" idx="4"/>
              <a:endCxn id="48" idx="1"/>
            </p:cNvCxnSpPr>
            <p:nvPr/>
          </p:nvCxnSpPr>
          <p:spPr>
            <a:xfrm>
              <a:off x="876300" y="4191000"/>
              <a:ext cx="326325" cy="449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7" idx="4"/>
              <a:endCxn id="48" idx="7"/>
            </p:cNvCxnSpPr>
            <p:nvPr/>
          </p:nvCxnSpPr>
          <p:spPr>
            <a:xfrm flipH="1">
              <a:off x="2226375" y="4191000"/>
              <a:ext cx="402525" cy="449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60" idx="4"/>
              <a:endCxn id="45" idx="1"/>
            </p:cNvCxnSpPr>
            <p:nvPr/>
          </p:nvCxnSpPr>
          <p:spPr>
            <a:xfrm>
              <a:off x="5753100" y="4191000"/>
              <a:ext cx="707325" cy="449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3" idx="4"/>
              <a:endCxn id="45" idx="7"/>
            </p:cNvCxnSpPr>
            <p:nvPr/>
          </p:nvCxnSpPr>
          <p:spPr>
            <a:xfrm flipH="1">
              <a:off x="7484175" y="4191000"/>
              <a:ext cx="631125" cy="4498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52400" y="1143000"/>
            <a:ext cx="8866931" cy="400110"/>
          </a:xfrm>
          <a:prstGeom prst="rect">
            <a:avLst/>
          </a:prstGeom>
          <a:solidFill>
            <a:srgbClr val="9FC6F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Divide </a:t>
            </a:r>
            <a:r>
              <a:rPr lang="en-US" sz="2000" b="1" i="1" dirty="0" smtClean="0">
                <a:solidFill>
                  <a:srgbClr val="0000FF"/>
                </a:solidFill>
              </a:rPr>
              <a:t>recursively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until getting “directly solvable 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”, or </a:t>
            </a:r>
            <a:r>
              <a:rPr lang="en-US" sz="2000" b="1" i="1" dirty="0" smtClean="0"/>
              <a:t>base</a:t>
            </a:r>
            <a:r>
              <a:rPr lang="en-US" sz="2000" dirty="0" smtClean="0"/>
              <a:t> </a:t>
            </a:r>
            <a:r>
              <a:rPr lang="en-US" sz="2000" b="1" i="1" dirty="0" smtClean="0"/>
              <a:t>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52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#1: </a:t>
            </a:r>
            <a:br>
              <a:rPr lang="en-US" dirty="0" smtClean="0"/>
            </a:br>
            <a:r>
              <a:rPr lang="en-US" dirty="0"/>
              <a:t>Tower of Hanoi (</a:t>
            </a:r>
            <a:r>
              <a:rPr lang="zh-TW" altLang="en-US" dirty="0"/>
              <a:t>河內塔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867400" y="3200400"/>
            <a:ext cx="2809178" cy="3513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課程網站上線</a:t>
            </a:r>
            <a:r>
              <a:rPr lang="en-US" altLang="zh-TW" dirty="0" smtClean="0"/>
              <a:t> </a:t>
            </a:r>
            <a:r>
              <a:rPr lang="en-US" dirty="0">
                <a:hlinkClick r:id="rId4"/>
              </a:rPr>
              <a:t>https://www.csie.ntu.edu.tw/~</a:t>
            </a:r>
            <a:r>
              <a:rPr lang="en-US" dirty="0" smtClean="0">
                <a:hlinkClick r:id="rId4"/>
              </a:rPr>
              <a:t>ada</a:t>
            </a:r>
            <a:endParaRPr lang="en-US" dirty="0" smtClean="0"/>
          </a:p>
          <a:p>
            <a:r>
              <a:rPr lang="en-US" altLang="zh-TW" dirty="0"/>
              <a:t>Email</a:t>
            </a:r>
            <a:r>
              <a:rPr lang="zh-TW" altLang="en-US" dirty="0"/>
              <a:t>請記得註明</a:t>
            </a:r>
            <a:r>
              <a:rPr lang="zh-CHT" altLang="en-US" dirty="0"/>
              <a:t>班級、學號、姓名</a:t>
            </a:r>
            <a:endParaRPr lang="en-US" altLang="zh-TW" dirty="0"/>
          </a:p>
          <a:p>
            <a:r>
              <a:rPr lang="zh-TW" altLang="en-US" dirty="0" smtClean="0"/>
              <a:t>加簽授權碼已寄出</a:t>
            </a:r>
            <a:endParaRPr lang="en-US" altLang="zh-TW" dirty="0" smtClean="0"/>
          </a:p>
          <a:p>
            <a:r>
              <a:rPr lang="en-US" altLang="zh-TW" dirty="0" err="1"/>
              <a:t>JudgeGirl</a:t>
            </a:r>
            <a:r>
              <a:rPr lang="zh-TW" altLang="en-US" dirty="0"/>
              <a:t>帳號已寄出</a:t>
            </a:r>
            <a:endParaRPr lang="en-US" altLang="zh-TW" dirty="0"/>
          </a:p>
          <a:p>
            <a:pPr lvl="1"/>
            <a:r>
              <a:rPr lang="zh-CHT" altLang="en-US" dirty="0"/>
              <a:t>若需要創帳號，</a:t>
            </a:r>
            <a:r>
              <a:rPr lang="zh-TW" altLang="en-US" dirty="0"/>
              <a:t>請</a:t>
            </a:r>
            <a:r>
              <a:rPr lang="zh-CHT" altLang="en-US" dirty="0"/>
              <a:t>寄信給</a:t>
            </a:r>
            <a:r>
              <a:rPr lang="en-US" altLang="zh-CHT" dirty="0" err="1"/>
              <a:t>ada@</a:t>
            </a:r>
            <a:r>
              <a:rPr lang="en-US" altLang="zh-CHT" dirty="0" err="1" smtClean="0"/>
              <a:t>csie</a:t>
            </a:r>
            <a:endParaRPr lang="en-US" altLang="zh-CHT" dirty="0" smtClean="0"/>
          </a:p>
          <a:p>
            <a:r>
              <a:rPr lang="en-US" altLang="zh-TW" strike="sngStrike" dirty="0" smtClean="0"/>
              <a:t>Same-day Exercise</a:t>
            </a:r>
            <a:r>
              <a:rPr lang="en-US" altLang="zh-TW" dirty="0" smtClean="0"/>
              <a:t> Mini-HW1 out</a:t>
            </a:r>
          </a:p>
          <a:p>
            <a:pPr lvl="1"/>
            <a:r>
              <a:rPr lang="en-US" altLang="zh-TW" dirty="0" smtClean="0"/>
              <a:t>Due on 9/24 (Thu.) 23:59</a:t>
            </a:r>
          </a:p>
          <a:p>
            <a:pPr lvl="1"/>
            <a:r>
              <a:rPr lang="zh-TW" altLang="en-US" dirty="0" smtClean="0"/>
              <a:t>練習如何上傳作業</a:t>
            </a:r>
            <a:endParaRPr lang="en-US" altLang="zh-TW" dirty="0" smtClean="0"/>
          </a:p>
          <a:p>
            <a:r>
              <a:rPr lang="zh-TW" altLang="en-US" dirty="0"/>
              <a:t>作業上傳教學</a:t>
            </a:r>
            <a:endParaRPr lang="en-US" altLang="zh-TW" dirty="0"/>
          </a:p>
          <a:p>
            <a:pPr lvl="1"/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JudgeGirl</a:t>
            </a:r>
            <a:endParaRPr lang="en-US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河內塔</a:t>
            </a:r>
            <a:r>
              <a:rPr lang="en-US" altLang="zh-TW" dirty="0"/>
              <a:t> (Tower of Hanoi)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 n disks from A to C</a:t>
            </a:r>
          </a:p>
          <a:p>
            <a:pPr lvl="1"/>
            <a:r>
              <a:rPr lang="en-US" dirty="0" smtClean="0"/>
              <a:t>Move one disk at </a:t>
            </a:r>
            <a:r>
              <a:rPr lang="en-US" dirty="0"/>
              <a:t>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place a larger disk onto a smaller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7108676" cy="3129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64008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Play online: https</a:t>
            </a:r>
            <a:r>
              <a:rPr lang="en-US" sz="2000" dirty="0"/>
              <a:t>://</a:t>
            </a:r>
            <a:r>
              <a:rPr lang="en-US" sz="2000" dirty="0" err="1"/>
              <a:t>www.mathsisfun.com</a:t>
            </a:r>
            <a:r>
              <a:rPr lang="en-US" sz="2000" dirty="0"/>
              <a:t>/games/</a:t>
            </a:r>
            <a:r>
              <a:rPr lang="en-US" sz="2000" dirty="0" err="1"/>
              <a:t>towerofhanoi.html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4431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4196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7000" y="44196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4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Move 1 from A to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69268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69268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69268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50468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1076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1076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74268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7200" y="2286000"/>
            <a:ext cx="2631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=&gt; 1 move in total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9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n =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Move 1 from A to B</a:t>
            </a:r>
          </a:p>
          <a:p>
            <a:r>
              <a:rPr lang="en-US" dirty="0" smtClean="0"/>
              <a:t>Move 2 from A to C</a:t>
            </a:r>
          </a:p>
          <a:p>
            <a:r>
              <a:rPr lang="en-US" dirty="0" smtClean="0"/>
              <a:t>Move 1 from B to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38800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626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" y="5334000"/>
            <a:ext cx="17526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5257800"/>
            <a:ext cx="8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2785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=&gt; 3 moves in total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3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n =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How to move 3 disks?</a:t>
            </a:r>
          </a:p>
          <a:p>
            <a:r>
              <a:rPr lang="en-US" dirty="0" smtClean="0"/>
              <a:t>How many moves in total?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38800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626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3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" y="5334000"/>
            <a:ext cx="17526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52578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" y="5029200"/>
            <a:ext cx="1524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9530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n disks?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How to move n disks?</a:t>
            </a:r>
          </a:p>
          <a:p>
            <a:r>
              <a:rPr lang="en-US" dirty="0" smtClean="0"/>
              <a:t>How many moves in total?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38800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626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" y="5334000"/>
            <a:ext cx="17526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52578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n-1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" y="5029200"/>
            <a:ext cx="1524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9530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n-2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219200" y="39624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3886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66800" y="4419600"/>
            <a:ext cx="762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2000" y="4724400"/>
            <a:ext cx="1219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4343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n &gt;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To move n disks from A to C (for n &gt; 1):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ove Disk 1~n-1 from A to 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Move Disk n from A to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Disk </a:t>
            </a:r>
            <a:r>
              <a:rPr lang="en-US" dirty="0" smtClean="0"/>
              <a:t>1~n-1 </a:t>
            </a:r>
            <a:r>
              <a:rPr lang="en-US" dirty="0"/>
              <a:t>from </a:t>
            </a:r>
            <a:r>
              <a:rPr lang="en-US" dirty="0" smtClean="0"/>
              <a:t>B </a:t>
            </a:r>
            <a:r>
              <a:rPr lang="en-US" dirty="0"/>
              <a:t>to </a:t>
            </a:r>
            <a:r>
              <a:rPr lang="en-US" dirty="0" smtClean="0"/>
              <a:t>C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38800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626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" y="5334000"/>
            <a:ext cx="17526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52578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n-1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" y="5029200"/>
            <a:ext cx="1524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953000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n-2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219200" y="3962400"/>
            <a:ext cx="457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38862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66800" y="4419600"/>
            <a:ext cx="7620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2000" y="4724400"/>
            <a:ext cx="1219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4343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733800"/>
            <a:ext cx="25146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 &gt;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To move n disks from A to </a:t>
            </a:r>
            <a:r>
              <a:rPr lang="en-US" dirty="0" smtClean="0"/>
              <a:t>C </a:t>
            </a:r>
            <a:r>
              <a:rPr lang="en-US" dirty="0"/>
              <a:t>(for n &gt; 1)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A to 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n from A to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B to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57200" y="5638800"/>
            <a:ext cx="19812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556260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9400" y="4038600"/>
            <a:ext cx="2514600" cy="1905000"/>
            <a:chOff x="152400" y="3733800"/>
            <a:chExt cx="2514600" cy="1905000"/>
          </a:xfrm>
        </p:grpSpPr>
        <p:sp>
          <p:nvSpPr>
            <p:cNvPr id="25" name="Rounded Rectangle 24"/>
            <p:cNvSpPr/>
            <p:nvPr/>
          </p:nvSpPr>
          <p:spPr>
            <a:xfrm>
              <a:off x="533400" y="5334000"/>
              <a:ext cx="17526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" y="52578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n-1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9600" y="5029200"/>
              <a:ext cx="1524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49530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n-2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219200" y="3962400"/>
              <a:ext cx="457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" y="3886200"/>
              <a:ext cx="82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1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66800" y="4419600"/>
              <a:ext cx="762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62000" y="4724400"/>
              <a:ext cx="1219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4343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3733800"/>
              <a:ext cx="2514600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 &gt;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To move n disks from A to </a:t>
            </a:r>
            <a:r>
              <a:rPr lang="en-US" dirty="0" smtClean="0"/>
              <a:t>C </a:t>
            </a:r>
            <a:r>
              <a:rPr lang="en-US" dirty="0"/>
              <a:t>(for n &gt; 1)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A to 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n from A to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B to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638800" y="5562600"/>
            <a:ext cx="2209800" cy="369332"/>
            <a:chOff x="228600" y="5562600"/>
            <a:chExt cx="2209800" cy="369332"/>
          </a:xfrm>
        </p:grpSpPr>
        <p:sp>
          <p:nvSpPr>
            <p:cNvPr id="20" name="Rounded Rectangle 19"/>
            <p:cNvSpPr/>
            <p:nvPr/>
          </p:nvSpPr>
          <p:spPr>
            <a:xfrm>
              <a:off x="457200" y="5638800"/>
              <a:ext cx="1981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5562600"/>
              <a:ext cx="82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19400" y="4038600"/>
            <a:ext cx="2514600" cy="1905000"/>
            <a:chOff x="152400" y="3733800"/>
            <a:chExt cx="2514600" cy="1905000"/>
          </a:xfrm>
        </p:grpSpPr>
        <p:sp>
          <p:nvSpPr>
            <p:cNvPr id="25" name="Rounded Rectangle 24"/>
            <p:cNvSpPr/>
            <p:nvPr/>
          </p:nvSpPr>
          <p:spPr>
            <a:xfrm>
              <a:off x="533400" y="5334000"/>
              <a:ext cx="17526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" y="52578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n-1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9600" y="5029200"/>
              <a:ext cx="1524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49530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n-2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219200" y="3962400"/>
              <a:ext cx="457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" y="3886200"/>
              <a:ext cx="82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1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66800" y="4419600"/>
              <a:ext cx="762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62000" y="4724400"/>
              <a:ext cx="1219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4343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3733800"/>
              <a:ext cx="2514600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1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n &gt;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To move n disks from A to </a:t>
            </a:r>
            <a:r>
              <a:rPr lang="en-US" dirty="0" smtClean="0"/>
              <a:t>C </a:t>
            </a:r>
            <a:r>
              <a:rPr lang="en-US" dirty="0"/>
              <a:t>(for n &gt; 1)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A to 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n from A to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Move Disk 1~n-1 from B to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800" y="3657600"/>
            <a:ext cx="2286000" cy="2286000"/>
            <a:chOff x="304800" y="3276600"/>
            <a:chExt cx="2286000" cy="2286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71800" y="3657600"/>
            <a:ext cx="2286000" cy="2286000"/>
            <a:chOff x="304800" y="3276600"/>
            <a:chExt cx="2286000" cy="2286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15000" y="3657600"/>
            <a:ext cx="2286000" cy="2286000"/>
            <a:chOff x="304800" y="3276600"/>
            <a:chExt cx="2286000" cy="2286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447800" y="3276600"/>
              <a:ext cx="0" cy="22860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04800" y="5562600"/>
              <a:ext cx="22860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295400" y="6096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600" y="6096000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638800" y="5562600"/>
            <a:ext cx="2209800" cy="369332"/>
            <a:chOff x="228600" y="5562600"/>
            <a:chExt cx="2209800" cy="369332"/>
          </a:xfrm>
        </p:grpSpPr>
        <p:sp>
          <p:nvSpPr>
            <p:cNvPr id="20" name="Rounded Rectangle 19"/>
            <p:cNvSpPr/>
            <p:nvPr/>
          </p:nvSpPr>
          <p:spPr>
            <a:xfrm>
              <a:off x="457200" y="5638800"/>
              <a:ext cx="1981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5562600"/>
              <a:ext cx="82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733800"/>
            <a:ext cx="2514600" cy="1905000"/>
            <a:chOff x="152400" y="3733800"/>
            <a:chExt cx="2514600" cy="1905000"/>
          </a:xfrm>
        </p:grpSpPr>
        <p:sp>
          <p:nvSpPr>
            <p:cNvPr id="25" name="Rounded Rectangle 24"/>
            <p:cNvSpPr/>
            <p:nvPr/>
          </p:nvSpPr>
          <p:spPr>
            <a:xfrm>
              <a:off x="533400" y="5334000"/>
              <a:ext cx="17526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" y="52578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n-1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9600" y="5029200"/>
              <a:ext cx="1524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4953000"/>
              <a:ext cx="103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n-2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219200" y="3962400"/>
              <a:ext cx="457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" y="3886200"/>
              <a:ext cx="82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1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66800" y="4419600"/>
              <a:ext cx="7620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62000" y="4724400"/>
              <a:ext cx="1219200" cy="228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" y="4343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3733800"/>
              <a:ext cx="2514600" cy="1905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2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spare)</a:t>
            </a:r>
          </a:p>
          <a:p>
            <a:r>
              <a:rPr lang="en-US" dirty="0" smtClean="0">
                <a:latin typeface="Courier"/>
                <a:cs typeface="Courier"/>
              </a:rPr>
              <a:t>  if n=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smtClean="0">
                <a:latin typeface="Courier"/>
                <a:cs typeface="Courier"/>
              </a:rPr>
              <a:t>1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base case</a:t>
            </a:r>
          </a:p>
          <a:p>
            <a:r>
              <a:rPr lang="en-US" dirty="0" smtClean="0">
                <a:latin typeface="Courier"/>
                <a:cs typeface="Courier"/>
              </a:rPr>
              <a:t> 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else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recursive case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495800"/>
            <a:ext cx="466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need to combine the results in this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5-09-21 at 11.5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614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3962400"/>
            <a:ext cx="7547295" cy="2243554"/>
            <a:chOff x="304800" y="1828800"/>
            <a:chExt cx="7547295" cy="2243554"/>
          </a:xfrm>
        </p:grpSpPr>
        <p:sp>
          <p:nvSpPr>
            <p:cNvPr id="5" name="Rectangle 4"/>
            <p:cNvSpPr/>
            <p:nvPr/>
          </p:nvSpPr>
          <p:spPr>
            <a:xfrm>
              <a:off x="3124200" y="1828800"/>
              <a:ext cx="2277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(3, A, C, B)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590800"/>
              <a:ext cx="2277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(2, A, B, </a:t>
              </a:r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C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2590800"/>
              <a:ext cx="22778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(2, B, </a:t>
              </a:r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C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, A)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3733800"/>
              <a:ext cx="1908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(1,A,C,B)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3733800"/>
              <a:ext cx="1908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(1,C,B,A)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3733800"/>
              <a:ext cx="1908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(1,B,A,C)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733800"/>
              <a:ext cx="19084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Courier"/>
                  <a:cs typeface="Courier"/>
                </a:rPr>
                <a:t>Hanoi</a:t>
              </a:r>
              <a:r>
                <a:rPr lang="en-US" sz="1600" dirty="0" smtClean="0">
                  <a:solidFill>
                    <a:srgbClr val="0000FF"/>
                  </a:solidFill>
                  <a:latin typeface="Courier"/>
                  <a:cs typeface="Courier"/>
                </a:rPr>
                <a:t>(1,A,C,B)</a:t>
              </a:r>
              <a:endParaRPr lang="en-US" sz="1600" dirty="0">
                <a:solidFill>
                  <a:srgbClr val="0000FF"/>
                </a:solidFill>
                <a:latin typeface="Courier"/>
                <a:cs typeface="Courier"/>
              </a:endParaRPr>
            </a:p>
          </p:txBody>
        </p: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flipH="1">
              <a:off x="3196344" y="2167354"/>
              <a:ext cx="1066800" cy="42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7" idx="0"/>
            </p:cNvCxnSpPr>
            <p:nvPr/>
          </p:nvCxnSpPr>
          <p:spPr>
            <a:xfrm>
              <a:off x="4263144" y="2167354"/>
              <a:ext cx="1447800" cy="423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8" idx="0"/>
            </p:cNvCxnSpPr>
            <p:nvPr/>
          </p:nvCxnSpPr>
          <p:spPr>
            <a:xfrm flipH="1">
              <a:off x="1259048" y="2929354"/>
              <a:ext cx="1937296" cy="80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9" idx="0"/>
            </p:cNvCxnSpPr>
            <p:nvPr/>
          </p:nvCxnSpPr>
          <p:spPr>
            <a:xfrm flipH="1">
              <a:off x="3164048" y="2929354"/>
              <a:ext cx="32296" cy="80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2"/>
              <a:endCxn id="10" idx="0"/>
            </p:cNvCxnSpPr>
            <p:nvPr/>
          </p:nvCxnSpPr>
          <p:spPr>
            <a:xfrm flipH="1">
              <a:off x="4992848" y="2929354"/>
              <a:ext cx="718096" cy="80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2"/>
              <a:endCxn id="11" idx="0"/>
            </p:cNvCxnSpPr>
            <p:nvPr/>
          </p:nvCxnSpPr>
          <p:spPr>
            <a:xfrm>
              <a:off x="5710944" y="2929354"/>
              <a:ext cx="1186904" cy="8044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167640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spare)</a:t>
            </a:r>
          </a:p>
          <a:p>
            <a:r>
              <a:rPr lang="en-US" dirty="0" smtClean="0">
                <a:latin typeface="Courier"/>
                <a:cs typeface="Courier"/>
              </a:rPr>
              <a:t>  if n=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smtClean="0">
                <a:latin typeface="Courier"/>
                <a:cs typeface="Courier"/>
              </a:rPr>
              <a:t>1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base case</a:t>
            </a:r>
          </a:p>
          <a:p>
            <a:r>
              <a:rPr lang="en-US" dirty="0" smtClean="0">
                <a:latin typeface="Courier"/>
                <a:cs typeface="Courier"/>
              </a:rPr>
              <a:t> 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else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recursive case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057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</a:t>
            </a:r>
            <a:r>
              <a:rPr lang="en-US" dirty="0"/>
              <a:t>of </a:t>
            </a:r>
            <a:r>
              <a:rPr lang="en-US" dirty="0" smtClean="0"/>
              <a:t>moves?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514600"/>
          </a:xfrm>
        </p:spPr>
        <p:txBody>
          <a:bodyPr/>
          <a:lstStyle/>
          <a:p>
            <a:r>
              <a:rPr lang="en-US" dirty="0" smtClean="0"/>
              <a:t>Let T(n) be the number of moves with n disks</a:t>
            </a:r>
          </a:p>
          <a:p>
            <a:r>
              <a:rPr lang="en-US" dirty="0" smtClean="0"/>
              <a:t>T(1) = 1</a:t>
            </a:r>
          </a:p>
          <a:p>
            <a:r>
              <a:rPr lang="en-US" dirty="0" smtClean="0"/>
              <a:t>For n &gt;1, T(n) =  2T(n-1) + 1</a:t>
            </a:r>
            <a:endParaRPr lang="en-US" dirty="0"/>
          </a:p>
          <a:p>
            <a:r>
              <a:rPr lang="en-US" dirty="0" smtClean="0"/>
              <a:t>=&gt; T(n) = ?</a:t>
            </a:r>
          </a:p>
          <a:p>
            <a:r>
              <a:rPr lang="en-US" dirty="0" smtClean="0"/>
              <a:t>We will learn how to derive T(n)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229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spare)</a:t>
            </a:r>
          </a:p>
          <a:p>
            <a:r>
              <a:rPr lang="en-US" dirty="0" smtClean="0">
                <a:latin typeface="Courier"/>
                <a:cs typeface="Courier"/>
              </a:rPr>
              <a:t>  if n=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smtClean="0">
                <a:latin typeface="Courier"/>
                <a:cs typeface="Courier"/>
              </a:rPr>
              <a:t>1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base case</a:t>
            </a:r>
          </a:p>
          <a:p>
            <a:r>
              <a:rPr lang="en-US" dirty="0" smtClean="0">
                <a:latin typeface="Courier"/>
                <a:cs typeface="Courier"/>
              </a:rPr>
              <a:t> 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else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 recursive case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Move </a:t>
            </a:r>
            <a:r>
              <a:rPr lang="en-US" dirty="0">
                <a:latin typeface="Courier"/>
                <a:cs typeface="Courier"/>
              </a:rPr>
              <a:t>disk from 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 to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Hanoi(n-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spare,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dest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src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5334000"/>
            <a:ext cx="1829547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dirty="0"/>
              <a:t>(n) = 2</a:t>
            </a:r>
            <a:r>
              <a:rPr lang="en-US" sz="2400" baseline="30000" dirty="0"/>
              <a:t>n</a:t>
            </a:r>
            <a:r>
              <a:rPr lang="en-US" sz="2400" dirty="0"/>
              <a:t> - 1 </a:t>
            </a:r>
          </a:p>
        </p:txBody>
      </p:sp>
    </p:spTree>
    <p:extLst>
      <p:ext uri="{BB962C8B-B14F-4D97-AF65-F5344CB8AC3E}">
        <p14:creationId xmlns:p14="http://schemas.microsoft.com/office/powerpoint/2010/main" val="29757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this an optimal strategy</a:t>
            </a:r>
            <a:r>
              <a:rPr lang="en-US" sz="2800" dirty="0" smtClean="0"/>
              <a:t>? Can </a:t>
            </a:r>
            <a:r>
              <a:rPr lang="en-US" sz="2800" dirty="0"/>
              <a:t>T(n) </a:t>
            </a:r>
            <a:r>
              <a:rPr lang="en-US" sz="2800" dirty="0" smtClean="0"/>
              <a:t>&lt; </a:t>
            </a:r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-</a:t>
            </a:r>
            <a:r>
              <a:rPr lang="en-US" sz="2800" dirty="0" smtClean="0"/>
              <a:t>1?</a:t>
            </a:r>
          </a:p>
          <a:p>
            <a:r>
              <a:rPr lang="en-US" sz="2800" dirty="0" smtClean="0"/>
              <a:t>What happen when there are more than 3 pegs?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#2: </a:t>
            </a:r>
            <a:br>
              <a:rPr lang="en-US" dirty="0" smtClean="0"/>
            </a:br>
            <a:r>
              <a:rPr lang="en-US" dirty="0" smtClean="0"/>
              <a:t>Merge Sort (</a:t>
            </a:r>
            <a:r>
              <a:rPr lang="zh-TW" altLang="en-US" dirty="0" smtClean="0"/>
              <a:t>合併排序法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 Chapter </a:t>
            </a:r>
            <a:r>
              <a:rPr lang="en-US" dirty="0" smtClean="0"/>
              <a:t>2.3.1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 Divide-and-Conquer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1600200"/>
            <a:ext cx="1905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57400" y="5181600"/>
            <a:ext cx="19050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2629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21087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61858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80316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39545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4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1524000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Unsorted list of size 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3400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2629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21087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61858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80316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39545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98774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43400" y="5257800"/>
            <a:ext cx="21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list of size n </a:t>
            </a:r>
            <a:endParaRPr lang="en-US" dirty="0"/>
          </a:p>
        </p:txBody>
      </p:sp>
      <p:sp>
        <p:nvSpPr>
          <p:cNvPr id="22" name="Cloud 21"/>
          <p:cNvSpPr/>
          <p:nvPr/>
        </p:nvSpPr>
        <p:spPr>
          <a:xfrm>
            <a:off x="1456044" y="3048000"/>
            <a:ext cx="3276600" cy="16002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5" idx="3"/>
          </p:cNvCxnSpPr>
          <p:nvPr/>
        </p:nvCxnSpPr>
        <p:spPr>
          <a:xfrm flipH="1">
            <a:off x="2065644" y="2575812"/>
            <a:ext cx="270737" cy="700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5"/>
          </p:cNvCxnSpPr>
          <p:nvPr/>
        </p:nvCxnSpPr>
        <p:spPr>
          <a:xfrm>
            <a:off x="3683419" y="2575812"/>
            <a:ext cx="287225" cy="624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1"/>
          </p:cNvCxnSpPr>
          <p:nvPr/>
        </p:nvCxnSpPr>
        <p:spPr>
          <a:xfrm>
            <a:off x="2141844" y="4495800"/>
            <a:ext cx="194537" cy="853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3" idx="7"/>
          </p:cNvCxnSpPr>
          <p:nvPr/>
        </p:nvCxnSpPr>
        <p:spPr>
          <a:xfrm flipH="1">
            <a:off x="3683419" y="4419600"/>
            <a:ext cx="287225" cy="929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9200" y="33528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are the base case and recursive case?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 and recursive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case (n = 1)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othing to be done, the list is sorted already</a:t>
            </a:r>
          </a:p>
          <a:p>
            <a:endParaRPr lang="en-US" dirty="0" smtClean="0"/>
          </a:p>
          <a:p>
            <a:r>
              <a:rPr lang="en-US" dirty="0" smtClean="0"/>
              <a:t>Recursive case (n &gt; 1)</a:t>
            </a:r>
          </a:p>
          <a:p>
            <a:pPr lvl="1"/>
            <a:r>
              <a:rPr lang="en-US" dirty="0" smtClean="0"/>
              <a:t>Divide the list into two sub-lists</a:t>
            </a:r>
          </a:p>
          <a:p>
            <a:pPr lvl="1"/>
            <a:r>
              <a:rPr lang="en-US" dirty="0" smtClean="0"/>
              <a:t>Sort each sub-list recursively</a:t>
            </a:r>
          </a:p>
          <a:p>
            <a:pPr lvl="1"/>
            <a:r>
              <a:rPr lang="en-US" dirty="0" smtClean="0"/>
              <a:t>Merge the two sorted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tree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81200"/>
            <a:ext cx="2827644" cy="369332"/>
            <a:chOff x="2895600" y="1981200"/>
            <a:chExt cx="282764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895600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54829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73287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14058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2516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91745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0974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0200" y="1981200"/>
              <a:ext cx="313044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" y="1916668"/>
            <a:ext cx="285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unsorted list of size 8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832505">
            <a:off x="5256222" y="1746127"/>
            <a:ext cx="1122235" cy="793046"/>
          </a:xfrm>
          <a:prstGeom prst="rect">
            <a:avLst/>
          </a:prstGeom>
        </p:spPr>
      </p:pic>
      <p:grpSp>
        <p:nvGrpSpPr>
          <p:cNvPr id="157" name="Group 156"/>
          <p:cNvGrpSpPr/>
          <p:nvPr/>
        </p:nvGrpSpPr>
        <p:grpSpPr>
          <a:xfrm>
            <a:off x="76200" y="2362200"/>
            <a:ext cx="7943928" cy="609600"/>
            <a:chOff x="76200" y="2362200"/>
            <a:chExt cx="7943928" cy="609600"/>
          </a:xfrm>
        </p:grpSpPr>
        <p:grpSp>
          <p:nvGrpSpPr>
            <p:cNvPr id="21" name="Group 20"/>
            <p:cNvGrpSpPr/>
            <p:nvPr/>
          </p:nvGrpSpPr>
          <p:grpSpPr>
            <a:xfrm>
              <a:off x="3755571" y="2362200"/>
              <a:ext cx="4264557" cy="609600"/>
              <a:chOff x="2155371" y="2362200"/>
              <a:chExt cx="4264557" cy="609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155371" y="2590800"/>
                <a:ext cx="4264557" cy="381000"/>
                <a:chOff x="2155371" y="2590800"/>
                <a:chExt cx="4264557" cy="381000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155371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514600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33058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873829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5029200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388429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747658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106884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 flipH="1">
                <a:off x="2819400" y="2362200"/>
                <a:ext cx="762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5029200" y="2362200"/>
                <a:ext cx="762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76200" y="2514600"/>
              <a:ext cx="2955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unsorted lists of size 4</a:t>
              </a:r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76200" y="2971800"/>
            <a:ext cx="8401128" cy="533400"/>
            <a:chOff x="76200" y="2971800"/>
            <a:chExt cx="8401128" cy="533400"/>
          </a:xfrm>
        </p:grpSpPr>
        <p:grpSp>
          <p:nvGrpSpPr>
            <p:cNvPr id="97" name="Group 96"/>
            <p:cNvGrpSpPr/>
            <p:nvPr/>
          </p:nvGrpSpPr>
          <p:grpSpPr>
            <a:xfrm>
              <a:off x="3374571" y="2971800"/>
              <a:ext cx="5102757" cy="533400"/>
              <a:chOff x="1774371" y="2971800"/>
              <a:chExt cx="5102757" cy="5334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774371" y="3135868"/>
                <a:ext cx="5102757" cy="369332"/>
                <a:chOff x="1774371" y="3135868"/>
                <a:chExt cx="5102757" cy="369332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774371" y="3135868"/>
                  <a:ext cx="2098302" cy="369332"/>
                  <a:chOff x="1774371" y="3212068"/>
                  <a:chExt cx="2098302" cy="369332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774371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133600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559629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200400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724400" y="3135868"/>
                  <a:ext cx="2152728" cy="369332"/>
                  <a:chOff x="4724400" y="3135868"/>
                  <a:chExt cx="2152728" cy="369332"/>
                </a:xfrm>
              </p:grpSpPr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724400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083629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204858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564084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90" name="Straight Arrow Connector 89"/>
              <p:cNvCxnSpPr/>
              <p:nvPr/>
            </p:nvCxnSpPr>
            <p:spPr>
              <a:xfrm flipH="1">
                <a:off x="2057400" y="2971800"/>
                <a:ext cx="4572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953000" y="2971800"/>
                <a:ext cx="4572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3200400" y="29718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6096000" y="29718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76200" y="3124200"/>
              <a:ext cx="3007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Four unsorted lists of size 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6200" y="3505200"/>
            <a:ext cx="8542644" cy="597932"/>
            <a:chOff x="76200" y="3505200"/>
            <a:chExt cx="8542644" cy="597932"/>
          </a:xfrm>
        </p:grpSpPr>
        <p:grpSp>
          <p:nvGrpSpPr>
            <p:cNvPr id="109" name="Group 108"/>
            <p:cNvGrpSpPr/>
            <p:nvPr/>
          </p:nvGrpSpPr>
          <p:grpSpPr>
            <a:xfrm>
              <a:off x="3200400" y="3505200"/>
              <a:ext cx="5418444" cy="597932"/>
              <a:chOff x="1600200" y="3505200"/>
              <a:chExt cx="5418444" cy="5979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00200" y="3733800"/>
                <a:ext cx="5418444" cy="369332"/>
                <a:chOff x="1600200" y="3733800"/>
                <a:chExt cx="5418444" cy="369332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16002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286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712029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048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572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225145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6052458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7056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98" name="Straight Arrow Connector 97"/>
              <p:cNvCxnSpPr>
                <a:endCxn id="45" idx="0"/>
              </p:cNvCxnSpPr>
              <p:nvPr/>
            </p:nvCxnSpPr>
            <p:spPr>
              <a:xfrm flipH="1">
                <a:off x="1756722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endCxn id="46" idx="0"/>
              </p:cNvCxnSpPr>
              <p:nvPr/>
            </p:nvCxnSpPr>
            <p:spPr>
              <a:xfrm>
                <a:off x="2133600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1242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5010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47244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51012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61722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5490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76200" y="3733800"/>
              <a:ext cx="2865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Eight </a:t>
              </a:r>
              <a:r>
                <a:rPr lang="en-US" b="1" dirty="0" smtClean="0"/>
                <a:t>sorted</a:t>
              </a:r>
              <a:r>
                <a:rPr lang="en-US" dirty="0" smtClean="0"/>
                <a:t> lists of size 1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6200" y="4114800"/>
            <a:ext cx="8386122" cy="762000"/>
            <a:chOff x="76200" y="4114800"/>
            <a:chExt cx="8386122" cy="762000"/>
          </a:xfrm>
        </p:grpSpPr>
        <p:sp>
          <p:nvSpPr>
            <p:cNvPr id="119" name="TextBox 118"/>
            <p:cNvSpPr txBox="1"/>
            <p:nvPr/>
          </p:nvSpPr>
          <p:spPr>
            <a:xfrm>
              <a:off x="76200" y="4495800"/>
              <a:ext cx="2814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Four </a:t>
              </a:r>
              <a:r>
                <a:rPr lang="en-US" b="1" dirty="0" smtClean="0"/>
                <a:t>sorted</a:t>
              </a:r>
              <a:r>
                <a:rPr lang="en-US" dirty="0" smtClean="0"/>
                <a:t> lists of size 2</a:t>
              </a:r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3352800" y="4114800"/>
              <a:ext cx="5109522" cy="762000"/>
              <a:chOff x="3352800" y="4114800"/>
              <a:chExt cx="5109522" cy="762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352800" y="4507468"/>
                <a:ext cx="5102757" cy="369332"/>
                <a:chOff x="1752600" y="4355068"/>
                <a:chExt cx="5102757" cy="369332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1752600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1118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3537858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31786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7026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061858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183087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542313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>
                <a:off x="3352800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H="1">
                <a:off x="3653478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48047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H="1">
                <a:off x="51054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>
                <a:off x="63287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66294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77765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80772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/>
          <p:cNvGrpSpPr/>
          <p:nvPr/>
        </p:nvGrpSpPr>
        <p:grpSpPr>
          <a:xfrm>
            <a:off x="76200" y="4876800"/>
            <a:ext cx="8077200" cy="838200"/>
            <a:chOff x="76200" y="4876800"/>
            <a:chExt cx="8077200" cy="838200"/>
          </a:xfrm>
        </p:grpSpPr>
        <p:sp>
          <p:nvSpPr>
            <p:cNvPr id="120" name="TextBox 119"/>
            <p:cNvSpPr txBox="1"/>
            <p:nvPr/>
          </p:nvSpPr>
          <p:spPr>
            <a:xfrm>
              <a:off x="76200" y="5345668"/>
              <a:ext cx="2763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Two </a:t>
              </a:r>
              <a:r>
                <a:rPr lang="en-US" b="1" dirty="0" smtClean="0"/>
                <a:t>sorted</a:t>
              </a:r>
              <a:r>
                <a:rPr lang="en-US" dirty="0" smtClean="0"/>
                <a:t> lists of size </a:t>
              </a:r>
              <a:r>
                <a:rPr lang="en-US" dirty="0"/>
                <a:t>4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657600" y="4876800"/>
              <a:ext cx="4495800" cy="838200"/>
              <a:chOff x="3657600" y="4876800"/>
              <a:chExt cx="4495800" cy="8382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812643" y="5334000"/>
                <a:ext cx="4207485" cy="381000"/>
                <a:chOff x="2212443" y="4953000"/>
                <a:chExt cx="4207485" cy="38100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2212443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571672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3290130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930901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029200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388429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747658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106884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</p:grpSp>
          <p:cxnSp>
            <p:nvCxnSpPr>
              <p:cNvPr id="136" name="Straight Arrow Connector 135"/>
              <p:cNvCxnSpPr/>
              <p:nvPr/>
            </p:nvCxnSpPr>
            <p:spPr>
              <a:xfrm>
                <a:off x="3657600" y="4876800"/>
                <a:ext cx="8382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4495800" y="4876800"/>
                <a:ext cx="6096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6629400" y="4876800"/>
                <a:ext cx="8382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H="1">
                <a:off x="7467600" y="4876800"/>
                <a:ext cx="6858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/>
          <p:cNvGrpSpPr/>
          <p:nvPr/>
        </p:nvGrpSpPr>
        <p:grpSpPr>
          <a:xfrm>
            <a:off x="76200" y="5715000"/>
            <a:ext cx="7247244" cy="762000"/>
            <a:chOff x="76200" y="5715000"/>
            <a:chExt cx="7247244" cy="762000"/>
          </a:xfrm>
        </p:grpSpPr>
        <p:sp>
          <p:nvSpPr>
            <p:cNvPr id="40" name="TextBox 39"/>
            <p:cNvSpPr txBox="1"/>
            <p:nvPr/>
          </p:nvSpPr>
          <p:spPr>
            <a:xfrm>
              <a:off x="76200" y="6107668"/>
              <a:ext cx="2660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One </a:t>
              </a:r>
              <a:r>
                <a:rPr lang="en-US" b="1" dirty="0" smtClean="0"/>
                <a:t>sorted</a:t>
              </a:r>
              <a:r>
                <a:rPr lang="en-US" dirty="0" smtClean="0"/>
                <a:t> list of size 8 </a:t>
              </a:r>
              <a:endParaRPr lang="en-US" dirty="0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4495800" y="5715000"/>
              <a:ext cx="2827644" cy="750332"/>
              <a:chOff x="4495800" y="5715000"/>
              <a:chExt cx="2827644" cy="7503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495800" y="6096000"/>
                <a:ext cx="2827644" cy="369332"/>
                <a:chOff x="2895600" y="5715000"/>
                <a:chExt cx="2827644" cy="3693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95600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54829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973287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14058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332516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691745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5050974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410200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147" name="Straight Arrow Connector 146"/>
              <p:cNvCxnSpPr/>
              <p:nvPr/>
            </p:nvCxnSpPr>
            <p:spPr>
              <a:xfrm>
                <a:off x="4495800" y="5715000"/>
                <a:ext cx="14478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H="1">
                <a:off x="5943600" y="5715000"/>
                <a:ext cx="13716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3973018" y="2191132"/>
            <a:ext cx="3688646" cy="1122235"/>
            <a:chOff x="3973018" y="2191132"/>
            <a:chExt cx="3688646" cy="1122235"/>
          </a:xfrm>
        </p:grpSpPr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3808423" y="2355727"/>
              <a:ext cx="1122235" cy="793046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6704023" y="2355727"/>
              <a:ext cx="1122235" cy="793046"/>
            </a:xfrm>
            <a:prstGeom prst="rect">
              <a:avLst/>
            </a:prstGeom>
          </p:spPr>
        </p:pic>
      </p:grpSp>
      <p:grpSp>
        <p:nvGrpSpPr>
          <p:cNvPr id="171" name="Group 170"/>
          <p:cNvGrpSpPr/>
          <p:nvPr/>
        </p:nvGrpSpPr>
        <p:grpSpPr>
          <a:xfrm>
            <a:off x="3211018" y="2724532"/>
            <a:ext cx="5212645" cy="1198434"/>
            <a:chOff x="3211018" y="2724532"/>
            <a:chExt cx="5212645" cy="1198434"/>
          </a:xfrm>
        </p:grpSpPr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3046423" y="2889127"/>
              <a:ext cx="1122235" cy="793046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4494222" y="2889127"/>
              <a:ext cx="1122235" cy="793046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6018223" y="2965326"/>
              <a:ext cx="1122235" cy="793046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7466022" y="2965326"/>
              <a:ext cx="1122235" cy="79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7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2 sorted lists into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7400" y="1992868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6629" y="1992868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5087" y="1992868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5858" y="1992868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4157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33386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92615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51841" y="1981200"/>
            <a:ext cx="31304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1981200"/>
            <a:ext cx="227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sublists</a:t>
            </a:r>
            <a:r>
              <a:rPr lang="en-US" dirty="0"/>
              <a:t> of size </a:t>
            </a:r>
            <a:r>
              <a:rPr lang="en-US" b="1" i="1" dirty="0"/>
              <a:t>n/</a:t>
            </a:r>
            <a:r>
              <a:rPr lang="en-US" b="1" i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953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 of comparisons </a:t>
            </a:r>
            <a:r>
              <a:rPr lang="en-US" sz="2800" dirty="0">
                <a:solidFill>
                  <a:srgbClr val="0000FF"/>
                </a:solidFill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</a:rPr>
              <a:t>Θ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44E-6 1.8944E-6 L 0.03297 0.260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" y="13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848E-6 3.01528E-6 L -0.23339 0.262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78" y="13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9188E-6 1.8944E-6 L 0.07705 0.260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2" y="13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78E-6 3.01528E-6 L -0.18931 0.262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4" y="13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889E-6 1.8944E-6 L 0.1376 0.260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1" y="13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1484E-6 1.8944E-6 L 0.14836 0.2605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130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1593E-6 3.01528E-6 L -0.07861 0.262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9" y="1310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035E-6 3.01528E-6 L -0.07617 0.262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7" y="13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828800"/>
            <a:ext cx="35814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(A, p, r)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//base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case</a:t>
            </a:r>
          </a:p>
          <a:p>
            <a:r>
              <a:rPr lang="en-US" sz="2000" dirty="0" smtClean="0">
                <a:latin typeface="Courier"/>
                <a:cs typeface="Courier"/>
              </a:rPr>
              <a:t>if p = r</a:t>
            </a:r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___</a:t>
            </a:r>
            <a:r>
              <a:rPr lang="en-US" sz="2000" dirty="0" smtClean="0">
                <a:latin typeface="Courier"/>
                <a:cs typeface="Courier"/>
              </a:rPr>
              <a:t>return</a:t>
            </a:r>
          </a:p>
          <a:p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//recursive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case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//divide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q &lt;- [(p+r-1)/2]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//conquer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(A, p, q)</a:t>
            </a:r>
            <a:endParaRPr lang="en-US" sz="20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sz="2000" dirty="0">
                <a:solidFill>
                  <a:srgbClr val="0000FF"/>
                </a:solidFill>
                <a:latin typeface="Courier"/>
                <a:cs typeface="Courier"/>
              </a:rPr>
              <a:t>(A,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q+1, r)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//combine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Merge(A, p, q, r)</a:t>
            </a: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45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39</a:t>
            </a:fld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152400" y="849868"/>
            <a:ext cx="419100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精簡優雅的</a:t>
            </a:r>
            <a:r>
              <a:rPr lang="en-US" sz="2000" b="1" dirty="0" smtClean="0"/>
              <a:t>Merge Sort</a:t>
            </a:r>
            <a:r>
              <a:rPr lang="zh-TW" altLang="en-US" sz="2000" b="1" dirty="0" smtClean="0"/>
              <a:t>遞迴函數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52400" y="1383268"/>
            <a:ext cx="32004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(A, p, r)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//base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case</a:t>
            </a:r>
          </a:p>
          <a:p>
            <a:r>
              <a:rPr lang="en-US" dirty="0" smtClean="0">
                <a:latin typeface="Courier"/>
                <a:cs typeface="Courier"/>
              </a:rPr>
              <a:t>if p = r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___</a:t>
            </a:r>
            <a:r>
              <a:rPr lang="en-US" dirty="0" smtClean="0">
                <a:latin typeface="Courier"/>
                <a:cs typeface="Courier"/>
              </a:rPr>
              <a:t>return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//recursive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case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//divide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 &lt;- [(p+r-1)/2]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//conquer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(A, p, q)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(A,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q+1, r)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//combine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Merge(A, p, q, r)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838200"/>
            <a:ext cx="8915400" cy="5852436"/>
            <a:chOff x="152400" y="838200"/>
            <a:chExt cx="8915400" cy="5852436"/>
          </a:xfrm>
        </p:grpSpPr>
        <p:grpSp>
          <p:nvGrpSpPr>
            <p:cNvPr id="74" name="Group 73"/>
            <p:cNvGrpSpPr/>
            <p:nvPr/>
          </p:nvGrpSpPr>
          <p:grpSpPr>
            <a:xfrm>
              <a:off x="4944756" y="1535668"/>
              <a:ext cx="2827644" cy="369332"/>
              <a:chOff x="2895600" y="1981200"/>
              <a:chExt cx="2827644" cy="36933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895600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54829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973287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14058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332516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91745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050974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410200" y="1981200"/>
                <a:ext cx="313044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204527" y="1916668"/>
              <a:ext cx="4264557" cy="609600"/>
              <a:chOff x="2155371" y="2362200"/>
              <a:chExt cx="4264557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155371" y="2590800"/>
                <a:ext cx="4264557" cy="381000"/>
                <a:chOff x="2155371" y="2590800"/>
                <a:chExt cx="4264557" cy="381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2155371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514600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3233058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2873829" y="26024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029200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5388429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747658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106884" y="2590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88" name="Straight Arrow Connector 87"/>
              <p:cNvCxnSpPr/>
              <p:nvPr/>
            </p:nvCxnSpPr>
            <p:spPr>
              <a:xfrm flipH="1">
                <a:off x="2819400" y="2362200"/>
                <a:ext cx="762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5029200" y="2362200"/>
                <a:ext cx="7620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823527" y="2526268"/>
              <a:ext cx="5102757" cy="533400"/>
              <a:chOff x="1774371" y="2971800"/>
              <a:chExt cx="5102757" cy="5334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774371" y="3135868"/>
                <a:ext cx="5102757" cy="369332"/>
                <a:chOff x="1774371" y="3135868"/>
                <a:chExt cx="5102757" cy="36933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774371" y="3135868"/>
                  <a:ext cx="2098302" cy="369332"/>
                  <a:chOff x="1774371" y="3212068"/>
                  <a:chExt cx="2098302" cy="369332"/>
                </a:xfrm>
              </p:grpSpPr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774371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133600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559629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200400" y="32120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5</a:t>
                    </a:r>
                    <a:endParaRPr lang="en-US" dirty="0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4724400" y="3135868"/>
                  <a:ext cx="2152728" cy="369332"/>
                  <a:chOff x="4724400" y="3135868"/>
                  <a:chExt cx="2152728" cy="369332"/>
                </a:xfrm>
              </p:grpSpPr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4724400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083629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204858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564084" y="3135868"/>
                    <a:ext cx="313044" cy="369332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4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2057400" y="2971800"/>
                <a:ext cx="4572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4953000" y="2971800"/>
                <a:ext cx="4572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200400" y="29718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6096000" y="29718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649356" y="3059668"/>
              <a:ext cx="5418444" cy="597932"/>
              <a:chOff x="1600200" y="3505200"/>
              <a:chExt cx="5418444" cy="597932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600200" y="3733800"/>
                <a:ext cx="5418444" cy="369332"/>
                <a:chOff x="1600200" y="3733800"/>
                <a:chExt cx="5418444" cy="369332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16002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286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712029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048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5720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5225145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052458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705600" y="37338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120" name="Straight Arrow Connector 119"/>
              <p:cNvCxnSpPr>
                <a:endCxn id="128" idx="0"/>
              </p:cNvCxnSpPr>
              <p:nvPr/>
            </p:nvCxnSpPr>
            <p:spPr>
              <a:xfrm flipH="1">
                <a:off x="1756722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endCxn id="129" idx="0"/>
              </p:cNvCxnSpPr>
              <p:nvPr/>
            </p:nvCxnSpPr>
            <p:spPr>
              <a:xfrm>
                <a:off x="2133600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31242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35010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>
                <a:off x="47244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51012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6172200" y="3505200"/>
                <a:ext cx="376878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6549078" y="3505200"/>
                <a:ext cx="308922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3801756" y="3669268"/>
              <a:ext cx="5109522" cy="762000"/>
              <a:chOff x="3352800" y="4114800"/>
              <a:chExt cx="5109522" cy="7620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3352800" y="4507468"/>
                <a:ext cx="5102757" cy="369332"/>
                <a:chOff x="1752600" y="4355068"/>
                <a:chExt cx="5102757" cy="369332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1752600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1118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3537858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31786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4702629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5061858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6183087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6542313" y="43550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</p:grpSp>
          <p:cxnSp>
            <p:nvCxnSpPr>
              <p:cNvPr id="140" name="Straight Arrow Connector 139"/>
              <p:cNvCxnSpPr/>
              <p:nvPr/>
            </p:nvCxnSpPr>
            <p:spPr>
              <a:xfrm>
                <a:off x="3352800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3653478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8047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>
                <a:off x="51054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63287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66294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7776522" y="4114800"/>
                <a:ext cx="300678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flipH="1">
                <a:off x="8077200" y="4114800"/>
                <a:ext cx="385122" cy="392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106556" y="4431268"/>
              <a:ext cx="4495800" cy="838200"/>
              <a:chOff x="3657600" y="4876800"/>
              <a:chExt cx="4495800" cy="838200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3812643" y="5334000"/>
                <a:ext cx="4207485" cy="381000"/>
                <a:chOff x="2212443" y="4953000"/>
                <a:chExt cx="4207485" cy="381000"/>
              </a:xfrm>
            </p:grpSpPr>
            <p:sp>
              <p:nvSpPr>
                <p:cNvPr id="164" name="TextBox 163"/>
                <p:cNvSpPr txBox="1"/>
                <p:nvPr/>
              </p:nvSpPr>
              <p:spPr>
                <a:xfrm>
                  <a:off x="2212443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2571672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3290130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930901" y="4964668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5029200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5388429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5747658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6106884" y="4953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</p:grpSp>
          <p:cxnSp>
            <p:nvCxnSpPr>
              <p:cNvPr id="160" name="Straight Arrow Connector 159"/>
              <p:cNvCxnSpPr/>
              <p:nvPr/>
            </p:nvCxnSpPr>
            <p:spPr>
              <a:xfrm>
                <a:off x="3657600" y="4876800"/>
                <a:ext cx="8382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flipH="1">
                <a:off x="4495800" y="4876800"/>
                <a:ext cx="6096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6629400" y="4876800"/>
                <a:ext cx="8382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 flipH="1">
                <a:off x="7467600" y="4876800"/>
                <a:ext cx="6858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/>
            <p:cNvGrpSpPr/>
            <p:nvPr/>
          </p:nvGrpSpPr>
          <p:grpSpPr>
            <a:xfrm>
              <a:off x="4944756" y="5269468"/>
              <a:ext cx="2827644" cy="750332"/>
              <a:chOff x="4495800" y="5715000"/>
              <a:chExt cx="2827644" cy="75033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4495800" y="6096000"/>
                <a:ext cx="2827644" cy="369332"/>
                <a:chOff x="2895600" y="5715000"/>
                <a:chExt cx="2827644" cy="369332"/>
              </a:xfrm>
            </p:grpSpPr>
            <p:sp>
              <p:nvSpPr>
                <p:cNvPr id="178" name="TextBox 177"/>
                <p:cNvSpPr txBox="1"/>
                <p:nvPr/>
              </p:nvSpPr>
              <p:spPr>
                <a:xfrm>
                  <a:off x="2895600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3254829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3973287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3614058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4332516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4691745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5050974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7</a:t>
                  </a:r>
                  <a:endParaRPr lang="en-US" dirty="0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410200" y="5715000"/>
                  <a:ext cx="313044" cy="36933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</p:grpSp>
          <p:cxnSp>
            <p:nvCxnSpPr>
              <p:cNvPr id="176" name="Straight Arrow Connector 175"/>
              <p:cNvCxnSpPr/>
              <p:nvPr/>
            </p:nvCxnSpPr>
            <p:spPr>
              <a:xfrm>
                <a:off x="4495800" y="5715000"/>
                <a:ext cx="14478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5943600" y="5715000"/>
                <a:ext cx="13716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4421974" y="1745600"/>
              <a:ext cx="3688646" cy="1122235"/>
              <a:chOff x="3973018" y="2191132"/>
              <a:chExt cx="3688646" cy="1122235"/>
            </a:xfrm>
          </p:grpSpPr>
          <p:pic>
            <p:nvPicPr>
              <p:cNvPr id="187" name="Picture 18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3808423" y="2355727"/>
                <a:ext cx="1122235" cy="793046"/>
              </a:xfrm>
              <a:prstGeom prst="rect">
                <a:avLst/>
              </a:prstGeom>
            </p:spPr>
          </p:pic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6704023" y="2355727"/>
                <a:ext cx="1122235" cy="793046"/>
              </a:xfrm>
              <a:prstGeom prst="rect">
                <a:avLst/>
              </a:prstGeom>
            </p:spPr>
          </p:pic>
        </p:grpSp>
        <p:grpSp>
          <p:nvGrpSpPr>
            <p:cNvPr id="189" name="Group 188"/>
            <p:cNvGrpSpPr/>
            <p:nvPr/>
          </p:nvGrpSpPr>
          <p:grpSpPr>
            <a:xfrm>
              <a:off x="3659974" y="2279000"/>
              <a:ext cx="5212645" cy="1198434"/>
              <a:chOff x="3211018" y="2724532"/>
              <a:chExt cx="5212645" cy="1198434"/>
            </a:xfrm>
          </p:grpSpPr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3046423" y="2889127"/>
                <a:ext cx="1122235" cy="793046"/>
              </a:xfrm>
              <a:prstGeom prst="rect">
                <a:avLst/>
              </a:prstGeom>
            </p:spPr>
          </p:pic>
          <p:pic>
            <p:nvPicPr>
              <p:cNvPr id="191" name="Picture 19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4494222" y="2889127"/>
                <a:ext cx="1122235" cy="793046"/>
              </a:xfrm>
              <a:prstGeom prst="rect">
                <a:avLst/>
              </a:prstGeom>
            </p:spPr>
          </p:pic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6018223" y="2965326"/>
                <a:ext cx="1122235" cy="793046"/>
              </a:xfrm>
              <a:prstGeom prst="rect">
                <a:avLst/>
              </a:prstGeom>
            </p:spPr>
          </p:pic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4832505">
                <a:off x="7466022" y="2965326"/>
                <a:ext cx="1122235" cy="793046"/>
              </a:xfrm>
              <a:prstGeom prst="rect">
                <a:avLst/>
              </a:prstGeom>
            </p:spPr>
          </p:pic>
        </p:grpSp>
        <p:sp>
          <p:nvSpPr>
            <p:cNvPr id="195" name="TextBox 194"/>
            <p:cNvSpPr txBox="1"/>
            <p:nvPr/>
          </p:nvSpPr>
          <p:spPr>
            <a:xfrm>
              <a:off x="4724400" y="838200"/>
              <a:ext cx="3403496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 </a:t>
              </a:r>
              <a:r>
                <a:rPr lang="zh-TW" altLang="en-US" sz="2000" b="1" dirty="0" smtClean="0"/>
                <a:t>實際上</a:t>
              </a:r>
              <a:r>
                <a:rPr lang="en-US" altLang="zh-TW" sz="2000" b="1" dirty="0" smtClean="0"/>
                <a:t> </a:t>
              </a:r>
              <a:r>
                <a:rPr lang="zh-TW" altLang="en-US" sz="2000" b="1" dirty="0" smtClean="0"/>
                <a:t>程式在</a:t>
              </a:r>
              <a:r>
                <a:rPr lang="zh-TW" altLang="en-US" sz="2000" b="1" dirty="0"/>
                <a:t>背</a:t>
              </a:r>
              <a:r>
                <a:rPr lang="zh-TW" altLang="en-US" sz="2000" b="1" dirty="0" smtClean="0"/>
                <a:t>後</a:t>
              </a:r>
              <a:r>
                <a:rPr lang="zh-TW" altLang="en-US" sz="2000" b="1" dirty="0"/>
                <a:t>鴨</a:t>
              </a:r>
              <a:r>
                <a:rPr lang="zh-TW" altLang="en-US" sz="2000" b="1" dirty="0" smtClean="0"/>
                <a:t>子划水</a:t>
              </a:r>
              <a:endParaRPr lang="en-US" sz="2000" b="1" dirty="0"/>
            </a:p>
          </p:txBody>
        </p:sp>
        <p:pic>
          <p:nvPicPr>
            <p:cNvPr id="74756" name="Picture 4" descr="http://p1-news.yamedia.tw/NTg4OTY0bmV3cw==/cc3508d3cae584c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892011"/>
              <a:ext cx="3200400" cy="179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31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22 at 12.1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00"/>
            <a:ext cx="9144000" cy="5613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Mini-homework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7400" y="1219200"/>
            <a:ext cx="304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complexity of 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8400" y="2133600"/>
            <a:ext cx="6172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a list of </a:t>
            </a:r>
            <a:r>
              <a:rPr lang="en-US" sz="2400" dirty="0"/>
              <a:t>size </a:t>
            </a:r>
            <a:r>
              <a:rPr lang="en-US" sz="2400" i="1" dirty="0"/>
              <a:t>n</a:t>
            </a:r>
            <a:r>
              <a:rPr lang="en-US" sz="2400" dirty="0"/>
              <a:t> into 2 </a:t>
            </a:r>
            <a:r>
              <a:rPr lang="en-US" sz="2400" dirty="0" err="1" smtClean="0"/>
              <a:t>sublists</a:t>
            </a:r>
            <a:r>
              <a:rPr lang="en-US" sz="2400" dirty="0" smtClean="0"/>
              <a:t> of </a:t>
            </a:r>
            <a:r>
              <a:rPr lang="en-US" sz="2400" dirty="0"/>
              <a:t>size </a:t>
            </a:r>
            <a:r>
              <a:rPr lang="en-US" sz="2400" i="1" dirty="0"/>
              <a:t>n/2</a:t>
            </a:r>
            <a:r>
              <a:rPr lang="en-US" sz="2400" dirty="0"/>
              <a:t> in </a:t>
            </a:r>
            <a:r>
              <a:rPr lang="en-US" sz="2400" b="1" dirty="0" smtClean="0"/>
              <a:t>constant </a:t>
            </a:r>
            <a:r>
              <a:rPr lang="en-US" sz="2400" dirty="0" smtClean="0"/>
              <a:t>time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3447872"/>
            <a:ext cx="6869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Recursive case:</a:t>
            </a:r>
            <a:endParaRPr lang="en-US" sz="2400" dirty="0"/>
          </a:p>
          <a:p>
            <a:r>
              <a:rPr lang="en-US" sz="2000" dirty="0"/>
              <a:t>S</a:t>
            </a:r>
            <a:r>
              <a:rPr lang="en-US" sz="2000" dirty="0" smtClean="0"/>
              <a:t>ort 2 </a:t>
            </a:r>
            <a:r>
              <a:rPr lang="en-US" sz="2000" dirty="0" err="1" smtClean="0"/>
              <a:t>sublists</a:t>
            </a:r>
            <a:r>
              <a:rPr lang="en-US" sz="2000" dirty="0" smtClean="0"/>
              <a:t> </a:t>
            </a:r>
            <a:r>
              <a:rPr lang="en-US" sz="2000" b="1" i="1" dirty="0" smtClean="0"/>
              <a:t>recursively </a:t>
            </a:r>
            <a:r>
              <a:rPr lang="en-US" sz="2000" dirty="0" smtClean="0"/>
              <a:t>using </a:t>
            </a:r>
            <a:r>
              <a:rPr lang="en-US" sz="2000" b="1" i="1" dirty="0" smtClean="0"/>
              <a:t>merge sort</a:t>
            </a:r>
          </a:p>
          <a:p>
            <a:r>
              <a:rPr lang="en-US" sz="2400" u="sng" dirty="0"/>
              <a:t>B</a:t>
            </a:r>
            <a:r>
              <a:rPr lang="en-US" sz="2400" u="sng" dirty="0" smtClean="0"/>
              <a:t>ase case (n=1)</a:t>
            </a:r>
            <a:r>
              <a:rPr lang="en-US" sz="2400" dirty="0" smtClean="0"/>
              <a:t>: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eturn itself in </a:t>
            </a:r>
            <a:r>
              <a:rPr lang="en-US" sz="2000" b="1" dirty="0" smtClean="0"/>
              <a:t>constant</a:t>
            </a:r>
            <a:r>
              <a:rPr lang="en-US" sz="2000" dirty="0" smtClean="0"/>
              <a:t> time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5029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Merge 2 sorted </a:t>
            </a:r>
            <a:r>
              <a:rPr lang="en-US" sz="2400" dirty="0" err="1" smtClean="0"/>
              <a:t>sublists</a:t>
            </a:r>
            <a:r>
              <a:rPr lang="en-US" sz="2400" dirty="0" smtClean="0"/>
              <a:t> into one sorted list in </a:t>
            </a:r>
            <a:r>
              <a:rPr lang="en-US" sz="2400" b="1" dirty="0" smtClean="0"/>
              <a:t>linear</a:t>
            </a:r>
            <a:r>
              <a:rPr lang="en-US" sz="2400" dirty="0" smtClean="0"/>
              <a:t> time</a:t>
            </a:r>
            <a:endParaRPr lang="en-US" sz="2400" dirty="0"/>
          </a:p>
        </p:txBody>
      </p:sp>
      <p:graphicFrame>
        <p:nvGraphicFramePr>
          <p:cNvPr id="3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86528"/>
              </p:ext>
            </p:extLst>
          </p:nvPr>
        </p:nvGraphicFramePr>
        <p:xfrm>
          <a:off x="-76200" y="2057400"/>
          <a:ext cx="2971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8373" y="2571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(1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867400" y="3810000"/>
            <a:ext cx="2757472" cy="1055132"/>
            <a:chOff x="5867400" y="3810000"/>
            <a:chExt cx="2757472" cy="1055132"/>
          </a:xfrm>
        </p:grpSpPr>
        <p:sp>
          <p:nvSpPr>
            <p:cNvPr id="6" name="Rectangle 5"/>
            <p:cNvSpPr/>
            <p:nvPr/>
          </p:nvSpPr>
          <p:spPr>
            <a:xfrm>
              <a:off x="7696200" y="3810000"/>
              <a:ext cx="928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2T(n/2</a:t>
              </a:r>
              <a:r>
                <a:rPr lang="en-US" altLang="zh-TW" dirty="0">
                  <a:solidFill>
                    <a:srgbClr val="0000FF"/>
                  </a:solidFill>
                </a:rPr>
                <a:t>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7400" y="449580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Θ</a:t>
              </a:r>
              <a:r>
                <a:rPr lang="en-US" dirty="0">
                  <a:solidFill>
                    <a:srgbClr val="0000FF"/>
                  </a:solidFill>
                </a:rPr>
                <a:t>(1</a:t>
              </a:r>
              <a:r>
                <a:rPr lang="en-US" altLang="zh-TW" dirty="0">
                  <a:solidFill>
                    <a:srgbClr val="0000FF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038600" y="5486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(n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524000"/>
            <a:ext cx="40977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T(n) = running time for </a:t>
            </a:r>
            <a:r>
              <a:rPr lang="en-US" sz="2000" dirty="0"/>
              <a:t>input size </a:t>
            </a:r>
            <a:r>
              <a:rPr lang="en-US" sz="2000" dirty="0" smtClean="0"/>
              <a:t>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6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990600"/>
          </a:xfrm>
        </p:spPr>
        <p:txBody>
          <a:bodyPr/>
          <a:lstStyle/>
          <a:p>
            <a:r>
              <a:rPr lang="zh-TW" altLang="en-US" dirty="0" smtClean="0"/>
              <a:t>用</a:t>
            </a:r>
            <a:r>
              <a:rPr lang="zh-TW" altLang="en-US" u="sng" dirty="0" smtClean="0"/>
              <a:t>遞迴關係式</a:t>
            </a:r>
            <a:r>
              <a:rPr lang="zh-TW" altLang="en-US" dirty="0" smtClean="0"/>
              <a:t>表示</a:t>
            </a:r>
            <a:r>
              <a:rPr lang="zh-TW" altLang="en-US" b="1" dirty="0" smtClean="0"/>
              <a:t>時間複雜度</a:t>
            </a:r>
            <a:endParaRPr lang="en-US" altLang="zh-TW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19651"/>
              </p:ext>
            </p:extLst>
          </p:nvPr>
        </p:nvGraphicFramePr>
        <p:xfrm>
          <a:off x="5029200" y="3124201"/>
          <a:ext cx="3505200" cy="1447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4" imgW="1968500" imgH="812800" progId="Equation.3">
                  <p:embed/>
                </p:oleObj>
              </mc:Choice>
              <mc:Fallback>
                <p:oleObj name="Equation" r:id="rId4" imgW="196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9200" y="3124201"/>
                        <a:ext cx="3505200" cy="1447356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2590800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Merge Sort</a:t>
            </a:r>
            <a:r>
              <a:rPr lang="zh-TW" altLang="en-US" sz="2000" dirty="0" smtClean="0"/>
              <a:t>的遞迴函數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09800"/>
            <a:ext cx="348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Merge Sort</a:t>
            </a:r>
            <a:r>
              <a:rPr lang="zh-TW" altLang="en-US" sz="2000" dirty="0" smtClean="0"/>
              <a:t>的時間複雜度</a:t>
            </a:r>
            <a:endParaRPr lang="en-US" altLang="zh-TW" sz="2000" dirty="0" smtClean="0"/>
          </a:p>
          <a:p>
            <a:pPr algn="ctr"/>
            <a:r>
              <a:rPr lang="en-US" altLang="zh-TW" sz="2000" dirty="0" smtClean="0"/>
              <a:t>(</a:t>
            </a:r>
            <a:r>
              <a:rPr lang="zh-TW" altLang="en-US" sz="2000" dirty="0" smtClean="0"/>
              <a:t>以遞迴關係式表示</a:t>
            </a:r>
            <a:r>
              <a:rPr lang="en-US" altLang="zh-TW" sz="2000" dirty="0" smtClean="0"/>
              <a:t>, n=r-p+1</a:t>
            </a:r>
            <a:r>
              <a:rPr lang="zh-TW" altLang="en-US" sz="2000" dirty="0" smtClean="0"/>
              <a:t>）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124200"/>
            <a:ext cx="4419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(A, p, r)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//base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case</a:t>
            </a:r>
          </a:p>
          <a:p>
            <a:r>
              <a:rPr lang="en-US" dirty="0" smtClean="0">
                <a:latin typeface="Courier"/>
                <a:cs typeface="Courier"/>
              </a:rPr>
              <a:t>if p = r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(1)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___</a:t>
            </a:r>
            <a:r>
              <a:rPr lang="en-US" dirty="0" smtClean="0">
                <a:latin typeface="Courier"/>
                <a:cs typeface="Courier"/>
              </a:rPr>
              <a:t>return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//recursive case</a:t>
            </a:r>
          </a:p>
          <a:p>
            <a:r>
              <a:rPr lang="en-US" dirty="0" smtClean="0">
                <a:latin typeface="Courier"/>
                <a:cs typeface="Courier"/>
              </a:rPr>
              <a:t>q &lt;- [(p+r-1)/2]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(1)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(A, p,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q)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//T(n/2)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"/>
                <a:cs typeface="Courier"/>
              </a:rPr>
              <a:t>MergeSort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(A,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q+1, r)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//T(n/2)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Merge(A, p, q, r)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</a:t>
            </a:r>
            <a:r>
              <a:rPr lang="en-US" dirty="0" err="1" smtClean="0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Θ</a:t>
            </a:r>
            <a:r>
              <a:rPr lang="en-US" dirty="0" smtClean="0">
                <a:solidFill>
                  <a:srgbClr val="008000"/>
                </a:solidFill>
                <a:latin typeface="Lucida Grande"/>
                <a:ea typeface="Lucida Grande"/>
                <a:cs typeface="Lucida Grande"/>
              </a:rPr>
              <a:t>(n)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867400"/>
            <a:ext cx="5327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tricks to simplify recurrences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Ignore </a:t>
            </a:r>
            <a:r>
              <a:rPr lang="en-US" dirty="0"/>
              <a:t>floors and ceilings (boundary conditions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Assume </a:t>
            </a:r>
            <a:r>
              <a:rPr lang="en-US" dirty="0"/>
              <a:t>base cases are constant (for small n) </a:t>
            </a:r>
          </a:p>
        </p:txBody>
      </p:sp>
    </p:spTree>
    <p:extLst>
      <p:ext uri="{BB962C8B-B14F-4D97-AF65-F5344CB8AC3E}">
        <p14:creationId xmlns:p14="http://schemas.microsoft.com/office/powerpoint/2010/main" val="3600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the recurrence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13722"/>
              </p:ext>
            </p:extLst>
          </p:nvPr>
        </p:nvGraphicFramePr>
        <p:xfrm>
          <a:off x="457200" y="1752600"/>
          <a:ext cx="4137309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Equation" r:id="rId4" imgW="2336800" imgH="1549400" progId="Equation.3">
                  <p:embed/>
                </p:oleObj>
              </mc:Choice>
              <mc:Fallback>
                <p:oleObj name="Equation" r:id="rId4" imgW="23368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4137309" cy="27432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52666"/>
              </p:ext>
            </p:extLst>
          </p:nvPr>
        </p:nvGraphicFramePr>
        <p:xfrm>
          <a:off x="5715000" y="457201"/>
          <a:ext cx="3276599" cy="13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6" imgW="1968500" imgH="812800" progId="Equation.3">
                  <p:embed/>
                </p:oleObj>
              </mc:Choice>
              <mc:Fallback>
                <p:oleObj name="Equation" r:id="rId6" imgW="196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5000" y="457201"/>
                        <a:ext cx="3276599" cy="1352963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05204"/>
              </p:ext>
            </p:extLst>
          </p:nvPr>
        </p:nvGraphicFramePr>
        <p:xfrm>
          <a:off x="457200" y="4724400"/>
          <a:ext cx="2613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8" imgW="1346200" imgH="431800" progId="Equation.3">
                  <p:embed/>
                </p:oleObj>
              </mc:Choice>
              <mc:Fallback>
                <p:oleObj name="Equation" r:id="rId8" imgW="1346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4724400"/>
                        <a:ext cx="261321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6600" y="4800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 = number of expansions</a:t>
            </a:r>
          </a:p>
          <a:p>
            <a:r>
              <a:rPr lang="en-US" dirty="0" smtClean="0"/>
              <a:t>The expansion stops when 2</a:t>
            </a:r>
            <a:r>
              <a:rPr lang="en-US" baseline="30000" dirty="0" smtClean="0"/>
              <a:t>k</a:t>
            </a:r>
            <a:r>
              <a:rPr lang="en-US" dirty="0" smtClean="0"/>
              <a:t> = 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2667000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expansion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160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expansion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21955"/>
              </p:ext>
            </p:extLst>
          </p:nvPr>
        </p:nvGraphicFramePr>
        <p:xfrm>
          <a:off x="3810000" y="5943600"/>
          <a:ext cx="4648200" cy="47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10" imgW="2235200" imgH="228600" progId="Equation.3">
                  <p:embed/>
                </p:oleObj>
              </mc:Choice>
              <mc:Fallback>
                <p:oleObj name="Equation" r:id="rId10" imgW="223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0" y="5943600"/>
                        <a:ext cx="4648200" cy="475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6019800"/>
            <a:ext cx="3401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Replace k with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n, we get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08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recurrence 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Substitution method (</a:t>
            </a:r>
            <a:r>
              <a:rPr lang="zh-TW" altLang="en-US" dirty="0" smtClean="0"/>
              <a:t>取代法</a:t>
            </a:r>
            <a:r>
              <a:rPr lang="en-US" altLang="zh-TW" dirty="0" smtClean="0"/>
              <a:t>)</a:t>
            </a:r>
            <a:endParaRPr lang="en-US" altLang="zh-TW" dirty="0">
              <a:sym typeface="Wingdings"/>
            </a:endParaRPr>
          </a:p>
          <a:p>
            <a:pPr lvl="1"/>
            <a:r>
              <a:rPr lang="en-US" altLang="zh-TW" dirty="0" smtClean="0">
                <a:sym typeface="Wingdings"/>
              </a:rPr>
              <a:t>Make a </a:t>
            </a:r>
            <a:r>
              <a:rPr lang="en-US" dirty="0" smtClean="0"/>
              <a:t>guess </a:t>
            </a:r>
            <a:r>
              <a:rPr lang="en-US" dirty="0"/>
              <a:t>and then prove by induction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Recursion-tree method (</a:t>
            </a:r>
            <a:r>
              <a:rPr lang="zh-TW" altLang="en-US" dirty="0" smtClean="0"/>
              <a:t>遞迴樹法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xpand the </a:t>
            </a:r>
            <a:r>
              <a:rPr lang="en-US" dirty="0"/>
              <a:t>recurrence </a:t>
            </a:r>
            <a:r>
              <a:rPr lang="en-US" dirty="0" smtClean="0"/>
              <a:t>into a tree and sum up the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Master method (</a:t>
            </a:r>
            <a:r>
              <a:rPr lang="zh-TW" altLang="en-US" dirty="0" smtClean="0"/>
              <a:t>套公式大法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Apply Master Theorem to a specific form of recurrences</a:t>
            </a:r>
          </a:p>
          <a:p>
            <a:pPr marL="0" indent="0">
              <a:buNone/>
            </a:pPr>
            <a:r>
              <a:rPr lang="en-US" altLang="zh-TW" dirty="0" smtClean="0"/>
              <a:t>Let’s see more examples first and come back to this later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#3: </a:t>
            </a:r>
            <a:br>
              <a:rPr lang="en-US" sz="4000" dirty="0" smtClean="0"/>
            </a:br>
            <a:r>
              <a:rPr lang="en-US" sz="3600" dirty="0" smtClean="0"/>
              <a:t>Maximum </a:t>
            </a:r>
            <a:r>
              <a:rPr lang="en-US" sz="3600" dirty="0" err="1" smtClean="0"/>
              <a:t>Subarray</a:t>
            </a:r>
            <a:r>
              <a:rPr lang="en-US" sz="3600" dirty="0" smtClean="0"/>
              <a:t> </a:t>
            </a:r>
            <a:r>
              <a:rPr lang="en-US" sz="3600" dirty="0"/>
              <a:t>Problem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zh-TW" altLang="en-US" sz="3600" dirty="0"/>
              <a:t>最大子</a:t>
            </a:r>
            <a:r>
              <a:rPr lang="zh-TW" altLang="en-US" sz="3600" dirty="0" smtClean="0"/>
              <a:t>序列問題</a:t>
            </a:r>
            <a:r>
              <a:rPr lang="en-US" altLang="zh-TW" sz="3600" dirty="0" smtClean="0"/>
              <a:t>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 Chapter </a:t>
            </a:r>
            <a:r>
              <a:rPr lang="en-US" dirty="0" smtClean="0"/>
              <a:t>4.1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最賺錢的營業時段？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兄弟草雞排的每小時的淨營收如下：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36308"/>
              </p:ext>
            </p:extLst>
          </p:nvPr>
        </p:nvGraphicFramePr>
        <p:xfrm>
          <a:off x="1295400" y="2362200"/>
          <a:ext cx="5714995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545"/>
                <a:gridCol w="519545"/>
                <a:gridCol w="519545"/>
                <a:gridCol w="519545"/>
                <a:gridCol w="519545"/>
                <a:gridCol w="519545"/>
                <a:gridCol w="519545"/>
                <a:gridCol w="519545"/>
                <a:gridCol w="519545"/>
                <a:gridCol w="519545"/>
                <a:gridCol w="5195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11pm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5410200"/>
            <a:ext cx="7162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假設每小時的淨營收不受日期影響。在每天只開店關店一次的前提之下，雞排老闆要怎麼找出最賺錢的營業時段？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3288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292877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256928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51170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75757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4398089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4400" y="4038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2209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千元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49988" y="2209800"/>
            <a:ext cx="6345496" cy="3124200"/>
            <a:chOff x="2349988" y="2209800"/>
            <a:chExt cx="6345496" cy="3124200"/>
          </a:xfrm>
        </p:grpSpPr>
        <p:sp>
          <p:nvSpPr>
            <p:cNvPr id="30" name="Rectangle 29"/>
            <p:cNvSpPr/>
            <p:nvPr/>
          </p:nvSpPr>
          <p:spPr>
            <a:xfrm>
              <a:off x="2349988" y="2362200"/>
              <a:ext cx="4127012" cy="2971800"/>
            </a:xfrm>
            <a:prstGeom prst="rect">
              <a:avLst/>
            </a:prstGeom>
            <a:noFill/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86600" y="2209800"/>
              <a:ext cx="1608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3pm-10:59pm</a:t>
              </a:r>
            </a:p>
            <a:p>
              <a:r>
                <a:rPr lang="zh-TW" altLang="en-US" dirty="0" smtClean="0"/>
                <a:t>總淨營收</a:t>
              </a:r>
              <a:r>
                <a:rPr lang="en-US" altLang="zh-TW" dirty="0" smtClean="0"/>
                <a:t>= 8k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4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dirty="0" smtClean="0"/>
              <a:t>Given an array of positive and negative integers, find a </a:t>
            </a:r>
            <a:r>
              <a:rPr lang="en-US" dirty="0" err="1" smtClean="0"/>
              <a:t>subarray</a:t>
            </a:r>
            <a:r>
              <a:rPr lang="en-US" dirty="0" smtClean="0"/>
              <a:t> whose elements have the largest sum</a:t>
            </a:r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an array of </a:t>
            </a:r>
            <a:r>
              <a:rPr lang="en-US" i="1" dirty="0" smtClean="0"/>
              <a:t>n</a:t>
            </a:r>
            <a:r>
              <a:rPr lang="en-US" dirty="0" smtClean="0"/>
              <a:t> integers</a:t>
            </a:r>
          </a:p>
          <a:p>
            <a:pPr lvl="1"/>
            <a:r>
              <a:rPr lang="en-US" b="1" dirty="0" smtClean="0"/>
              <a:t>Output</a:t>
            </a:r>
            <a:r>
              <a:rPr lang="en-US" dirty="0" smtClean="0"/>
              <a:t>: a </a:t>
            </a:r>
            <a:r>
              <a:rPr lang="en-US" dirty="0" err="1" smtClean="0"/>
              <a:t>subarray</a:t>
            </a:r>
            <a:r>
              <a:rPr lang="en-US" dirty="0" smtClean="0"/>
              <a:t> with the largest sum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5029200"/>
            <a:ext cx="6328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do you write a computer program to do this task?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5410200"/>
            <a:ext cx="8724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Brute force</a:t>
            </a:r>
            <a:r>
              <a:rPr lang="en-US" altLang="zh-TW" sz="2000" dirty="0" smtClean="0"/>
              <a:t>: </a:t>
            </a:r>
            <a:r>
              <a:rPr lang="en-US" altLang="zh-TW" sz="2000" dirty="0"/>
              <a:t>e</a:t>
            </a:r>
            <a:r>
              <a:rPr lang="en-US" sz="2000" dirty="0" smtClean="0"/>
              <a:t>numerate </a:t>
            </a:r>
            <a:r>
              <a:rPr lang="en-US" sz="2000" dirty="0"/>
              <a:t>every possible </a:t>
            </a:r>
            <a:r>
              <a:rPr lang="en-US" sz="2000" dirty="0" err="1"/>
              <a:t>subarray</a:t>
            </a:r>
            <a:r>
              <a:rPr lang="en-US" sz="2000" dirty="0"/>
              <a:t> </a:t>
            </a:r>
            <a:r>
              <a:rPr lang="en-US" sz="2000" dirty="0" smtClean="0"/>
              <a:t>&amp; calculate </a:t>
            </a:r>
            <a:r>
              <a:rPr lang="en-US" sz="2000" dirty="0"/>
              <a:t>its </a:t>
            </a:r>
            <a:r>
              <a:rPr lang="en-US" sz="2000" dirty="0" smtClean="0"/>
              <a:t>sum? </a:t>
            </a:r>
            <a:r>
              <a:rPr lang="en-US" sz="2000" dirty="0" err="1" smtClean="0"/>
              <a:t>Ω</a:t>
            </a:r>
            <a:r>
              <a:rPr lang="en-US" sz="2000" dirty="0" smtClean="0"/>
              <a:t>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457200" y="3429000"/>
            <a:ext cx="89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=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038600"/>
            <a:ext cx="10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/>
              <a:t>=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smtClean="0"/>
              <a:t>9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1650"/>
              </p:ext>
            </p:extLst>
          </p:nvPr>
        </p:nvGraphicFramePr>
        <p:xfrm>
          <a:off x="1447800" y="342900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51095"/>
              </p:ext>
            </p:extLst>
          </p:nvPr>
        </p:nvGraphicFramePr>
        <p:xfrm>
          <a:off x="2895600" y="4038600"/>
          <a:ext cx="1930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 and recursive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case (n = 1)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othing to be done, the array itself is the maximum </a:t>
            </a:r>
            <a:r>
              <a:rPr lang="en-US" dirty="0" err="1" smtClean="0"/>
              <a:t>subarray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Recursive case (n &gt; 1)</a:t>
            </a:r>
          </a:p>
          <a:p>
            <a:pPr lvl="1"/>
            <a:r>
              <a:rPr lang="en-US" dirty="0" smtClean="0"/>
              <a:t>Divide the array into two sub-arrays</a:t>
            </a:r>
          </a:p>
          <a:p>
            <a:pPr lvl="1"/>
            <a:r>
              <a:rPr lang="en-US" dirty="0" smtClean="0"/>
              <a:t>Find the maximum sub-array recursively?</a:t>
            </a:r>
          </a:p>
          <a:p>
            <a:pPr lvl="1"/>
            <a:r>
              <a:rPr lang="en-US" dirty="0" smtClean="0"/>
              <a:t>Merge the results?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3657600"/>
            <a:ext cx="2075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Is this sufficient?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038600"/>
            <a:ext cx="84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How?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7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915400" cy="990600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lind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MaxSub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(A, low, high) </a:t>
            </a:r>
            <a:r>
              <a:rPr lang="en-US" dirty="0" smtClean="0"/>
              <a:t>is a function that returns the maximum </a:t>
            </a:r>
            <a:r>
              <a:rPr lang="en-US" dirty="0" err="1" smtClean="0"/>
              <a:t>subarray</a:t>
            </a:r>
            <a:r>
              <a:rPr lang="en-US" dirty="0" smtClean="0"/>
              <a:t> between A[low…high]</a:t>
            </a:r>
          </a:p>
          <a:p>
            <a:r>
              <a:rPr lang="en-US" dirty="0" smtClean="0"/>
              <a:t>Let’s define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MaxSub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a recursive form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871"/>
              </p:ext>
            </p:extLst>
          </p:nvPr>
        </p:nvGraphicFramePr>
        <p:xfrm>
          <a:off x="4152187" y="312420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4800" y="2819400"/>
            <a:ext cx="188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MaxSub</a:t>
            </a:r>
            <a:r>
              <a:rPr lang="en-US" sz="1400" dirty="0" smtClean="0"/>
              <a:t>(A, low, high)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62822"/>
              </p:ext>
            </p:extLst>
          </p:nvPr>
        </p:nvGraphicFramePr>
        <p:xfrm>
          <a:off x="3618787" y="4038600"/>
          <a:ext cx="1930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91450"/>
              </p:ext>
            </p:extLst>
          </p:nvPr>
        </p:nvGraphicFramePr>
        <p:xfrm>
          <a:off x="6324600" y="4038600"/>
          <a:ext cx="2413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832505">
            <a:off x="5446010" y="2889127"/>
            <a:ext cx="1122235" cy="793046"/>
          </a:xfrm>
          <a:prstGeom prst="rect">
            <a:avLst/>
          </a:prstGeom>
        </p:spPr>
      </p:pic>
      <p:sp>
        <p:nvSpPr>
          <p:cNvPr id="21" name="Cloud 20"/>
          <p:cNvSpPr/>
          <p:nvPr/>
        </p:nvSpPr>
        <p:spPr>
          <a:xfrm>
            <a:off x="3733800" y="4572000"/>
            <a:ext cx="4953000" cy="3048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Solved by recurrence magic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42062"/>
              </p:ext>
            </p:extLst>
          </p:nvPr>
        </p:nvGraphicFramePr>
        <p:xfrm>
          <a:off x="3632200" y="5181600"/>
          <a:ext cx="1930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17974"/>
              </p:ext>
            </p:extLst>
          </p:nvPr>
        </p:nvGraphicFramePr>
        <p:xfrm>
          <a:off x="6324600" y="5181600"/>
          <a:ext cx="2413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14800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989517" y="3364468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581400" y="3581400"/>
            <a:ext cx="5257800" cy="1066800"/>
            <a:chOff x="3581400" y="3581400"/>
            <a:chExt cx="5257800" cy="1066800"/>
          </a:xfrm>
        </p:grpSpPr>
        <p:grpSp>
          <p:nvGrpSpPr>
            <p:cNvPr id="17" name="Group 16"/>
            <p:cNvGrpSpPr/>
            <p:nvPr/>
          </p:nvGrpSpPr>
          <p:grpSpPr>
            <a:xfrm>
              <a:off x="5181600" y="3581400"/>
              <a:ext cx="2856787" cy="381000"/>
              <a:chOff x="2782013" y="2895600"/>
              <a:chExt cx="2856787" cy="38100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2782013" y="2895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181600" y="2895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581400" y="3733800"/>
              <a:ext cx="1830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low, mid)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7261" y="42672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18117" y="4278868"/>
              <a:ext cx="621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9200" y="4278868"/>
              <a:ext cx="556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0" y="4267200"/>
              <a:ext cx="819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mid+1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6000" y="3733800"/>
              <a:ext cx="1910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mid, high)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4200" y="4876800"/>
            <a:ext cx="6135540" cy="307777"/>
            <a:chOff x="3124200" y="4876800"/>
            <a:chExt cx="6135540" cy="307777"/>
          </a:xfrm>
        </p:grpSpPr>
        <p:sp>
          <p:nvSpPr>
            <p:cNvPr id="34" name="TextBox 33"/>
            <p:cNvSpPr txBox="1"/>
            <p:nvPr/>
          </p:nvSpPr>
          <p:spPr>
            <a:xfrm>
              <a:off x="3124200" y="4876800"/>
              <a:ext cx="2955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low, mid)’s return value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9800" y="4876800"/>
              <a:ext cx="3239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mid+1, high)’s return value</a:t>
              </a:r>
              <a:endParaRPr lang="en-US" sz="1400" dirty="0"/>
            </a:p>
          </p:txBody>
        </p:sp>
      </p:grpSp>
      <p:graphicFrame>
        <p:nvGraphicFramePr>
          <p:cNvPr id="3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165694"/>
              </p:ext>
            </p:extLst>
          </p:nvPr>
        </p:nvGraphicFramePr>
        <p:xfrm>
          <a:off x="-381000" y="2807069"/>
          <a:ext cx="2971800" cy="377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62400" y="5552440"/>
            <a:ext cx="4791058" cy="912892"/>
            <a:chOff x="3962400" y="5552440"/>
            <a:chExt cx="4791058" cy="912892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953000" y="5638800"/>
              <a:ext cx="9906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 flipH="1">
              <a:off x="6096000" y="5552440"/>
              <a:ext cx="1435100" cy="4673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962400" y="6096000"/>
              <a:ext cx="4791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How do we combine these two </a:t>
              </a:r>
              <a:r>
                <a:rPr lang="en-US" dirty="0" err="1" smtClean="0"/>
                <a:t>subsolutions</a:t>
              </a:r>
              <a:r>
                <a:rPr lang="en-US" dirty="0" smtClean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0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915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 closer look at Combine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49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28800" y="1600200"/>
            <a:ext cx="2955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MaxSub</a:t>
            </a:r>
            <a:r>
              <a:rPr lang="en-US" sz="1400" dirty="0" smtClean="0"/>
              <a:t>(A, low, mid)’s return value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00" y="1600200"/>
            <a:ext cx="3239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MaxSub</a:t>
            </a:r>
            <a:r>
              <a:rPr lang="en-US" sz="1400" dirty="0" smtClean="0"/>
              <a:t>(A, mid+1, high)’s return value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657600" y="2362200"/>
            <a:ext cx="990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800600" y="2275840"/>
            <a:ext cx="1435100" cy="467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81400" y="2819400"/>
            <a:ext cx="239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combine?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3807023"/>
            <a:ext cx="3348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Attempt: Pick the one with a large sum?</a:t>
            </a:r>
            <a:endParaRPr lang="en-US" sz="1400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880"/>
              </p:ext>
            </p:extLst>
          </p:nvPr>
        </p:nvGraphicFramePr>
        <p:xfrm>
          <a:off x="3505200" y="373380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99061"/>
              </p:ext>
            </p:extLst>
          </p:nvPr>
        </p:nvGraphicFramePr>
        <p:xfrm>
          <a:off x="2108200" y="1981200"/>
          <a:ext cx="1930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53116"/>
              </p:ext>
            </p:extLst>
          </p:nvPr>
        </p:nvGraphicFramePr>
        <p:xfrm>
          <a:off x="4800600" y="1981200"/>
          <a:ext cx="2413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429000" y="4343400"/>
            <a:ext cx="413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The maximum should be [6, -2, 3, 2] 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38400" y="5334000"/>
            <a:ext cx="343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went wrong here?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0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作業上傳教學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err="1" smtClean="0"/>
              <a:t>JudgeGirl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批改杜鵑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2971800"/>
            <a:ext cx="3657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step back to Divide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For any input, the maximum </a:t>
            </a:r>
            <a:r>
              <a:rPr lang="en-US" dirty="0" err="1" smtClean="0"/>
              <a:t>subarray</a:t>
            </a:r>
            <a:r>
              <a:rPr lang="en-US" dirty="0" smtClean="0"/>
              <a:t> must be in one of the following places: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5818"/>
              </p:ext>
            </p:extLst>
          </p:nvPr>
        </p:nvGraphicFramePr>
        <p:xfrm>
          <a:off x="3048000" y="2648901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24823"/>
              </p:ext>
            </p:extLst>
          </p:nvPr>
        </p:nvGraphicFramePr>
        <p:xfrm>
          <a:off x="3048000" y="3697034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02445"/>
              </p:ext>
            </p:extLst>
          </p:nvPr>
        </p:nvGraphicFramePr>
        <p:xfrm>
          <a:off x="3048000" y="4763834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1000" y="2325432"/>
            <a:ext cx="4918464" cy="1122235"/>
            <a:chOff x="381000" y="2325432"/>
            <a:chExt cx="4918464" cy="112223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4341823" y="2490027"/>
              <a:ext cx="1122235" cy="79304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81000" y="2590800"/>
              <a:ext cx="1352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1: left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" y="3373565"/>
            <a:ext cx="4918464" cy="1122235"/>
            <a:chOff x="381000" y="3544632"/>
            <a:chExt cx="4918464" cy="112223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4341823" y="3709227"/>
              <a:ext cx="1122235" cy="79304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000" y="3904867"/>
              <a:ext cx="1493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2: right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4440365"/>
            <a:ext cx="4918464" cy="1122235"/>
            <a:chOff x="381000" y="4781931"/>
            <a:chExt cx="4918464" cy="112223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4341823" y="4946526"/>
              <a:ext cx="1122235" cy="79304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81000" y="5105400"/>
              <a:ext cx="2724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3: cross the middle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5693" y="5629870"/>
            <a:ext cx="7687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1: </a:t>
            </a:r>
            <a:r>
              <a:rPr lang="en-US" dirty="0" err="1" smtClean="0">
                <a:latin typeface="Courier"/>
                <a:cs typeface="Courier"/>
              </a:rPr>
              <a:t>MaxSub</a:t>
            </a:r>
            <a:r>
              <a:rPr lang="en-US" dirty="0" smtClean="0">
                <a:latin typeface="Courier"/>
                <a:cs typeface="Courier"/>
              </a:rPr>
              <a:t>(A, low, high) = </a:t>
            </a:r>
            <a:r>
              <a:rPr lang="en-US" dirty="0" err="1" smtClean="0">
                <a:latin typeface="Courier"/>
                <a:cs typeface="Courier"/>
              </a:rPr>
              <a:t>MaxSub</a:t>
            </a:r>
            <a:r>
              <a:rPr lang="en-US" dirty="0" smtClean="0">
                <a:latin typeface="Courier"/>
                <a:cs typeface="Courier"/>
              </a:rPr>
              <a:t>(A, low, mid)</a:t>
            </a:r>
          </a:p>
          <a:p>
            <a:r>
              <a:rPr lang="en-US" dirty="0" smtClean="0"/>
              <a:t>Case 2: </a:t>
            </a:r>
            <a:r>
              <a:rPr lang="en-US" dirty="0" err="1" smtClean="0">
                <a:latin typeface="Courier"/>
                <a:cs typeface="Courier"/>
              </a:rPr>
              <a:t>MaxSub</a:t>
            </a:r>
            <a:r>
              <a:rPr lang="en-US" dirty="0" smtClean="0">
                <a:latin typeface="Courier"/>
                <a:cs typeface="Courier"/>
              </a:rPr>
              <a:t>(A, low, high) = </a:t>
            </a:r>
            <a:r>
              <a:rPr lang="en-US" dirty="0" err="1" smtClean="0">
                <a:latin typeface="Courier"/>
                <a:cs typeface="Courier"/>
              </a:rPr>
              <a:t>MaxSub</a:t>
            </a:r>
            <a:r>
              <a:rPr lang="en-US" dirty="0" smtClean="0">
                <a:latin typeface="Courier"/>
                <a:cs typeface="Courier"/>
              </a:rPr>
              <a:t>(A, mid+1, high)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3: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MaxSub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(A, low, high) </a:t>
            </a:r>
            <a:r>
              <a:rPr lang="en-US" dirty="0" smtClean="0">
                <a:solidFill>
                  <a:srgbClr val="FF0000"/>
                </a:solidFill>
              </a:rPr>
              <a:t>cannot be expressed using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MaxSub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4285" y="289560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low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49923" y="2895600"/>
            <a:ext cx="617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high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19600" y="2907268"/>
            <a:ext cx="54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mid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53000" y="2895600"/>
            <a:ext cx="78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mid+1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22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 Case 3 separately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29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所有橫跨</a:t>
            </a:r>
            <a:r>
              <a:rPr lang="zh-TW" altLang="en-US" dirty="0"/>
              <a:t>左右兩邊的</a:t>
            </a:r>
            <a:r>
              <a:rPr lang="en-US" altLang="zh-TW" dirty="0" err="1"/>
              <a:t>subarray</a:t>
            </a:r>
            <a:r>
              <a:rPr lang="zh-TW" altLang="en-US" dirty="0"/>
              <a:t>當中，哪一個的總值最大？</a:t>
            </a:r>
            <a:endParaRPr lang="en-US" altLang="zh-TW" dirty="0"/>
          </a:p>
          <a:p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lvl="1"/>
            <a:r>
              <a:rPr lang="zh-TW" altLang="en-US" dirty="0" smtClean="0"/>
              <a:t>假設</a:t>
            </a:r>
            <a:r>
              <a:rPr lang="en-US" altLang="zh-TW" dirty="0" smtClean="0"/>
              <a:t> A[x…y]</a:t>
            </a:r>
            <a:r>
              <a:rPr lang="zh-TW" altLang="en-US" dirty="0" smtClean="0"/>
              <a:t>的和是跨越中點的</a:t>
            </a:r>
            <a:r>
              <a:rPr lang="en-US" altLang="zh-TW" dirty="0" err="1" smtClean="0"/>
              <a:t>subarray</a:t>
            </a:r>
            <a:r>
              <a:rPr lang="zh-TW" altLang="en-US" dirty="0" smtClean="0"/>
              <a:t>中最大的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=&gt; A</a:t>
            </a:r>
            <a:r>
              <a:rPr lang="en-US" altLang="zh-TW" dirty="0"/>
              <a:t>[x…mid]</a:t>
            </a:r>
            <a:r>
              <a:rPr lang="zh-TW" altLang="en-US" dirty="0"/>
              <a:t>的和一定是所有</a:t>
            </a:r>
            <a:r>
              <a:rPr lang="en-US" altLang="zh-TW" dirty="0"/>
              <a:t>A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…mid</a:t>
            </a:r>
            <a:r>
              <a:rPr lang="en-US" altLang="zh-TW" dirty="0"/>
              <a:t>]</a:t>
            </a:r>
            <a:r>
              <a:rPr lang="zh-TW" altLang="en-US" dirty="0"/>
              <a:t>中</a:t>
            </a:r>
            <a:r>
              <a:rPr lang="zh-TW" altLang="en-US" dirty="0" smtClean="0"/>
              <a:t>最大的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dirty="0" err="1" smtClean="0"/>
              <a:t>≤mid</a:t>
            </a:r>
            <a:r>
              <a:rPr lang="en-US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=&gt; A[mid+1…y]</a:t>
            </a:r>
            <a:r>
              <a:rPr lang="zh-TW" altLang="en-US" dirty="0"/>
              <a:t>的和一定是所有</a:t>
            </a:r>
            <a:r>
              <a:rPr lang="en-US" altLang="zh-TW" dirty="0"/>
              <a:t>A</a:t>
            </a:r>
            <a:r>
              <a:rPr lang="en-US" altLang="zh-TW" dirty="0" smtClean="0"/>
              <a:t>[mid+1…</a:t>
            </a:r>
            <a:r>
              <a:rPr lang="en-US" altLang="zh-TW" dirty="0"/>
              <a:t>j</a:t>
            </a:r>
            <a:r>
              <a:rPr lang="en-US" altLang="zh-TW" dirty="0" smtClean="0"/>
              <a:t>]</a:t>
            </a:r>
            <a:r>
              <a:rPr lang="zh-TW" altLang="en-US" dirty="0"/>
              <a:t>中</a:t>
            </a:r>
            <a:r>
              <a:rPr lang="zh-TW" altLang="en-US" dirty="0" smtClean="0"/>
              <a:t>最大的</a:t>
            </a:r>
            <a:r>
              <a:rPr lang="en-US" altLang="zh-TW" dirty="0" smtClean="0"/>
              <a:t> (j&gt;mid)</a:t>
            </a:r>
            <a:endParaRPr lang="en-US" altLang="zh-TW" dirty="0"/>
          </a:p>
          <a:p>
            <a:pPr lvl="1"/>
            <a:r>
              <a:rPr lang="en-US" altLang="zh-TW" dirty="0" smtClean="0"/>
              <a:t>=&gt; S</a:t>
            </a:r>
            <a:r>
              <a:rPr lang="en-US" dirty="0" smtClean="0"/>
              <a:t>olvable </a:t>
            </a:r>
            <a:r>
              <a:rPr lang="en-US" dirty="0"/>
              <a:t>in linear time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78253"/>
              </p:ext>
            </p:extLst>
          </p:nvPr>
        </p:nvGraphicFramePr>
        <p:xfrm>
          <a:off x="2514600" y="533400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438400" y="5010531"/>
            <a:ext cx="4503877" cy="1122235"/>
            <a:chOff x="2438400" y="5010531"/>
            <a:chExt cx="4503877" cy="1122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3808423" y="5175126"/>
              <a:ext cx="1122235" cy="7930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438400" y="5593378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low</a:t>
              </a:r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5593378"/>
              <a:ext cx="617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high</a:t>
              </a:r>
              <a:endParaRPr lang="en-US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46351" y="5605046"/>
              <a:ext cx="54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mid</a:t>
              </a:r>
              <a:endParaRPr lang="en-US" sz="16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017670" y="49646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x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49530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28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Screen Shot 2014-09-17 at 12.2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457200"/>
            <a:ext cx="7415632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57200"/>
            <a:ext cx="7239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MaxCrossSub</a:t>
            </a:r>
            <a:r>
              <a:rPr lang="en-US" sz="2400" b="1" dirty="0" smtClean="0"/>
              <a:t>(A, low, mid, high)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89606"/>
              </p:ext>
            </p:extLst>
          </p:nvPr>
        </p:nvGraphicFramePr>
        <p:xfrm>
          <a:off x="4572000" y="243840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495800" y="2114931"/>
            <a:ext cx="4503877" cy="1122235"/>
            <a:chOff x="2438400" y="5010531"/>
            <a:chExt cx="4503877" cy="112223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32505">
              <a:off x="3808423" y="5175126"/>
              <a:ext cx="1122235" cy="79304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438400" y="5593378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low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4600" y="5593378"/>
              <a:ext cx="617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high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46351" y="5605046"/>
              <a:ext cx="54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mid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98212" y="5605046"/>
              <a:ext cx="783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mid+1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72000" y="3200400"/>
            <a:ext cx="1828800" cy="445532"/>
            <a:chOff x="4572000" y="3200400"/>
            <a:chExt cx="1828800" cy="4455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2000" y="3200400"/>
              <a:ext cx="18288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77159" y="3276600"/>
              <a:ext cx="10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1-7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3200400"/>
            <a:ext cx="2286000" cy="445532"/>
            <a:chOff x="6553200" y="3200400"/>
            <a:chExt cx="2286000" cy="4455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553200" y="3200400"/>
              <a:ext cx="228600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162800" y="3276600"/>
              <a:ext cx="1147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8-14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72000" y="4495800"/>
            <a:ext cx="223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Time complexity = 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9157" y="4495800"/>
            <a:ext cx="21476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altLang="zh-TW" dirty="0">
                <a:solidFill>
                  <a:srgbClr val="0000FF"/>
                </a:solidFill>
              </a:rPr>
              <a:t>n) loop </a:t>
            </a:r>
            <a:r>
              <a:rPr lang="en-US" altLang="zh-TW" dirty="0" smtClean="0">
                <a:solidFill>
                  <a:srgbClr val="0000FF"/>
                </a:solidFill>
              </a:rPr>
              <a:t>iterations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45777"/>
              </p:ext>
            </p:extLst>
          </p:nvPr>
        </p:nvGraphicFramePr>
        <p:xfrm>
          <a:off x="2184397" y="5725160"/>
          <a:ext cx="4343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92063"/>
              </p:ext>
            </p:extLst>
          </p:nvPr>
        </p:nvGraphicFramePr>
        <p:xfrm>
          <a:off x="1727197" y="4582160"/>
          <a:ext cx="1549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350"/>
                <a:gridCol w="387350"/>
                <a:gridCol w="387350"/>
                <a:gridCol w="38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9655"/>
              </p:ext>
            </p:extLst>
          </p:nvPr>
        </p:nvGraphicFramePr>
        <p:xfrm>
          <a:off x="3390207" y="4582160"/>
          <a:ext cx="2057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56397" y="5725160"/>
            <a:ext cx="20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Correct answer 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6067"/>
              </p:ext>
            </p:extLst>
          </p:nvPr>
        </p:nvGraphicFramePr>
        <p:xfrm>
          <a:off x="5562597" y="4585137"/>
          <a:ext cx="350520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045414"/>
              </p:ext>
            </p:extLst>
          </p:nvPr>
        </p:nvGraphicFramePr>
        <p:xfrm>
          <a:off x="29029" y="613228"/>
          <a:ext cx="1524000" cy="5558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33656"/>
              </p:ext>
            </p:extLst>
          </p:nvPr>
        </p:nvGraphicFramePr>
        <p:xfrm>
          <a:off x="2704388" y="914400"/>
          <a:ext cx="350520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667000" y="609600"/>
            <a:ext cx="188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MaxSub</a:t>
            </a:r>
            <a:r>
              <a:rPr lang="en-US" sz="1400" dirty="0" smtClean="0"/>
              <a:t>(A, low, high)</a:t>
            </a:r>
            <a:endParaRPr lang="en-US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53835"/>
              </p:ext>
            </p:extLst>
          </p:nvPr>
        </p:nvGraphicFramePr>
        <p:xfrm>
          <a:off x="1524000" y="1828800"/>
          <a:ext cx="16002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050"/>
                <a:gridCol w="400050"/>
                <a:gridCol w="400050"/>
                <a:gridCol w="40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73818"/>
              </p:ext>
            </p:extLst>
          </p:nvPr>
        </p:nvGraphicFramePr>
        <p:xfrm>
          <a:off x="3505198" y="1828800"/>
          <a:ext cx="20574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832505">
            <a:off x="3656023" y="679326"/>
            <a:ext cx="1122235" cy="79304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981197" y="4963160"/>
            <a:ext cx="6643330" cy="685800"/>
            <a:chOff x="1981197" y="4963160"/>
            <a:chExt cx="6643330" cy="685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81197" y="4963160"/>
              <a:ext cx="24130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418907" y="4963160"/>
              <a:ext cx="5149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546597" y="4963160"/>
              <a:ext cx="20574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257800" y="5181600"/>
              <a:ext cx="336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the max out of these three</a:t>
              </a:r>
              <a:endParaRPr lang="en-US" dirty="0"/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4555"/>
              </p:ext>
            </p:extLst>
          </p:nvPr>
        </p:nvGraphicFramePr>
        <p:xfrm>
          <a:off x="5638797" y="1828800"/>
          <a:ext cx="350520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486613" y="1295400"/>
            <a:ext cx="6891123" cy="536377"/>
            <a:chOff x="1486613" y="1295400"/>
            <a:chExt cx="6891123" cy="536377"/>
          </a:xfrm>
        </p:grpSpPr>
        <p:grpSp>
          <p:nvGrpSpPr>
            <p:cNvPr id="31" name="Group 30"/>
            <p:cNvGrpSpPr/>
            <p:nvPr/>
          </p:nvGrpSpPr>
          <p:grpSpPr>
            <a:xfrm>
              <a:off x="2209800" y="1371600"/>
              <a:ext cx="2856787" cy="381000"/>
              <a:chOff x="2782013" y="2895600"/>
              <a:chExt cx="2856787" cy="38100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>
                <a:off x="2782013" y="2895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5181600" y="2895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86613" y="1524000"/>
              <a:ext cx="1611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(low, mid)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9213" y="1524000"/>
              <a:ext cx="1691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(mid, high)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38797" y="1521023"/>
              <a:ext cx="27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MaxCrossSub</a:t>
              </a:r>
              <a:r>
                <a:rPr lang="en-US" sz="1400" dirty="0" smtClean="0"/>
                <a:t>(A, low, mid, high)</a:t>
              </a:r>
              <a:endParaRPr lang="en-US" sz="1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96000" y="1295400"/>
              <a:ext cx="5334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00197" y="2362200"/>
            <a:ext cx="6701339" cy="2222937"/>
            <a:chOff x="1600197" y="2362200"/>
            <a:chExt cx="6701339" cy="2222937"/>
          </a:xfrm>
        </p:grpSpPr>
        <p:sp>
          <p:nvSpPr>
            <p:cNvPr id="5" name="TextBox 4"/>
            <p:cNvSpPr txBox="1"/>
            <p:nvPr/>
          </p:nvSpPr>
          <p:spPr>
            <a:xfrm>
              <a:off x="1600197" y="4277360"/>
              <a:ext cx="1830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low, mid)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90207" y="427736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MaxSub</a:t>
              </a:r>
              <a:r>
                <a:rPr lang="en-US" sz="1400" dirty="0" smtClean="0"/>
                <a:t>(A, mid+1, high)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597" y="4277360"/>
              <a:ext cx="27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MaxCrossSub</a:t>
              </a:r>
              <a:r>
                <a:rPr lang="en-US" sz="1400" dirty="0" smtClean="0"/>
                <a:t>(A, low, mid, high)</a:t>
              </a:r>
              <a:endParaRPr lang="en-US" sz="1400" dirty="0"/>
            </a:p>
          </p:txBody>
        </p:sp>
        <p:sp>
          <p:nvSpPr>
            <p:cNvPr id="34" name="Cloud 33"/>
            <p:cNvSpPr/>
            <p:nvPr/>
          </p:nvSpPr>
          <p:spPr>
            <a:xfrm>
              <a:off x="1676400" y="2743200"/>
              <a:ext cx="5562600" cy="11430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48000" y="3039070"/>
              <a:ext cx="31598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/>
                  </a:solidFill>
                </a:rPr>
                <a:t>Recursive case</a:t>
              </a:r>
              <a:r>
                <a:rPr lang="en-US" dirty="0">
                  <a:solidFill>
                    <a:schemeClr val="bg1"/>
                  </a:solidFill>
                </a:rPr>
                <a:t>: </a:t>
              </a:r>
              <a:r>
                <a:rPr lang="en-US" dirty="0" smtClean="0">
                  <a:solidFill>
                    <a:schemeClr val="bg1"/>
                  </a:solidFill>
                </a:rPr>
                <a:t>call </a:t>
              </a:r>
              <a:r>
                <a:rPr lang="en-US" dirty="0" err="1" smtClean="0">
                  <a:solidFill>
                    <a:schemeClr val="bg1"/>
                  </a:solidFill>
                </a:rPr>
                <a:t>MaxSub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u="sng" dirty="0">
                  <a:solidFill>
                    <a:schemeClr val="bg1"/>
                  </a:solidFill>
                </a:rPr>
                <a:t>Base case </a:t>
              </a:r>
              <a:r>
                <a:rPr lang="en-US" dirty="0">
                  <a:solidFill>
                    <a:schemeClr val="bg1"/>
                  </a:solidFill>
                </a:rPr>
                <a:t>(n=1</a:t>
              </a:r>
              <a:r>
                <a:rPr lang="en-US" dirty="0" smtClean="0">
                  <a:solidFill>
                    <a:schemeClr val="bg1"/>
                  </a:solidFill>
                </a:rPr>
                <a:t>): return itself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9787" y="23622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……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62400" y="388620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……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620000" y="2362200"/>
              <a:ext cx="0" cy="1905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4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MaxSub’s</a:t>
            </a:r>
            <a:r>
              <a:rPr lang="en-US" dirty="0" smtClean="0"/>
              <a:t> 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38400" y="2187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Divide a list of </a:t>
            </a:r>
            <a:r>
              <a:rPr lang="en-US" sz="2000" dirty="0"/>
              <a:t>size </a:t>
            </a:r>
            <a:r>
              <a:rPr lang="en-US" sz="2000" i="1" dirty="0"/>
              <a:t>n</a:t>
            </a:r>
            <a:r>
              <a:rPr lang="en-US" sz="2000" dirty="0"/>
              <a:t> into 2 </a:t>
            </a:r>
            <a:r>
              <a:rPr lang="en-US" sz="2000" dirty="0" err="1" smtClean="0"/>
              <a:t>subarrays</a:t>
            </a:r>
            <a:r>
              <a:rPr lang="en-US" sz="2000" dirty="0" smtClean="0"/>
              <a:t> of </a:t>
            </a:r>
            <a:r>
              <a:rPr lang="en-US" sz="2000" dirty="0"/>
              <a:t>size </a:t>
            </a:r>
            <a:r>
              <a:rPr lang="en-US" sz="2000" i="1" dirty="0"/>
              <a:t>n/</a:t>
            </a:r>
            <a:r>
              <a:rPr lang="en-US" sz="2000" i="1" dirty="0" smtClean="0"/>
              <a:t>2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0000FF"/>
                </a:solidFill>
              </a:rPr>
              <a:t>Θ</a:t>
            </a:r>
            <a:r>
              <a:rPr lang="en-US" sz="2000" dirty="0" smtClean="0">
                <a:solidFill>
                  <a:srgbClr val="0000FF"/>
                </a:solidFill>
              </a:rPr>
              <a:t>(1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3124200"/>
            <a:ext cx="6869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Recursive case: find </a:t>
            </a:r>
            <a:r>
              <a:rPr lang="en-US" sz="2000" dirty="0" err="1" smtClean="0"/>
              <a:t>MaxSub</a:t>
            </a:r>
            <a:r>
              <a:rPr lang="en-US" sz="2000" dirty="0" smtClean="0"/>
              <a:t> for each </a:t>
            </a:r>
            <a:r>
              <a:rPr lang="en-US" sz="2000" dirty="0" err="1" smtClean="0"/>
              <a:t>subarrays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2T(n/2)</a:t>
            </a:r>
          </a:p>
          <a:p>
            <a:r>
              <a:rPr lang="en-US" sz="2000" dirty="0" smtClean="0"/>
              <a:t>Base case (n=1): return itself </a:t>
            </a:r>
            <a:r>
              <a:rPr lang="en-US" sz="2000" dirty="0" err="1" smtClean="0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(1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000" dirty="0"/>
              <a:t>Find </a:t>
            </a:r>
            <a:r>
              <a:rPr lang="en-US" sz="2000" dirty="0" err="1"/>
              <a:t>MaxCrossSub</a:t>
            </a:r>
            <a:r>
              <a:rPr lang="en-US" sz="2000" dirty="0"/>
              <a:t> for the original list: </a:t>
            </a:r>
            <a:r>
              <a:rPr lang="en-US" sz="2000" dirty="0" err="1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>
                <a:solidFill>
                  <a:srgbClr val="0000FF"/>
                </a:solidFill>
              </a:rPr>
              <a:t>n) 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4419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Pick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with the maximum sum among 3 </a:t>
            </a:r>
            <a:r>
              <a:rPr lang="en-US" sz="2000" dirty="0" err="1" smtClean="0"/>
              <a:t>subarrays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0000FF"/>
                </a:solidFill>
              </a:rPr>
              <a:t>Θ</a:t>
            </a:r>
            <a:r>
              <a:rPr lang="en-US" sz="2000" dirty="0">
                <a:solidFill>
                  <a:srgbClr val="0000FF"/>
                </a:solidFill>
              </a:rPr>
              <a:t>(1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endParaRPr lang="en-US" sz="2000" dirty="0"/>
          </a:p>
        </p:txBody>
      </p:sp>
      <p:graphicFrame>
        <p:nvGraphicFramePr>
          <p:cNvPr id="3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75830"/>
              </p:ext>
            </p:extLst>
          </p:nvPr>
        </p:nvGraphicFramePr>
        <p:xfrm>
          <a:off x="-76200" y="1981200"/>
          <a:ext cx="2971800" cy="329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24000"/>
            <a:ext cx="63217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T(n) = running time of </a:t>
            </a:r>
            <a:r>
              <a:rPr lang="en-US" sz="2000" dirty="0" err="1" smtClean="0"/>
              <a:t>MaxSub</a:t>
            </a:r>
            <a:r>
              <a:rPr lang="en-US" sz="2000" dirty="0" smtClean="0"/>
              <a:t> on a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of size n</a:t>
            </a:r>
            <a:endParaRPr lang="en-US" sz="20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75203"/>
              </p:ext>
            </p:extLst>
          </p:nvPr>
        </p:nvGraphicFramePr>
        <p:xfrm>
          <a:off x="2514600" y="5410200"/>
          <a:ext cx="3124200" cy="129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9" imgW="1968500" imgH="812800" progId="Equation.3">
                  <p:embed/>
                </p:oleObj>
              </mc:Choice>
              <mc:Fallback>
                <p:oleObj name="Equation" r:id="rId9" imgW="196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5410200"/>
                        <a:ext cx="3124200" cy="1290035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33533"/>
              </p:ext>
            </p:extLst>
          </p:nvPr>
        </p:nvGraphicFramePr>
        <p:xfrm>
          <a:off x="5791200" y="5791200"/>
          <a:ext cx="1905000" cy="36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11" imgW="1066800" imgH="203200" progId="Equation.3">
                  <p:embed/>
                </p:oleObj>
              </mc:Choice>
              <mc:Fallback>
                <p:oleObj name="Equation" r:id="rId11" imgW="1066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5791200"/>
                        <a:ext cx="1905000" cy="36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2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629" y="1752600"/>
            <a:ext cx="3810000" cy="3804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3617" y="1676401"/>
            <a:ext cx="958438" cy="28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 scale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everyone was satisfied with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Θ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err="1" smtClean="0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log</a:t>
            </a:r>
            <a:r>
              <a:rPr lang="en-US" i="1" dirty="0" err="1" smtClean="0">
                <a:solidFill>
                  <a:schemeClr val="tx1"/>
                </a:solidFill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Brute force: </a:t>
            </a:r>
            <a:r>
              <a:rPr lang="en-US" dirty="0" err="1">
                <a:solidFill>
                  <a:srgbClr val="000000"/>
                </a:solidFill>
              </a:rPr>
              <a:t>Θ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n</a:t>
            </a:r>
            <a:r>
              <a:rPr lang="en-US" i="1" baseline="30000" dirty="0" smtClean="0">
                <a:solidFill>
                  <a:srgbClr val="000000"/>
                </a:solidFill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Divide and conquer: </a:t>
            </a:r>
            <a:r>
              <a:rPr lang="en-US" dirty="0" err="1">
                <a:solidFill>
                  <a:srgbClr val="000000"/>
                </a:solidFill>
              </a:rPr>
              <a:t>Θ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000000"/>
                </a:solidFill>
              </a:rPr>
              <a:t>log</a:t>
            </a:r>
            <a:r>
              <a:rPr lang="en-US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we do better, like in linear time?</a:t>
            </a:r>
          </a:p>
          <a:p>
            <a:r>
              <a:rPr lang="en-US" dirty="0" err="1" smtClean="0"/>
              <a:t>Kadane's</a:t>
            </a:r>
            <a:r>
              <a:rPr lang="en-US" dirty="0" smtClean="0"/>
              <a:t> </a:t>
            </a:r>
            <a:r>
              <a:rPr lang="en-US" dirty="0"/>
              <a:t>algorithm by </a:t>
            </a:r>
            <a:r>
              <a:rPr lang="en-US" dirty="0" smtClean="0"/>
              <a:t>Jay </a:t>
            </a:r>
            <a:r>
              <a:rPr lang="en-US" dirty="0" err="1"/>
              <a:t>Kadane</a:t>
            </a:r>
            <a:endParaRPr lang="en-US" dirty="0"/>
          </a:p>
          <a:p>
            <a:pPr lvl="1"/>
            <a:r>
              <a:rPr lang="en-US" dirty="0" smtClean="0"/>
              <a:t>A dynamic programming approach</a:t>
            </a:r>
          </a:p>
          <a:p>
            <a:pPr lvl="2"/>
            <a:r>
              <a:rPr lang="en-US" dirty="0" smtClean="0"/>
              <a:t>Our next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573744"/>
            <a:ext cx="539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http://www2.lv.psu.edu/</a:t>
            </a:r>
            <a:r>
              <a:rPr lang="en-US" sz="1200" dirty="0" err="1"/>
              <a:t>ojj</a:t>
            </a:r>
            <a:r>
              <a:rPr lang="en-US" sz="1200" dirty="0"/>
              <a:t>/courses/discrete-math/topics/images/growth-</a:t>
            </a:r>
            <a:r>
              <a:rPr lang="en-US" sz="1200" dirty="0" err="1"/>
              <a:t>fn.jpg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63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Recurrence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Textbook Chapter 4.3-4.5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recurrence 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Substitution method (</a:t>
            </a:r>
            <a:r>
              <a:rPr lang="zh-TW" altLang="en-US" dirty="0"/>
              <a:t>取代法</a:t>
            </a:r>
            <a:r>
              <a:rPr lang="en-US" altLang="zh-TW" dirty="0"/>
              <a:t>)</a:t>
            </a:r>
            <a:endParaRPr lang="en-US" altLang="zh-TW" dirty="0">
              <a:sym typeface="Wingdings"/>
            </a:endParaRPr>
          </a:p>
          <a:p>
            <a:pPr lvl="1"/>
            <a:r>
              <a:rPr lang="en-US" altLang="zh-TW" dirty="0">
                <a:sym typeface="Wingdings"/>
              </a:rPr>
              <a:t>Make a </a:t>
            </a:r>
            <a:r>
              <a:rPr lang="en-US" dirty="0"/>
              <a:t>guess and then prove by </a:t>
            </a:r>
            <a:r>
              <a:rPr lang="en-US" dirty="0" smtClean="0"/>
              <a:t>mathematical induction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Recursion</a:t>
            </a:r>
            <a:r>
              <a:rPr lang="en-US" altLang="zh-TW" dirty="0"/>
              <a:t>-tree method (</a:t>
            </a:r>
            <a:r>
              <a:rPr lang="zh-TW" altLang="en-US" dirty="0"/>
              <a:t>遞迴樹法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Expand the </a:t>
            </a:r>
            <a:r>
              <a:rPr lang="en-US" dirty="0"/>
              <a:t>recurrence into a tree and sum up the </a:t>
            </a:r>
            <a:r>
              <a:rPr lang="en-US" dirty="0" smtClean="0"/>
              <a:t>cost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Master method (</a:t>
            </a:r>
            <a:r>
              <a:rPr lang="zh-TW" altLang="en-US" dirty="0" smtClean="0"/>
              <a:t>套公式大法</a:t>
            </a:r>
            <a:r>
              <a:rPr lang="en-US" altLang="zh-TW" dirty="0" smtClean="0"/>
              <a:t> or </a:t>
            </a:r>
            <a:r>
              <a:rPr lang="zh-TW" altLang="en-US" dirty="0" smtClean="0"/>
              <a:t>大師法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Apply master </a:t>
            </a:r>
            <a:r>
              <a:rPr lang="en-US" altLang="zh-TW" dirty="0"/>
              <a:t>t</a:t>
            </a:r>
            <a:r>
              <a:rPr lang="en-US" altLang="zh-TW" dirty="0" smtClean="0"/>
              <a:t>heorem to a specific form of recurrences</a:t>
            </a:r>
          </a:p>
          <a:p>
            <a:pPr lvl="1"/>
            <a:endParaRPr lang="en-US" altLang="zh-TW" dirty="0"/>
          </a:p>
          <a:p>
            <a:r>
              <a:rPr lang="en-US" dirty="0" smtClean="0"/>
              <a:t>Useful simplification tricks</a:t>
            </a:r>
            <a:endParaRPr lang="en-US" dirty="0"/>
          </a:p>
          <a:p>
            <a:pPr lvl="1"/>
            <a:r>
              <a:rPr lang="en-US" dirty="0"/>
              <a:t>Ignore floors and </a:t>
            </a:r>
            <a:r>
              <a:rPr lang="en-US" dirty="0" smtClean="0"/>
              <a:t>ceilings</a:t>
            </a:r>
            <a:endParaRPr lang="en-US" dirty="0"/>
          </a:p>
          <a:p>
            <a:pPr lvl="1"/>
            <a:r>
              <a:rPr lang="en-US" dirty="0"/>
              <a:t>Assume base cases are </a:t>
            </a:r>
            <a:r>
              <a:rPr lang="en-US" dirty="0" smtClean="0"/>
              <a:t>constant </a:t>
            </a:r>
            <a:r>
              <a:rPr lang="en-US" dirty="0"/>
              <a:t>(for small n)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</a:t>
            </a:r>
            <a:r>
              <a:rPr lang="zh-TW" altLang="en-US" dirty="0"/>
              <a:t>取代法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Guess</a:t>
            </a:r>
            <a:r>
              <a:rPr lang="en-US" dirty="0" smtClean="0"/>
              <a:t> the form of the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Verify</a:t>
            </a:r>
            <a:r>
              <a:rPr lang="en-US" dirty="0" smtClean="0"/>
              <a:t> by mathematical induction (</a:t>
            </a:r>
            <a:r>
              <a:rPr lang="zh-TW" altLang="en-US" dirty="0" smtClean="0"/>
              <a:t>數學歸納法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Solve</a:t>
            </a:r>
            <a:r>
              <a:rPr lang="en-US" dirty="0" smtClean="0"/>
              <a:t> for constants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guess is proven wrong, go back to Step </a:t>
            </a:r>
            <a:r>
              <a:rPr lang="en-US" dirty="0" smtClean="0"/>
              <a:t>1</a:t>
            </a:r>
          </a:p>
          <a:p>
            <a:r>
              <a:rPr lang="en-US" dirty="0" smtClean="0"/>
              <a:t>Prove </a:t>
            </a:r>
            <a:r>
              <a:rPr lang="en-US" dirty="0"/>
              <a:t>O and Ω </a:t>
            </a:r>
            <a:r>
              <a:rPr lang="en-US" dirty="0" smtClean="0"/>
              <a:t>separately</a:t>
            </a:r>
          </a:p>
          <a:p>
            <a:endParaRPr lang="en-US" dirty="0"/>
          </a:p>
          <a:p>
            <a:r>
              <a:rPr lang="zh-TW" altLang="en-US" dirty="0" smtClean="0"/>
              <a:t>數學歸納法的常見形式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證明此命題對</a:t>
            </a:r>
            <a:r>
              <a:rPr lang="en-US" altLang="zh-TW" dirty="0" smtClean="0"/>
              <a:t> n = 1 </a:t>
            </a:r>
            <a:r>
              <a:rPr lang="zh-TW" altLang="en-US" dirty="0" smtClean="0"/>
              <a:t>成立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證明若此命題對</a:t>
            </a:r>
            <a:r>
              <a:rPr lang="en-US" altLang="zh-TW" dirty="0" smtClean="0"/>
              <a:t> n = m </a:t>
            </a:r>
            <a:r>
              <a:rPr lang="zh-TW" altLang="en-US" dirty="0" smtClean="0"/>
              <a:t>成立，則它在</a:t>
            </a:r>
            <a:r>
              <a:rPr lang="en-US" altLang="zh-TW" dirty="0" smtClean="0"/>
              <a:t> </a:t>
            </a:r>
            <a:r>
              <a:rPr lang="en-US" altLang="zh-TW" dirty="0"/>
              <a:t>n</a:t>
            </a:r>
            <a:r>
              <a:rPr lang="en-US" altLang="zh-TW" dirty="0" smtClean="0"/>
              <a:t> = m + 1 </a:t>
            </a:r>
            <a:r>
              <a:rPr lang="zh-TW" altLang="en-US" dirty="0" smtClean="0"/>
              <a:t>時也成立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en-US" altLang="zh-TW" dirty="0" smtClean="0"/>
              <a:t>=&gt;</a:t>
            </a:r>
            <a:r>
              <a:rPr lang="zh-TW" altLang="en-US" dirty="0" smtClean="0"/>
              <a:t>此命題對所有正整數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都成立</a:t>
            </a:r>
            <a:endParaRPr lang="en-US" altLang="zh-TW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15200" y="381000"/>
            <a:ext cx="150114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of substitution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0677"/>
              </p:ext>
            </p:extLst>
          </p:nvPr>
        </p:nvGraphicFramePr>
        <p:xfrm>
          <a:off x="457200" y="20574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3998268"/>
            <a:ext cx="1604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guess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16311"/>
              </p:ext>
            </p:extLst>
          </p:nvPr>
        </p:nvGraphicFramePr>
        <p:xfrm>
          <a:off x="1774825" y="3962400"/>
          <a:ext cx="190413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6" imgW="812800" imgH="228600" progId="Equation.3">
                  <p:embed/>
                </p:oleObj>
              </mc:Choice>
              <mc:Fallback>
                <p:oleObj name="Equation" r:id="rId6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4825" y="3962400"/>
                        <a:ext cx="190413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51156"/>
              </p:ext>
            </p:extLst>
          </p:nvPr>
        </p:nvGraphicFramePr>
        <p:xfrm>
          <a:off x="7620000" y="4572000"/>
          <a:ext cx="1524000" cy="52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8" imgW="660400" imgH="228600" progId="Equation.3">
                  <p:embed/>
                </p:oleObj>
              </mc:Choice>
              <mc:Fallback>
                <p:oleObj name="Equation" r:id="rId8" imgW="660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0" y="4572000"/>
                        <a:ext cx="1524000" cy="526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4572000"/>
            <a:ext cx="868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 E</a:t>
            </a:r>
            <a:r>
              <a:rPr lang="en-US" sz="2400" dirty="0" smtClean="0"/>
              <a:t>xists positive </a:t>
            </a:r>
            <a:r>
              <a:rPr lang="en-US" sz="2400" dirty="0"/>
              <a:t>constants n</a:t>
            </a:r>
            <a:r>
              <a:rPr lang="en-US" sz="2400" baseline="-25000" dirty="0"/>
              <a:t>0</a:t>
            </a:r>
            <a:r>
              <a:rPr lang="en-US" sz="2400" dirty="0"/>
              <a:t> and c, </a:t>
            </a:r>
            <a:r>
              <a:rPr lang="en-US" sz="2400" dirty="0" err="1"/>
              <a:t>s.t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  <a:r>
              <a:rPr lang="en-US" sz="2400" dirty="0" smtClean="0"/>
              <a:t>,  </a:t>
            </a:r>
          </a:p>
          <a:p>
            <a:endParaRPr lang="en-US" sz="2400" dirty="0" smtClean="0"/>
          </a:p>
          <a:p>
            <a:r>
              <a:rPr lang="zh-TW" altLang="en-US" sz="2400" dirty="0" smtClean="0"/>
              <a:t>也就是我們要找出一組</a:t>
            </a:r>
            <a:r>
              <a:rPr lang="en-US" sz="2400" dirty="0" smtClean="0"/>
              <a:t>c</a:t>
            </a:r>
            <a:r>
              <a:rPr lang="zh-TW" altLang="en-US" sz="2400" dirty="0" smtClean="0"/>
              <a:t>和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0</a:t>
            </a:r>
            <a:r>
              <a:rPr lang="zh-TW" altLang="en-US" sz="2400" dirty="0" smtClean="0"/>
              <a:t>的解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6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Recurrence (</a:t>
            </a:r>
            <a:r>
              <a:rPr lang="zh-TW" altLang="en-US" dirty="0" smtClean="0"/>
              <a:t>遞迴</a:t>
            </a:r>
            <a:r>
              <a:rPr lang="en-US" altLang="zh-TW" dirty="0" smtClean="0"/>
              <a:t>)</a:t>
            </a:r>
            <a:endParaRPr lang="en-US" dirty="0" smtClean="0"/>
          </a:p>
          <a:p>
            <a:r>
              <a:rPr lang="en-US" dirty="0" smtClean="0"/>
              <a:t>Divide and Conquer </a:t>
            </a:r>
            <a:r>
              <a:rPr lang="en-US" dirty="0"/>
              <a:t>(</a:t>
            </a:r>
            <a:r>
              <a:rPr lang="zh-TW" altLang="en-US" dirty="0"/>
              <a:t>分治法</a:t>
            </a:r>
            <a:r>
              <a:rPr lang="en-US" altLang="zh-TW" dirty="0"/>
              <a:t>)</a:t>
            </a:r>
            <a:endParaRPr lang="en-US" dirty="0" smtClean="0"/>
          </a:p>
          <a:p>
            <a:r>
              <a:rPr lang="en-US" dirty="0" smtClean="0"/>
              <a:t>Example #1: Tower </a:t>
            </a:r>
            <a:r>
              <a:rPr lang="en-US" dirty="0"/>
              <a:t>of Hanoi (</a:t>
            </a:r>
            <a:r>
              <a:rPr lang="zh-TW" altLang="en-US" dirty="0"/>
              <a:t>河內塔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 smtClean="0"/>
              <a:t>Example #2: Merge sort (</a:t>
            </a:r>
            <a:r>
              <a:rPr lang="zh-TW" altLang="en-US" dirty="0" smtClean="0"/>
              <a:t>合併排序法</a:t>
            </a:r>
            <a:r>
              <a:rPr lang="en-US" altLang="zh-TW" dirty="0" smtClean="0"/>
              <a:t>)</a:t>
            </a:r>
            <a:endParaRPr lang="en-US" dirty="0"/>
          </a:p>
          <a:p>
            <a:r>
              <a:rPr lang="en-US" dirty="0" smtClean="0"/>
              <a:t>Example #3: Maximum </a:t>
            </a:r>
            <a:r>
              <a:rPr lang="en-US" dirty="0" err="1" smtClean="0"/>
              <a:t>subarray</a:t>
            </a:r>
            <a:r>
              <a:rPr lang="en-US" dirty="0" smtClean="0"/>
              <a:t> (</a:t>
            </a:r>
            <a:r>
              <a:rPr lang="zh-TW" altLang="en-US" dirty="0" smtClean="0"/>
              <a:t>最大子序列</a:t>
            </a:r>
            <a:r>
              <a:rPr lang="en-US" altLang="zh-TW" dirty="0" smtClean="0"/>
              <a:t>)</a:t>
            </a:r>
            <a:endParaRPr lang="en-US" dirty="0"/>
          </a:p>
          <a:p>
            <a:r>
              <a:rPr lang="en-US" dirty="0" smtClean="0"/>
              <a:t>How to solve recurrences</a:t>
            </a:r>
          </a:p>
          <a:p>
            <a:r>
              <a:rPr lang="en-US" dirty="0" smtClean="0"/>
              <a:t>Example #4: Find </a:t>
            </a:r>
            <a:r>
              <a:rPr lang="en-US" dirty="0"/>
              <a:t>the closest pair of points </a:t>
            </a:r>
            <a:r>
              <a:rPr lang="en-US" dirty="0" smtClean="0"/>
              <a:t>(</a:t>
            </a:r>
            <a:r>
              <a:rPr lang="zh-TW" altLang="en-US" dirty="0"/>
              <a:t>最近點對問題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Example </a:t>
            </a:r>
            <a:r>
              <a:rPr lang="en-US" dirty="0" smtClean="0"/>
              <a:t>#5: </a:t>
            </a:r>
            <a:r>
              <a:rPr lang="en-US" dirty="0"/>
              <a:t>Matrix multiplication (</a:t>
            </a:r>
            <a:r>
              <a:rPr lang="zh-CHT" altLang="en-US" dirty="0"/>
              <a:t>矩陣相乘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of substitution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505200"/>
            <a:ext cx="8229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ym typeface="Wingdings"/>
              </a:rPr>
              <a:t>Proof</a:t>
            </a:r>
            <a:r>
              <a:rPr lang="en-US" b="1" dirty="0">
                <a:sym typeface="Wingdings"/>
              </a:rPr>
              <a:t>: </a:t>
            </a:r>
            <a:r>
              <a:rPr lang="zh-TW" altLang="en-US" dirty="0">
                <a:sym typeface="Wingdings"/>
              </a:rPr>
              <a:t>使用歸納法證明並找出一組</a:t>
            </a:r>
            <a:r>
              <a:rPr lang="en-US" altLang="zh-TW" dirty="0">
                <a:sym typeface="Wingdings"/>
              </a:rPr>
              <a:t>c</a:t>
            </a:r>
            <a:r>
              <a:rPr lang="zh-TW" altLang="en-US" dirty="0">
                <a:sym typeface="Wingdings"/>
              </a:rPr>
              <a:t>和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 satisfy initial condition w</a:t>
            </a:r>
            <a:r>
              <a:rPr lang="en-US" altLang="zh-TW" dirty="0" smtClean="0"/>
              <a:t>hen </a:t>
            </a:r>
            <a:r>
              <a:rPr lang="en-US" altLang="zh-TW" dirty="0"/>
              <a:t>n = </a:t>
            </a:r>
            <a:r>
              <a:rPr lang="en-US" altLang="zh-TW" dirty="0" smtClean="0"/>
              <a:t>1, </a:t>
            </a:r>
          </a:p>
          <a:p>
            <a:r>
              <a:rPr lang="en-US" altLang="zh-TW" dirty="0" smtClean="0"/>
              <a:t>=&gt; T</a:t>
            </a:r>
            <a:r>
              <a:rPr lang="en-US" altLang="zh-TW" dirty="0"/>
              <a:t>(n) = 1 </a:t>
            </a:r>
            <a:r>
              <a:rPr lang="en-US" dirty="0"/>
              <a:t>≤ </a:t>
            </a:r>
            <a:r>
              <a:rPr lang="en-US" dirty="0" smtClean="0"/>
              <a:t>cn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=&gt; c ≥ 1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35289"/>
              </p:ext>
            </p:extLst>
          </p:nvPr>
        </p:nvGraphicFramePr>
        <p:xfrm>
          <a:off x="457200" y="14478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98086"/>
              </p:ext>
            </p:extLst>
          </p:nvPr>
        </p:nvGraphicFramePr>
        <p:xfrm>
          <a:off x="7239000" y="2971800"/>
          <a:ext cx="1524000" cy="52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6" imgW="660400" imgH="228600" progId="Equation.3">
                  <p:embed/>
                </p:oleObj>
              </mc:Choice>
              <mc:Fallback>
                <p:oleObj name="Equation" r:id="rId6" imgW="660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2971800"/>
                        <a:ext cx="1524000" cy="526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2667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ym typeface="Wingdings"/>
              </a:rPr>
              <a:t>Claim</a:t>
            </a:r>
            <a:r>
              <a:rPr lang="en-US" sz="2400" dirty="0" smtClean="0">
                <a:sym typeface="Wingdings"/>
              </a:rPr>
              <a:t>: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xists positive constants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and c, </a:t>
            </a:r>
            <a:r>
              <a:rPr lang="en-US" sz="2400" dirty="0" err="1"/>
              <a:t>s.t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for all n ≥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15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of substitution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505200"/>
            <a:ext cx="8229600" cy="32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ym typeface="Wingdings"/>
              </a:rPr>
              <a:t>Proof</a:t>
            </a:r>
            <a:r>
              <a:rPr lang="en-US" b="1" dirty="0">
                <a:sym typeface="Wingdings"/>
              </a:rPr>
              <a:t>: </a:t>
            </a:r>
            <a:r>
              <a:rPr lang="zh-TW" altLang="en-US" dirty="0">
                <a:sym typeface="Wingdings"/>
              </a:rPr>
              <a:t>使用歸納法證明並找出一組</a:t>
            </a:r>
            <a:r>
              <a:rPr lang="en-US" altLang="zh-TW" dirty="0">
                <a:sym typeface="Wingdings"/>
              </a:rPr>
              <a:t>c</a:t>
            </a:r>
            <a:r>
              <a:rPr lang="zh-TW" altLang="en-US" dirty="0">
                <a:sym typeface="Wingdings"/>
              </a:rPr>
              <a:t>和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Suppose T(n) ≤ cn</a:t>
            </a:r>
            <a:r>
              <a:rPr lang="en-US" baseline="30000" dirty="0">
                <a:sym typeface="Wingdings"/>
              </a:rPr>
              <a:t>3 </a:t>
            </a:r>
            <a:r>
              <a:rPr lang="en-US" dirty="0"/>
              <a:t>for n = m-1, m-2, …</a:t>
            </a:r>
          </a:p>
          <a:p>
            <a:pPr marL="0" indent="0">
              <a:buNone/>
            </a:pPr>
            <a:r>
              <a:rPr lang="en-US" dirty="0"/>
              <a:t>When n = m, 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(n) = 4T(n/2) + n </a:t>
            </a:r>
          </a:p>
          <a:p>
            <a:pPr marL="0" indent="0">
              <a:buNone/>
            </a:pPr>
            <a:r>
              <a:rPr lang="en-US" dirty="0" smtClean="0"/>
              <a:t>	≤ </a:t>
            </a:r>
            <a:r>
              <a:rPr lang="en-US" dirty="0"/>
              <a:t>4c(n/2)</a:t>
            </a:r>
            <a:r>
              <a:rPr lang="en-US" baseline="30000" dirty="0"/>
              <a:t>3 </a:t>
            </a:r>
            <a:r>
              <a:rPr lang="en-US" dirty="0"/>
              <a:t>+ 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= cn</a:t>
            </a:r>
            <a:r>
              <a:rPr lang="en-US" baseline="30000" dirty="0"/>
              <a:t>3</a:t>
            </a:r>
            <a:r>
              <a:rPr lang="en-US" dirty="0"/>
              <a:t>/2</a:t>
            </a:r>
            <a:r>
              <a:rPr lang="en-US" baseline="30000" dirty="0"/>
              <a:t> </a:t>
            </a:r>
            <a:r>
              <a:rPr lang="en-US" dirty="0"/>
              <a:t>+ n </a:t>
            </a:r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/>
              <a:t>cn</a:t>
            </a:r>
            <a:r>
              <a:rPr lang="en-US" baseline="30000" dirty="0"/>
              <a:t>3 </a:t>
            </a:r>
            <a:r>
              <a:rPr lang="en-US" dirty="0"/>
              <a:t>- (cn</a:t>
            </a:r>
            <a:r>
              <a:rPr lang="en-US" baseline="30000" dirty="0"/>
              <a:t>3</a:t>
            </a:r>
            <a:r>
              <a:rPr lang="en-US" dirty="0"/>
              <a:t>/2 - n)</a:t>
            </a:r>
          </a:p>
          <a:p>
            <a:pPr marL="0" indent="0">
              <a:buNone/>
            </a:pPr>
            <a:r>
              <a:rPr lang="en-US" dirty="0" smtClean="0"/>
              <a:t>	≤ </a:t>
            </a:r>
            <a:r>
              <a:rPr lang="en-US" dirty="0"/>
              <a:t>cn</a:t>
            </a:r>
            <a:r>
              <a:rPr lang="en-US" baseline="30000" dirty="0"/>
              <a:t>3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12744"/>
              </p:ext>
            </p:extLst>
          </p:nvPr>
        </p:nvGraphicFramePr>
        <p:xfrm>
          <a:off x="457200" y="14478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17820"/>
              </p:ext>
            </p:extLst>
          </p:nvPr>
        </p:nvGraphicFramePr>
        <p:xfrm>
          <a:off x="7239000" y="2971800"/>
          <a:ext cx="1524000" cy="52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6" imgW="660400" imgH="228600" progId="Equation.3">
                  <p:embed/>
                </p:oleObj>
              </mc:Choice>
              <mc:Fallback>
                <p:oleObj name="Equation" r:id="rId6" imgW="660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2971800"/>
                        <a:ext cx="1524000" cy="526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8600" y="2667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ym typeface="Wingdings"/>
              </a:rPr>
              <a:t>Claim</a:t>
            </a:r>
            <a:r>
              <a:rPr lang="en-US" sz="2400" dirty="0" smtClean="0">
                <a:sym typeface="Wingdings"/>
              </a:rPr>
              <a:t>: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xists positive constants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and c, </a:t>
            </a:r>
            <a:r>
              <a:rPr lang="en-US" sz="2400" dirty="0" err="1"/>
              <a:t>s.t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for all n ≥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endParaRPr lang="en-US" sz="2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057400" y="5410200"/>
            <a:ext cx="6019800" cy="1066800"/>
            <a:chOff x="2057400" y="5410200"/>
            <a:chExt cx="6019800" cy="1066800"/>
          </a:xfrm>
        </p:grpSpPr>
        <p:sp>
          <p:nvSpPr>
            <p:cNvPr id="17" name="Rectangle 16"/>
            <p:cNvSpPr/>
            <p:nvPr/>
          </p:nvSpPr>
          <p:spPr>
            <a:xfrm>
              <a:off x="2057400" y="5715000"/>
              <a:ext cx="1447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Callout 17"/>
            <p:cNvSpPr/>
            <p:nvPr/>
          </p:nvSpPr>
          <p:spPr>
            <a:xfrm>
              <a:off x="3657600" y="5410200"/>
              <a:ext cx="4419600" cy="10668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49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(</a:t>
              </a:r>
              <a:r>
                <a:rPr lang="en-US" sz="2000" dirty="0" smtClean="0"/>
                <a:t>cn</a:t>
              </a:r>
              <a:r>
                <a:rPr lang="en-US" sz="2000" baseline="30000" dirty="0" smtClean="0"/>
                <a:t>3</a:t>
              </a:r>
              <a:r>
                <a:rPr lang="en-US" sz="2000" dirty="0"/>
                <a:t>/2 </a:t>
              </a:r>
              <a:r>
                <a:rPr lang="en-US" sz="2000" dirty="0" smtClean="0"/>
                <a:t>– n) ≥ 0</a:t>
              </a:r>
            </a:p>
            <a:p>
              <a:r>
                <a:rPr lang="en-US" sz="2000" dirty="0" smtClean="0"/>
                <a:t>E.g., c ≥ 2, n ≥ 1</a:t>
              </a:r>
            </a:p>
            <a:p>
              <a:r>
                <a:rPr lang="en-US" sz="2000" dirty="0"/>
                <a:t>Hence, we can set </a:t>
              </a:r>
              <a:r>
                <a:rPr lang="en-US" altLang="zh-TW" sz="2000" dirty="0"/>
                <a:t>c = 2, </a:t>
              </a:r>
              <a:r>
                <a:rPr lang="en-US" sz="2000" dirty="0"/>
                <a:t>n</a:t>
              </a:r>
              <a:r>
                <a:rPr lang="en-US" sz="2000" baseline="-25000" dirty="0"/>
                <a:t>0</a:t>
              </a:r>
              <a:r>
                <a:rPr lang="en-US" sz="2000" dirty="0"/>
                <a:t> = </a:t>
              </a:r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3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8600" y="4800600"/>
            <a:ext cx="868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 </a:t>
            </a:r>
            <a:r>
              <a:rPr lang="en-US" sz="2400" dirty="0">
                <a:sym typeface="Wingdings"/>
              </a:rPr>
              <a:t>E</a:t>
            </a:r>
            <a:r>
              <a:rPr lang="en-US" sz="2400" dirty="0" smtClean="0"/>
              <a:t>xists positive constants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and c, </a:t>
            </a:r>
            <a:r>
              <a:rPr lang="en-US" sz="2400" dirty="0" err="1"/>
              <a:t>s.t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zh-TW" altLang="en-US" sz="2400" dirty="0" smtClean="0"/>
              <a:t>也就是我們要找出一組</a:t>
            </a:r>
            <a:r>
              <a:rPr lang="en-US" sz="2400" dirty="0" smtClean="0"/>
              <a:t>c</a:t>
            </a:r>
            <a:r>
              <a:rPr lang="zh-TW" altLang="en-US" sz="2400" dirty="0" smtClean="0"/>
              <a:t>和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0</a:t>
            </a:r>
            <a:r>
              <a:rPr lang="zh-TW" altLang="en-US" sz="2400" dirty="0" smtClean="0"/>
              <a:t>的解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/>
              <a:t>Can we get a tighter upper bound?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63991"/>
              </p:ext>
            </p:extLst>
          </p:nvPr>
        </p:nvGraphicFramePr>
        <p:xfrm>
          <a:off x="457200" y="20574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191000"/>
            <a:ext cx="1604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guess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53582"/>
              </p:ext>
            </p:extLst>
          </p:nvPr>
        </p:nvGraphicFramePr>
        <p:xfrm>
          <a:off x="1760538" y="4154488"/>
          <a:ext cx="193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6" imgW="825500" imgH="228600" progId="Equation.3">
                  <p:embed/>
                </p:oleObj>
              </mc:Choice>
              <mc:Fallback>
                <p:oleObj name="Equation" r:id="rId6" imgW="825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0538" y="4154488"/>
                        <a:ext cx="1933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92892"/>
              </p:ext>
            </p:extLst>
          </p:nvPr>
        </p:nvGraphicFramePr>
        <p:xfrm>
          <a:off x="7589838" y="4806950"/>
          <a:ext cx="15541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8" imgW="673100" imgH="228600" progId="Equation.3">
                  <p:embed/>
                </p:oleObj>
              </mc:Choice>
              <mc:Fallback>
                <p:oleObj name="Equation" r:id="rId8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89838" y="4806950"/>
                        <a:ext cx="15541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5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tighter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2296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ym typeface="Wingdings"/>
              </a:rPr>
              <a:t>Proof</a:t>
            </a:r>
            <a:r>
              <a:rPr lang="en-US" b="1" dirty="0">
                <a:sym typeface="Wingdings"/>
              </a:rPr>
              <a:t>: </a:t>
            </a:r>
            <a:r>
              <a:rPr lang="zh-TW" altLang="en-US" dirty="0">
                <a:sym typeface="Wingdings"/>
              </a:rPr>
              <a:t>使用歸納法證明並找出一組</a:t>
            </a:r>
            <a:r>
              <a:rPr lang="en-US" altLang="zh-TW" dirty="0">
                <a:sym typeface="Wingdings"/>
              </a:rPr>
              <a:t>c</a:t>
            </a:r>
            <a:r>
              <a:rPr lang="zh-TW" altLang="en-US" dirty="0">
                <a:sym typeface="Wingdings"/>
              </a:rPr>
              <a:t>和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Suppose T(n) ≤ cn</a:t>
            </a:r>
            <a:r>
              <a:rPr lang="en-US" baseline="30000" dirty="0">
                <a:sym typeface="Wingdings"/>
              </a:rPr>
              <a:t>2 </a:t>
            </a:r>
            <a:r>
              <a:rPr lang="en-US" dirty="0"/>
              <a:t>for n = m-1, m-2, …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n = m, 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(n) = 4T(n/2) + n </a:t>
            </a:r>
          </a:p>
          <a:p>
            <a:pPr marL="0" indent="0">
              <a:buNone/>
            </a:pPr>
            <a:r>
              <a:rPr lang="en-US" dirty="0" smtClean="0"/>
              <a:t>	≤ </a:t>
            </a:r>
            <a:r>
              <a:rPr lang="en-US" dirty="0"/>
              <a:t>4c(n/2)</a:t>
            </a:r>
            <a:r>
              <a:rPr lang="en-US" baseline="30000" dirty="0"/>
              <a:t>2 </a:t>
            </a:r>
            <a:r>
              <a:rPr lang="en-US" dirty="0"/>
              <a:t>+ n </a:t>
            </a:r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/>
              <a:t>cn</a:t>
            </a:r>
            <a:r>
              <a:rPr lang="en-US" baseline="30000" dirty="0"/>
              <a:t>2 </a:t>
            </a:r>
            <a:r>
              <a:rPr lang="en-US" dirty="0"/>
              <a:t>+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証不出來</a:t>
            </a:r>
            <a:r>
              <a:rPr lang="en-US" altLang="zh-TW" dirty="0"/>
              <a:t>…</a:t>
            </a:r>
            <a:r>
              <a:rPr lang="en-US" altLang="zh-TW" dirty="0" err="1"/>
              <a:t>Orz</a:t>
            </a:r>
            <a:r>
              <a:rPr lang="en-US" altLang="zh-TW" dirty="0"/>
              <a:t> </a:t>
            </a:r>
            <a:r>
              <a:rPr lang="zh-TW" altLang="en-US" dirty="0"/>
              <a:t>猜錯了？還是推導錯了</a:t>
            </a:r>
            <a:r>
              <a:rPr lang="zh-TW" altLang="en-US" dirty="0" smtClean="0"/>
              <a:t>？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62226"/>
              </p:ext>
            </p:extLst>
          </p:nvPr>
        </p:nvGraphicFramePr>
        <p:xfrm>
          <a:off x="457200" y="14478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88424"/>
              </p:ext>
            </p:extLst>
          </p:nvPr>
        </p:nvGraphicFramePr>
        <p:xfrm>
          <a:off x="7134225" y="2895600"/>
          <a:ext cx="1552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6" imgW="673100" imgH="228600" progId="Equation.3">
                  <p:embed/>
                </p:oleObj>
              </mc:Choice>
              <mc:Fallback>
                <p:oleObj name="Equation" r:id="rId6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34225" y="2895600"/>
                        <a:ext cx="1552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2400" y="2590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ym typeface="Wingdings"/>
              </a:rPr>
              <a:t>Claim</a:t>
            </a:r>
            <a:r>
              <a:rPr lang="en-US" sz="2400" dirty="0" smtClean="0">
                <a:sym typeface="Wingdings"/>
              </a:rPr>
              <a:t>: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xists positive constants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and c, </a:t>
            </a:r>
            <a:r>
              <a:rPr lang="en-US" sz="2400" dirty="0" err="1"/>
              <a:t>s.t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for all n ≥</a:t>
            </a: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1905000"/>
            <a:ext cx="169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guess: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659134"/>
              </p:ext>
            </p:extLst>
          </p:nvPr>
        </p:nvGraphicFramePr>
        <p:xfrm>
          <a:off x="5838825" y="1868488"/>
          <a:ext cx="193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8" imgW="825500" imgH="228600" progId="Equation.3">
                  <p:embed/>
                </p:oleObj>
              </mc:Choice>
              <mc:Fallback>
                <p:oleObj name="Equation" r:id="rId8" imgW="825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38825" y="1868488"/>
                        <a:ext cx="1933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1000" y="4724400"/>
            <a:ext cx="3124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沒猜錯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推導也沒錯</a:t>
            </a:r>
            <a:endParaRPr lang="en-US" altLang="zh-TW" sz="2400" dirty="0" smtClean="0"/>
          </a:p>
          <a:p>
            <a:r>
              <a:rPr lang="zh-TW" altLang="en-US" sz="2400" dirty="0" smtClean="0"/>
              <a:t>這是取代法的小盲點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38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wrong substitution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895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ym typeface="Wingdings"/>
              </a:rPr>
              <a:t>Proof</a:t>
            </a:r>
            <a:r>
              <a:rPr lang="en-US" b="1" dirty="0">
                <a:sym typeface="Wingdings"/>
              </a:rPr>
              <a:t>: </a:t>
            </a:r>
            <a:r>
              <a:rPr lang="zh-TW" altLang="en-US" dirty="0">
                <a:sym typeface="Wingdings"/>
              </a:rPr>
              <a:t>使用歸納法證明並找出一組</a:t>
            </a:r>
            <a:r>
              <a:rPr lang="en-US" altLang="zh-TW" dirty="0">
                <a:sym typeface="Wingdings"/>
              </a:rPr>
              <a:t>c</a:t>
            </a:r>
            <a:r>
              <a:rPr lang="en-US" altLang="zh-TW" baseline="-25000" dirty="0">
                <a:sym typeface="Wingdings"/>
              </a:rPr>
              <a:t>1</a:t>
            </a:r>
            <a:r>
              <a:rPr lang="en-US" altLang="zh-TW" dirty="0">
                <a:sym typeface="Wingdings"/>
              </a:rPr>
              <a:t>, c</a:t>
            </a:r>
            <a:r>
              <a:rPr lang="en-US" altLang="zh-TW" baseline="-25000" dirty="0">
                <a:sym typeface="Wingdings"/>
              </a:rPr>
              <a:t>2</a:t>
            </a:r>
            <a:r>
              <a:rPr lang="zh-TW" altLang="en-US" dirty="0">
                <a:sym typeface="Wingdings"/>
              </a:rPr>
              <a:t>和</a:t>
            </a:r>
            <a:r>
              <a:rPr lang="en-US" dirty="0"/>
              <a:t>n</a:t>
            </a:r>
            <a:r>
              <a:rPr lang="en-US" baseline="-25000" dirty="0"/>
              <a:t>0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Suppose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T(n) ≤ c</a:t>
            </a:r>
            <a:r>
              <a:rPr lang="en-US" baseline="-25000" dirty="0">
                <a:solidFill>
                  <a:srgbClr val="0000FF"/>
                </a:solidFill>
                <a:sym typeface="Wingdings"/>
              </a:rPr>
              <a:t>1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baseline="30000" dirty="0">
                <a:solidFill>
                  <a:srgbClr val="0000FF"/>
                </a:solidFill>
                <a:sym typeface="Wingdings"/>
              </a:rPr>
              <a:t>2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- c</a:t>
            </a:r>
            <a:r>
              <a:rPr lang="en-US" baseline="-25000" dirty="0">
                <a:solidFill>
                  <a:srgbClr val="0000FF"/>
                </a:solidFill>
                <a:sym typeface="Wingdings"/>
              </a:rPr>
              <a:t>2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 </a:t>
            </a:r>
            <a:r>
              <a:rPr lang="en-US" dirty="0"/>
              <a:t>for n = m-1, m-2, …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n = m, 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dirty="0"/>
              <a:t>(n) = 4T(n/2) + n </a:t>
            </a:r>
          </a:p>
          <a:p>
            <a:pPr marL="0" indent="0">
              <a:buNone/>
            </a:pPr>
            <a:r>
              <a:rPr lang="en-US" dirty="0"/>
              <a:t>	≤ 4(c</a:t>
            </a:r>
            <a:r>
              <a:rPr lang="en-US" baseline="-25000" dirty="0"/>
              <a:t>1</a:t>
            </a:r>
            <a:r>
              <a:rPr lang="en-US" dirty="0"/>
              <a:t>(n/2)</a:t>
            </a:r>
            <a:r>
              <a:rPr lang="en-US" baseline="30000" dirty="0"/>
              <a:t>2 </a:t>
            </a:r>
            <a:r>
              <a:rPr lang="en-US" dirty="0"/>
              <a:t>- c</a:t>
            </a:r>
            <a:r>
              <a:rPr lang="en-US" baseline="-25000" dirty="0"/>
              <a:t>2</a:t>
            </a:r>
            <a:r>
              <a:rPr lang="en-US" dirty="0"/>
              <a:t>n/2) + n </a:t>
            </a:r>
          </a:p>
          <a:p>
            <a:pPr marL="0" indent="0">
              <a:buNone/>
            </a:pPr>
            <a:r>
              <a:rPr lang="en-US" dirty="0"/>
              <a:t>	= c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- c</a:t>
            </a:r>
            <a:r>
              <a:rPr lang="en-US" baseline="-25000" dirty="0"/>
              <a:t>2</a:t>
            </a:r>
            <a:r>
              <a:rPr lang="en-US" dirty="0"/>
              <a:t>n - (c</a:t>
            </a:r>
            <a:r>
              <a:rPr lang="en-US" baseline="-25000" dirty="0"/>
              <a:t>2 </a:t>
            </a:r>
            <a:r>
              <a:rPr lang="en-US" dirty="0"/>
              <a:t>-1)n</a:t>
            </a:r>
          </a:p>
          <a:p>
            <a:pPr marL="0" indent="0">
              <a:buNone/>
            </a:pPr>
            <a:r>
              <a:rPr lang="en-US" dirty="0"/>
              <a:t>	≤ c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- c</a:t>
            </a:r>
            <a:r>
              <a:rPr lang="en-US" baseline="-25000" dirty="0"/>
              <a:t>2</a:t>
            </a:r>
            <a:r>
              <a:rPr lang="en-US" dirty="0"/>
              <a:t>n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76808"/>
              </p:ext>
            </p:extLst>
          </p:nvPr>
        </p:nvGraphicFramePr>
        <p:xfrm>
          <a:off x="457200" y="1447800"/>
          <a:ext cx="33909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1752600" imgH="749300" progId="Equation.3">
                  <p:embed/>
                </p:oleObj>
              </mc:Choice>
              <mc:Fallback>
                <p:oleObj name="Equation" r:id="rId4" imgW="1752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447800"/>
                        <a:ext cx="3390900" cy="1450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2902803"/>
            <a:ext cx="5029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Strengthen the inductive </a:t>
            </a:r>
            <a:r>
              <a:rPr lang="en-US" sz="2400" dirty="0" smtClean="0"/>
              <a:t>hypothesis by subtracting </a:t>
            </a:r>
            <a:r>
              <a:rPr lang="en-US" sz="2400" dirty="0"/>
              <a:t>a low-order </a:t>
            </a:r>
            <a:r>
              <a:rPr lang="en-US" sz="2400" dirty="0" smtClean="0"/>
              <a:t>term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1905000"/>
            <a:ext cx="169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Our guess: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384181"/>
              </p:ext>
            </p:extLst>
          </p:nvPr>
        </p:nvGraphicFramePr>
        <p:xfrm>
          <a:off x="5838825" y="1868488"/>
          <a:ext cx="193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6" imgW="825500" imgH="228600" progId="Equation.3">
                  <p:embed/>
                </p:oleObj>
              </mc:Choice>
              <mc:Fallback>
                <p:oleObj name="Equation" r:id="rId6" imgW="825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8825" y="1868488"/>
                        <a:ext cx="1933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00400" y="5715000"/>
            <a:ext cx="4191000" cy="685800"/>
            <a:chOff x="3200400" y="5791200"/>
            <a:chExt cx="4191000" cy="685800"/>
          </a:xfrm>
        </p:grpSpPr>
        <p:sp>
          <p:nvSpPr>
            <p:cNvPr id="12" name="Rectangle 11"/>
            <p:cNvSpPr/>
            <p:nvPr/>
          </p:nvSpPr>
          <p:spPr>
            <a:xfrm>
              <a:off x="3200400" y="5943600"/>
              <a:ext cx="12954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Arrow Callout 12"/>
            <p:cNvSpPr/>
            <p:nvPr/>
          </p:nvSpPr>
          <p:spPr>
            <a:xfrm>
              <a:off x="4800600" y="5791200"/>
              <a:ext cx="2590800" cy="6858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49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(c</a:t>
              </a:r>
              <a:r>
                <a:rPr lang="en-US" sz="2000" baseline="-25000" dirty="0"/>
                <a:t>2 </a:t>
              </a:r>
              <a:r>
                <a:rPr lang="en-US" sz="2000" dirty="0"/>
                <a:t>-1</a:t>
              </a:r>
              <a:r>
                <a:rPr lang="en-US" sz="2000" dirty="0" smtClean="0"/>
                <a:t>)n ≥ 0</a:t>
              </a:r>
            </a:p>
            <a:p>
              <a:r>
                <a:rPr lang="en-US" sz="2000" dirty="0" smtClean="0"/>
                <a:t>E.g., c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 ≥ 1, n ≥ 0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歸納法成立的另一要素：初始條件需成立</a:t>
            </a:r>
            <a:endParaRPr lang="en-US" altLang="zh-TW" dirty="0" smtClean="0"/>
          </a:p>
          <a:p>
            <a:r>
              <a:rPr lang="en-US" altLang="zh-TW" dirty="0" smtClean="0"/>
              <a:t>When n = 1 </a:t>
            </a:r>
            <a:r>
              <a:rPr lang="en-US" altLang="zh-TW" dirty="0"/>
              <a:t>and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≥ </a:t>
            </a:r>
            <a:r>
              <a:rPr lang="en-US" altLang="zh-TW" dirty="0" smtClean="0"/>
              <a:t>1, pick a big enough 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s.t.</a:t>
            </a:r>
            <a:r>
              <a:rPr lang="en-US" altLang="zh-TW" dirty="0" smtClean="0"/>
              <a:t> T(n) = 1 </a:t>
            </a:r>
            <a:r>
              <a:rPr lang="en-US" dirty="0" smtClean="0"/>
              <a:t>≤ c</a:t>
            </a:r>
            <a:r>
              <a:rPr lang="en-US" baseline="-25000" dirty="0" smtClean="0"/>
              <a:t>1</a:t>
            </a:r>
            <a:r>
              <a:rPr lang="en-US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- c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r>
              <a:rPr lang="en-US" altLang="zh-TW" dirty="0" smtClean="0"/>
              <a:t>E.g., 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≥ 1 +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altLang="zh-TW" baseline="-25000" dirty="0" smtClean="0"/>
          </a:p>
          <a:p>
            <a:r>
              <a:rPr lang="en-US" dirty="0" smtClean="0"/>
              <a:t>Hence, we can set </a:t>
            </a:r>
            <a:r>
              <a:rPr lang="en-US" altLang="zh-TW" dirty="0"/>
              <a:t>c</a:t>
            </a:r>
            <a:r>
              <a:rPr lang="en-US" altLang="zh-TW" baseline="-25000" dirty="0"/>
              <a:t>1 </a:t>
            </a:r>
            <a:r>
              <a:rPr lang="en-US" dirty="0"/>
              <a:t>= 2, </a:t>
            </a:r>
            <a:r>
              <a:rPr lang="en-US" dirty="0" smtClean="0"/>
              <a:t>c</a:t>
            </a:r>
            <a:r>
              <a:rPr lang="en-US" baseline="-25000" dirty="0" smtClean="0"/>
              <a:t>2 </a:t>
            </a:r>
            <a:r>
              <a:rPr lang="en-US" dirty="0" smtClean="0"/>
              <a:t>= 1, n</a:t>
            </a:r>
            <a:r>
              <a:rPr lang="en-US" baseline="-25000" dirty="0" smtClean="0"/>
              <a:t>0</a:t>
            </a:r>
            <a:r>
              <a:rPr lang="en-US" dirty="0" smtClean="0"/>
              <a:t>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Strengthen the inductive hypothesis by subtracting a </a:t>
            </a:r>
            <a:r>
              <a:rPr lang="en-US" sz="2800" dirty="0"/>
              <a:t>low-order </a:t>
            </a:r>
            <a:r>
              <a:rPr lang="en-US" sz="2800" dirty="0" smtClean="0"/>
              <a:t>term</a:t>
            </a:r>
          </a:p>
          <a:p>
            <a:r>
              <a:rPr lang="en-US" sz="2800" dirty="0" smtClean="0"/>
              <a:t>Change variables</a:t>
            </a:r>
          </a:p>
          <a:p>
            <a:pPr lvl="1"/>
            <a:r>
              <a:rPr lang="en-US" sz="2400" dirty="0" smtClean="0"/>
              <a:t>E.g.,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Change variable: let k = </a:t>
            </a:r>
            <a:r>
              <a:rPr lang="en-US" sz="2400" dirty="0" err="1" smtClean="0"/>
              <a:t>log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, </a:t>
            </a:r>
            <a:r>
              <a:rPr lang="en-US" sz="2400" dirty="0" smtClean="0"/>
              <a:t>n=2</a:t>
            </a:r>
            <a:r>
              <a:rPr lang="en-US" sz="2400" baseline="30000" dirty="0" smtClean="0"/>
              <a:t>k</a:t>
            </a:r>
          </a:p>
          <a:p>
            <a:pPr marL="274320" lvl="1" indent="0">
              <a:buNone/>
            </a:pPr>
            <a:endParaRPr lang="en-US" sz="2400" i="1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Change variable again: let S(k) = T(2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Solve recurrence</a:t>
            </a:r>
          </a:p>
          <a:p>
            <a:pPr lvl="1"/>
            <a:endParaRPr lang="en-US" sz="2400" dirty="0" smtClean="0"/>
          </a:p>
          <a:p>
            <a:pPr lvl="1"/>
            <a:endParaRPr lang="en-US" sz="2400" i="1" dirty="0"/>
          </a:p>
          <a:p>
            <a:pPr lvl="1"/>
            <a:endParaRPr lang="en-US" sz="2400" i="1" dirty="0" smtClean="0"/>
          </a:p>
          <a:p>
            <a:pPr lvl="1"/>
            <a:endParaRPr lang="en-US" sz="2400" i="1" dirty="0" smtClean="0"/>
          </a:p>
          <a:p>
            <a:pPr lvl="1"/>
            <a:endParaRPr lang="en-US" sz="24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37032"/>
              </p:ext>
            </p:extLst>
          </p:nvPr>
        </p:nvGraphicFramePr>
        <p:xfrm>
          <a:off x="1677988" y="3048000"/>
          <a:ext cx="26971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4" imgW="1358900" imgH="241300" progId="Equation.3">
                  <p:embed/>
                </p:oleObj>
              </mc:Choice>
              <mc:Fallback>
                <p:oleObj name="Equation" r:id="rId4" imgW="1358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7988" y="3048000"/>
                        <a:ext cx="2697162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44782"/>
              </p:ext>
            </p:extLst>
          </p:nvPr>
        </p:nvGraphicFramePr>
        <p:xfrm>
          <a:off x="1601788" y="3962400"/>
          <a:ext cx="22891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6" imgW="1257300" imgH="292100" progId="Equation.3">
                  <p:embed/>
                </p:oleObj>
              </mc:Choice>
              <mc:Fallback>
                <p:oleObj name="Equation" r:id="rId6" imgW="1257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1788" y="3962400"/>
                        <a:ext cx="22891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28286"/>
              </p:ext>
            </p:extLst>
          </p:nvPr>
        </p:nvGraphicFramePr>
        <p:xfrm>
          <a:off x="1590675" y="4800600"/>
          <a:ext cx="2295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8" imgW="1181100" imgH="203200" progId="Equation.3">
                  <p:embed/>
                </p:oleObj>
              </mc:Choice>
              <mc:Fallback>
                <p:oleObj name="Equation" r:id="rId8" imgW="1181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675" y="4800600"/>
                        <a:ext cx="22955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658467"/>
              </p:ext>
            </p:extLst>
          </p:nvPr>
        </p:nvGraphicFramePr>
        <p:xfrm>
          <a:off x="1066800" y="5832197"/>
          <a:ext cx="18700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10" imgW="1041400" imgH="203200" progId="Equation.3">
                  <p:embed/>
                </p:oleObj>
              </mc:Choice>
              <mc:Fallback>
                <p:oleObj name="Equation" r:id="rId10" imgW="1041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6800" y="5832197"/>
                        <a:ext cx="1870075" cy="3635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71800" y="5809972"/>
            <a:ext cx="2462213" cy="407988"/>
            <a:chOff x="2971800" y="5809972"/>
            <a:chExt cx="2462213" cy="40798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076351"/>
                </p:ext>
              </p:extLst>
            </p:nvPr>
          </p:nvGraphicFramePr>
          <p:xfrm>
            <a:off x="3429000" y="5809972"/>
            <a:ext cx="2005013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" name="Equation" r:id="rId12" imgW="1117600" imgH="228600" progId="Equation.3">
                    <p:embed/>
                  </p:oleObj>
                </mc:Choice>
                <mc:Fallback>
                  <p:oleObj name="Equation" r:id="rId12" imgW="1117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29000" y="5809972"/>
                          <a:ext cx="2005013" cy="40798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971800" y="5829300"/>
              <a:ext cx="431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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86400" y="5829300"/>
            <a:ext cx="3025775" cy="369332"/>
            <a:chOff x="5638800" y="5829300"/>
            <a:chExt cx="3025775" cy="36933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3475906"/>
                </p:ext>
              </p:extLst>
            </p:nvPr>
          </p:nvGraphicFramePr>
          <p:xfrm>
            <a:off x="6019800" y="5832197"/>
            <a:ext cx="2644775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" name="Equation" r:id="rId14" imgW="1473200" imgH="203200" progId="Equation.3">
                    <p:embed/>
                  </p:oleObj>
                </mc:Choice>
                <mc:Fallback>
                  <p:oleObj name="Equation" r:id="rId14" imgW="14732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19800" y="5832197"/>
                          <a:ext cx="2644775" cy="36353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638800" y="5829300"/>
              <a:ext cx="431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24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476500"/>
            <a:ext cx="5892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</a:t>
            </a:r>
            <a:r>
              <a:rPr lang="en-US" dirty="0" smtClean="0"/>
              <a:t>(</a:t>
            </a:r>
            <a:r>
              <a:rPr lang="zh-TW" altLang="en-US" dirty="0" smtClean="0"/>
              <a:t>遞迴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 (</a:t>
            </a:r>
            <a:r>
              <a:rPr lang="zh-TW" altLang="en-US" dirty="0" smtClean="0"/>
              <a:t>遞迴關係式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dirty="0" smtClean="0"/>
              <a:t>equation</a:t>
            </a:r>
            <a:r>
              <a:rPr lang="en-US" dirty="0" smtClean="0"/>
              <a:t> </a:t>
            </a:r>
            <a:r>
              <a:rPr lang="en-US" dirty="0"/>
              <a:t>that recursively defines a sequence, once one or more initial terms are given: each further term of the sequence is defined as a function of the preceding </a:t>
            </a:r>
            <a:r>
              <a:rPr lang="en-US" dirty="0" smtClean="0"/>
              <a:t>terms” -- Wikipedia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en-US" dirty="0" smtClean="0"/>
              <a:t>Fibonacci </a:t>
            </a:r>
            <a:r>
              <a:rPr lang="en-US" dirty="0"/>
              <a:t>sequence (</a:t>
            </a:r>
            <a:r>
              <a:rPr lang="zh-TW" altLang="en-US" dirty="0"/>
              <a:t>費波那契數列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u="sng" dirty="0" smtClean="0"/>
              <a:t>Base case</a:t>
            </a:r>
            <a:r>
              <a:rPr lang="en-US" dirty="0" smtClean="0"/>
              <a:t>: F</a:t>
            </a:r>
            <a:r>
              <a:rPr lang="en-US" dirty="0"/>
              <a:t>(0) = F(1) = </a:t>
            </a:r>
            <a:r>
              <a:rPr lang="en-US" dirty="0" smtClean="0"/>
              <a:t>1</a:t>
            </a:r>
            <a:endParaRPr lang="en-US" altLang="zh-TW" dirty="0" smtClean="0"/>
          </a:p>
          <a:p>
            <a:pPr marL="0" indent="0">
              <a:buNone/>
            </a:pPr>
            <a:r>
              <a:rPr lang="en-US" u="sng" dirty="0" smtClean="0"/>
              <a:t>Recursive case</a:t>
            </a:r>
            <a:r>
              <a:rPr lang="en-US" dirty="0" smtClean="0"/>
              <a:t>: F</a:t>
            </a:r>
            <a:r>
              <a:rPr lang="en-US" dirty="0"/>
              <a:t>(n) = F(n-1) + F(n-2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88679"/>
              </p:ext>
            </p:extLst>
          </p:nvPr>
        </p:nvGraphicFramePr>
        <p:xfrm>
          <a:off x="533400" y="5486400"/>
          <a:ext cx="6553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6"/>
                <a:gridCol w="595746"/>
                <a:gridCol w="595746"/>
                <a:gridCol w="595746"/>
                <a:gridCol w="595746"/>
                <a:gridCol w="595746"/>
                <a:gridCol w="595746"/>
                <a:gridCol w="595746"/>
                <a:gridCol w="595746"/>
                <a:gridCol w="595746"/>
                <a:gridCol w="5957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F(n)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4800" y="2895600"/>
            <a:ext cx="8717280" cy="3919954"/>
            <a:chOff x="304800" y="2895600"/>
            <a:chExt cx="8717280" cy="39199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0400" y="2895600"/>
              <a:ext cx="2011680" cy="2514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4800" y="6477000"/>
              <a:ext cx="5647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http://</a:t>
              </a:r>
              <a:r>
                <a:rPr lang="en-US" sz="1600" dirty="0" err="1"/>
                <a:t>mathforum.org</a:t>
              </a:r>
              <a:r>
                <a:rPr lang="en-US" sz="1600" dirty="0"/>
                <a:t>/</a:t>
              </a:r>
              <a:r>
                <a:rPr lang="en-US" sz="1600" dirty="0" err="1"/>
                <a:t>mathimages</a:t>
              </a:r>
              <a:r>
                <a:rPr lang="en-US" sz="1600" dirty="0"/>
                <a:t>/</a:t>
              </a:r>
              <a:r>
                <a:rPr lang="en-US" sz="1600" dirty="0" err="1"/>
                <a:t>imgUpload</a:t>
              </a:r>
              <a:r>
                <a:rPr lang="en-US" sz="1600" dirty="0"/>
                <a:t>/</a:t>
              </a:r>
              <a:r>
                <a:rPr lang="en-US" sz="1600" dirty="0" err="1"/>
                <a:t>NAUTILUS.jpg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4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4011672"/>
            <a:ext cx="8729338" cy="2770128"/>
            <a:chOff x="0" y="4011672"/>
            <a:chExt cx="8729338" cy="27701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011672"/>
              <a:ext cx="8729338" cy="277012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931186" y="4306482"/>
              <a:ext cx="61973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dirty="0" smtClean="0"/>
                <a:t>=0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4306482"/>
              <a:ext cx="61973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dirty="0" smtClean="0"/>
                <a:t>=1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8600" y="4311196"/>
              <a:ext cx="61973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r>
                <a:rPr lang="en-US" sz="2000" dirty="0" smtClean="0"/>
                <a:t>=2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 (</a:t>
            </a:r>
            <a:r>
              <a:rPr lang="zh-TW" altLang="en-US" dirty="0" smtClean="0"/>
              <a:t>遞迴關係式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Ex: </a:t>
            </a:r>
            <a:r>
              <a:rPr lang="zh-TW" altLang="en-US" dirty="0" smtClean="0"/>
              <a:t>雪花生成的過程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A21F-3BEC-4391-94E1-04D7CE0CC0B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524000"/>
            <a:ext cx="4648200" cy="2649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4642" y="6595646"/>
            <a:ext cx="7111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makezine.com</a:t>
            </a:r>
            <a:r>
              <a:rPr lang="en-US" sz="1600" dirty="0"/>
              <a:t>/2011/05/11/</a:t>
            </a:r>
            <a:r>
              <a:rPr lang="en-US" sz="1600" dirty="0" err="1"/>
              <a:t>codebox</a:t>
            </a:r>
            <a:r>
              <a:rPr lang="en-US" sz="1600" dirty="0"/>
              <a:t>-explore-recursion-with-processing/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" y="4953000"/>
            <a:ext cx="1828800" cy="0"/>
          </a:xfrm>
          <a:prstGeom prst="line">
            <a:avLst/>
          </a:prstGeom>
          <a:ln w="952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371600" y="4953000"/>
            <a:ext cx="914400" cy="1371600"/>
          </a:xfrm>
          <a:prstGeom prst="line">
            <a:avLst/>
          </a:prstGeom>
          <a:ln w="952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7200" y="4953000"/>
            <a:ext cx="914400" cy="1371600"/>
          </a:xfrm>
          <a:prstGeom prst="line">
            <a:avLst/>
          </a:prstGeom>
          <a:ln w="952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i_course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wei_course2.thmx</Template>
  <TotalTime>7854</TotalTime>
  <Words>4224</Words>
  <Application>Microsoft Macintosh PowerPoint</Application>
  <PresentationFormat>On-screen Show (4:3)</PresentationFormat>
  <Paragraphs>1025</Paragraphs>
  <Slides>67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wei_course2</vt:lpstr>
      <vt:lpstr>Equation</vt:lpstr>
      <vt:lpstr>  Week 2:  Divide and Conquer</vt:lpstr>
      <vt:lpstr>Housekeeping</vt:lpstr>
      <vt:lpstr>PowerPoint Presentation</vt:lpstr>
      <vt:lpstr>Mini-homework 1</vt:lpstr>
      <vt:lpstr>作業上傳教學</vt:lpstr>
      <vt:lpstr>Agenda for two weeks</vt:lpstr>
      <vt:lpstr>Recurrence (遞迴)</vt:lpstr>
      <vt:lpstr>Recurrence relation (遞迴關係式)</vt:lpstr>
      <vt:lpstr>Recurrence relation (遞迴關係式)</vt:lpstr>
      <vt:lpstr>遞迴的優點</vt:lpstr>
      <vt:lpstr>遞迴的優點</vt:lpstr>
      <vt:lpstr>用遞迴?還是不用遞迴?</vt:lpstr>
      <vt:lpstr>遞迴的優點</vt:lpstr>
      <vt:lpstr>Divide and Conquer  (分治法)</vt:lpstr>
      <vt:lpstr>Divide and Conquer (分治法)</vt:lpstr>
      <vt:lpstr>Algorithm design view</vt:lpstr>
      <vt:lpstr>Algorithm design view</vt:lpstr>
      <vt:lpstr>Call tree view</vt:lpstr>
      <vt:lpstr>Example #1:  Tower of Hanoi (河內塔)</vt:lpstr>
      <vt:lpstr>河內塔 (Tower of Hanoi)</vt:lpstr>
      <vt:lpstr>When n = 1</vt:lpstr>
      <vt:lpstr>When n = 2</vt:lpstr>
      <vt:lpstr>When n = 3</vt:lpstr>
      <vt:lpstr>How to move n disks?</vt:lpstr>
      <vt:lpstr>For n &gt; 1</vt:lpstr>
      <vt:lpstr>For n &gt; 1</vt:lpstr>
      <vt:lpstr>For n &gt; 1</vt:lpstr>
      <vt:lpstr>For n &gt; 1</vt:lpstr>
      <vt:lpstr>Pseudocode</vt:lpstr>
      <vt:lpstr>Call tree</vt:lpstr>
      <vt:lpstr># of moves?</vt:lpstr>
      <vt:lpstr>Further questions</vt:lpstr>
      <vt:lpstr>Example #2:  Merge Sort (合併排序法)</vt:lpstr>
      <vt:lpstr>Sorting by Divide-and-Conquer</vt:lpstr>
      <vt:lpstr>Base case and recursive case</vt:lpstr>
      <vt:lpstr>Call tree view</vt:lpstr>
      <vt:lpstr>Combine 2 sorted lists into one</vt:lpstr>
      <vt:lpstr>Pseudocode</vt:lpstr>
      <vt:lpstr>PowerPoint Presentation</vt:lpstr>
      <vt:lpstr>Time complexity of Merge Sort</vt:lpstr>
      <vt:lpstr>Time complexity</vt:lpstr>
      <vt:lpstr>Expand the recurrence </vt:lpstr>
      <vt:lpstr>How to solve recurrence relations?</vt:lpstr>
      <vt:lpstr>Example #3:  Maximum Subarray Problem  (最大子序列問題)</vt:lpstr>
      <vt:lpstr>最賺錢的營業時段？</vt:lpstr>
      <vt:lpstr>Maximum subarray problem</vt:lpstr>
      <vt:lpstr>Base case and recursive case</vt:lpstr>
      <vt:lpstr>Blind attempt</vt:lpstr>
      <vt:lpstr>A closer look at Combine</vt:lpstr>
      <vt:lpstr>Let’s step back to Divide</vt:lpstr>
      <vt:lpstr>Handle Case 3 separately</vt:lpstr>
      <vt:lpstr>PowerPoint Presentation</vt:lpstr>
      <vt:lpstr>PowerPoint Presentation</vt:lpstr>
      <vt:lpstr>MaxSub’s time complexity</vt:lpstr>
      <vt:lpstr>Not everyone was satisfied with Θ(nlogn) </vt:lpstr>
      <vt:lpstr>How to Solve Recurrence</vt:lpstr>
      <vt:lpstr>How to solve recurrence relations?</vt:lpstr>
      <vt:lpstr>Substitution method (取代法)</vt:lpstr>
      <vt:lpstr>Example of substitution method</vt:lpstr>
      <vt:lpstr>Example of substitution method</vt:lpstr>
      <vt:lpstr>Example of substitution method</vt:lpstr>
      <vt:lpstr>Can we get a tighter upper bound?</vt:lpstr>
      <vt:lpstr>A tighter bound</vt:lpstr>
      <vt:lpstr>Fixing wrong substitution</vt:lpstr>
      <vt:lpstr>Initial conditions</vt:lpstr>
      <vt:lpstr>Useful tricks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hc</cp:lastModifiedBy>
  <cp:revision>496</cp:revision>
  <cp:lastPrinted>2015-09-22T09:41:39Z</cp:lastPrinted>
  <dcterms:created xsi:type="dcterms:W3CDTF">2013-03-09T19:23:33Z</dcterms:created>
  <dcterms:modified xsi:type="dcterms:W3CDTF">2015-09-22T09:41:52Z</dcterms:modified>
</cp:coreProperties>
</file>