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1"/>
  </p:notesMasterIdLst>
  <p:sldIdLst>
    <p:sldId id="256" r:id="rId2"/>
    <p:sldId id="266" r:id="rId3"/>
    <p:sldId id="257" r:id="rId4"/>
    <p:sldId id="284" r:id="rId5"/>
    <p:sldId id="258" r:id="rId6"/>
    <p:sldId id="259" r:id="rId7"/>
    <p:sldId id="262" r:id="rId8"/>
    <p:sldId id="260" r:id="rId9"/>
    <p:sldId id="264" r:id="rId10"/>
    <p:sldId id="265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股價</c:v>
                </c:pt>
              </c:strCache>
            </c:strRef>
          </c:tx>
          <c:marker>
            <c:symbol val="none"/>
          </c:marker>
          <c:val>
            <c:numRef>
              <c:f>工作表1!$A$2:$A$18</c:f>
              <c:numCache>
                <c:formatCode>General</c:formatCode>
                <c:ptCount val="17"/>
                <c:pt idx="0">
                  <c:v>100</c:v>
                </c:pt>
                <c:pt idx="1">
                  <c:v>113</c:v>
                </c:pt>
                <c:pt idx="2">
                  <c:v>110</c:v>
                </c:pt>
                <c:pt idx="3">
                  <c:v>85</c:v>
                </c:pt>
                <c:pt idx="4">
                  <c:v>105</c:v>
                </c:pt>
                <c:pt idx="5">
                  <c:v>102</c:v>
                </c:pt>
                <c:pt idx="6">
                  <c:v>86</c:v>
                </c:pt>
                <c:pt idx="7">
                  <c:v>63</c:v>
                </c:pt>
                <c:pt idx="8">
                  <c:v>81</c:v>
                </c:pt>
                <c:pt idx="9">
                  <c:v>101</c:v>
                </c:pt>
                <c:pt idx="10">
                  <c:v>94</c:v>
                </c:pt>
                <c:pt idx="11">
                  <c:v>106</c:v>
                </c:pt>
                <c:pt idx="12">
                  <c:v>101</c:v>
                </c:pt>
                <c:pt idx="13">
                  <c:v>79</c:v>
                </c:pt>
                <c:pt idx="14">
                  <c:v>94</c:v>
                </c:pt>
                <c:pt idx="15">
                  <c:v>90</c:v>
                </c:pt>
                <c:pt idx="16">
                  <c:v>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12678176"/>
        <c:axId val="-1312677088"/>
      </c:lineChart>
      <c:catAx>
        <c:axId val="-1312678176"/>
        <c:scaling>
          <c:orientation val="minMax"/>
        </c:scaling>
        <c:delete val="0"/>
        <c:axPos val="b"/>
        <c:majorTickMark val="out"/>
        <c:minorTickMark val="none"/>
        <c:tickLblPos val="nextTo"/>
        <c:crossAx val="-1312677088"/>
        <c:crosses val="autoZero"/>
        <c:auto val="1"/>
        <c:lblAlgn val="ctr"/>
        <c:lblOffset val="100"/>
        <c:noMultiLvlLbl val="0"/>
      </c:catAx>
      <c:valAx>
        <c:axId val="-131267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12678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18T06:29:32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21781 2565 45 0,'-3'-16'30'0,"-1"4"2"15,-6-4-2-15,10 16-11 16,-18-22-7-16,18 22-5 16,-9-15-1-16,9 15-2 15,-13-15-2-15,13 15 1 16,-21-9-1-16,8 13 0 0,-9 2-1 15,-5 8 0-15,-8 6-1 16,-4 15 2 0,-8 10-1-16,0 12 1 15,0 6-2-15,7 8 4 16,9 0-2-16,13 5 2 0,12-2-2 16,19-15-1-16,17-9-1 15,11-10 1-15,14-13 0 16,11-13-3-16,9-16 1 15,4-20 1-15,1-17-1 16,-3-7 0-16,-5-15 0 16,-8-9 0-16,-15-8 1 15,-15-3 0-15,-18 1 1 0,-20 2-4 16,-20 13 4 0,-20 6 3-16,-14 17-1 15,-8 13-2-15,-2 11 0 16,0 13 1-16,3 10-2 0,14 8 2 15,12 5-2-15,14 2-4 16,23-1 0-16,2-19-6 16,36 16-27-16,2-20-1 15,16 0-1-15,1-10-1 16</inkml:trace>
  <inkml:trace contextRef="#ctx0" brushRef="#br0" timeOffset="452.33">22698 2259 73 0,'-24'-9'34'16,"-2"8"1"-16,-12 4-1 16,10 15-21-16,-21-1-5 15,8 14-5-15,-7 3 1 16,4 16-4-16,3 0 3 16,3 20-4-16,5 4 2 15,11 5-2-15,5-1 2 16,12 2 4-16,7-5-4 0,13-7 1 15,5-3 0 1,8-19-1-16,6-11 1 0,6-6-1 16,0-8 0-16,1-12-3 15,-3 1 2-15,-3-7 1 16,-7-2-2-16,-5-5 0 16,-7-2-1-16,-9-6-1 15,-7 12-5-15,-7-29-24 16,2 11-6-16,-9-10-1 15,3 1 1-15</inkml:trace>
  <inkml:trace contextRef="#ctx0" brushRef="#br0" timeOffset="930.6585">22901 2467 71 0,'0'0'35'0,"0"0"0"16,0 0-2-16,-28 7-25 15,22 17-2-15,-8 3-4 16,8 7 0-16,-5 8-1 16,5 7 1-16,0 1-2 15,2 1 1-15,2-4-1 16,-2-7 0-16,4-6-1 0,-1-10 1 15,1-24 0 1,0 0 0-16,13-3 0 0,-3-23-1 16,6-9 2-1,7-9-1-15,1-6 1 0,9-3-1 16,4 3 2-16,0 4-1 16,1 5 1-16,-2 11-1 15,-5 9 1-15,-7 15-1 16,-8 9 1-16,-10 16-1 15,-10 7 0-15,-4 12 0 16,-4 12-1-16,-1 4 1 16,4 0-2-16,1-3 2 0,6-4-1 15,8-6 0-15,5-7-2 16,4-13 1 0,7-13-3-16,-5-14-3 15,12 5-28-15,-16-19-3 0,2-2 1 16,-9-18-2-16</inkml:trace>
  <inkml:trace contextRef="#ctx0" brushRef="#br0" timeOffset="1271.8866">23480 2284 93 0,'0'0'38'0,"16"-3"0"16,-16 3 0-1,15 6-31-15,-15-6-2 16,26 24-5-16,-7-1 1 16,3 6-2-16,1 4 2 0,3 13-4 15,0 2 3-15,0 15-2 16,-7 2 2-16,-2 6 0 16,-10 0 1-16,-6 6 2 15,-10-2-1-15,-8-3-1 16,-13-1 0-16,-5-14 0 15,-8-2 1-15,-4-9-1 16,1-7-2-16,4-8-1 16,4-8 0-16,7-7 0 15,14 0-7-15,1-17-28 16,16 1-2-16,14-17 0 16,5 0-1-16</inkml:trace>
  <inkml:trace contextRef="#ctx0" brushRef="#br0" timeOffset="3687.5781">21236 4583 44 0,'10'21'30'15,"2"-5"1"-15,7-2-1 0,1 0-19 16,1-14-3-16,12 5-2 16,-10-14-2-16,7 6 2 15,-8-13-3-15,0 1 2 16,-8-10 0-16,0 5-1 16,-10-10-1-16,-4 2 1 15,-6-2-3-15,-6-4 1 16,-4-4 0-16,-3 2-1 15,-2-1 0-15,-6 2 0 16,0 2 1-16,-1 0 0 16,1 4 0-16,5 6-1 15,1 4 0-15,3 3-1 16,9-2 1-16,7 1-1 0,7 0 0 16,8-1 0-16,12-3 1 15,8-3-1-15,7-1 1 16,10-6-2-16,10-2 2 15,9 0-1-15,4-1 1 16,3 4 0-16,-1 1-2 16,-8 2 2-16,-9 5-1 15,-9 15 1-15,-13 8 0 16,-16 13-3-16,-14 6 2 0,-9 9-1 16,-12 8 1-1,-3 6 0-15,-8 4 0 16,-1 4 0-16,0 0 0 15,1-3 2-15,4 2-1 0,6 1-1 16,7-5 1-16,7-1-1 16,9-3 1-16,8 0 0 15,5-8-1-15,10-6 1 16,3-3-1-16,3-3 0 16,3-5 1-16,0-3 0 15,-2-4 0-15,1-5-1 16,-5-1 1-16,-6 1-1 15,-5-5 1-15,-4-2 0 16,-18 2 0-16,17-3-1 16,-17 3 0-16,0 0 1 15,0 0-1-15,-10-8 0 16,10 8 0-16,-13-1 0 0,13 1-3 16,-14-6-1-16,14 6-9 15,-11-7-27-15,11 7 1 16,-7-24-1-16,7 7 1 15</inkml:trace>
  <inkml:trace contextRef="#ctx0" brushRef="#br0" timeOffset="4123.8829">22616 3754 54 0,'0'0'33'0,"-8"-12"3"16,8 12-2-16,0 0-18 15,-17-5-5-15,15 19-3 16,-13-2-3-16,2 13-3 15,-11 7 2-15,1 9-2 16,-10 8 1-16,1 9 0 16,3 2-1-16,2 4 0 15,4 0 0-15,12-2 1 0,11-6-2 16,14-4 1-16,13-6-2 16,14-8 0-16,10-4 0 15,7-9 0-15,3-8 0 16,-1-3 0-16,-4-7-1 15,-9-6 0-15,-7-3-2 16,-14-12-1-16,-7 2-6 16,-24-16-26-16,4 0-3 15,-12-12 1-15,-1 2-1 16</inkml:trace>
  <inkml:trace contextRef="#ctx0" brushRef="#br0" timeOffset="4611.2067">22869 3869 74 0,'0'0'38'15,"17"-2"-1"-15,-17 2-2 0,9 22-25 16,-14-5-4-16,7 17-2 16,-7 1-1-16,5 10-3 15,-3 6 0-15,0-1 2 16,3 1-2-16,-1-5 1 15,1-8-2-15,1-6 2 16,-1-7-1-16,0-25 0 16,0 0 1-16,14-11-1 15,-7-17 0-15,3-7 0 16,2-7 1-16,1-5-1 16,6-5 1-16,0 2-1 15,3 2 1-15,4 8 0 16,-3 4-1-16,0 8 1 0,-3 8-1 15,-4 8 0-15,-3 13 1 16,-13-1-1-16,12 25 1 16,-12 2 0-16,-5 7-1 15,3 6 1-15,-2 6 0 16,1 4-1-16,-2-1 0 16,6 4 1-16,1-8-1 15,2-5-1-15,3-4 1 16,3-10 0-16,0-8-1 15,-10-18-1-15,21 16-4 16,-20-40-17-16,9 5-16 16,-8-10 0-16,4-8-1 15,-6-12 1-15</inkml:trace>
  <inkml:trace contextRef="#ctx0" brushRef="#br0" timeOffset="4900.4208">23432 3754 79 0,'0'0'37'0,"24"4"1"15,-24-4-1-15,21 17-29 16,-21-17-2-16,29 36-2 16,-9-6-1-16,5 6-1 15,0 8 2-15,-1 4-2 16,1 8 0-16,-5 5-1 0,-5 4 0 15,-5 1 0-15,-12-3-1 16,-6-4 0 0,-9-3-1-16,-6-5 0 0,-3-11-3 15,-9-13-4-15,8-5-31 16,-7-14 0-16,8-2-1 16,0-10 0-16</inkml:trace>
  <inkml:trace contextRef="#ctx0" brushRef="#br0" timeOffset="5522.9228">21708 5291 80 0,'-22'-8'37'16,"22"8"0"-16,-27 7-2 15,14 16-28-15,-13 1-3 16,2 16-1-16,-7 11 0 16,2 17-2-16,-1 18 1 15,3 13-1-15,11 0 1 16,12 0-1-16,14-7-1 15,19-14 1-15,18-23 0 16,17-30-1-16,21-31 0 16,4-33 0-16,7-28 0 0,-4-22-2 15,-9-20 2-15,-17-16-1 16,-23-4 0 0,-23 4 0-16,-26 11 1 15,-22 21 0-15,-32 18 1 0,-17 25 0 16,-13 27 1-16,-4 23 0 15,-3 18-1-15,13 12 0 16,12 4 0-16,18 2-2 16,29-1-1-16,19-15-3 15,30 1-9-15,15-20-26 16,19-4 1-16,0-6 0 16,7-2-1-16</inkml:trace>
  <inkml:trace contextRef="#ctx0" brushRef="#br0" timeOffset="5807.1168">21492 5546 78 0,'-33'32'35'16,"19"-11"0"-16,12-7 2 16,16-4-33-16,11-8-1 15,18 3 2-15,7-8-2 16,17 2 0-16,3-5-1 15,6-1 1-15,-1-7-1 16,1 0-2-16,-8 2 1 16,-7-2-2-16,-9 6 1 15,-21-3-1-15,-12 4 0 16,-19 7-1-16,0 0-1 16,-15-5-1-16,2 13-7 15,-19-9-26-15,15-1-2 0,2-6 1 16,15 8 0-16</inkml:trace>
  <inkml:trace contextRef="#ctx0" brushRef="#br0" timeOffset="6205.3905">22788 5179 82 0,'0'0'36'16,"0"0"0"-16,0 0-7 16,-13 7-22-16,13-7-2 0,-26 17-2 15,8-2-1-15,-8 7-1 16,-2 12 1-16,-6 10 0 16,1 10-2-1,-1 13 2-15,6 6-2 0,1 4 2 16,9 6-1-16,12-4 0 15,9-6-1-15,11-9 1 16,8-7 0-16,5-12-1 16,9-6 1-16,3-11-1 15,0-9 1-15,-1-3-1 16,-1-4 0-16,-3-3 0 16,-10-3 0-16,0-4-2 0,-11-5-1 15,0-2-1-15,-11-18-8 16,5 1-27-16,-12-13 0 15,1-4 0-15,-3-10-1 16</inkml:trace>
  <inkml:trace contextRef="#ctx0" brushRef="#br0" timeOffset="6667.7328">22985 5456 77 0,'11'0'38'15,"-11"0"1"-15,13 11-2 16,-13-11-30-16,-6 35-2 0,0-12-2 16,5 15 0-1,-5 1-2-15,0 3 0 16,2 2 0-16,2-1 0 0,-1-5-1 16,4-5 0-16,4-11 0 15,-5-22 0-15,15 4-1 16,-5-20 1-16,2-13-1 15,0-14 0-15,2-7 1 16,3-10 0-16,6-1-2 16,-1 2 2-16,5 2 0 15,1 10 1-15,0 10-1 16,-1 6 1-16,-4 16-1 16,-4 11 1-16,-5 14 0 0,-6 15 0 15,-8 8 1-15,-1 7-2 16,-3 9 0-1,2 9 0-15,2-1 1 16,0 5-1-16,5-6 0 0,-1-9-1 16,4-4 0-16,2-11 0 15,2-6-2-15,-12-26-2 16,26 17-7-16,-26-31-25 16,9-7-3-16,-4-16 2 15,4-8-2-15</inkml:trace>
  <inkml:trace contextRef="#ctx0" brushRef="#br0" timeOffset="6934.9114">23522 5182 82 0,'15'7'39'0,"7"13"1"0,-4-3-2 15,9 12-31-15,-10 5-3 16,6 11-2-16,-7 3 1 15,3 12-2-15,-9 3 0 16,0 5-1-16,-9 0 1 16,-4 6-1-16,-7-6 1 15,-4-5 0-15,-4-4-1 16,-4-9 0-16,-4-11 0 16,-2-12-3-16,3-4-3 15,-14-27-32-15,15-1-2 16,1-14 0-16,9-5 0 15</inkml:trace>
  <inkml:trace contextRef="#ctx0" brushRef="#br0" timeOffset="10375.2164">23183 2204 64 0,'-13'5'37'15,"13"-5"-2"1,0 0-1-16,0 0-18 15,0 0-6-15,0 0-3 16,0 0-4-16,0 0 0 0,0 0-1 16,2 12 0-16,-2-12-1 15,0 0 0-15,0 0 0 16,1-15 0-16,-1 15 0 16,6-25 0-16,-1 8-1 15,3-6 1-15,6-7-1 16,7-8 0-16,7-4-1 15,5-13 2-15,6 5 0 16,3-5 1-16,2 0-1 16,3-3 1-16,-6 13 0 15,-5-1 1-15,-36 46-2 16,59-74 1-16,-59 74-1 16,35-55-3-16,-26 45 2 0,-9 10-1 15,11-17 1-15,-11 17-1 16,0 0 0-16,-3 12 0 15,3-12-3-15,-6 15 2 16,6-15-8-16,0 0-14 16,0 0-10-16,0 0-4 15,0 0 0-15,-42-57 0 16</inkml:trace>
  <inkml:trace contextRef="#ctx0" brushRef="#br0" timeOffset="10691.4275">23472 1397 70 0,'0'0'33'15,"0"0"-3"-15,-50-5 0 16,50 5-15-16,0 0-6 0,0 0-1 16,0 0-4-16,0 0 0 15,0 0 1-15,74-37 1 16,-74 37-3-16,89-42-3 16,-36 18 3-16,-2 6-2 15,-1-3-1-15,-50 21 0 16,81-29-1-16,-81 29 0 15,0 0 3-15,0 0-2 16,36 55 0-16,-54-18 2 16,-6 11 0-16,-2 0-2 15,0 13 1-15,2-9-3 16,6 3 2-16,4-13 0 16,6-2 0-16,8-11-5 0,1-13-2 15,14-12-29-15,-12-17-1 16,8 2-1-16,-8-12 0 15</inkml:trace>
  <inkml:trace contextRef="#ctx0" brushRef="#br0" timeOffset="11615.0989">23293 512 83 0,'0'0'35'0,"0"0"-1"15,0 0-1-15,17 61-30 16,-17-61 1-16,0 0-3 16,-22 79 0-16,22-79-1 15,-16 80 1-15,16-80-3 16,-19 91 4-16,19-91-3 15,-18 75 0-15,18-75-5 16,0 0 1-16,0 0-19 16,0 0-11-16,0 0 2 15,0 0-3-15</inkml:trace>
  <inkml:trace contextRef="#ctx0" brushRef="#br0" timeOffset="11832.2572">23172 386 86 0,'0'0'35'15,"0"0"-1"-15,0 0 0 16,0 0-30-16,0 0-1 16,0 0-2-16,0 0 0 15,34 55-1-15,-34-55-2 16,50-2-6-16,-50 2-20 0,65-20-7 15,-65 20 0-15,53-21 0 16</inkml:trace>
  <inkml:trace contextRef="#ctx0" brushRef="#br0" timeOffset="12251.5395">23473 438 68 0,'0'0'37'16,"0"0"-1"-16,-4 65 0 15,4-65-22-15,0 0-6 16,0 63-2-16,0-63-5 16,0 0 0-16,0 81 0 15,0-81-1-15,0 0 1 0,-7 68-1 16,7-68-2-16,0 0 0 16,0 0 2-16,0 0 0 15,0 0-2 1,0 0 1-16,0 0 1 0,45-69 0 15,-45 69 3-15,36-56-2 16,-36 56 1-16,0 0-1 16,56-64 1-16,-56 64 0 15,0 0-1-15,0 0 2 16,57-15-1-16,-57 15 0 16,0 0-2-16,17 64-1 15,-17-64 1-15,-1 67 0 16,1-67 0-16,-5 77-2 0,5-77-1 15,-5 52 1-15,5-52 0 16,0 0 1-16,0 0-7 16,0 0-29-1,0 0-1-15,0 0 1 0,0 0 0 16</inkml:trace>
  <inkml:trace contextRef="#ctx0" brushRef="#br0" timeOffset="12710.8435">23819 473 75 0,'52'33'36'0,"-52"-33"-1"16,0 0-1-16,15 86-24 16,-15-86-4-16,-4 93-3 15,2-41-2-15,-1 4-5 16,2-1 4-16,1 3 0 0,0-58-2 15,0 95 3-15,0-95-4 16,1 57-6-16,-1-57 0 16,0 0 2-16,0 0-4 15,4-61-5-15,-4 61-3 16,-12-106-5-16,9 43 10 16,-10-5 13-16,3 10 3 15,5 3 4-15,5 55 3 16,-1-91 6-16,1 91 6 15,22-58 1-15,-22 58-4 16,50-25-8-16,-50 25-5 16,72 0-2-16,-72 0-1 15,76 20-1-15,-76-20-1 0,56 50 1 16,-56-50-3-16,18 74 1 16,-18-74 1-16,-27 80-1 15,27-80-2-15,-58 65-4 16,58-65-12-16,-49 34-17 15,49-34 0-15,0 0 1 16,0 0-1-16</inkml:trace>
  <inkml:trace contextRef="#ctx0" brushRef="#br0" timeOffset="13088.1076">24298 414 66 0,'0'0'38'0,"0"0"0"15,8 82-1-15,-8-82-16 16,-15 78-18-16,15-78 0 16,-10 77-2-1,10-77-1-15,10 69-1 0,-10-69 1 16,0 0 0-16,0 0 0 16,67 40 1-16,-67-40-1 15,0 0-3-15,60-58 4 16,-60 58 0-16,34-53-1 15,-34 53 1-15,0 0 0 16,33-59 0-16,-33 59-1 16,0 0 4-16,0 0-3 0,0 0-1 15,0 0 1-15,29 56-1 16,-29-56 0-16,16 58 0 16,-16-58 0-16,27 60-3 15,-27-60 1-15,0 0-7 16,51 26-14-16,-51-26-15 15,0 0 0-15,33-58-2 16,-33 58 3-16</inkml:trace>
  <inkml:trace contextRef="#ctx0" brushRef="#br0" timeOffset="13288.2519">24595 333 84 0,'0'0'39'0,"0"0"0"15,0 0-1 1,51 20-27-16,-51-20-3 0,65 14-3 16,-65-14-3-16,79 12-1 15,-79-12-3-15,86 2-2 16,-86-2-8-16,72-13-27 16,-72 13-1-16,0 0 1 15,0 0 1-15</inkml:trace>
  <inkml:trace contextRef="#ctx0" brushRef="#br0" timeOffset="15718.932">24788 181 32 0,'0'0'24'15,"0"0"2"-15,0 0-6 16,0 0-5-16,0 0-1 16,0 0-3-16,0 0-1 15,0 0 0-15,0 0-1 16,0 0-2-16,0 0-2 15,0 0 0-15,0 0-2 16,0 0 0-16,0 0-1 16,0 0 2-16,0 0-2 15,0 0 1-15,0 0 0 16,0 0 1-16,0 0-2 16,0 0-2-16,0 0 3 15,0 0-3-15,0 0 0 0,0 0 0 16,0 0 1-16,0 0-1 15,0 0-1-15,0 0 2 16,-33 63-1-16,33-63 1 16,-6 66 1-16,6-66 0 15,-5 68 0-15,5-68-1 16,-3 80 0-16,3-80 1 16,3 81-1-16,-3-81-1 15,5 76-1-15,-5-76 2 16,7 81-1-16,-7-81 0 15,9 71-2-15,-9-71 1 16,9 69 2-16,-9-69 1 16,9 60-1-16,-9-60-1 0,0 0 0 15,18 61 1-15,-18-61 2 16,0 0-3-16,0 0-2 16,0 0 1-16,0 0 1 15,31 53 0-15,-31-53 0 16,0 0 0-16,0 0-2 15,0 0 2-15,0 0 3 16,0 0-4-16,0 0 2 16,0 0-1-16,0 0 0 15,0 0 1-15,0 0 1 16,0 0-1-16,0 0-1 16,0 0 0-16,0 0-3 15,0 0 3-15,0 0-1 0,0 0-1 16,0 0 0-16,0 0-22 15,0 0-17-15,0 0-1 16,17-60 3 0,-17 60-3-16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3918-BA6E-4ABD-B2A7-EBEE975BC1E4}" type="datetimeFigureOut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Divide </a:t>
            </a:r>
            <a:r>
              <a:rPr lang="en-US" altLang="zh-TW" smtClean="0"/>
              <a:t>and Conquer 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2014/9/18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2: 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n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zh-TW" altLang="en-US" dirty="0"/>
              <a:t>照順序由大排到小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228226" y="3501008"/>
            <a:ext cx="66967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r>
              <a:rPr lang="zh-TW" altLang="en-US" dirty="0" smtClean="0"/>
              <a:t>個數字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180554" y="4275654"/>
            <a:ext cx="79208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24763" y="4797152"/>
            <a:ext cx="66967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r>
              <a:rPr lang="zh-TW" altLang="en-US" dirty="0" smtClean="0"/>
              <a:t>個排好順序的數字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0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例子</a:t>
            </a:r>
            <a:r>
              <a:rPr lang="en-US" altLang="zh-TW" dirty="0" smtClean="0"/>
              <a:t>2: Merge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247243" y="3933056"/>
            <a:ext cx="66967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個數字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247243" y="5229200"/>
            <a:ext cx="66967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個排好順序的數字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47664" y="3203684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n=1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沒有排序的問題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直接輸出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69156" y="2771636"/>
            <a:ext cx="115701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Base Case:</a:t>
            </a:r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4355976" y="450912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60032" y="46124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啥都不用做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6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例子</a:t>
            </a:r>
            <a:r>
              <a:rPr lang="en-US" altLang="zh-TW" dirty="0" smtClean="0"/>
              <a:t>2: Merge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266141" y="3588413"/>
            <a:ext cx="66967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r>
              <a:rPr lang="zh-TW" altLang="en-US" dirty="0" smtClean="0"/>
              <a:t>個數字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266141" y="5877272"/>
            <a:ext cx="66967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r>
              <a:rPr lang="zh-TW" altLang="en-US" dirty="0" smtClean="0"/>
              <a:t>個排好順序的數字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47664" y="320368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en-US" altLang="zh-TW" dirty="0"/>
              <a:t>&gt;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69156" y="2771636"/>
            <a:ext cx="16586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Recursive Case: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1278232" y="4581128"/>
            <a:ext cx="33483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n/2</a:t>
            </a:r>
            <a:r>
              <a:rPr lang="zh-TW" altLang="en-US" dirty="0" smtClean="0"/>
              <a:t>個數字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4626604" y="4581128"/>
            <a:ext cx="33483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n/2</a:t>
            </a:r>
            <a:r>
              <a:rPr lang="zh-TW" altLang="en-US" dirty="0" smtClean="0"/>
              <a:t>個數字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14" idx="2"/>
            <a:endCxn id="22" idx="0"/>
          </p:cNvCxnSpPr>
          <p:nvPr/>
        </p:nvCxnSpPr>
        <p:spPr>
          <a:xfrm flipH="1">
            <a:off x="2952418" y="4020461"/>
            <a:ext cx="1662095" cy="560667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4" idx="2"/>
            <a:endCxn id="23" idx="0"/>
          </p:cNvCxnSpPr>
          <p:nvPr/>
        </p:nvCxnSpPr>
        <p:spPr>
          <a:xfrm>
            <a:off x="4614513" y="4020461"/>
            <a:ext cx="1686277" cy="560667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2" idx="2"/>
            <a:endCxn id="16" idx="0"/>
          </p:cNvCxnSpPr>
          <p:nvPr/>
        </p:nvCxnSpPr>
        <p:spPr>
          <a:xfrm>
            <a:off x="2952418" y="5013176"/>
            <a:ext cx="1662095" cy="864096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3" idx="2"/>
            <a:endCxn id="16" idx="0"/>
          </p:cNvCxnSpPr>
          <p:nvPr/>
        </p:nvCxnSpPr>
        <p:spPr>
          <a:xfrm flipH="1">
            <a:off x="4614513" y="5013176"/>
            <a:ext cx="1686277" cy="864096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7740" y="4096484"/>
            <a:ext cx="3206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Divide: </a:t>
            </a:r>
            <a:r>
              <a:rPr lang="zh-TW" altLang="en-US" dirty="0" smtClean="0"/>
              <a:t>分成兩等分</a:t>
            </a:r>
            <a:r>
              <a:rPr lang="en-US" altLang="zh-TW" dirty="0" smtClean="0"/>
              <a:t>,</a:t>
            </a:r>
            <a:r>
              <a:rPr lang="zh-TW" altLang="en-US" dirty="0" smtClean="0"/>
              <a:t>分別排序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23528" y="5223240"/>
            <a:ext cx="44133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Combine: </a:t>
            </a:r>
            <a:r>
              <a:rPr lang="zh-TW" altLang="en-US" dirty="0" smtClean="0"/>
              <a:t>兩個排序好的數列合併成一個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948264" y="3839129"/>
            <a:ext cx="187220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zh-TW" altLang="en-US" dirty="0" smtClean="0"/>
              <a:t>分別排序</a:t>
            </a:r>
            <a:r>
              <a:rPr lang="en-US" altLang="zh-TW" dirty="0" smtClean="0"/>
              <a:t>: </a:t>
            </a:r>
            <a:r>
              <a:rPr lang="zh-TW" altLang="en-US" dirty="0" smtClean="0"/>
              <a:t>比較</a:t>
            </a:r>
            <a:r>
              <a:rPr lang="zh-TW" altLang="en-US" dirty="0"/>
              <a:t>小的同樣問題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392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2: 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  <a:r>
              <a:rPr lang="zh-TW" altLang="en-US" dirty="0"/>
              <a:t>在哪裡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原本</a:t>
            </a:r>
            <a:r>
              <a:rPr lang="en-US" altLang="zh-TW" dirty="0"/>
              <a:t>: </a:t>
            </a:r>
            <a:r>
              <a:rPr lang="zh-TW" altLang="en-US" dirty="0" smtClean="0"/>
              <a:t>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個數字排序</a:t>
            </a:r>
            <a:endParaRPr lang="en-US" altLang="zh-TW" dirty="0"/>
          </a:p>
          <a:p>
            <a:r>
              <a:rPr lang="zh-TW" altLang="en-US" dirty="0" smtClean="0"/>
              <a:t>分成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(n/2</a:t>
            </a:r>
            <a:r>
              <a:rPr lang="zh-TW" altLang="en-US" dirty="0" smtClean="0"/>
              <a:t>個數字排序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Combine</a:t>
            </a:r>
            <a:r>
              <a:rPr lang="zh-TW" altLang="en-US" dirty="0"/>
              <a:t>在哪裡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 smtClean="0"/>
              <a:t>把兩個</a:t>
            </a:r>
            <a:r>
              <a:rPr lang="zh-TW" altLang="en-US" dirty="0"/>
              <a:t>排好</a:t>
            </a:r>
            <a:r>
              <a:rPr lang="zh-TW" altLang="en-US" dirty="0" smtClean="0"/>
              <a:t>的數列合併成一個數列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7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02" y="116632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Recurrences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484784"/>
                <a:ext cx="6777317" cy="4347845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計算</a:t>
                </a:r>
                <a:r>
                  <a:rPr lang="en-US" altLang="zh-TW" dirty="0" smtClean="0"/>
                  <a:t>divide-and-conquer</a:t>
                </a:r>
                <a:r>
                  <a:rPr lang="zh-TW" altLang="en-US" dirty="0" smtClean="0"/>
                  <a:t>的演算法執行時間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zh-TW" altLang="en-US" dirty="0" smtClean="0">
                    <a:sym typeface="Wingdings" pitchFamily="2" charset="2"/>
                  </a:rPr>
                  <a:t>用</a:t>
                </a:r>
                <a:r>
                  <a:rPr lang="zh-TW" altLang="en-US" dirty="0" smtClean="0"/>
                  <a:t>遞迴式最自然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例</a:t>
                </a:r>
                <a:r>
                  <a:rPr lang="en-US" altLang="zh-TW" dirty="0" smtClean="0"/>
                  <a:t>1. </a:t>
                </a:r>
                <a:r>
                  <a:rPr lang="zh-TW" altLang="en-US" dirty="0" smtClean="0"/>
                  <a:t>河內塔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移動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個盤子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zh-TW" altLang="en-US" dirty="0" smtClean="0"/>
                  <a:t>的話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直接移動過去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r>
                  <a:rPr lang="zh-TW" altLang="en-US" dirty="0" smtClean="0"/>
                  <a:t>的話</a:t>
                </a:r>
                <a:r>
                  <a:rPr lang="en-US" altLang="zh-TW" dirty="0"/>
                  <a:t>,</a:t>
                </a:r>
                <a:r>
                  <a:rPr lang="zh-TW" altLang="en-US" dirty="0" smtClean="0"/>
                  <a:t>分為以下步驟</a:t>
                </a:r>
                <a:r>
                  <a:rPr lang="en-US" altLang="zh-TW" dirty="0" smtClean="0"/>
                  <a:t>:</a:t>
                </a:r>
                <a:endParaRPr lang="en-US" altLang="zh-TW" dirty="0"/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zh-TW" dirty="0"/>
                  <a:t>n-1</a:t>
                </a:r>
                <a:r>
                  <a:rPr lang="zh-TW" altLang="en-US" dirty="0"/>
                  <a:t>個盤子從柱子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移到柱子</a:t>
                </a:r>
                <a:r>
                  <a:rPr lang="en-US" altLang="zh-TW" dirty="0"/>
                  <a:t>2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zh-TW" dirty="0"/>
                  <a:t>1</a:t>
                </a:r>
                <a:r>
                  <a:rPr lang="zh-TW" altLang="en-US" dirty="0"/>
                  <a:t>個盤子從柱子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移到柱子</a:t>
                </a:r>
                <a:r>
                  <a:rPr lang="en-US" altLang="zh-TW" dirty="0"/>
                  <a:t>3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zh-TW" dirty="0"/>
                  <a:t>n-1</a:t>
                </a:r>
                <a:r>
                  <a:rPr lang="zh-TW" altLang="en-US" dirty="0"/>
                  <a:t>個盤子從柱子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移到柱子</a:t>
                </a:r>
                <a:r>
                  <a:rPr lang="en-US" altLang="zh-TW" dirty="0"/>
                  <a:t>3</a:t>
                </a: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484784"/>
                <a:ext cx="6777317" cy="4347845"/>
              </a:xfrm>
              <a:blipFill rotWithShape="1">
                <a:blip r:embed="rId2"/>
                <a:stretch>
                  <a:fillRect t="-12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45474" y="4044539"/>
                <a:ext cx="1107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474" y="4044539"/>
                <a:ext cx="110741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53027" y="4783203"/>
                <a:ext cx="1107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027" y="4783203"/>
                <a:ext cx="110741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123024" y="4413871"/>
                <a:ext cx="694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24" y="4413871"/>
                <a:ext cx="69467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92901" y="3183973"/>
                <a:ext cx="14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01" y="3183973"/>
                <a:ext cx="146655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355390" y="2754277"/>
                <a:ext cx="702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390" y="2754277"/>
                <a:ext cx="70269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75656" y="5783911"/>
                <a:ext cx="2836418" cy="6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783911"/>
                <a:ext cx="2836418" cy="6373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16016" y="5733256"/>
                <a:ext cx="98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733256"/>
                <a:ext cx="985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16016" y="6051933"/>
                <a:ext cx="98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&gt;1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6051933"/>
                <a:ext cx="9853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590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6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</a:t>
            </a: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Merge Sort, n</a:t>
            </a:r>
            <a:r>
              <a:rPr lang="zh-TW" altLang="en-US" dirty="0" smtClean="0"/>
              <a:t>個數字排序</a:t>
            </a:r>
            <a:r>
              <a:rPr lang="en-US" altLang="zh-TW" dirty="0"/>
              <a:t>:</a:t>
            </a:r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n=1</a:t>
            </a:r>
            <a:r>
              <a:rPr lang="zh-TW" altLang="en-US" dirty="0" smtClean="0"/>
              <a:t>時</a:t>
            </a:r>
            <a:r>
              <a:rPr lang="en-US" altLang="zh-TW" dirty="0" smtClean="0"/>
              <a:t>: </a:t>
            </a:r>
            <a:r>
              <a:rPr lang="zh-TW" altLang="en-US" dirty="0" smtClean="0"/>
              <a:t>直接輸出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n&gt;1</a:t>
            </a:r>
            <a:r>
              <a:rPr lang="zh-TW" altLang="en-US" dirty="0" smtClean="0"/>
              <a:t>時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分成</a:t>
            </a:r>
            <a:r>
              <a:rPr lang="en-US" altLang="zh-TW" dirty="0" smtClean="0"/>
              <a:t>2</a:t>
            </a:r>
            <a:r>
              <a:rPr lang="zh-TW" altLang="en-US" dirty="0"/>
              <a:t>個 </a:t>
            </a:r>
            <a:r>
              <a:rPr lang="en-US" altLang="zh-TW" dirty="0"/>
              <a:t>(n/2</a:t>
            </a:r>
            <a:r>
              <a:rPr lang="zh-TW" altLang="en-US" dirty="0"/>
              <a:t>個數字排序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把</a:t>
            </a:r>
            <a:r>
              <a:rPr lang="zh-TW" altLang="en-US" dirty="0"/>
              <a:t>兩個排好的數列合併成一個數列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652120" y="2348880"/>
                <a:ext cx="703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348880"/>
                <a:ext cx="70346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70361" y="3656025"/>
                <a:ext cx="1125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2 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/2)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61" y="3656025"/>
                <a:ext cx="11250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32887" y="4025357"/>
                <a:ext cx="711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87" y="4025357"/>
                <a:ext cx="7112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427984" y="2780928"/>
                <a:ext cx="702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80928"/>
                <a:ext cx="70243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417210" y="4909810"/>
                <a:ext cx="2524345" cy="852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210" y="4909810"/>
                <a:ext cx="2524345" cy="8523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236911" y="4966652"/>
                <a:ext cx="98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11" y="4966652"/>
                <a:ext cx="98533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938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36911" y="5285329"/>
                <a:ext cx="98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&gt;1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11" y="5285329"/>
                <a:ext cx="985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93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0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017" y="548680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400" y="1737103"/>
            <a:ext cx="6840760" cy="4392488"/>
          </a:xfrm>
        </p:spPr>
        <p:txBody>
          <a:bodyPr/>
          <a:lstStyle/>
          <a:p>
            <a:r>
              <a:rPr lang="zh-TW" altLang="en-US" dirty="0" smtClean="0"/>
              <a:t>例</a:t>
            </a:r>
            <a:r>
              <a:rPr lang="en-US" altLang="zh-TW" dirty="0" smtClean="0"/>
              <a:t>: Merge Sort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不是偶數時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就會變成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我們卻很豪爽的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甚至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39588" y="2410403"/>
                <a:ext cx="3513992" cy="85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⌈"/>
                                        <m:endChr m:val="⌉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88" y="2410403"/>
                <a:ext cx="3513992" cy="8523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26633" y="2359747"/>
                <a:ext cx="99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33" y="2359747"/>
                <a:ext cx="99455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52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26633" y="2836576"/>
                <a:ext cx="99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&gt;1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33" y="2836576"/>
                <a:ext cx="99455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52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11596" y="4058514"/>
                <a:ext cx="2547976" cy="85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596" y="4058514"/>
                <a:ext cx="2547976" cy="8523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31297" y="4115355"/>
                <a:ext cx="99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97" y="4115355"/>
                <a:ext cx="99455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52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431297" y="4434032"/>
                <a:ext cx="99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&gt;1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97" y="4434032"/>
                <a:ext cx="99455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52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331560" y="5625535"/>
                <a:ext cx="243284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560" y="5625535"/>
                <a:ext cx="2432845" cy="5648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705350" y="3717032"/>
            <a:ext cx="289909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假設</a:t>
            </a:r>
            <a:r>
              <a:rPr lang="en-US" altLang="zh-TW" dirty="0" smtClean="0"/>
              <a:t>: (</a:t>
            </a:r>
            <a:r>
              <a:rPr lang="zh-TW" altLang="en-US" dirty="0" smtClean="0"/>
              <a:t>大部分時候都成立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Ceiling &amp; </a:t>
            </a:r>
            <a:r>
              <a:rPr lang="en-US" altLang="zh-TW" dirty="0"/>
              <a:t>f</a:t>
            </a:r>
            <a:r>
              <a:rPr lang="en-US" altLang="zh-TW" dirty="0" smtClean="0"/>
              <a:t>loor functions </a:t>
            </a:r>
            <a:r>
              <a:rPr lang="zh-TW" altLang="en-US" dirty="0" smtClean="0"/>
              <a:t>不影響</a:t>
            </a:r>
            <a:r>
              <a:rPr lang="en-US" altLang="zh-TW" dirty="0"/>
              <a:t>r</a:t>
            </a:r>
            <a:r>
              <a:rPr lang="en-US" altLang="zh-TW" dirty="0" smtClean="0"/>
              <a:t>ecurrence</a:t>
            </a:r>
            <a:r>
              <a:rPr lang="zh-TW" altLang="en-US" dirty="0" smtClean="0"/>
              <a:t>的解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Boundary case -</a:t>
            </a:r>
            <a:br>
              <a:rPr lang="en-US" altLang="zh-TW" dirty="0" smtClean="0"/>
            </a:br>
            <a:r>
              <a:rPr lang="en-US" altLang="zh-TW" dirty="0" smtClean="0"/>
              <a:t>n</a:t>
            </a:r>
            <a:r>
              <a:rPr lang="zh-TW" altLang="en-US" dirty="0" smtClean="0"/>
              <a:t>很小的時候通常</a:t>
            </a:r>
            <a:r>
              <a:rPr lang="en-US" altLang="zh-TW" dirty="0" smtClean="0"/>
              <a:t>execution time=constant (</a:t>
            </a:r>
            <a:r>
              <a:rPr lang="zh-TW" altLang="en-US" dirty="0" smtClean="0"/>
              <a:t>不一定只是</a:t>
            </a:r>
            <a:r>
              <a:rPr lang="en-US" altLang="zh-TW" dirty="0" smtClean="0"/>
              <a:t>n=1</a:t>
            </a:r>
            <a:r>
              <a:rPr lang="zh-TW" altLang="en-US" dirty="0" smtClean="0"/>
              <a:t>時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26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股市大亨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700808"/>
            <a:ext cx="6777317" cy="468052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菜瓜布股份有限公司股票股價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未卜先知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已知未來的股價走勢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內線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如何找出可以使獲利最大的買進賣出時機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392499"/>
              </p:ext>
            </p:extLst>
          </p:nvPr>
        </p:nvGraphicFramePr>
        <p:xfrm>
          <a:off x="1475656" y="2060848"/>
          <a:ext cx="561662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9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股市</a:t>
            </a:r>
            <a:r>
              <a:rPr lang="zh-TW" altLang="en-US" dirty="0" smtClean="0"/>
              <a:t>大亨</a:t>
            </a:r>
            <a:r>
              <a:rPr lang="en-US" altLang="zh-TW" dirty="0" smtClean="0"/>
              <a:t>:</a:t>
            </a:r>
            <a:r>
              <a:rPr lang="zh-TW" altLang="en-US" dirty="0"/>
              <a:t>嘗試</a:t>
            </a:r>
            <a:r>
              <a:rPr lang="zh-TW" altLang="en-US" dirty="0" smtClean="0"/>
              <a:t>一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嘗試</a:t>
                </a:r>
                <a:r>
                  <a:rPr lang="zh-TW" altLang="en-US" dirty="0" smtClean="0"/>
                  <a:t>一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有沒有什麼絕招</a:t>
                </a:r>
                <a:r>
                  <a:rPr lang="en-US" altLang="zh-TW" dirty="0" smtClean="0"/>
                  <a:t>?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zh-TW" altLang="en-US" dirty="0" smtClean="0"/>
                  <a:t>的方法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找最低點當買入點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往後找之後的最高點當賣出點</a:t>
                </a:r>
                <a:endParaRPr lang="en-US" altLang="zh-TW" dirty="0" smtClean="0"/>
              </a:p>
              <a:p>
                <a:r>
                  <a:rPr lang="zh-TW" altLang="en-US" dirty="0"/>
                  <a:t>找最高點當賣出</a:t>
                </a:r>
                <a:r>
                  <a:rPr lang="zh-TW" altLang="en-US" dirty="0" smtClean="0"/>
                  <a:t>點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往前找之前的對低點當買入點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以上找出的是否為正確解</a:t>
                </a:r>
                <a:r>
                  <a:rPr lang="en-US" altLang="zh-TW" dirty="0" smtClean="0"/>
                  <a:t>?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答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否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1169" b="-3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7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股市</a:t>
            </a:r>
            <a:r>
              <a:rPr lang="zh-TW" altLang="en-US" dirty="0" smtClean="0"/>
              <a:t>大亨</a:t>
            </a:r>
            <a:r>
              <a:rPr lang="en-US" altLang="zh-TW" dirty="0"/>
              <a:t>:</a:t>
            </a:r>
            <a:r>
              <a:rPr lang="zh-TW" altLang="en-US" dirty="0" smtClean="0"/>
              <a:t>嘗試二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嘗試二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暴力法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不用大腦的方法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每種可能性都試試看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窮舉法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如此的話要花多少</a:t>
                </a:r>
                <a:r>
                  <a:rPr lang="zh-TW" altLang="en-US" dirty="0" smtClean="0"/>
                  <a:t>時間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有幾種可能性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就算每種可能性都只花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dirty="0" smtClean="0"/>
                  <a:t>也是要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能不能更</a:t>
                </a:r>
                <a:r>
                  <a:rPr lang="zh-TW" altLang="en-US" dirty="0" smtClean="0"/>
                  <a:t>好</a:t>
                </a:r>
                <a:r>
                  <a:rPr lang="en-US" altLang="zh-TW" dirty="0" smtClean="0"/>
                  <a:t>?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Algorithm Design Strategy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不是</a:t>
            </a:r>
            <a:r>
              <a:rPr lang="zh-TW" altLang="en-US" dirty="0"/>
              <a:t>教</a:t>
            </a:r>
            <a:r>
              <a:rPr lang="zh-TW" altLang="en-US" dirty="0" smtClean="0"/>
              <a:t>你</a:t>
            </a:r>
            <a:r>
              <a:rPr lang="en-US" altLang="zh-TW" u="sng" dirty="0" smtClean="0"/>
              <a:t>”</a:t>
            </a:r>
            <a:r>
              <a:rPr lang="zh-TW" altLang="en-US" u="sng" dirty="0" smtClean="0"/>
              <a:t>某種演算法</a:t>
            </a:r>
            <a:r>
              <a:rPr lang="en-US" altLang="zh-TW" u="sng" dirty="0" smtClean="0"/>
              <a:t>”</a:t>
            </a:r>
          </a:p>
          <a:p>
            <a:endParaRPr lang="en-US" altLang="zh-TW" u="sng" dirty="0" smtClean="0"/>
          </a:p>
          <a:p>
            <a:r>
              <a:rPr lang="zh-TW" altLang="en-US" dirty="0" smtClean="0"/>
              <a:t>而是怎麼用</a:t>
            </a:r>
            <a:r>
              <a:rPr lang="en-US" altLang="zh-TW" u="sng" dirty="0" smtClean="0"/>
              <a:t>”</a:t>
            </a:r>
            <a:r>
              <a:rPr lang="zh-TW" altLang="en-US" u="sng" dirty="0" smtClean="0"/>
              <a:t>某些策略</a:t>
            </a:r>
            <a:r>
              <a:rPr lang="en-US" altLang="zh-TW" u="sng" dirty="0" smtClean="0"/>
              <a:t>”</a:t>
            </a:r>
            <a:r>
              <a:rPr lang="zh-TW" altLang="en-US" dirty="0" smtClean="0"/>
              <a:t>來</a:t>
            </a:r>
            <a:r>
              <a:rPr lang="en-US" altLang="zh-TW" u="sng" dirty="0" smtClean="0"/>
              <a:t>”</a:t>
            </a:r>
            <a:r>
              <a:rPr lang="zh-TW" altLang="en-US" u="sng" dirty="0" smtClean="0"/>
              <a:t>設計演算法</a:t>
            </a:r>
            <a:r>
              <a:rPr lang="en-US" altLang="zh-TW" u="sng" dirty="0" smtClean="0"/>
              <a:t>”</a:t>
            </a:r>
          </a:p>
          <a:p>
            <a:endParaRPr lang="en-US" altLang="zh-TW" u="sng" dirty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課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各個擊破</a:t>
            </a:r>
            <a:r>
              <a:rPr lang="en-US" altLang="zh-TW" dirty="0" smtClean="0"/>
              <a:t>=Divide &amp; Conquer</a:t>
            </a:r>
          </a:p>
          <a:p>
            <a:endParaRPr lang="zh-TW" altLang="en-US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8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股市</a:t>
            </a:r>
            <a:r>
              <a:rPr lang="zh-TW" altLang="en-US" dirty="0" smtClean="0"/>
              <a:t>大亨</a:t>
            </a:r>
            <a:r>
              <a:rPr lang="en-US" altLang="zh-TW" dirty="0" smtClean="0"/>
              <a:t>:</a:t>
            </a:r>
            <a:r>
              <a:rPr lang="zh-TW" altLang="en-US" dirty="0" smtClean="0"/>
              <a:t>嘗試三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200916" cy="398566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嘗試三</a:t>
                </a:r>
                <a:r>
                  <a:rPr lang="en-US" altLang="zh-TW" dirty="0" smtClean="0"/>
                  <a:t>: Divide-and-Conquer</a:t>
                </a:r>
                <a:r>
                  <a:rPr lang="zh-TW" altLang="en-US" dirty="0" smtClean="0"/>
                  <a:t>的方法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首先先把原本的問題稍微轉換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/>
                  <a:t>題目變成</a:t>
                </a:r>
                <a:r>
                  <a:rPr lang="zh-TW" altLang="en-US" dirty="0" smtClean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zh-TW" altLang="en-US" dirty="0" smtClean="0"/>
                  <a:t>一列中找出此一數列的一連續子數列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使其總合為最大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又稱</a:t>
                </a:r>
                <a:r>
                  <a:rPr lang="en-US" altLang="zh-TW" dirty="0" smtClean="0"/>
                  <a:t>Maximum </a:t>
                </a:r>
                <a:r>
                  <a:rPr lang="en-US" altLang="zh-TW" dirty="0" err="1" smtClean="0"/>
                  <a:t>Subarray</a:t>
                </a:r>
                <a:r>
                  <a:rPr lang="en-US" altLang="zh-TW" dirty="0" smtClean="0"/>
                  <a:t> Problem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200916" cy="3985668"/>
              </a:xfrm>
              <a:blipFill rotWithShape="1">
                <a:blip r:embed="rId2"/>
                <a:stretch>
                  <a:fillRect t="-1376" r="-2032" b="-12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205892"/>
                  </p:ext>
                </p:extLst>
              </p:nvPr>
            </p:nvGraphicFramePr>
            <p:xfrm>
              <a:off x="395536" y="3861048"/>
              <a:ext cx="8424936" cy="1224135"/>
            </p:xfrm>
            <a:graphic>
              <a:graphicData uri="http://schemas.openxmlformats.org/drawingml/2006/table">
                <a:tbl>
                  <a:tblPr firstCol="1" bandCol="1">
                    <a:tableStyleId>{D7AC3CCA-C797-4891-BE02-D94E43425B78}</a:tableStyleId>
                  </a:tblPr>
                  <a:tblGrid>
                    <a:gridCol w="576060"/>
                    <a:gridCol w="360044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</a:tblGrid>
                  <a:tr h="40804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600" u="none" strike="noStrike" dirty="0" smtClean="0">
                              <a:effectLst/>
                            </a:rPr>
                            <a:t>Day</a:t>
                          </a:r>
                          <a:endParaRPr lang="zh-TW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2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6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7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8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12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15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16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17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</a:tr>
                  <a:tr h="40804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u="none" strike="noStrike">
                              <a:effectLst/>
                            </a:rPr>
                            <a:t>Price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113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110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85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102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86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63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81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106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79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97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</a:tr>
                  <a:tr h="408045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600" u="none" strike="noStrike" dirty="0" smtClean="0">
                                    <a:effectLst/>
                                    <a:latin typeface="Cambria Math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zh-TW" alt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-25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20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-3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-16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-23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18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20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-7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12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-22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7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205892"/>
                  </p:ext>
                </p:extLst>
              </p:nvPr>
            </p:nvGraphicFramePr>
            <p:xfrm>
              <a:off x="395536" y="3861048"/>
              <a:ext cx="8424936" cy="1224135"/>
            </p:xfrm>
            <a:graphic>
              <a:graphicData uri="http://schemas.openxmlformats.org/drawingml/2006/table">
                <a:tbl>
                  <a:tblPr firstCol="1" bandCol="1">
                    <a:tableStyleId>{D7AC3CCA-C797-4891-BE02-D94E43425B78}</a:tableStyleId>
                  </a:tblPr>
                  <a:tblGrid>
                    <a:gridCol w="576060"/>
                    <a:gridCol w="360044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  <a:gridCol w="468052"/>
                  </a:tblGrid>
                  <a:tr h="40804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zh-TW" sz="1600" u="none" strike="noStrike" dirty="0" smtClean="0">
                              <a:effectLst/>
                            </a:rPr>
                            <a:t>Day</a:t>
                          </a:r>
                          <a:endParaRPr lang="zh-TW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2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6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7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8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12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15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16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17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</a:tr>
                  <a:tr h="40804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u="none" strike="noStrike">
                              <a:effectLst/>
                            </a:rPr>
                            <a:t>Price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113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110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85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102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86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63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81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106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101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79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97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</a:tr>
                  <a:tr h="4080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5229" marR="5229" marT="5229" marB="0" anchor="ctr">
                        <a:blipFill rotWithShape="1">
                          <a:blip r:embed="rId3"/>
                          <a:stretch>
                            <a:fillRect l="-1064" t="-200000" r="-1370213" b="-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zh-TW" alt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-25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20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-3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-16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-23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18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20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-7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12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-22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15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>
                              <a:effectLst/>
                            </a:rPr>
                            <a:t>-4</a:t>
                          </a:r>
                          <a:endParaRPr lang="en-US" altLang="zh-TW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1600" u="none" strike="noStrike" dirty="0">
                              <a:effectLst/>
                            </a:rPr>
                            <a:t>7</a:t>
                          </a:r>
                          <a:endParaRPr lang="en-US" altLang="zh-TW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/>
                          </a:endParaRPr>
                        </a:p>
                      </a:txBody>
                      <a:tcPr marL="5229" marR="5229" marT="5229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5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1248" y="260648"/>
            <a:ext cx="7024744" cy="1143000"/>
          </a:xfrm>
        </p:spPr>
        <p:txBody>
          <a:bodyPr/>
          <a:lstStyle/>
          <a:p>
            <a:r>
              <a:rPr lang="zh-TW" altLang="en-US" dirty="0"/>
              <a:t>股市</a:t>
            </a:r>
            <a:r>
              <a:rPr lang="zh-TW" altLang="en-US" dirty="0" smtClean="0"/>
              <a:t>大亨</a:t>
            </a:r>
            <a:r>
              <a:rPr lang="en-US" altLang="zh-TW" dirty="0" smtClean="0"/>
              <a:t>:</a:t>
            </a:r>
            <a:r>
              <a:rPr lang="zh-TW" altLang="en-US" dirty="0" smtClean="0"/>
              <a:t>嘗試</a:t>
            </a:r>
            <a:r>
              <a:rPr lang="zh-TW" altLang="en-US" dirty="0"/>
              <a:t>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7236" y="1916834"/>
            <a:ext cx="6777317" cy="3926864"/>
          </a:xfrm>
        </p:spPr>
        <p:txBody>
          <a:bodyPr/>
          <a:lstStyle/>
          <a:p>
            <a:r>
              <a:rPr lang="zh-TW" altLang="en-US" dirty="0" smtClean="0"/>
              <a:t>大刀一砍再來想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1509" y="3116539"/>
            <a:ext cx="6984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smtClean="0"/>
              <a:t>n</a:t>
            </a:r>
            <a:r>
              <a:rPr lang="zh-TW" altLang="en-US" b="0" dirty="0" smtClean="0"/>
              <a:t>個數字</a:t>
            </a:r>
            <a:endParaRPr lang="en-US" altLang="zh-TW" dirty="0" smtClean="0"/>
          </a:p>
        </p:txBody>
      </p:sp>
      <p:pic>
        <p:nvPicPr>
          <p:cNvPr id="3076" name="Picture 4" descr="http://www.openclipart.org/image/800px/svg_to_png/egore911_s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43" y="2466736"/>
            <a:ext cx="1787352" cy="178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067236" y="4412683"/>
            <a:ext cx="34563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smtClean="0"/>
              <a:t>n/2</a:t>
            </a:r>
            <a:r>
              <a:rPr lang="zh-TW" altLang="en-US" b="0" dirty="0" smtClean="0"/>
              <a:t>個數字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4542005" y="4412683"/>
            <a:ext cx="34563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smtClean="0"/>
              <a:t>n/2</a:t>
            </a:r>
            <a:r>
              <a:rPr lang="zh-TW" altLang="en-US" b="0" dirty="0" smtClean="0"/>
              <a:t>個數字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493997" y="272061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個數字的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30898" y="402801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n/2</a:t>
            </a:r>
            <a:r>
              <a:rPr lang="zh-TW" altLang="en-US" dirty="0" smtClean="0"/>
              <a:t>個數字的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8668" y="402801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n/2</a:t>
            </a:r>
            <a:r>
              <a:rPr lang="zh-TW" altLang="en-US" dirty="0" smtClean="0"/>
              <a:t>個數字的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89741" y="5051609"/>
            <a:ext cx="2808312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假設可以找到兩個</a:t>
            </a:r>
            <a:r>
              <a:rPr lang="en-US" altLang="zh-TW" dirty="0" smtClean="0"/>
              <a:t>n/2</a:t>
            </a:r>
            <a:r>
              <a:rPr lang="zh-TW" altLang="en-US" dirty="0" smtClean="0"/>
              <a:t>大小的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89741" y="5975926"/>
            <a:ext cx="2808312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如何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9144" y="1504840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Recursive Case: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851047" y="20974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中間點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65938" y="2353076"/>
            <a:ext cx="35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 ………………………………….. mid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94330" y="2343784"/>
            <a:ext cx="35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mid+1 ………………………….. …. high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1" grpId="0"/>
      <p:bldP spid="12" grpId="0"/>
      <p:bldP spid="7" grpId="0" animBg="1"/>
      <p:bldP spid="14" grpId="0" animBg="1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361" y="836712"/>
            <a:ext cx="7024744" cy="1143000"/>
          </a:xfrm>
        </p:spPr>
        <p:txBody>
          <a:bodyPr/>
          <a:lstStyle/>
          <a:p>
            <a:r>
              <a:rPr lang="zh-TW" altLang="en-US" dirty="0"/>
              <a:t>股市</a:t>
            </a:r>
            <a:r>
              <a:rPr lang="zh-TW" altLang="en-US" dirty="0" smtClean="0"/>
              <a:t>大亨</a:t>
            </a:r>
            <a:r>
              <a:rPr lang="en-US" altLang="zh-TW" dirty="0"/>
              <a:t>:</a:t>
            </a:r>
            <a:r>
              <a:rPr lang="zh-TW" altLang="en-US" dirty="0"/>
              <a:t>嘗試三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132856"/>
            <a:ext cx="6777317" cy="3699773"/>
          </a:xfrm>
        </p:spPr>
        <p:txBody>
          <a:bodyPr/>
          <a:lstStyle/>
          <a:p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r>
              <a:rPr lang="zh-TW" altLang="en-US" dirty="0" smtClean="0"/>
              <a:t>可能出現的情形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50854" y="4180265"/>
            <a:ext cx="34563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smtClean="0"/>
              <a:t>n/2</a:t>
            </a:r>
            <a:r>
              <a:rPr lang="zh-TW" altLang="en-US" b="0" dirty="0" smtClean="0"/>
              <a:t>個數字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4625623" y="4180265"/>
            <a:ext cx="34563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smtClean="0"/>
              <a:t>n/2</a:t>
            </a:r>
            <a:r>
              <a:rPr lang="zh-TW" altLang="en-US" b="0" dirty="0" smtClean="0"/>
              <a:t>個數字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313254" y="4976087"/>
            <a:ext cx="34216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/>
              <a:t>只</a:t>
            </a:r>
            <a:r>
              <a:rPr lang="zh-TW" altLang="en-US" dirty="0" smtClean="0"/>
              <a:t>包含左半部數字</a:t>
            </a:r>
            <a:r>
              <a:rPr lang="en-US" altLang="zh-TW" dirty="0" smtClean="0"/>
              <a:t>(low to mid)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50839" y="4975418"/>
            <a:ext cx="36724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/>
              <a:t>只</a:t>
            </a:r>
            <a:r>
              <a:rPr lang="zh-TW" altLang="en-US" dirty="0" smtClean="0"/>
              <a:t>包含右半部數字</a:t>
            </a:r>
            <a:r>
              <a:rPr lang="en-US" altLang="zh-TW" dirty="0" smtClean="0"/>
              <a:t>(mid+1 to high)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98611" y="3195131"/>
            <a:ext cx="388843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兩邊的數字都包含</a:t>
            </a:r>
            <a:r>
              <a:rPr lang="en-US" altLang="zh-TW" dirty="0" smtClean="0"/>
              <a:t>.</a:t>
            </a:r>
            <a:r>
              <a:rPr lang="zh-TW" altLang="en-US" dirty="0" smtClean="0"/>
              <a:t>因為必須是連續的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所以必須跨過中間點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745303" y="4868883"/>
            <a:ext cx="1944216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273695" y="4837532"/>
            <a:ext cx="1944216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69439" y="3987219"/>
            <a:ext cx="3546777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599685" y="6079478"/>
            <a:ext cx="42862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最後三種比較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找出總和最大的一個即可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74012" y="5469652"/>
            <a:ext cx="37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可從</a:t>
            </a:r>
            <a:r>
              <a:rPr lang="en-US" altLang="zh-TW" dirty="0" smtClean="0"/>
              <a:t>n/2</a:t>
            </a:r>
            <a:r>
              <a:rPr lang="zh-TW" altLang="en-US" dirty="0" smtClean="0"/>
              <a:t>個數字的結果得到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68757" y="2813405"/>
            <a:ext cx="213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必須另外計算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1521" y="2750689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Recursive Case: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9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股市大亨</a:t>
            </a:r>
            <a:r>
              <a:rPr lang="en-US" altLang="zh-TW" dirty="0"/>
              <a:t>:</a:t>
            </a:r>
            <a:r>
              <a:rPr lang="zh-TW" altLang="en-US" dirty="0"/>
              <a:t>嘗試三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如何找出包含</a:t>
            </a:r>
            <a:r>
              <a:rPr lang="zh-TW" altLang="en-US" dirty="0"/>
              <a:t>中間</a:t>
            </a:r>
            <a:r>
              <a:rPr lang="zh-TW" altLang="en-US" dirty="0" smtClean="0"/>
              <a:t>點的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29000"/>
            <a:ext cx="34563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smtClean="0"/>
              <a:t>n/2</a:t>
            </a:r>
            <a:r>
              <a:rPr lang="zh-TW" altLang="en-US" b="0" dirty="0" smtClean="0"/>
              <a:t>個數字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4518377" y="3429000"/>
            <a:ext cx="34563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smtClean="0"/>
              <a:t>n/2</a:t>
            </a:r>
            <a:r>
              <a:rPr lang="zh-TW" altLang="en-US" b="0" dirty="0" smtClean="0"/>
              <a:t>個數字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756709" y="28604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中間點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971600" y="4077072"/>
            <a:ext cx="3474886" cy="106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39098" y="421851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(1) </a:t>
            </a:r>
            <a:r>
              <a:rPr lang="zh-TW" altLang="en-US" dirty="0" smtClean="0"/>
              <a:t>尋找以中點開始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左邊的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524741" y="4078141"/>
            <a:ext cx="344365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644008" y="421181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(2) </a:t>
            </a:r>
            <a:r>
              <a:rPr lang="zh-TW" altLang="en-US" dirty="0" smtClean="0"/>
              <a:t>尋找以中點開始</a:t>
            </a:r>
            <a:r>
              <a:rPr lang="en-US" altLang="zh-TW" dirty="0" smtClean="0"/>
              <a:t>, </a:t>
            </a:r>
            <a:r>
              <a:rPr lang="zh-TW" altLang="en-US" dirty="0"/>
              <a:t>右</a:t>
            </a:r>
            <a:r>
              <a:rPr lang="zh-TW" altLang="en-US" dirty="0" smtClean="0"/>
              <a:t>邊的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824441" y="517986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(3) 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(1)</a:t>
            </a:r>
            <a:r>
              <a:rPr lang="zh-TW" altLang="en-US" dirty="0" smtClean="0"/>
              <a:t>和</a:t>
            </a:r>
            <a:r>
              <a:rPr lang="en-US" altLang="zh-TW" dirty="0" smtClean="0"/>
              <a:t>(2)</a:t>
            </a:r>
            <a:r>
              <a:rPr lang="zh-TW" altLang="en-US" dirty="0" smtClean="0"/>
              <a:t>即為包含中間點的</a:t>
            </a:r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82518" y="5769482"/>
            <a:ext cx="1252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所花時間</a:t>
            </a:r>
            <a:r>
              <a:rPr lang="en-US" altLang="zh-TW" dirty="0" smtClean="0"/>
              <a:t>?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860032" y="5769482"/>
                <a:ext cx="7112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𝑛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769482"/>
                <a:ext cx="71122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971600" y="3068960"/>
            <a:ext cx="35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 ………………………………….. mid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499992" y="3059668"/>
            <a:ext cx="35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mid+1 ………………………….. …. high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9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股市大亨</a:t>
            </a:r>
            <a:r>
              <a:rPr lang="en-US" altLang="zh-TW" dirty="0"/>
              <a:t>:</a:t>
            </a:r>
            <a:r>
              <a:rPr lang="zh-TW" altLang="en-US" dirty="0"/>
              <a:t>嘗試三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n=1</a:t>
            </a:r>
            <a:r>
              <a:rPr lang="zh-TW" altLang="en-US" dirty="0" smtClean="0"/>
              <a:t>的時候</a:t>
            </a:r>
            <a:endParaRPr lang="en-US" altLang="zh-TW" dirty="0" smtClean="0"/>
          </a:p>
          <a:p>
            <a:r>
              <a:rPr lang="en-US" altLang="zh-TW" dirty="0" smtClean="0"/>
              <a:t>maximum </a:t>
            </a:r>
            <a:r>
              <a:rPr lang="en-US" altLang="zh-TW" dirty="0" err="1" smtClean="0"/>
              <a:t>subarray</a:t>
            </a:r>
            <a:r>
              <a:rPr lang="en-US" altLang="zh-TW" dirty="0" smtClean="0"/>
              <a:t>? </a:t>
            </a:r>
          </a:p>
          <a:p>
            <a:r>
              <a:rPr lang="zh-TW" altLang="en-US" dirty="0"/>
              <a:t>就是它</a:t>
            </a:r>
            <a:r>
              <a:rPr lang="zh-TW" altLang="en-US" dirty="0" smtClean="0"/>
              <a:t>自己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7768" y="231864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Case: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9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064896" cy="108012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股市</a:t>
            </a:r>
            <a:r>
              <a:rPr lang="zh-TW" altLang="en-US" dirty="0" smtClean="0"/>
              <a:t>大亨 之 酥多扣的</a:t>
            </a:r>
            <a:r>
              <a:rPr lang="en-US" altLang="zh-TW" dirty="0" smtClean="0"/>
              <a:t>(pseudo-code)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72816"/>
                <a:ext cx="7776864" cy="4536504"/>
              </a:xfrm>
            </p:spPr>
            <p:txBody>
              <a:bodyPr>
                <a:normAutofit fontScale="700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Find_Max_Crossing_Subarray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(A, low, mid, high)</a:t>
                </a:r>
              </a:p>
              <a:p>
                <a:pPr marL="6858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left_sum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=-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sum=0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i=mid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downto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low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sum=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sum+A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[i]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sum&gt;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left_sum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left_sum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=sum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max_left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=i</a:t>
                </a:r>
              </a:p>
              <a:p>
                <a:pPr marL="6858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right_sum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=-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sum=0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j=mid+1 to high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sum=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sum+A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[j]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sum&gt;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right_sum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right_sum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=sum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max_right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=j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max_left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max_right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left_sum+right_sum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72816"/>
                <a:ext cx="7776864" cy="4536504"/>
              </a:xfrm>
              <a:blipFill rotWithShape="0">
                <a:blip r:embed="rId2"/>
                <a:stretch>
                  <a:fillRect t="-1210" b="-2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36096" y="2348880"/>
            <a:ext cx="305564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A: array</a:t>
            </a:r>
            <a:r>
              <a:rPr lang="zh-TW" altLang="en-US" dirty="0" smtClean="0"/>
              <a:t>本身</a:t>
            </a:r>
            <a:endParaRPr lang="en-US" altLang="zh-TW" dirty="0" smtClean="0"/>
          </a:p>
          <a:p>
            <a:r>
              <a:rPr lang="en-US" altLang="zh-TW" dirty="0" smtClean="0"/>
              <a:t>low: array</a:t>
            </a:r>
            <a:r>
              <a:rPr lang="zh-TW" altLang="en-US" dirty="0" smtClean="0"/>
              <a:t>最小的</a:t>
            </a:r>
            <a:r>
              <a:rPr lang="en-US" altLang="zh-TW" dirty="0" smtClean="0"/>
              <a:t>index</a:t>
            </a:r>
          </a:p>
          <a:p>
            <a:r>
              <a:rPr lang="en-US" altLang="zh-TW" dirty="0" smtClean="0"/>
              <a:t>mid: </a:t>
            </a:r>
            <a:r>
              <a:rPr lang="zh-TW" altLang="en-US" dirty="0" smtClean="0"/>
              <a:t>左半部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的最大</a:t>
            </a:r>
            <a:r>
              <a:rPr lang="en-US" altLang="zh-TW" dirty="0" smtClean="0"/>
              <a:t>index</a:t>
            </a:r>
          </a:p>
          <a:p>
            <a:r>
              <a:rPr lang="en-US" altLang="zh-TW" dirty="0" smtClean="0"/>
              <a:t>high: array</a:t>
            </a:r>
            <a:r>
              <a:rPr lang="zh-TW" altLang="en-US" dirty="0" smtClean="0"/>
              <a:t>最大的</a:t>
            </a:r>
            <a:r>
              <a:rPr lang="en-US" altLang="zh-TW" dirty="0" smtClean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6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股市大亨 之 酥多扣的</a:t>
            </a:r>
            <a:r>
              <a:rPr lang="en-US" altLang="zh-TW" dirty="0"/>
              <a:t>(pseudo-code)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7992888" cy="4104456"/>
              </a:xfrm>
            </p:spPr>
            <p:txBody>
              <a:bodyPr>
                <a:noAutofit/>
              </a:bodyPr>
              <a:lstStyle/>
              <a:p>
                <a:pPr marL="68580" indent="0">
                  <a:buNone/>
                </a:pP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Find_Maximum_Subarray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A,low,high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if high==low</a:t>
                </a:r>
              </a:p>
              <a:p>
                <a:pPr marL="68580" indent="0">
                  <a:buNone/>
                </a:pPr>
                <a:r>
                  <a:rPr lang="en-US" altLang="zh-TW" sz="14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return 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low,high,A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[low])</a:t>
                </a:r>
              </a:p>
              <a:p>
                <a:pPr marL="68580" indent="0">
                  <a:buNone/>
                </a:pP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else </a:t>
                </a:r>
              </a:p>
              <a:p>
                <a:pPr marL="68580" indent="0">
                  <a:buNone/>
                </a:pPr>
                <a:r>
                  <a:rPr lang="en-US" altLang="zh-TW" sz="14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mid=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1400" b="0" i="1" smtClean="0">
                            <a:latin typeface="Cambria Math"/>
                          </a:rPr>
                          <m:t>𝑙𝑜𝑤</m:t>
                        </m:r>
                        <m:r>
                          <a:rPr lang="en-US" altLang="zh-TW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sz="1400" b="0" i="1" smtClean="0">
                            <a:latin typeface="Cambria Math"/>
                          </a:rPr>
                          <m:t>h𝑖𝑔h</m:t>
                        </m:r>
                        <m:r>
                          <a:rPr lang="en-US" altLang="zh-TW" sz="1400" b="0" i="1" smtClean="0">
                            <a:latin typeface="Cambria Math"/>
                          </a:rPr>
                          <m:t>)/2</m:t>
                        </m:r>
                      </m:e>
                    </m:d>
                  </m:oMath>
                </a14:m>
                <a:endParaRPr lang="en-US" altLang="zh-TW" sz="1400" dirty="0" smtClean="0">
                  <a:latin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	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left_low,left_high,left_sum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)=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Find_Maximum_Subarray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A,low,mid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sz="14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right_low,right_high,right_sum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)=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Find_Maximum_Subarray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(A,mid+1,high)</a:t>
                </a:r>
              </a:p>
              <a:p>
                <a:pPr marL="68580" indent="0">
                  <a:buNone/>
                </a:pPr>
                <a:r>
                  <a:rPr lang="en-US" altLang="zh-TW" sz="14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cross_low,cross_high,cross_sum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)=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Find_Max_Crossing_Subarray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A,low,mid,high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endParaRPr lang="en-US" altLang="zh-TW" sz="14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left_sum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&gt;=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right_sum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left_sum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&gt;=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cross_sum</a:t>
                </a:r>
                <a:endParaRPr lang="en-US" altLang="zh-TW" sz="14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sz="14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return 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left_low,left_high,left_sum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else if 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right_sum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&gt;=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left_sum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right_sum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&gt;=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cross_sum</a:t>
                </a:r>
                <a:endParaRPr lang="en-US" altLang="zh-TW" sz="14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sz="14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return 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right_low,right_high,right_sum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else</a:t>
                </a:r>
              </a:p>
              <a:p>
                <a:pPr marL="68580" indent="0">
                  <a:buNone/>
                </a:pPr>
                <a:r>
                  <a:rPr lang="en-US" altLang="zh-TW" sz="14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return (</a:t>
                </a:r>
                <a:r>
                  <a:rPr lang="en-US" altLang="zh-TW" sz="1400" dirty="0" err="1" smtClean="0">
                    <a:latin typeface="Courier New" pitchFamily="49" charset="0"/>
                    <a:cs typeface="Courier New" pitchFamily="49" charset="0"/>
                  </a:rPr>
                  <a:t>cross_low,cross_high,cross_sum</a:t>
                </a:r>
                <a:r>
                  <a:rPr lang="en-US" altLang="zh-TW" sz="14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endParaRPr lang="zh-TW" altLang="en-US" sz="1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7992888" cy="4104456"/>
              </a:xfrm>
              <a:blipFill rotWithShape="1">
                <a:blip r:embed="rId2"/>
                <a:stretch>
                  <a:fillRect b="-6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27984" y="2089051"/>
            <a:ext cx="12898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Case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7984" y="2610691"/>
            <a:ext cx="187220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Recursive Case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3042739"/>
            <a:ext cx="108012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Divide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92280" y="4077072"/>
            <a:ext cx="1080120" cy="24353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Combine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88026" y="2660345"/>
            <a:ext cx="108012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Conquer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3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2787" y="476672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執行時間分析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6333" y="1503970"/>
            <a:ext cx="6777317" cy="3508977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個數字找</a:t>
            </a:r>
            <a:r>
              <a:rPr lang="en-US" altLang="zh-TW" dirty="0" smtClean="0"/>
              <a:t>max-</a:t>
            </a:r>
            <a:r>
              <a:rPr lang="en-US" altLang="zh-TW" dirty="0" err="1" smtClean="0"/>
              <a:t>subarray</a:t>
            </a:r>
            <a:endParaRPr lang="en-US" altLang="zh-TW" dirty="0" smtClean="0"/>
          </a:p>
          <a:p>
            <a:r>
              <a:rPr lang="en-US" altLang="zh-TW" dirty="0" smtClean="0"/>
              <a:t>Base case: n=1</a:t>
            </a:r>
            <a:r>
              <a:rPr lang="zh-TW" altLang="en-US" dirty="0" smtClean="0"/>
              <a:t>的時候直接</a:t>
            </a:r>
            <a:r>
              <a:rPr lang="en-US" altLang="zh-TW" dirty="0" smtClean="0"/>
              <a:t>return.</a:t>
            </a:r>
          </a:p>
          <a:p>
            <a:r>
              <a:rPr lang="en-US" altLang="zh-TW" dirty="0" smtClean="0"/>
              <a:t>Recursive case:</a:t>
            </a:r>
          </a:p>
          <a:p>
            <a:pPr lvl="1"/>
            <a:r>
              <a:rPr lang="en-US" altLang="zh-TW" dirty="0" smtClean="0"/>
              <a:t>Divide: 2</a:t>
            </a:r>
            <a:r>
              <a:rPr lang="zh-TW" altLang="en-US" dirty="0" smtClean="0"/>
              <a:t>個</a:t>
            </a:r>
            <a:r>
              <a:rPr lang="en-US" altLang="zh-TW" dirty="0"/>
              <a:t> </a:t>
            </a:r>
            <a:r>
              <a:rPr lang="en-US" altLang="zh-TW" dirty="0" smtClean="0"/>
              <a:t>n/2</a:t>
            </a:r>
            <a:r>
              <a:rPr lang="zh-TW" altLang="en-US" dirty="0" smtClean="0"/>
              <a:t>個數字找</a:t>
            </a:r>
            <a:r>
              <a:rPr lang="en-US" altLang="zh-TW" dirty="0" smtClean="0"/>
              <a:t>max </a:t>
            </a:r>
            <a:r>
              <a:rPr lang="en-US" altLang="zh-TW" dirty="0" err="1" smtClean="0"/>
              <a:t>subarray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Combine:</a:t>
            </a:r>
          </a:p>
          <a:p>
            <a:pPr lvl="2"/>
            <a:r>
              <a:rPr lang="en-US" altLang="zh-TW" dirty="0" smtClean="0"/>
              <a:t>1. </a:t>
            </a:r>
            <a:r>
              <a:rPr lang="zh-TW" altLang="en-US" dirty="0" smtClean="0"/>
              <a:t>確認</a:t>
            </a:r>
            <a:r>
              <a:rPr lang="en-US" altLang="zh-TW" dirty="0" smtClean="0"/>
              <a:t>n&gt;1, </a:t>
            </a:r>
            <a:r>
              <a:rPr lang="zh-TW" altLang="en-US" dirty="0" smtClean="0"/>
              <a:t>計算中間點位置等等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2. </a:t>
            </a:r>
            <a:r>
              <a:rPr lang="zh-TW" altLang="en-US" dirty="0" smtClean="0"/>
              <a:t>尋找通過</a:t>
            </a:r>
            <a:r>
              <a:rPr lang="en-US" altLang="zh-TW" dirty="0" smtClean="0"/>
              <a:t>mid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max </a:t>
            </a:r>
            <a:r>
              <a:rPr lang="en-US" altLang="zh-TW" dirty="0" err="1" smtClean="0"/>
              <a:t>subarray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3. </a:t>
            </a:r>
            <a:r>
              <a:rPr lang="zh-TW" altLang="en-US" dirty="0" smtClean="0"/>
              <a:t>比較三個</a:t>
            </a:r>
            <a:r>
              <a:rPr lang="en-US" altLang="zh-TW" dirty="0" smtClean="0"/>
              <a:t>max </a:t>
            </a:r>
            <a:r>
              <a:rPr lang="en-US" altLang="zh-TW" dirty="0" err="1" smtClean="0"/>
              <a:t>subarray</a:t>
            </a:r>
            <a:r>
              <a:rPr lang="zh-TW" altLang="en-US" dirty="0" smtClean="0"/>
              <a:t>的大小決定最後結果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300192" y="1946985"/>
                <a:ext cx="14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946985"/>
                <a:ext cx="14665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372200" y="1484784"/>
                <a:ext cx="702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484784"/>
                <a:ext cx="7026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44208" y="2790220"/>
                <a:ext cx="1072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790220"/>
                <a:ext cx="107298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336311" y="3931785"/>
                <a:ext cx="711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11" y="3931785"/>
                <a:ext cx="7112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348130" y="4347694"/>
                <a:ext cx="711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130" y="4347694"/>
                <a:ext cx="71122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547664" y="4797152"/>
                <a:ext cx="5654689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+2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797152"/>
                <a:ext cx="5654689" cy="5648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36311" y="3480455"/>
                <a:ext cx="711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11" y="3480455"/>
                <a:ext cx="71122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417209" y="5469995"/>
                <a:ext cx="2524345" cy="852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209" y="5469995"/>
                <a:ext cx="2524345" cy="85234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236910" y="5526837"/>
                <a:ext cx="98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10" y="5526837"/>
                <a:ext cx="9853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938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236910" y="5845514"/>
                <a:ext cx="98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&gt;1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10" y="5845514"/>
                <a:ext cx="9853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938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344099" y="6030180"/>
                <a:ext cx="2272545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zh-TW" altLang="en-US" b="0" dirty="0" smtClean="0"/>
                  <a:t>解</a:t>
                </a:r>
                <a:r>
                  <a:rPr lang="en-US" altLang="zh-TW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099" y="6030180"/>
                <a:ext cx="227254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70" t="-7937" r="-1070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Today’s Reading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Cormen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4 – 4.1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Divide-and-Conquer</a:t>
            </a:r>
            <a:r>
              <a:rPr lang="zh-TW" altLang="en-US" dirty="0" smtClean="0"/>
              <a:t>的例子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矩陣相乘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找中位數</a:t>
            </a:r>
            <a:endParaRPr lang="en-US" altLang="zh-TW" dirty="0" smtClean="0"/>
          </a:p>
          <a:p>
            <a:r>
              <a:rPr lang="zh-TW" altLang="en-US" dirty="0" smtClean="0"/>
              <a:t>如何解</a:t>
            </a:r>
            <a:r>
              <a:rPr lang="zh-TW" altLang="en-US" dirty="0"/>
              <a:t>遞迴式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Divide-and-Conquer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當碰到一個問題的時候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把問題分解</a:t>
            </a:r>
            <a:r>
              <a:rPr lang="en-US" altLang="zh-TW" dirty="0" smtClean="0"/>
              <a:t>(Divide)</a:t>
            </a:r>
            <a:r>
              <a:rPr lang="zh-TW" altLang="en-US" dirty="0" smtClean="0"/>
              <a:t>成一些</a:t>
            </a:r>
            <a:r>
              <a:rPr lang="zh-TW" altLang="en-US" u="sng" dirty="0" smtClean="0"/>
              <a:t>比較小的同樣問題</a:t>
            </a:r>
            <a:endParaRPr lang="en-US" altLang="zh-TW" u="sng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zh-TW" altLang="en-US" dirty="0" smtClean="0"/>
              <a:t>問題小到可以直接解決</a:t>
            </a:r>
            <a:r>
              <a:rPr lang="en-US" altLang="zh-TW" dirty="0"/>
              <a:t>(Conquer)</a:t>
            </a:r>
            <a:r>
              <a:rPr lang="en-US" altLang="zh-TW" dirty="0" smtClean="0"/>
              <a:t>,</a:t>
            </a:r>
          </a:p>
          <a:p>
            <a:pPr lvl="2"/>
            <a:r>
              <a:rPr lang="en-US" altLang="zh-TW" dirty="0" smtClean="0"/>
              <a:t>then </a:t>
            </a:r>
            <a:r>
              <a:rPr lang="zh-TW" altLang="en-US" dirty="0" smtClean="0"/>
              <a:t>直接解決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else </a:t>
            </a:r>
            <a:r>
              <a:rPr lang="zh-TW" altLang="en-US" dirty="0" smtClean="0"/>
              <a:t>遞迴地</a:t>
            </a:r>
            <a:r>
              <a:rPr lang="zh-TW" altLang="en-US" dirty="0"/>
              <a:t>呼叫自己的</a:t>
            </a:r>
            <a:r>
              <a:rPr lang="zh-TW" altLang="en-US" dirty="0" smtClean="0"/>
              <a:t>分身解決較小的這些問題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把已解決的小問題解答結合</a:t>
            </a:r>
            <a:r>
              <a:rPr lang="en-US" altLang="zh-TW" dirty="0" smtClean="0"/>
              <a:t>(Combine)</a:t>
            </a:r>
            <a:r>
              <a:rPr lang="zh-TW" altLang="en-US" dirty="0" smtClean="0"/>
              <a:t>起來變成原來的問題的解答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07904" y="3563724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Base case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80312" y="3906508"/>
            <a:ext cx="15925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Recursive case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筆跡 6"/>
              <p14:cNvContentPartPr/>
              <p14:nvPr/>
            </p14:nvContentPartPr>
            <p14:xfrm>
              <a:off x="7641000" y="65160"/>
              <a:ext cx="1340640" cy="2141640"/>
            </p14:xfrm>
          </p:contentPart>
        </mc:Choice>
        <mc:Fallback>
          <p:pic>
            <p:nvPicPr>
              <p:cNvPr id="7" name="筆跡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6960" y="50400"/>
                <a:ext cx="1366560" cy="21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9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Divide and Conquer</a:t>
            </a:r>
            <a:r>
              <a:rPr lang="zh-TW" altLang="en-US" dirty="0" smtClean="0"/>
              <a:t>的好處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容易能</a:t>
            </a:r>
            <a:r>
              <a:rPr lang="zh-TW" altLang="en-US" dirty="0"/>
              <a:t>解決困難的</a:t>
            </a:r>
            <a:r>
              <a:rPr lang="zh-TW" altLang="en-US" dirty="0" smtClean="0"/>
              <a:t>問題 </a:t>
            </a:r>
            <a:endParaRPr lang="en-US" altLang="zh-TW" dirty="0" smtClean="0"/>
          </a:p>
          <a:p>
            <a:pPr lvl="1"/>
            <a:r>
              <a:rPr lang="zh-TW" altLang="en-US" dirty="0"/>
              <a:t>思考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解決最簡單的</a:t>
            </a:r>
            <a:r>
              <a:rPr lang="en-US" altLang="zh-TW" dirty="0" smtClean="0"/>
              <a:t>case + </a:t>
            </a:r>
            <a:r>
              <a:rPr lang="zh-TW" altLang="en-US" dirty="0" smtClean="0"/>
              <a:t>整合小問題的答案變成大問題的答案</a:t>
            </a:r>
            <a:endParaRPr lang="en-US" altLang="zh-TW" dirty="0" smtClean="0"/>
          </a:p>
          <a:p>
            <a:r>
              <a:rPr lang="zh-TW" altLang="en-US" dirty="0" smtClean="0"/>
              <a:t>通常也容易因此想出更有效率的演算法</a:t>
            </a:r>
            <a:endParaRPr lang="en-US" altLang="zh-TW" dirty="0" smtClean="0"/>
          </a:p>
          <a:p>
            <a:pPr lvl="1"/>
            <a:r>
              <a:rPr lang="zh-TW" altLang="en-US" dirty="0"/>
              <a:t>執行時間</a:t>
            </a:r>
            <a:r>
              <a:rPr lang="zh-TW" altLang="en-US" dirty="0" smtClean="0"/>
              <a:t>的複雜度比較低</a:t>
            </a:r>
            <a:endParaRPr lang="en-US" altLang="zh-TW" dirty="0" smtClean="0"/>
          </a:p>
          <a:p>
            <a:r>
              <a:rPr lang="zh-TW" altLang="en-US" dirty="0" smtClean="0"/>
              <a:t>適合平行運算 </a:t>
            </a:r>
            <a:r>
              <a:rPr lang="en-US" altLang="zh-TW" dirty="0" smtClean="0"/>
              <a:t>(Multi-core systems!)</a:t>
            </a:r>
          </a:p>
          <a:p>
            <a:r>
              <a:rPr lang="zh-TW" altLang="en-US" dirty="0" smtClean="0"/>
              <a:t>更有效的記憶體存取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小的</a:t>
            </a:r>
            <a:r>
              <a:rPr lang="en-US" altLang="zh-TW" dirty="0" smtClean="0"/>
              <a:t>subprogram</a:t>
            </a:r>
            <a:r>
              <a:rPr lang="zh-TW" altLang="en-US" dirty="0" smtClean="0"/>
              <a:t>與它的</a:t>
            </a:r>
            <a:r>
              <a:rPr lang="en-US" altLang="zh-TW" dirty="0" smtClean="0"/>
              <a:t>subprogram</a:t>
            </a:r>
            <a:r>
              <a:rPr lang="zh-TW" altLang="en-US" dirty="0" smtClean="0"/>
              <a:t>們的資料都可以放在在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而不需要存取速度比較慢的主記憶體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</a:t>
            </a:r>
            <a:r>
              <a:rPr lang="en-US" altLang="zh-TW" dirty="0" smtClean="0"/>
              <a:t>1: </a:t>
            </a:r>
            <a:r>
              <a:rPr lang="zh-TW" altLang="en-US" dirty="0" smtClean="0"/>
              <a:t>河內塔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996952"/>
            <a:ext cx="6777317" cy="283567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規則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每次可以移動每根棍子上最上面的盤子</a:t>
            </a:r>
            <a:r>
              <a:rPr lang="en-US" altLang="zh-TW" dirty="0" smtClean="0"/>
              <a:t>, </a:t>
            </a:r>
            <a:r>
              <a:rPr lang="zh-TW" altLang="en-US" dirty="0"/>
              <a:t>到其他</a:t>
            </a:r>
            <a:r>
              <a:rPr lang="zh-TW" altLang="en-US" dirty="0" smtClean="0"/>
              <a:t>棍子</a:t>
            </a:r>
            <a:r>
              <a:rPr lang="zh-TW" altLang="en-US" dirty="0"/>
              <a:t>已有的盤子</a:t>
            </a:r>
            <a:r>
              <a:rPr lang="zh-TW" altLang="en-US" dirty="0" smtClean="0"/>
              <a:t>上</a:t>
            </a:r>
            <a:r>
              <a:rPr lang="en-US" altLang="zh-TW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大盤子不能放在小盤子上面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一次只能移動一個盤子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456384" cy="152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1: </a:t>
            </a:r>
            <a:r>
              <a:rPr lang="zh-TW" altLang="en-US" dirty="0"/>
              <a:t>河內塔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966644" y="4899738"/>
            <a:ext cx="172819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614716" y="3382622"/>
            <a:ext cx="4320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50620" y="5697252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91880" y="5683153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28184" y="5647149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186860" y="4390734"/>
            <a:ext cx="1287760" cy="5090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468222" y="3886678"/>
            <a:ext cx="72503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63694" y="2492896"/>
            <a:ext cx="32762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目標</a:t>
            </a:r>
            <a:r>
              <a:rPr lang="en-US" altLang="zh-TW" dirty="0" smtClean="0"/>
              <a:t>: n</a:t>
            </a:r>
            <a:r>
              <a:rPr lang="zh-TW" altLang="en-US" dirty="0" smtClean="0"/>
              <a:t>個盤子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柱子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移到柱子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6444208" y="4899738"/>
            <a:ext cx="172819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7092280" y="3382622"/>
            <a:ext cx="4320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664424" y="4390734"/>
            <a:ext cx="1287760" cy="5090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6945786" y="3886678"/>
            <a:ext cx="72503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686309" y="58366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20356" y="58043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161873" y="57580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3635896" y="3891126"/>
            <a:ext cx="1872208" cy="406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93258" y="321297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個盤子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4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28" y="548680"/>
            <a:ext cx="7024744" cy="1143000"/>
          </a:xfrm>
        </p:spPr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1: </a:t>
            </a:r>
            <a:r>
              <a:rPr lang="zh-TW" altLang="en-US" dirty="0"/>
              <a:t>河內塔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50620" y="5697252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91880" y="5683153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28184" y="5647149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686309" y="58366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20356" y="58043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161873" y="57580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1614716" y="5143355"/>
            <a:ext cx="4320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7092280" y="5094976"/>
            <a:ext cx="4320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86309" y="400506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n=1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直接可以把盤子移過去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555776" y="5094976"/>
            <a:ext cx="4032448" cy="300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107801" y="3573016"/>
            <a:ext cx="115701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Base Case: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3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 animBg="1"/>
      <p:bldP spid="30" grpId="0" animBg="1"/>
      <p:bldP spid="6" grpId="0" animBg="1"/>
      <p:bldP spid="6" grpId="1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0270" y="352050"/>
            <a:ext cx="7024744" cy="1143000"/>
          </a:xfrm>
        </p:spPr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1: </a:t>
            </a:r>
            <a:r>
              <a:rPr lang="zh-TW" altLang="en-US" dirty="0"/>
              <a:t>河內塔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50620" y="5697252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91880" y="5683153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28184" y="5647149"/>
            <a:ext cx="216024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686309" y="58366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20356" y="58043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161873" y="57580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966644" y="4899738"/>
            <a:ext cx="172819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1614716" y="3382622"/>
            <a:ext cx="4320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186860" y="4390734"/>
            <a:ext cx="1287760" cy="5090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1468222" y="3886678"/>
            <a:ext cx="72503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899592" y="2996952"/>
            <a:ext cx="1872208" cy="190278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4356618" y="3815940"/>
            <a:ext cx="4320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3928762" y="4824052"/>
            <a:ext cx="1287760" cy="5090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4210124" y="4319996"/>
            <a:ext cx="72503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6442208" y="4899738"/>
            <a:ext cx="172819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7090280" y="3382622"/>
            <a:ext cx="4320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6662424" y="4390734"/>
            <a:ext cx="1287760" cy="5090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6943786" y="3886678"/>
            <a:ext cx="72503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3636538" y="3439341"/>
            <a:ext cx="1872208" cy="190278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6370200" y="2996952"/>
            <a:ext cx="1872208" cy="190278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右箭號 44"/>
          <p:cNvSpPr/>
          <p:nvPr/>
        </p:nvSpPr>
        <p:spPr>
          <a:xfrm>
            <a:off x="2982868" y="3886678"/>
            <a:ext cx="509012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719172" y="3889152"/>
            <a:ext cx="509012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>
            <a:off x="2874239" y="5383770"/>
            <a:ext cx="3317324" cy="238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662489" y="2361333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n-1</a:t>
            </a:r>
            <a:r>
              <a:rPr lang="zh-TW" altLang="en-US" dirty="0" smtClean="0"/>
              <a:t>個盤子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從柱子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移到柱子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066539" y="2359659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n-1</a:t>
            </a:r>
            <a:r>
              <a:rPr lang="zh-TW" altLang="en-US" dirty="0" smtClean="0"/>
              <a:t>個盤子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從柱子</a:t>
            </a:r>
            <a:r>
              <a:rPr lang="en-US" altLang="zh-TW" dirty="0" smtClean="0"/>
              <a:t>2</a:t>
            </a:r>
            <a:r>
              <a:rPr lang="zh-TW" altLang="en-US" dirty="0" smtClean="0"/>
              <a:t>移到柱子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910860" y="612150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把最大的盤子從柱子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移到柱子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138229" y="199032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en-US" altLang="zh-TW" dirty="0"/>
              <a:t>&gt;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24974" y="1505249"/>
            <a:ext cx="16555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Recursive Case: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9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" grpId="0" animBg="1"/>
      <p:bldP spid="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3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/>
      <p:bldP spid="50" grpId="0"/>
      <p:bldP spid="51" grpId="0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1: </a:t>
            </a:r>
            <a:r>
              <a:rPr lang="zh-TW" altLang="en-US" dirty="0"/>
              <a:t>河內塔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Divide</a:t>
            </a:r>
            <a:r>
              <a:rPr lang="zh-TW" altLang="en-US" dirty="0" smtClean="0"/>
              <a:t>在哪裡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原本</a:t>
            </a:r>
            <a:r>
              <a:rPr lang="en-US" altLang="zh-TW" dirty="0" smtClean="0"/>
              <a:t>: n</a:t>
            </a:r>
            <a:r>
              <a:rPr lang="zh-TW" altLang="en-US" dirty="0" smtClean="0"/>
              <a:t>個盤子從柱子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移到柱子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分成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n-1</a:t>
            </a:r>
            <a:r>
              <a:rPr lang="zh-TW" altLang="en-US" dirty="0" smtClean="0"/>
              <a:t>個盤子從柱子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移到柱子</a:t>
            </a:r>
            <a:r>
              <a:rPr lang="en-US" altLang="zh-TW" dirty="0" smtClean="0"/>
              <a:t>2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1</a:t>
            </a:r>
            <a:r>
              <a:rPr lang="zh-TW" altLang="en-US" dirty="0" smtClean="0"/>
              <a:t>個盤子從柱子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移到柱子</a:t>
            </a:r>
            <a:r>
              <a:rPr lang="en-US" altLang="zh-TW" dirty="0" smtClean="0"/>
              <a:t>3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n-1</a:t>
            </a:r>
            <a:r>
              <a:rPr lang="zh-TW" altLang="en-US" dirty="0" smtClean="0"/>
              <a:t>個盤子從柱子</a:t>
            </a:r>
            <a:r>
              <a:rPr lang="en-US" altLang="zh-TW" dirty="0" smtClean="0"/>
              <a:t>2</a:t>
            </a:r>
            <a:r>
              <a:rPr lang="zh-TW" altLang="en-US" dirty="0" smtClean="0"/>
              <a:t>移到柱子</a:t>
            </a:r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Combine</a:t>
            </a:r>
            <a:r>
              <a:rPr lang="zh-TW" altLang="en-US" dirty="0" smtClean="0"/>
              <a:t>在哪裡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這個</a:t>
            </a:r>
            <a:r>
              <a:rPr lang="zh-TW" altLang="en-US" dirty="0" smtClean="0"/>
              <a:t>例子不需要額外</a:t>
            </a:r>
            <a:r>
              <a:rPr lang="en-US" altLang="zh-TW" dirty="0" smtClean="0"/>
              <a:t>combine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84168" y="4005064"/>
            <a:ext cx="24929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zh-TW" altLang="en-US" u="sng" dirty="0"/>
              <a:t>比較小的同樣問題</a:t>
            </a:r>
            <a:endParaRPr lang="en-US" altLang="zh-TW" u="sng" dirty="0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5580112" y="3869999"/>
            <a:ext cx="936104" cy="31973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5364088" y="4189730"/>
            <a:ext cx="1080120" cy="103366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5508104" y="4189730"/>
            <a:ext cx="1008112" cy="39139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15334</TotalTime>
  <Words>1431</Words>
  <Application>Microsoft Office PowerPoint</Application>
  <PresentationFormat>如螢幕大小 (4:3)</PresentationFormat>
  <Paragraphs>374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新細明體</vt:lpstr>
      <vt:lpstr>Calibri</vt:lpstr>
      <vt:lpstr>Cambria Math</vt:lpstr>
      <vt:lpstr>Consolas</vt:lpstr>
      <vt:lpstr>Corbel</vt:lpstr>
      <vt:lpstr>Courier New</vt:lpstr>
      <vt:lpstr>Wingdings</vt:lpstr>
      <vt:lpstr>Wingdings 2</vt:lpstr>
      <vt:lpstr>course information</vt:lpstr>
      <vt:lpstr>Divide and Conquer I</vt:lpstr>
      <vt:lpstr>Algorithm Design Strategy</vt:lpstr>
      <vt:lpstr>什麼是Divide-and-Conquer</vt:lpstr>
      <vt:lpstr>Divide and Conquer的好處</vt:lpstr>
      <vt:lpstr>例子1: 河內塔</vt:lpstr>
      <vt:lpstr>例子1: 河內塔</vt:lpstr>
      <vt:lpstr>例子1: 河內塔</vt:lpstr>
      <vt:lpstr>例子1: 河內塔</vt:lpstr>
      <vt:lpstr>例子1: 河內塔</vt:lpstr>
      <vt:lpstr>例子2: Merge Sort</vt:lpstr>
      <vt:lpstr>例子2: Merge Sort</vt:lpstr>
      <vt:lpstr>例子2: Merge Sort</vt:lpstr>
      <vt:lpstr>例子2: Merge Sort</vt:lpstr>
      <vt:lpstr>Recurrences</vt:lpstr>
      <vt:lpstr>Recurrences</vt:lpstr>
      <vt:lpstr>細節</vt:lpstr>
      <vt:lpstr>股市大亨</vt:lpstr>
      <vt:lpstr>股市大亨:嘗試一</vt:lpstr>
      <vt:lpstr>股市大亨:嘗試二</vt:lpstr>
      <vt:lpstr>股市大亨:嘗試三</vt:lpstr>
      <vt:lpstr>股市大亨:嘗試三</vt:lpstr>
      <vt:lpstr>股市大亨:嘗試三</vt:lpstr>
      <vt:lpstr>股市大亨:嘗試三</vt:lpstr>
      <vt:lpstr>股市大亨:嘗試三</vt:lpstr>
      <vt:lpstr>股市大亨 之 酥多扣的(pseudo-code)</vt:lpstr>
      <vt:lpstr>股市大亨 之 酥多扣的(pseudo-code)</vt:lpstr>
      <vt:lpstr>執行時間分析</vt:lpstr>
      <vt:lpstr>Today’s Reading Assignment</vt:lpstr>
      <vt:lpstr>下次…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II</dc:title>
  <dc:creator>Hsin-Mu Tsai</dc:creator>
  <cp:lastModifiedBy>hsinmu</cp:lastModifiedBy>
  <cp:revision>66</cp:revision>
  <cp:lastPrinted>2011-02-24T14:28:23Z</cp:lastPrinted>
  <dcterms:created xsi:type="dcterms:W3CDTF">2011-02-24T03:28:23Z</dcterms:created>
  <dcterms:modified xsi:type="dcterms:W3CDTF">2014-09-22T09:16:45Z</dcterms:modified>
</cp:coreProperties>
</file>