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67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94660"/>
  </p:normalViewPr>
  <p:slideViewPr>
    <p:cSldViewPr>
      <p:cViewPr varScale="1">
        <p:scale>
          <a:sx n="77" d="100"/>
          <a:sy n="77" d="100"/>
        </p:scale>
        <p:origin x="121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9-18T08:10:05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18037 3321 65 0,'14'-12'34'16,"5"3"0"-16,-10-6 1 15,9 3-24-15,-11-13-3 0,5 3-2 16,-6-3-2-16,1 1 3 16,-7-6-3-16,0 3-2 15,-4-1-1-15,-3-1 1 16,-2-7-2-16,-3 8 1 15,-4-8-1-15,-5 3-2 16,-6-7 2-16,-5 3 2 16,-6-2 1-16,-2 3-2 15,-4 9 0-15,-3 0 0 16,-3 3 0-16,-2 7 0 16,0 7-1-16,1 9 1 15,-6 4-1-15,3 12 1 16,-1-2-1-16,0 9 0 0,-3 13 0 15,2 7 1-15,0 6-1 16,-1 9 4-16,-1 12-4 16,2 7-1-16,4 18 1 15,-2 12 0-15,8 10 0 16,4 13 0-16,7 5 0 16,5 10-4-16,13 4 3 15,5 1 1-15,5 3 0 16,10-6-1-16,7-1 1 15,4-4-1-15,9-2 1 16,5-17-1-16,6-8 0 16,11-9 1-16,8-19 0 0,10-14 0 15,7-20-1-15,7-18 0 16,7-20 1-16,3-17 0 16,5-19 1-16,3-19-1 15,-2-18 1-15,-1-9 1 16,-4-17 0-16,-5-9-1 15,-9-14 1-15,-4-13-1 16,-10-11 0-16,-8 1 0 16,-7-6-1-16,-8-5 0 15,-7-1 0-15,-7-5 1 16,-5-1 1-16,-9 9-2 16,-5 4 1-16,-9 3-1 15,-5 7 1-15,-2 7-1 0,-4 5 1 16,-2 19-1-16,-3 13 0 15,-1 5 0-15,-2 15-1 16,-2 9 2 0,-2 11 0-16,-7 9-2 0,-4 12 1 15,-4 3 1-15,-7 11-1 16,-1 8-1-16,-2 1 1 16,4 8 0-16,3 5 0 15,3 0 0-15,8 0-1 16,7 2-1-16,11-2-1 15,2-5-2-15,13 14-8 16,2-24-26-16,0 0-1 16,23 4 0-16,4 1 0 0</inkml:trace>
  <inkml:trace contextRef="#ctx0" brushRef="#br0" timeOffset="685.5056">19500 2248 72 0,'-23'-2'34'15,"-4"11"-1"-15,-7 1 1 16,0 17-27-16,-10-3-1 16,6 15-4-16,-13 6 1 15,2 19-2-15,-4 15 2 16,3 14 2-16,-3 14-3 16,3 10-2-16,-3 20 2 15,-1 17-1-15,4 12 2 0,6 2-2 16,8 6 1-16,5 4-5 15,11-3 3-15,7 2 1 16,12-14-1-16,8-10 1 16,13-10-1-16,6-7 0 15,5-14 1-15,8-9 1 16,4-8-1-16,4-12 0 16,0-6 0-16,2-5 1 15,0-9 0-15,-5-5-1 16,0-9 0-16,-8-7 0 15,0-6 1-15,-7-1-1 16,-8-12 0-16,-1-1 0 0,-6-4 0 16,-4-8-1-16,-4 0-1 15,-4-8-1-15,-2-1-3 16,0-11-16-16,-17-11-19 16,4-6-1-16,3-11 0 15,-3-16 0-15</inkml:trace>
  <inkml:trace contextRef="#ctx0" brushRef="#br0" timeOffset="1518.0591">20103 3099 78 0,'3'23'35'0,"4"6"-4"16,-5 1 3-16,7 19-31 0,-7 6 1 16,7 21 1-16,-4 5-3 15,-3 19 0-15,-1 9-1 16,-2 16 1 0,-4 12-1-16,-2 4 1 0,-6-2-1 15,0-6 0-15,-3-13 0 16,1-10 0-16,1-22 0 15,2-16-1-15,3-30 2 16,8-20-2-16,1-22 1 16,11-41 0-16,5-17 0 15,2-31-1-15,6-23 2 16,9-26-1-16,4-24 0 16,10-12 1-16,6-6 1 0,18 0-2 15,5 7 1-15,7 17 0 16,0 16-1-1,2 23 1-15,-7 22-1 16,-7 26-1-16,-16 18 0 0,-13 20-1 16,-15 22 2-16,-9 20 3 15,-11 18-2-15,-7 21 2 16,0 18-2-16,-6 8 0 16,2 26-1-16,0 17 1 15,-3 5-1-15,3 5-4 16,-1 9 3-16,0 4-2 15,-1 8 1-15,0 0 1 16,-1-5-1-16,6-10 0 16,-1 0 1-16,5-11 0 15,2-9 0-15,6-9 0 16,10-15 0-16,4-12-1 16,7-17 1-16,4-11 1 0,3-12-2 15,4-10 2-15,2-13-1 16,-4-8 0-16,-3-16 0 15,2-13-1-15,-8-6 0 16,-9-12-4-16,3 8-10 16,-15-21-25-16,-2 1-1 15,-11-13 0-15,1 3 0 16</inkml:trace>
  <inkml:trace contextRef="#ctx0" brushRef="#br0" timeOffset="2237.5404">22698 1932 81 0,'32'-23'36'16,"4"12"-1"-16,1-4 1 16,14 11-28-16,-14 4-2 15,7 10-4-15,0 3 2 16,5 15-3-16,1 5 3 15,16 13-3-15,3 12 2 0,9 11-2 16,0 9 2 0,9 20-3-16,2 20 1 0,-1 13 1 15,-7 12-1-15,-7 15-1 16,-8 10 1-16,-11 9-2 16,-11 5 3-16,-15 4 1 15,-19 2-1-15,-11-5-2 16,-20 5 1-16,-16-3 0 15,-16-3-1-15,-13-4 1 16,-16-3-2-16,-7-7 2 16,-10-12-2-16,-2-5 0 15,-3-18 1-15,6-9 0 16,4-20 1-16,12-14-2 0,14-17 1 16,13-21-1-16,14-18 0 15,9-24 0-15,16-18-2 16,9-26-3-1,12-11-3-15,-8-26-32 0,18-14 1 16,-4-19-1-16,10-9 0 16</inkml:trace>
  <inkml:trace contextRef="#ctx0" brushRef="#br0" timeOffset="2958.1057">21052 2263 79 0,'29'-9'35'0,"4"-7"0"16,11 7-1-16,-2-13-23 16,15 7-3-16,-10-8-1 15,12 9-2-15,-10-2-1 16,-1 6-1-16,-5 2 0 15,-5 6-1-15,-10 10-1 16,-8 3 0-16,-11 8 0 16,-7 6 0-16,-15 6-1 15,-12 6 1-15,-9 2-1 0,-7 4-2 16,-6 0 1-16,-3 5-1 16,-3-7 2-16,7 0-3 15,4-2 4-15,15 0-4 16,13-4 4-16,15 0 0 15,12-7 0-15,18 0 0 16,14-6 0-16,10 2 0 16,11-10 0-16,-3-6-1 15,3-3 1-15,-3-1-2 16,-7 1 1-16,-10-5-1 16,-7 1-2-16,-13-15-3 15,-4 21-9-15,-21-21-24 16,-1 14 1-16,-2-31-1 0,-2 16 1 15</inkml:trace>
  <inkml:trace contextRef="#ctx0" brushRef="#br0" timeOffset="3138.2401">21877 2627 79 0,'26'17'37'0,"-2"-3"-2"15,5 13 1-15,-11-10-29 16,9 11-3-16,-4-1-2 15,2-4-2-15,-7 3-1 16,-5-10-3-16,11 10-20 16,-24-26-12-16,17 5 1 15,-15-18-1-15,2-2 1 0</inkml:trace>
  <inkml:trace contextRef="#ctx0" brushRef="#br0" timeOffset="3546.5237">22177 2067 97 0,'-1'12'35'16,"1"-12"1"-16,22 9-1 15,-3-10-30-15,17 3-1 16,3-3-1-16,8-2-2 0,2 2 0 15,4 4 0 1,-3-3 0-16,-4 1-1 0,-5 4 0 16,-6 1 1-1,-10 7-1-15,-8 4 0 0,-8 5 0 16,-8 2 1-16,-2 9-2 16,-4 3 2-16,-4 2-2 15,2 8-1-15,-5 0 2 16,-1 4-3-16,-5 6 2 15,1 7-2-15,-3-4 2 16,-2 2-2-16,-2-1 2 16,-1-7-1-16,3 0 1 15,-4-10-4-15,14-1-6 0,-12-22-23 16,13-4-2-16,-5-20-1 16,8-7 2-1</inkml:trace>
  <inkml:trace contextRef="#ctx0" brushRef="#br0" timeOffset="3838.7998">22196 2428 56 0,'0'0'38'16,"0"0"-1"-16,10-9-1 15,4-3-13-15,14 13-17 0,-1-6 0 16,14 5-3-1,2-2 0-15,6 0-3 16,3-2 1-16,4 3 1 16,4-2 0-16,-3-2-1 0,1 1 0 15,-7 1 0-15,-5-2 0 16,-5 3 1-16,-10-2-2 16,-9 3 3-16,-7 1-6 15,-15 0 0-15,0 0-32 16,0 0-3-16,-23 15-1 15,-5-20-2-15</inkml:trace>
  <inkml:trace contextRef="#ctx0" brushRef="#br0" timeOffset="6239.403">22816 2882 22 0,'0'11'30'16,"0"-11"2"-16,0 0-1 16,4 15-13-16,-4-15-6 15,0 0-2-15,0 0-3 16,0 0-1-16,0 0-1 16,0 0-3-16,0 0-1 15,0 0-2-15,11-9-1 0,-6-3-2 16,10 9-5-16,-13-18-8 15,-2 21-15 1,20-25-3-16,-8 19 2 16,-12 6-1-16</inkml:trace>
  <inkml:trace contextRef="#ctx0" brushRef="#br0" timeOffset="7410.1946">23136 2774 1 0,'19'23'10'16,"-19"-23"10"-16,24 20-2 16,-11-16-13-16,3-5-3 15,-1-4 0-15,2-7-1 16,-1-3 0-16,-4-4 0 15,0-1 0-15,-1-6-1 16,-2 1-2-16,-2-3 1 16,-2 5-1-16,-1 2 0 0,-1 1 2 15,-1 2-1-15,0 7 1 16,-2 11 1-16,6-10 1 16,-6 10 4-16,0 0 3 15,-1 11 0-15,3 6 0 16,-8-7 0-16,10 8 0 15,-9-5-2-15,6 1-1 16,-1-14-4-16,-1 18-2 16,1-18-1-16,0 0 0 15,11 2-2-15,-11-2-1 16,15-14-2-16,-9 2-3 16,7 4-1-16,-9-6-3 15,12 10 0-15,-16 4 1 0,20-6 3 16,-20 6 1-16,22 3 4 15,-8 3 3-15,-2 7 4 16,4-1 2 0,-3 3 1-16,3 2 1 0,-4-4 2 15,7 10 0-15,-7-7-1 16,4 2 0-16,-16-18-2 16,23 23-1-16,-23-23-1 15,18 7-1-15,-18-7-1 16,14-10 0-16,-11-6 1 15,-3 16 2-15,14-29-1 16,-3 14 1-16,-6-9 0 0,7 12 0 16,-4-9-1-16,6 10-1 15,-1-1-1-15,3 6-1 16,0 0-1 0,2 7 1-16,1 0 0 0,0 2-1 15,-1 4 1-15,0 3-1 16,-3-1 0-16,1 2 0 15,-2 1 1-15,-2-3-1 16,-2 3 1-16,-1-1 1 16,-9-11-1-16,15 12 1 15,-15-12-1-15,16 5 1 16,-16-5-1-16,22-11 0 16,-6 1-1-16,2 4 0 0,3-6 0 15,1 2 0-15,1 1-1 16,-1 0 1-1,-1 2 0-15,-2 6 0 16,-2-7 0-16,-2 6 0 0,-3 6 0 16,0-4 0-16,-12 0 0 15,21 3 0-15,-10 0 0 16,1-1 1-16,1 5-1 16,2-4 1-16,0-2-1 15,2 5 0-15,-1-2 1 16,0-3-1-16,-3 1 1 15,1 6 0-15,-14-8-1 16,21 3 1-16,-21-3-1 0,14 3 0 16,-14-3-4-1,0 0-15-15,0 0-13 16,12-1-3-16,-12 1 2 16,0 0-2-16</inkml:trace>
  <inkml:trace contextRef="#ctx0" brushRef="#br0" timeOffset="11858.2611">20208 6558 45 0,'-5'-11'37'15,"5"11"0"1,-7-14 1-16,7 14-26 16,0 0-2-16,0 0-3 15,0 0 0-15,0 0-2 0,-4 29-3 16,4 5 0-16,-1 10-2 15,0 19 1-15,-2 23-1 16,-4 22 0-16,-8 30-2 16,-5 24 2-16,-6 31 0 15,-6 33 0-15,-3 37 0 16,-13 23 0-16,1 29 1 16,-2 20-1-16,-2 13 3 0,2 20-2 15,-1 51 0 1,6-44 0-16,-1-7 0 0,8-10 1 15,-2-16 0 1,4-17-1-16,2-22 0 0,0-28 1 16,5-81 1-16,-5 16-1 15,5-43-1-15,-2-24 0 16,8-37-1-16,5-29 0 16,5-25 0-16,1-24-3 15,11-28 0-15,-15-2-2 16,14-24-3-16,-15-27-11 15,8 4-21-15,-13-11 1 16,-7-2-1-16,-8-5 2 0</inkml:trace>
  <inkml:trace contextRef="#ctx0" brushRef="#br0" timeOffset="12122.4379">18912 12717 71 0,'-4'31'38'0,"8"4"0"16,11 9 2-16,-3-3-31 15,18 17-3-15,2 0 0 16,11 14-2-16,-3 6 0 16,1 6-2-16,0-2 1 15,6 1 0-15,0-13-1 16,9-11 1-16,5-20-2 16,10-22 0-16,10-29 1 15,10-27-2-15,15-17-1 16,4-21-1-16,6-7-2 15,-4-13-2-15,-1 13-7 16,-21 2-28-16,-11 21-1 0,-24 17 1 16,-29 22 0-16</inkml:trace>
  <inkml:trace contextRef="#ctx0" brushRef="#br0" timeOffset="12714.8603">17024 15042 99 0,'-59'68'42'0,"-3"1"-1"16,9 15-2-16,-2 12-37 15,0 13-2-15,13 18-1 16,6 22 0-16,9 22 0 16,14 12 1-16,18 9 0 15,12-5 1-15,21-16 0 16,19-24-1-16,18-34 1 15,14-38 0-15,10-46 0 16,8-42-1-16,7-43 2 0,2-35 0 16,-1-32-1-16,0-27 1 15,-10-28 0-15,-8-16-1 16,-11-18-1 0,-14-10 0-16,-17-7 0 0,-18 13 0 15,-25 11 0-15,-20 15 0 16,-25 27 0-16,-21 31 0 15,-23 31 1-15,-18 37 0 16,-21 26 0-16,-14 20-1 16,-5 20 1-16,1 13 0 15,2 5-1-15,9 8 0 16,14 4 1-16,14-3-2 0,23 3-1 16,19-3-1-16,23 0-4 15,8-15-21-15,32 16-13 16,13-10 0-1,22 6-3-15,17-9 2 0</inkml:trace>
  <inkml:trace contextRef="#ctx0" brushRef="#br0" timeOffset="13167.1616">19355 14368 91 0,'-42'4'40'0,"5"18"-2"15,-10 8 0-15,0 21-34 16,-7 6-1-16,0 23-2 15,-9 20 0-15,-3 16 1 16,-4 17-1-16,-1 13 1 16,1 18-1-16,4 14 1 15,4 8-1-15,9 7-1 16,13 3 1-16,14-12 0 0,14-8 0 16,20-8 0-1,16-26 0-15,18-11-1 16,17-17 0-16,12-24 2 15,11-24-2-15,7-12-1 0,3-14 1 16,5-24-2-16,-6-8 1 16,-5-16-2-16,-8-10-1 15,-12-4-5-15,2 4-27 16,-30-16-4-16,-7 8 0 16,-30-2-1-16</inkml:trace>
  <inkml:trace contextRef="#ctx0" brushRef="#br0" timeOffset="13834.6075">19931 14927 89 0,'28'23'40'15,"-12"3"0"-15,1 16-2 16,-5 12-36-16,-10 14-1 16,-1 22-1-16,-6 18 0 15,-6 17-1-15,-5 11 1 16,-5 11 0-16,-3 1 1 15,2-7 0-15,4-9-2 0,4-26 2 16,9-26-1-16,10-29 0 16,11-34 0-16,15-39-1 15,10-31 2-15,13-38-1 16,14-28 2-16,8-20-1 16,7-27 1-16,12-20-1 15,11-2 1-15,8 2 1 16,8 10-2-16,-5 14 1 15,-2 20-1-15,-12 25 0 16,-10 33-1-16,-21 31 2 16,-14 35-1-16,-23 35-1 15,-20 29 0-15,-15 40-1 0,-13 28 1 16,-15 28 0-16,1 24-1 16,-7 23 1-16,3 5 0 15,1-1-1-15,6-1 1 16,8-20 0-1,10-13-1-15,12-17 1 0,9-25 0 16,5-25 0-16,8-19-2 16,4-19 2-16,4-19 0 15,3-10 1-15,1-18-1 16,3-20 0-16,-4-6-1 16,1-8-1-16,-6-16-2 15,3 3-8-15,-20-18-28 16,7-1-1-16,-19-13-1 0,1 6 0 15</inkml:trace>
  <inkml:trace contextRef="#ctx0" brushRef="#br0" timeOffset="14269.8983">21703 13715 86 0,'0'0'38'0,"6"12"1"15,-6-12-2-15,14 3-33 16,-1-7-1-16,18 3 0 16,7-4 0-16,15-3 0 15,17-1 0-15,17-1 1 16,14-5-1-16,21 1 0 16,7 0-1-16,10-1 0 15,4-1-1-15,0 8-1 16,-9-3 1-16,-10 4-1 15,-17 3 0-15,-19 3-1 16,-23 3-1-16,-21-3-2 16,-19 7-4-16,-25-6-27 15,-29 0-6-15,-14-4 0 0,-11 6-1 16</inkml:trace>
  <inkml:trace contextRef="#ctx0" brushRef="#br0" timeOffset="14810.2775">21929 13798 83 0,'-6'11'38'0,"6"-11"-1"16,0 0 1-16,-16 8-33 0,16-8-2 15,0 18 0-15,0-1-2 16,-2 10 1-16,0 8-1 16,-1 13 1-16,3 11-2 15,-3 11 3-15,5 11-2 16,-1 6 0-16,1 5 0 16,7-2-1-16,-1 0 1 15,3-8-1-15,0-11 0 16,2-12 0-16,-1-9 0 15,-1-16 0-15,-4-7 0 16,-2-15 1-16,-5-12 0 16,0 0 1-16,-9-17-1 15,-5-4 0-15,-5-7 0 0,-4-3 1 16,-6-4-1-16,-6-3 0 16,-3 2 0-16,-3-2 0 15,1 5 0-15,0 3-1 16,1 4 0-16,5 4 0 15,2 3 0-15,10 4 0 16,2 6 0-16,7 1 0 16,13 8-1-16,-13-10 0 15,13 10-1-15,0 0-2 16,0 0-1-16,1 27-6 16,-1-27-30-16,5 17 1 15,-5-17-1-15,24 11 1 0</inkml:trace>
  <inkml:trace contextRef="#ctx0" brushRef="#br0" timeOffset="15381.6603">22255 13959 87 0,'18'-1'37'0,"-3"-9"0"16,7 10-4-16,-5-13-29 16,14 0-1-1,4 0-1-15,6 1 0 0,9 1 1 16,9 0 0-16,1 3-1 15,6 4 0-15,-3-1 0 16,-2 4-1-16,-7-1 1 16,-5 4-1-16,-16 2 0 15,-6 1 1-15,-13-3-1 16,-14-2 0-16,0 0 0 16,4 23 1-16,-13-8-1 15,-2 1-2-15,-1 5 2 0,-2 7-2 16,-1 10 1-1,0 8 0-15,-2 11 0 16,1 3 0-16,-3 9-1 16,-1 7 1-16,1 3 0 0,0-1 0 15,4-2-1-15,2-3 0 16,2-10 0-16,4-4 1 16,3-11-1-16,2-14 0 15,1-8 0-15,4-11 0 16,-3-15 0-16,0 0-2 15,0 0-1-15,8-32-2 16,-2 16-9-16,-9-19-24 16,8 4 1-16,-11-6-1 15,4 4 0-15</inkml:trace>
  <inkml:trace contextRef="#ctx0" brushRef="#br0" timeOffset="15741.9288">22366 14497 62 0,'0'0'38'15,"21"7"1"-15,-3-10-2 16,10 7-12-16,0-19-20 16,19 2-1-16,2-7-2 15,10 0 1-15,2-3-1 16,10 0 0-16,1 0 1 15,0 9-1-15,-7-2-1 16,-7 0 0-16,-9 5 0 16,-12 5 0-16,-10 0 0 0,-14 5-2 15,-13 1 1-15,0 0 0 16,0 0 0-16,-14 11 0 16,1-6 1-16,1-1-2 15,1 5 1-15,11-9-2 16,-18 12 0-16,18-12-3 15,-16 13-8-15,3-11-26 16,13-2-2-16,-14-4 1 16,14 4-1-16</inkml:trace>
  <inkml:trace contextRef="#ctx0" brushRef="#br0" timeOffset="16505.5053">23545 13287 67 0,'12'-6'38'0,"-12"6"-1"16,16 3 0-16,1 5-26 15,-17-8-6-15,28 8-1 16,-12 1-1-16,5 11-1 15,-1 1 0-15,6 9 0 16,0 13 0-16,1 8 0 16,3 6 0-16,2 9 0 15,0 7-1-15,2 1-1 16,0 10 1-16,-2 2 0 16,-3 0 0-16,-4 8-1 0,-6 1 1 15,0 0 0-15,-7 5-1 16,-4 2 1-16,-2 2-2 15,-2-3 2 1,-2 1-1-16,0-5 0 0,-5 0 0 16,1-3 0-16,-4 5 0 15,-5-2 0-15,-3-2 2 16,-2 2 0-16,-4 0-1 16,-5 3 0-16,-2-3 1 15,-1-1-1-15,-6-11-1 16,2-1 1-16,-2-6-1 15,5-5-1-15,-4-6 2 16,2-3-1-16,1-2 0 0,3 4 0 16,-2-1 0-1,0 3 1-15,-1-3 1 16,0 0-1-16,-1 0-1 16,-2-8 1-16,0 2 0 0,4-10 1 15,-2-2-1-15,6-9-1 16,4-6 0-16,3-9 0 15,6-3-2-15,-2-12-6 16,14-8-33-16,-6-15-2 16,5-19-2-16,-8-23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5406F-5C16-478D-B016-3FAE54915275}" type="datetimeFigureOut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F4B02-0E04-4B43-B9C9-E2DFDE0D1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2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DE627EF-1C62-432D-B470-5951068DC093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05C-155A-4EA2-AA58-D373FBFE8F2B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2337-21DD-4407-9CE4-17B632F488F8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E33D-7578-433F-8F9D-4CE5D6207A69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D11C-5559-405E-B7CB-75AC15BF58A8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8167-1399-4AD7-BC8D-C4FDF0C586C2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4ABD-BC99-4E39-93D4-F827520F905B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78C4-140C-462D-B2BA-CB4F89BC93FC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17-9F39-44C3-8F02-B0AFD86E9C9B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AFBE-A0FD-41B6-8CC4-9BBEC52DABEE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2A3-07AF-4ACB-9ADA-F459CA29CDC4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D744FE5-507A-4210-A059-D9BE5224DF88}" type="datetime1">
              <a:rPr lang="zh-TW" altLang="en-US" smtClean="0"/>
              <a:t>2014/9/18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7232AAF-AAA6-4BD8-82F1-3B830EF50D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9" Type="http://schemas.openxmlformats.org/officeDocument/2006/relationships/image" Target="../media/image101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38" Type="http://schemas.openxmlformats.org/officeDocument/2006/relationships/image" Target="../media/image100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8" Type="http://schemas.openxmlformats.org/officeDocument/2006/relationships/image" Target="../media/image70.png"/><Relationship Id="rId3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Divide and </a:t>
            </a:r>
            <a:r>
              <a:rPr lang="en-US" altLang="zh-TW" dirty="0" smtClean="0"/>
              <a:t>Conquer II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smtClean="0"/>
              <a:t>2013/09/12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8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632966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矩陣相乘 </a:t>
            </a:r>
            <a:r>
              <a:rPr lang="en-US" altLang="zh-TW" dirty="0"/>
              <a:t>– </a:t>
            </a:r>
            <a:r>
              <a:rPr lang="en-US" altLang="zh-TW" dirty="0" err="1"/>
              <a:t>Strassen’s</a:t>
            </a:r>
            <a:r>
              <a:rPr lang="en-US" altLang="zh-TW" dirty="0"/>
              <a:t>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3" y="2323652"/>
                <a:ext cx="2376380" cy="3508977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3" y="2323652"/>
                <a:ext cx="2376380" cy="3508977"/>
              </a:xfrm>
              <a:blipFill rotWithShape="1">
                <a:blip r:embed="rId2"/>
                <a:stretch>
                  <a:fillRect b="-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4139952" y="2372571"/>
                <a:ext cx="2376380" cy="3508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2471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517904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21408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372571"/>
                <a:ext cx="2376380" cy="35089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圖說文字 6"/>
          <p:cNvSpPr/>
          <p:nvPr/>
        </p:nvSpPr>
        <p:spPr>
          <a:xfrm>
            <a:off x="6482269" y="5589240"/>
            <a:ext cx="2160240" cy="720080"/>
          </a:xfrm>
          <a:prstGeom prst="wedgeRoundRectCallout">
            <a:avLst>
              <a:gd name="adj1" fmla="val -64371"/>
              <a:gd name="adj2" fmla="val -233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Not at all obvious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1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560958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矩陣相乘 </a:t>
            </a:r>
            <a:r>
              <a:rPr lang="en-US" altLang="zh-TW" dirty="0"/>
              <a:t>– </a:t>
            </a:r>
            <a:r>
              <a:rPr lang="en-US" altLang="zh-TW" dirty="0" err="1"/>
              <a:t>Strassen’s</a:t>
            </a:r>
            <a:r>
              <a:rPr lang="en-US" altLang="zh-TW" dirty="0"/>
              <a:t>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132856"/>
                <a:ext cx="8784976" cy="4320480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                                   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b="0" dirty="0" smtClean="0">
                    <a:latin typeface="Cambria Math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endParaRPr lang="en-US" altLang="zh-TW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            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                                                        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                                      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zh-TW" altLang="en-US" dirty="0" smtClean="0"/>
                  <a:t>用類似的方法</a:t>
                </a:r>
                <a:endParaRPr lang="en-US" altLang="zh-TW" dirty="0" smtClean="0"/>
              </a:p>
              <a:p>
                <a:r>
                  <a:rPr lang="en-US" altLang="zh-TW" dirty="0" smtClean="0"/>
                  <a:t>&lt;Reading assignment&gt; Textbook 4.2</a:t>
                </a:r>
              </a:p>
              <a:p>
                <a:r>
                  <a:rPr lang="en-US" altLang="zh-TW" dirty="0" smtClean="0"/>
                  <a:t>&lt;Homework for yourself&gt; Exercise 4.2-1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132856"/>
                <a:ext cx="8784976" cy="43204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圓角矩形圖說文字 4"/>
          <p:cNvSpPr/>
          <p:nvPr/>
        </p:nvSpPr>
        <p:spPr>
          <a:xfrm>
            <a:off x="6482269" y="5589240"/>
            <a:ext cx="2160240" cy="720080"/>
          </a:xfrm>
          <a:prstGeom prst="wedgeRoundRectCallout">
            <a:avLst>
              <a:gd name="adj1" fmla="val -54696"/>
              <a:gd name="adj2" fmla="val -1503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Not at all obvious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8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48895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矩陣相乘 </a:t>
            </a:r>
            <a:r>
              <a:rPr lang="en-US" altLang="zh-TW" dirty="0"/>
              <a:t>– </a:t>
            </a:r>
            <a:r>
              <a:rPr lang="en-US" altLang="zh-TW" dirty="0" err="1"/>
              <a:t>Strassen’s</a:t>
            </a:r>
            <a:r>
              <a:rPr lang="en-US" altLang="zh-TW" dirty="0"/>
              <a:t>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556792"/>
                <a:ext cx="7200916" cy="475252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TW" altLang="en-US" dirty="0" smtClean="0"/>
                  <a:t>實用嗎</a:t>
                </a:r>
                <a:r>
                  <a:rPr lang="en-US" altLang="zh-TW" dirty="0" smtClean="0"/>
                  <a:t>?</a:t>
                </a:r>
                <a:r>
                  <a:rPr lang="zh-TW" altLang="en-US" dirty="0" smtClean="0"/>
                  <a:t> </a:t>
                </a:r>
                <a:r>
                  <a:rPr lang="zh-TW" altLang="en-US" dirty="0"/>
                  <a:t>好用</a:t>
                </a:r>
                <a:r>
                  <a:rPr lang="zh-TW" altLang="en-US" dirty="0" smtClean="0"/>
                  <a:t>嗎</a:t>
                </a:r>
                <a:r>
                  <a:rPr lang="en-US" altLang="zh-TW" dirty="0" smtClean="0"/>
                  <a:t>? </a:t>
                </a:r>
                <a:r>
                  <a:rPr lang="zh-TW" altLang="en-US" dirty="0" smtClean="0"/>
                  <a:t>讓我們來挑毛病</a:t>
                </a:r>
                <a:r>
                  <a:rPr lang="en-US" altLang="zh-TW" dirty="0" smtClean="0"/>
                  <a:t>:</a:t>
                </a:r>
              </a:p>
              <a:p>
                <a:pPr marL="52578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𝑙𝑔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constant</a:t>
                </a:r>
                <a:r>
                  <a:rPr lang="zh-TW" altLang="en-US" dirty="0" smtClean="0"/>
                  <a:t>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大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那些</a:t>
                </a:r>
                <a:r>
                  <a:rPr lang="en-US" altLang="zh-TW" dirty="0" smtClean="0"/>
                  <a:t>sub-matrices</a:t>
                </a:r>
                <a:r>
                  <a:rPr lang="zh-TW" altLang="en-US" dirty="0" smtClean="0"/>
                  <a:t>要花額外的空間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當是</a:t>
                </a:r>
                <a:r>
                  <a:rPr lang="en-US" altLang="zh-TW" dirty="0" smtClean="0"/>
                  <a:t>Sparse Matrix</a:t>
                </a:r>
                <a:r>
                  <a:rPr lang="zh-TW" altLang="en-US" dirty="0" smtClean="0"/>
                  <a:t>時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特別為</a:t>
                </a:r>
                <a:r>
                  <a:rPr lang="en-US" altLang="zh-TW" dirty="0" smtClean="0"/>
                  <a:t>Sparse Matrix</a:t>
                </a:r>
                <a:r>
                  <a:rPr lang="zh-TW" altLang="en-US" dirty="0" smtClean="0"/>
                  <a:t>設計的方法比較快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 err="1" smtClean="0"/>
                  <a:t>Strassen’s</a:t>
                </a:r>
                <a:r>
                  <a:rPr lang="en-US" altLang="zh-TW" dirty="0" smtClean="0"/>
                  <a:t> method is not as numerically stable as </a:t>
                </a:r>
                <a:r>
                  <a:rPr lang="zh-TW" altLang="en-US" dirty="0" smtClean="0"/>
                  <a:t>基本法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1990</a:t>
                </a:r>
                <a:r>
                  <a:rPr lang="zh-TW" altLang="en-US" dirty="0" smtClean="0"/>
                  <a:t>年代的部分研究減輕了</a:t>
                </a:r>
                <a:r>
                  <a:rPr lang="en-US" altLang="zh-TW" dirty="0" smtClean="0"/>
                  <a:t>2&amp;4</a:t>
                </a:r>
                <a:r>
                  <a:rPr lang="zh-TW" altLang="en-US" dirty="0" smtClean="0"/>
                  <a:t>的壞處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所以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Strassen’s</a:t>
                </a:r>
                <a:r>
                  <a:rPr lang="en-US" altLang="zh-TW" dirty="0" smtClean="0"/>
                  <a:t> method</a:t>
                </a:r>
                <a:r>
                  <a:rPr lang="zh-TW" altLang="en-US" dirty="0" smtClean="0"/>
                  <a:t>有什麼用呢</a:t>
                </a:r>
                <a:r>
                  <a:rPr lang="en-US" altLang="zh-TW" dirty="0" smtClean="0"/>
                  <a:t>? </a:t>
                </a:r>
              </a:p>
              <a:p>
                <a:r>
                  <a:rPr lang="en-US" altLang="zh-TW" dirty="0" smtClean="0"/>
                  <a:t>Key: find the crossover point and combine the two algorithms.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目前所知</a:t>
                </a:r>
                <a:r>
                  <a:rPr lang="en-US" altLang="zh-TW" dirty="0" smtClean="0"/>
                  <a:t>, the most asymptotically efficient algorithm has a running time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2.376</m:t>
                            </m:r>
                          </m:sup>
                        </m:sSup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(Coppersmith and </a:t>
                </a:r>
                <a:r>
                  <a:rPr lang="en-US" altLang="zh-TW" dirty="0" err="1" smtClean="0"/>
                  <a:t>Winograd</a:t>
                </a:r>
                <a:r>
                  <a:rPr lang="en-US" altLang="zh-TW" dirty="0" smtClean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556792"/>
                <a:ext cx="7200916" cy="4752528"/>
              </a:xfrm>
              <a:blipFill rotWithShape="1">
                <a:blip r:embed="rId2"/>
                <a:stretch>
                  <a:fillRect t="-1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接下來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r>
              <a:rPr lang="en-US" altLang="zh-TW" dirty="0" smtClean="0"/>
              <a:t>: </a:t>
            </a:r>
            <a:r>
              <a:rPr lang="zh-TW" altLang="en-US" dirty="0" smtClean="0"/>
              <a:t>我們要怎麼解遞迴式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zh-TW" altLang="en-US" dirty="0" smtClean="0"/>
              <a:t>取代法</a:t>
            </a:r>
            <a:endParaRPr lang="en-US" altLang="zh-TW" dirty="0" smtClean="0"/>
          </a:p>
          <a:p>
            <a:r>
              <a:rPr lang="zh-TW" altLang="en-US" dirty="0" smtClean="0"/>
              <a:t>遞迴樹法</a:t>
            </a:r>
            <a:endParaRPr lang="en-US" altLang="zh-TW" dirty="0" smtClean="0"/>
          </a:p>
          <a:p>
            <a:r>
              <a:rPr lang="zh-TW" altLang="en-US" dirty="0" smtClean="0"/>
              <a:t>大師定理法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74598"/>
            <a:ext cx="3204325" cy="342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724128" y="6287080"/>
            <a:ext cx="3020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http://www.origin-zero.com/senzi/JOKE1.jpg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48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取代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2798183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猜</a:t>
            </a:r>
            <a:r>
              <a:rPr lang="zh-TW" altLang="en-US" dirty="0" smtClean="0"/>
              <a:t>答案的形式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1880" y="2797372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用數學歸納法證明此形式成立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2987824" y="296094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箭號 (上彎) 9"/>
          <p:cNvSpPr/>
          <p:nvPr/>
        </p:nvSpPr>
        <p:spPr>
          <a:xfrm flipH="1">
            <a:off x="2123728" y="3704098"/>
            <a:ext cx="2376264" cy="8640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5940152" y="296094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516216" y="2780928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得到</a:t>
            </a:r>
            <a:r>
              <a:rPr lang="zh-TW" altLang="en-US" dirty="0" smtClean="0"/>
              <a:t>遞迴式的解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33010" y="2543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成功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988694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失敗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5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取代</a:t>
            </a:r>
            <a:r>
              <a:rPr lang="zh-TW" altLang="en-US" dirty="0" smtClean="0"/>
              <a:t>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例子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7200916" cy="3508977"/>
              </a:xfrm>
            </p:spPr>
            <p:txBody>
              <a:bodyPr/>
              <a:lstStyle/>
              <a:p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猜測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用歸納法</a:t>
                </a:r>
                <a:r>
                  <a:rPr lang="zh-TW" altLang="en-US" dirty="0" smtClean="0"/>
                  <a:t>證明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c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log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</m:t>
                    </m:r>
                  </m:oMath>
                </a14:m>
                <a:r>
                  <a:rPr lang="en-US" altLang="zh-TW" dirty="0" smtClean="0"/>
                  <a:t>, for a constant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假設</a:t>
                </a:r>
                <a:r>
                  <a:rPr lang="zh-TW" altLang="en-US" dirty="0"/>
                  <a:t>上面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bound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m&lt;n</a:t>
                </a:r>
                <a:r>
                  <a:rPr lang="zh-TW" altLang="en-US" dirty="0" smtClean="0"/>
                  <a:t>時成立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𝑚</m:t>
                    </m:r>
                    <m:r>
                      <a:rPr lang="en-US" altLang="zh-TW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 smtClean="0"/>
                  <a:t>時亦成立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也就是說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c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7200916" cy="350897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52736"/>
            <a:ext cx="14001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8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取代法</a:t>
            </a:r>
            <a:r>
              <a:rPr lang="en-US" altLang="zh-TW" dirty="0"/>
              <a:t>-</a:t>
            </a:r>
            <a:r>
              <a:rPr lang="zh-TW" altLang="en-US" dirty="0" smtClean="0"/>
              <a:t>例子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       </m:t>
                    </m:r>
                    <m:r>
                      <a:rPr lang="en-US" altLang="zh-TW" i="1">
                        <a:latin typeface="Cambria Math"/>
                      </a:rPr>
                      <m:t>=2</m:t>
                    </m:r>
                    <m:r>
                      <a:rPr lang="en-US" altLang="zh-TW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≤2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log</m:t>
                    </m:r>
                    <m:r>
                      <a:rPr lang="en-US" altLang="zh-TW" b="0" i="1" smtClean="0">
                        <a:latin typeface="Cambria Math"/>
                      </a:rPr>
                      <m:t> 2+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22994" y="5085184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as long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≥1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94" y="5085184"/>
                <a:ext cx="187220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32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取代法</a:t>
            </a:r>
            <a:r>
              <a:rPr lang="en-US" altLang="zh-TW" dirty="0"/>
              <a:t>-</a:t>
            </a:r>
            <a:r>
              <a:rPr lang="zh-TW" altLang="en-US" dirty="0" smtClean="0"/>
              <a:t>例子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接著必須也證明邊界條件成立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有時候需要多</a:t>
                </a:r>
                <a:r>
                  <a:rPr lang="zh-TW" altLang="en-US" dirty="0" smtClean="0"/>
                  <a:t>一點努力</a:t>
                </a:r>
                <a:r>
                  <a:rPr lang="en-US" altLang="zh-TW" dirty="0" smtClean="0"/>
                  <a:t>….</a:t>
                </a:r>
              </a:p>
              <a:p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我們必須證明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=1 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天不從人</a:t>
                </a:r>
                <a:r>
                  <a:rPr lang="zh-TW" altLang="en-US" dirty="0" smtClean="0"/>
                  <a:t>願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TW" altLang="en-US" dirty="0" smtClean="0"/>
                  <a:t>時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=1&gt;0=</m:t>
                    </m:r>
                    <m:r>
                      <a:rPr lang="en-US" altLang="zh-TW" b="0" i="1" dirty="0" smtClean="0">
                        <a:latin typeface="Cambria Math"/>
                      </a:rPr>
                      <m:t>𝑐𝑛</m:t>
                    </m:r>
                    <m:func>
                      <m:func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娃</a:t>
                </a:r>
                <a:r>
                  <a:rPr lang="en-US" altLang="zh-TW" dirty="0" smtClean="0"/>
                  <a:t>~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82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取代法</a:t>
            </a:r>
            <a:r>
              <a:rPr lang="en-US" altLang="zh-TW" dirty="0"/>
              <a:t>-</a:t>
            </a:r>
            <a:r>
              <a:rPr lang="zh-TW" altLang="en-US" dirty="0" smtClean="0"/>
              <a:t>例子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事實上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我們只須證明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當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 smtClean="0"/>
                  <a:t>時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TW" altLang="en-US" dirty="0" smtClean="0"/>
                  <a:t>即可</a:t>
                </a:r>
                <a:r>
                  <a:rPr lang="en-US" altLang="zh-TW" dirty="0" smtClean="0"/>
                  <a:t>. (</a:t>
                </a:r>
                <a:r>
                  <a:rPr lang="zh-TW" altLang="en-US" dirty="0" smtClean="0"/>
                  <a:t>把不聽話的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TW" altLang="en-US" dirty="0" smtClean="0"/>
                  <a:t>拔掉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從原本的遞迴式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我們可以得到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=4, 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=5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接著設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altLang="zh-TW" dirty="0" smtClean="0"/>
                  <a:t>.</a:t>
                </a:r>
                <a:r>
                  <a:rPr lang="zh-TW" altLang="en-US" dirty="0" smtClean="0"/>
                  <a:t> 我們發現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 2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</m:func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&amp;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 3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e>
                    </m:func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只要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en-US" altLang="zh-TW" dirty="0" smtClean="0"/>
                  <a:t>) </a:t>
                </a:r>
                <a:r>
                  <a:rPr lang="zh-TW" altLang="en-US" dirty="0" smtClean="0"/>
                  <a:t>至此可以使邊界條件成立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喔</a:t>
                </a:r>
                <a:r>
                  <a:rPr lang="zh-TW" altLang="en-US" dirty="0" smtClean="0"/>
                  <a:t>耶</a:t>
                </a:r>
                <a:r>
                  <a:rPr lang="en-US" altLang="zh-TW" dirty="0" smtClean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b="-3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60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取代法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怎麼猜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200915" cy="3508977"/>
          </a:xfrm>
        </p:spPr>
        <p:txBody>
          <a:bodyPr/>
          <a:lstStyle/>
          <a:p>
            <a:r>
              <a:rPr lang="zh-TW" altLang="en-US" dirty="0" smtClean="0"/>
              <a:t>靠經驗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zh-TW" altLang="en-US" dirty="0" smtClean="0"/>
              <a:t>跟沒講一樣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一些小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根據以前看過類似的遞迴式來猜測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使用等一下要介紹的遞迴樹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證明比較鬆的</a:t>
            </a:r>
            <a:r>
              <a:rPr lang="en-US" altLang="zh-TW" dirty="0" smtClean="0"/>
              <a:t>upper bound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lower bound</a:t>
            </a:r>
            <a:r>
              <a:rPr lang="zh-TW" altLang="en-US" dirty="0" smtClean="0"/>
              <a:t>來慢慢接近</a:t>
            </a:r>
            <a:r>
              <a:rPr lang="en-US" altLang="zh-TW" dirty="0" smtClean="0"/>
              <a:t>tight bound</a:t>
            </a:r>
          </a:p>
          <a:p>
            <a:pPr marL="525780" indent="-4572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2736304" cy="1807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圓角矩形圖說文字 4"/>
          <p:cNvSpPr/>
          <p:nvPr/>
        </p:nvSpPr>
        <p:spPr>
          <a:xfrm>
            <a:off x="1187624" y="2276871"/>
            <a:ext cx="1368152" cy="576065"/>
          </a:xfrm>
          <a:prstGeom prst="wedgeRoundRectCallout">
            <a:avLst>
              <a:gd name="adj1" fmla="val 226774"/>
              <a:gd name="adj2" fmla="val -2820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652120" y="4437112"/>
                <a:ext cx="2790636" cy="564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=2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</a:rPr>
                            <m:t>+17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437112"/>
                <a:ext cx="2790636" cy="564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/>
          <p:cNvSpPr/>
          <p:nvPr/>
        </p:nvSpPr>
        <p:spPr>
          <a:xfrm>
            <a:off x="7452320" y="4437112"/>
            <a:ext cx="432048" cy="56489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300192" y="1779195"/>
            <a:ext cx="12961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老工匠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16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矩陣相乘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:</a:t>
                </a:r>
              </a:p>
              <a:p>
                <a:r>
                  <a:rPr lang="en-US" altLang="zh-TW" dirty="0" smtClean="0"/>
                  <a:t>Input: A, B </a:t>
                </a:r>
                <a:r>
                  <a:rPr lang="zh-TW" altLang="en-US" dirty="0" smtClean="0"/>
                  <a:t>都是 </a:t>
                </a:r>
                <a:r>
                  <a:rPr lang="en-US" altLang="zh-TW" dirty="0" smtClean="0"/>
                  <a:t>n x n 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Square Matrix</a:t>
                </a:r>
              </a:p>
              <a:p>
                <a:r>
                  <a:rPr lang="en-US" altLang="zh-TW" smtClean="0"/>
                  <a:t>Output</a:t>
                </a:r>
                <a:r>
                  <a:rPr lang="en-US" altLang="zh-TW" dirty="0" smtClean="0"/>
                  <a:t>: C, n x n 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square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C</m:t>
                    </m:r>
                    <m:r>
                      <a:rPr lang="en-US" altLang="zh-TW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A</m:t>
                    </m:r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7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取代法</a:t>
            </a:r>
            <a:r>
              <a:rPr lang="en-US" altLang="zh-TW" dirty="0"/>
              <a:t>-</a:t>
            </a:r>
            <a:r>
              <a:rPr lang="zh-TW" altLang="en-US" dirty="0" smtClean="0"/>
              <a:t>小技巧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題目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猜測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歸納法證明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+1=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r>
                      <a:rPr lang="en-US" altLang="zh-TW" b="0" i="1" smtClean="0">
                        <a:latin typeface="Cambria Math"/>
                      </a:rPr>
                      <m:t>+1≰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𝑐𝑛</m:t>
                    </m:r>
                  </m:oMath>
                </a14:m>
                <a:endParaRPr lang="en-US" altLang="zh-TW" b="0" dirty="0" smtClean="0"/>
              </a:p>
              <a:p>
                <a:r>
                  <a:rPr lang="zh-TW" altLang="en-US" dirty="0"/>
                  <a:t>爛掉</a:t>
                </a:r>
                <a:r>
                  <a:rPr lang="zh-TW" altLang="en-US" dirty="0" smtClean="0"/>
                  <a:t>了</a:t>
                </a:r>
                <a:r>
                  <a:rPr lang="en-US" altLang="zh-TW" dirty="0" smtClean="0"/>
                  <a:t>…</a:t>
                </a:r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取代法</a:t>
            </a:r>
            <a:r>
              <a:rPr lang="en-US" altLang="zh-TW" dirty="0"/>
              <a:t>-</a:t>
            </a:r>
            <a:r>
              <a:rPr lang="zh-TW" altLang="en-US" dirty="0" smtClean="0"/>
              <a:t>小技巧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方法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改使用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b="1" u="sng" dirty="0" smtClean="0"/>
                  <a:t>(</a:t>
                </a:r>
                <a:r>
                  <a:rPr lang="zh-TW" altLang="en-US" b="1" u="sng" dirty="0" smtClean="0"/>
                  <a:t>減掉一個</a:t>
                </a:r>
                <a:r>
                  <a:rPr lang="en-US" altLang="zh-TW" b="1" u="sng" dirty="0" smtClean="0"/>
                  <a:t>order</a:t>
                </a:r>
                <a:r>
                  <a:rPr lang="zh-TW" altLang="en-US" b="1" u="sng" dirty="0" smtClean="0"/>
                  <a:t>較低的</a:t>
                </a:r>
                <a:r>
                  <a:rPr lang="en-US" altLang="zh-TW" b="1" u="sng" dirty="0" smtClean="0"/>
                  <a:t>term)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                   ≤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r>
                      <a:rPr lang="en-US" altLang="zh-TW" b="0" i="1" smtClean="0">
                        <a:latin typeface="Cambria Math"/>
                      </a:rPr>
                      <m:t>−2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(as long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然後繼續選</a:t>
                </a:r>
                <a:r>
                  <a:rPr lang="en-US" altLang="zh-TW" dirty="0" smtClean="0"/>
                  <a:t>c, </a:t>
                </a:r>
                <a:r>
                  <a:rPr lang="zh-TW" altLang="en-US" dirty="0" smtClean="0"/>
                  <a:t>使得</a:t>
                </a:r>
                <a:r>
                  <a:rPr lang="en-US" altLang="zh-TW" dirty="0" smtClean="0"/>
                  <a:t>boundary condition</a:t>
                </a:r>
                <a:r>
                  <a:rPr lang="zh-TW" altLang="en-US" dirty="0" smtClean="0"/>
                  <a:t>成立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在此省略</a:t>
                </a:r>
                <a:r>
                  <a:rPr lang="en-US" altLang="zh-TW" dirty="0" smtClean="0"/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5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取代</a:t>
            </a:r>
            <a:r>
              <a:rPr lang="zh-TW" altLang="en-US" dirty="0" smtClean="0"/>
              <a:t>法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小技巧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看起來挺嚇人的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替換</a:t>
                </a:r>
                <a:r>
                  <a:rPr lang="zh-TW" altLang="en-US" dirty="0" smtClean="0"/>
                  <a:t>變數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b="0" dirty="0" smtClean="0"/>
                  <a:t>定義</a:t>
                </a:r>
                <a:r>
                  <a:rPr lang="en-US" altLang="zh-TW" b="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sym typeface="Wingdings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  <a:sym typeface="Wingdings" pitchFamily="2" charset="2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sym typeface="Wingdings" pitchFamily="2" charset="2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sym typeface="Wingdings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  <a:sym typeface="Wingdings" pitchFamily="2" charset="2"/>
                              </a:rPr>
                              <m:t>𝑚</m:t>
                            </m:r>
                          </m:e>
                        </m:func>
                      </m:e>
                    </m:d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  <a:sym typeface="Wingdings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e>
                    </m:func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  <a:sym typeface="Wingdings" pitchFamily="2" charset="2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sym typeface="Wingdings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  <a:sym typeface="Wingdings" pitchFamily="2" charset="2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89" b="-3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27984" y="3140968"/>
            <a:ext cx="18549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暫時不管</a:t>
            </a:r>
            <a:r>
              <a:rPr lang="en-US" altLang="zh-TW" dirty="0" smtClean="0"/>
              <a:t>flooring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37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39952" y="178312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畫</a:t>
            </a:r>
            <a:r>
              <a:rPr lang="zh-TW" altLang="en-US" dirty="0" smtClean="0"/>
              <a:t>出遞迴樹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4139952" y="458112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用數學歸納法證明此解成立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39952" y="3140156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用比較不嚴謹的方法加總得到</a:t>
            </a:r>
            <a:r>
              <a:rPr lang="zh-TW" altLang="en-US" dirty="0"/>
              <a:t>解</a:t>
            </a:r>
            <a:endParaRPr lang="en-US" altLang="zh-TW" dirty="0" smtClean="0"/>
          </a:p>
        </p:txBody>
      </p:sp>
      <p:sp>
        <p:nvSpPr>
          <p:cNvPr id="11" name="向下箭號 10"/>
          <p:cNvSpPr/>
          <p:nvPr/>
        </p:nvSpPr>
        <p:spPr>
          <a:xfrm>
            <a:off x="4905522" y="2593889"/>
            <a:ext cx="79208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4905522" y="4005064"/>
            <a:ext cx="79208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024744" cy="792088"/>
          </a:xfrm>
        </p:spPr>
        <p:txBody>
          <a:bodyPr/>
          <a:lstStyle/>
          <a:p>
            <a:r>
              <a:rPr lang="zh-TW" altLang="en-US" dirty="0" smtClean="0"/>
              <a:t>遞迴樹法</a:t>
            </a:r>
            <a:r>
              <a:rPr lang="en-US" altLang="zh-TW" dirty="0" smtClean="0"/>
              <a:t>–</a:t>
            </a:r>
            <a:r>
              <a:rPr lang="zh-TW" altLang="en-US" dirty="0" smtClean="0"/>
              <a:t>例子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980728"/>
                <a:ext cx="6777317" cy="745308"/>
              </a:xfrm>
            </p:spPr>
            <p:txBody>
              <a:bodyPr/>
              <a:lstStyle/>
              <a:p>
                <a:r>
                  <a:rPr lang="zh-TW" altLang="en-US" dirty="0" smtClean="0"/>
                  <a:t>例子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=3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980728"/>
                <a:ext cx="6777317" cy="74530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24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799535" y="1861279"/>
                <a:ext cx="703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35" y="1861279"/>
                <a:ext cx="7034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685114" y="2726796"/>
                <a:ext cx="70346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114" y="2726796"/>
                <a:ext cx="703462" cy="564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538085" y="2689969"/>
                <a:ext cx="70346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85" y="2689969"/>
                <a:ext cx="703462" cy="5648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66158" y="2671488"/>
                <a:ext cx="70346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58" y="2671488"/>
                <a:ext cx="703462" cy="5648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862807" y="1861279"/>
                <a:ext cx="588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07" y="1861279"/>
                <a:ext cx="58862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752722" y="2635274"/>
                <a:ext cx="853439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722" y="2635274"/>
                <a:ext cx="853439" cy="61959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460213" y="2645542"/>
                <a:ext cx="853439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13" y="2645542"/>
                <a:ext cx="853439" cy="61959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645734" y="2672101"/>
                <a:ext cx="853439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734" y="2672101"/>
                <a:ext cx="853439" cy="61959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/>
          <p:cNvCxnSpPr>
            <a:stCxn id="18" idx="2"/>
            <a:endCxn id="20" idx="0"/>
          </p:cNvCxnSpPr>
          <p:nvPr/>
        </p:nvCxnSpPr>
        <p:spPr>
          <a:xfrm flipH="1">
            <a:off x="2886933" y="2230611"/>
            <a:ext cx="1270186" cy="414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8" idx="2"/>
            <a:endCxn id="19" idx="0"/>
          </p:cNvCxnSpPr>
          <p:nvPr/>
        </p:nvCxnSpPr>
        <p:spPr>
          <a:xfrm>
            <a:off x="4157119" y="2230611"/>
            <a:ext cx="22323" cy="404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2"/>
            <a:endCxn id="21" idx="0"/>
          </p:cNvCxnSpPr>
          <p:nvPr/>
        </p:nvCxnSpPr>
        <p:spPr>
          <a:xfrm>
            <a:off x="4157119" y="2230611"/>
            <a:ext cx="1915335" cy="44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20" idx="2"/>
            <a:endCxn id="36" idx="0"/>
          </p:cNvCxnSpPr>
          <p:nvPr/>
        </p:nvCxnSpPr>
        <p:spPr>
          <a:xfrm flipH="1">
            <a:off x="1489419" y="3265135"/>
            <a:ext cx="1397514" cy="529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0" idx="2"/>
            <a:endCxn id="37" idx="0"/>
          </p:cNvCxnSpPr>
          <p:nvPr/>
        </p:nvCxnSpPr>
        <p:spPr>
          <a:xfrm flipH="1">
            <a:off x="2246476" y="3265135"/>
            <a:ext cx="640457" cy="529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0" idx="2"/>
            <a:endCxn id="38" idx="0"/>
          </p:cNvCxnSpPr>
          <p:nvPr/>
        </p:nvCxnSpPr>
        <p:spPr>
          <a:xfrm>
            <a:off x="2886933" y="3265135"/>
            <a:ext cx="61405" cy="529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077960" y="3794768"/>
                <a:ext cx="82291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60" y="3794768"/>
                <a:ext cx="822918" cy="56669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835017" y="3794985"/>
                <a:ext cx="82291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17" y="3794985"/>
                <a:ext cx="822918" cy="56669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536879" y="3794985"/>
                <a:ext cx="82291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879" y="3794985"/>
                <a:ext cx="822918" cy="56669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>
            <a:stCxn id="21" idx="2"/>
            <a:endCxn id="46" idx="0"/>
          </p:cNvCxnSpPr>
          <p:nvPr/>
        </p:nvCxnSpPr>
        <p:spPr>
          <a:xfrm flipH="1">
            <a:off x="5578108" y="3291694"/>
            <a:ext cx="494346" cy="494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21" idx="2"/>
            <a:endCxn id="47" idx="0"/>
          </p:cNvCxnSpPr>
          <p:nvPr/>
        </p:nvCxnSpPr>
        <p:spPr>
          <a:xfrm>
            <a:off x="6072454" y="3291694"/>
            <a:ext cx="132238" cy="503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1" idx="2"/>
            <a:endCxn id="48" idx="0"/>
          </p:cNvCxnSpPr>
          <p:nvPr/>
        </p:nvCxnSpPr>
        <p:spPr>
          <a:xfrm>
            <a:off x="6072454" y="3291694"/>
            <a:ext cx="805891" cy="503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166649" y="3785911"/>
                <a:ext cx="82291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49" y="3785911"/>
                <a:ext cx="822918" cy="56669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793233" y="3795202"/>
                <a:ext cx="82291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33" y="3795202"/>
                <a:ext cx="822918" cy="56669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466886" y="3795202"/>
                <a:ext cx="82291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86" y="3795202"/>
                <a:ext cx="822918" cy="56669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接點 48"/>
          <p:cNvCxnSpPr>
            <a:endCxn id="52" idx="0"/>
          </p:cNvCxnSpPr>
          <p:nvPr/>
        </p:nvCxnSpPr>
        <p:spPr>
          <a:xfrm flipH="1">
            <a:off x="3583711" y="3191848"/>
            <a:ext cx="446466" cy="603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endCxn id="53" idx="0"/>
          </p:cNvCxnSpPr>
          <p:nvPr/>
        </p:nvCxnSpPr>
        <p:spPr>
          <a:xfrm>
            <a:off x="4030177" y="3191848"/>
            <a:ext cx="271988" cy="603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54" idx="0"/>
          </p:cNvCxnSpPr>
          <p:nvPr/>
        </p:nvCxnSpPr>
        <p:spPr>
          <a:xfrm>
            <a:off x="4030177" y="3191848"/>
            <a:ext cx="945641" cy="603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172252" y="3794985"/>
                <a:ext cx="82291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252" y="3794985"/>
                <a:ext cx="822918" cy="56669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890706" y="3795202"/>
                <a:ext cx="82291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6" y="3795202"/>
                <a:ext cx="822918" cy="56669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564359" y="3795202"/>
                <a:ext cx="82291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359" y="3795202"/>
                <a:ext cx="822918" cy="56669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1002971" y="3976858"/>
                <a:ext cx="972895" cy="62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71" y="3976858"/>
                <a:ext cx="972895" cy="62138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1782289" y="3964449"/>
                <a:ext cx="972895" cy="62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289" y="3964449"/>
                <a:ext cx="972895" cy="62138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461890" y="3976858"/>
                <a:ext cx="972895" cy="62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90" y="3976858"/>
                <a:ext cx="972895" cy="62138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3105440" y="3964448"/>
                <a:ext cx="972895" cy="62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440" y="3964448"/>
                <a:ext cx="972895" cy="62138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3884758" y="3952039"/>
                <a:ext cx="972895" cy="62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758" y="3952039"/>
                <a:ext cx="972895" cy="62138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4564359" y="3964448"/>
                <a:ext cx="972895" cy="62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359" y="3964448"/>
                <a:ext cx="972895" cy="62138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5157297" y="3964447"/>
                <a:ext cx="972895" cy="62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97" y="3964447"/>
                <a:ext cx="972895" cy="62138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5936615" y="3952038"/>
                <a:ext cx="972895" cy="62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615" y="3952038"/>
                <a:ext cx="972895" cy="62138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6616216" y="3964447"/>
                <a:ext cx="972895" cy="62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16" y="3964447"/>
                <a:ext cx="972895" cy="62138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字方塊 92"/>
          <p:cNvSpPr txBox="1"/>
          <p:nvPr/>
        </p:nvSpPr>
        <p:spPr>
          <a:xfrm>
            <a:off x="2199666" y="5382679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…………………………………………………………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077960" y="5382706"/>
                <a:ext cx="694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60" y="5382706"/>
                <a:ext cx="694677" cy="369332"/>
              </a:xfrm>
              <a:prstGeom prst="rect">
                <a:avLst/>
              </a:prstGeom>
              <a:blipFill rotWithShape="1">
                <a:blip r:embed="rId2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6616216" y="5382760"/>
                <a:ext cx="694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16" y="5382760"/>
                <a:ext cx="694677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接點 97"/>
          <p:cNvCxnSpPr/>
          <p:nvPr/>
        </p:nvCxnSpPr>
        <p:spPr>
          <a:xfrm>
            <a:off x="6963554" y="5085265"/>
            <a:ext cx="0" cy="2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1435058" y="5128267"/>
            <a:ext cx="0" cy="29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7884368" y="1866067"/>
                <a:ext cx="588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866067"/>
                <a:ext cx="588623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7736891" y="2689969"/>
                <a:ext cx="88357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891" y="2689969"/>
                <a:ext cx="883575" cy="6127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7550815" y="3693860"/>
                <a:ext cx="1255728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815" y="3693860"/>
                <a:ext cx="1255728" cy="769378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7726222" y="5277014"/>
                <a:ext cx="120924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22" y="5277014"/>
                <a:ext cx="1209241" cy="40498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29397" y="5681997"/>
                <a:ext cx="126406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/>
                  <a:t>level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" y="5681997"/>
                <a:ext cx="1264064" cy="369332"/>
              </a:xfrm>
              <a:prstGeom prst="rect">
                <a:avLst/>
              </a:prstGeom>
              <a:blipFill rotWithShape="1">
                <a:blip r:embed="rId35"/>
                <a:stretch>
                  <a:fillRect l="-3810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/>
              <p:cNvSpPr txBox="1"/>
              <p:nvPr/>
            </p:nvSpPr>
            <p:spPr>
              <a:xfrm>
                <a:off x="35496" y="1858924"/>
                <a:ext cx="80227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/>
                  <a:t>level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1" name="文字方塊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858924"/>
                <a:ext cx="802271" cy="369332"/>
              </a:xfrm>
              <a:prstGeom prst="rect">
                <a:avLst/>
              </a:prstGeom>
              <a:blipFill rotWithShape="1">
                <a:blip r:embed="rId36"/>
                <a:stretch>
                  <a:fillRect l="-5970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35496" y="2648266"/>
                <a:ext cx="80227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/>
                  <a:t>level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648266"/>
                <a:ext cx="802271" cy="369332"/>
              </a:xfrm>
              <a:prstGeom prst="rect">
                <a:avLst/>
              </a:prstGeom>
              <a:blipFill rotWithShape="1">
                <a:blip r:embed="rId37"/>
                <a:stretch>
                  <a:fillRect l="-5970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35496" y="4009625"/>
                <a:ext cx="80227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/>
                  <a:t>level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009625"/>
                <a:ext cx="802271" cy="369332"/>
              </a:xfrm>
              <a:prstGeom prst="rect">
                <a:avLst/>
              </a:prstGeom>
              <a:blipFill rotWithShape="1">
                <a:blip r:embed="rId38"/>
                <a:stretch>
                  <a:fillRect l="-5970" t="-634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3090879" y="5848837"/>
                <a:ext cx="2446375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node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79" y="5848837"/>
                <a:ext cx="2446375" cy="381643"/>
              </a:xfrm>
              <a:prstGeom prst="rect">
                <a:avLst/>
              </a:prstGeom>
              <a:blipFill rotWithShape="1">
                <a:blip r:embed="rId39"/>
                <a:stretch>
                  <a:fillRect t="-6349" r="-1496" b="-23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7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8" grpId="0"/>
      <p:bldP spid="19" grpId="0"/>
      <p:bldP spid="20" grpId="0"/>
      <p:bldP spid="21" grpId="0"/>
      <p:bldP spid="36" grpId="0"/>
      <p:bldP spid="36" grpId="1"/>
      <p:bldP spid="37" grpId="0"/>
      <p:bldP spid="37" grpId="1"/>
      <p:bldP spid="38" grpId="0"/>
      <p:bldP spid="38" grpId="1"/>
      <p:bldP spid="46" grpId="0"/>
      <p:bldP spid="46" grpId="1"/>
      <p:bldP spid="47" grpId="0"/>
      <p:bldP spid="47" grpId="1"/>
      <p:bldP spid="48" grpId="0"/>
      <p:bldP spid="48" grpId="1"/>
      <p:bldP spid="52" grpId="0"/>
      <p:bldP spid="52" grpId="1"/>
      <p:bldP spid="53" grpId="0"/>
      <p:bldP spid="53" grpId="1"/>
      <p:bldP spid="54" grpId="0"/>
      <p:bldP spid="54" grpId="1"/>
      <p:bldP spid="83" grpId="0"/>
      <p:bldP spid="84" grpId="0"/>
      <p:bldP spid="85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01" grpId="0"/>
      <p:bldP spid="103" grpId="0"/>
      <p:bldP spid="104" grpId="0"/>
      <p:bldP spid="108" grpId="0"/>
      <p:bldP spid="110" grpId="0" animBg="1"/>
      <p:bldP spid="111" grpId="0" animBg="1"/>
      <p:bldP spid="112" grpId="0" animBg="1"/>
      <p:bldP spid="113" grpId="0" animBg="1"/>
      <p:bldP spid="1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4744" cy="1143000"/>
          </a:xfrm>
        </p:spPr>
        <p:txBody>
          <a:bodyPr/>
          <a:lstStyle/>
          <a:p>
            <a:r>
              <a:rPr lang="zh-TW" altLang="en-US" dirty="0"/>
              <a:t>遞迴樹</a:t>
            </a:r>
            <a:r>
              <a:rPr lang="zh-TW" altLang="en-US" dirty="0" smtClean="0"/>
              <a:t>法</a:t>
            </a:r>
            <a:r>
              <a:rPr lang="en-US" altLang="zh-TW" dirty="0"/>
              <a:t>–</a:t>
            </a:r>
            <a:r>
              <a:rPr lang="zh-TW" altLang="en-US" dirty="0"/>
              <a:t>例子</a:t>
            </a:r>
            <a:r>
              <a:rPr lang="en-US" altLang="zh-TW" dirty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412776"/>
                <a:ext cx="7632964" cy="4824536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16</m:t>
                            </m:r>
                          </m:den>
                        </m:f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13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412776"/>
                <a:ext cx="7632964" cy="482453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5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遞迴樹</a:t>
            </a:r>
            <a:r>
              <a:rPr lang="zh-TW" altLang="en-US" dirty="0" smtClean="0"/>
              <a:t>法</a:t>
            </a:r>
            <a:r>
              <a:rPr lang="en-US" altLang="zh-TW" dirty="0"/>
              <a:t>–</a:t>
            </a:r>
            <a:r>
              <a:rPr lang="zh-TW" altLang="en-US" dirty="0"/>
              <a:t>例子</a:t>
            </a:r>
            <a:r>
              <a:rPr lang="en-US" altLang="zh-TW" dirty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TW" altLang="en-US" dirty="0" smtClean="0"/>
                  <a:t>用歸納法證明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 for some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≤3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≤3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≤3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26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276938" y="5517232"/>
                <a:ext cx="222419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as long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13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38" y="5517232"/>
                <a:ext cx="2224199" cy="506870"/>
              </a:xfrm>
              <a:prstGeom prst="rect">
                <a:avLst/>
              </a:prstGeom>
              <a:blipFill rotWithShape="1">
                <a:blip r:embed="rId3"/>
                <a:stretch>
                  <a:fillRect l="-2473" b="-6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遞迴樹法</a:t>
            </a:r>
            <a:r>
              <a:rPr lang="en-US" altLang="zh-TW" dirty="0"/>
              <a:t>–</a:t>
            </a:r>
            <a:r>
              <a:rPr lang="zh-TW" altLang="en-US" dirty="0" smtClean="0"/>
              <a:t>例子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例子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請一位同學</a:t>
                </a:r>
                <a:r>
                  <a:rPr lang="zh-TW" altLang="en-US" dirty="0" smtClean="0"/>
                  <a:t>上來畫遞迴樹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有點跛腳的遞迴樹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4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遞迴樹法</a:t>
            </a:r>
            <a:r>
              <a:rPr lang="en-US" altLang="zh-TW" dirty="0"/>
              <a:t>–</a:t>
            </a:r>
            <a:r>
              <a:rPr lang="zh-TW" altLang="en-US" dirty="0"/>
              <a:t>例子</a:t>
            </a:r>
            <a:r>
              <a:rPr lang="en-US" altLang="zh-TW" dirty="0"/>
              <a:t>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TW" altLang="en-US" b="0" dirty="0" smtClean="0">
                    <a:latin typeface="Cambria Math"/>
                  </a:rPr>
                  <a:t>歸納法證明</a:t>
                </a:r>
                <a:r>
                  <a:rPr lang="en-US" altLang="zh-TW" b="0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𝑑𝑛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𝑑𝑛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e>
                        </m:func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e>
                        </m:func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</m:func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cn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𝑑𝑛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𝑑𝑛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e>
                        </m:func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𝑐𝑛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𝑑𝑛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28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779912" y="5733256"/>
                <a:ext cx="2187715" cy="569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as long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e>
                        </m:func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733256"/>
                <a:ext cx="2187715" cy="569900"/>
              </a:xfrm>
              <a:prstGeom prst="rect">
                <a:avLst/>
              </a:prstGeom>
              <a:blipFill rotWithShape="1">
                <a:blip r:embed="rId3"/>
                <a:stretch>
                  <a:fillRect l="-2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9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5152418" cy="1143000"/>
          </a:xfrm>
        </p:spPr>
        <p:txBody>
          <a:bodyPr/>
          <a:lstStyle/>
          <a:p>
            <a:r>
              <a:rPr lang="zh-TW" altLang="en-US" dirty="0" smtClean="0"/>
              <a:t>大師定理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16832"/>
                <a:ext cx="7920880" cy="43924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Master Theorem:</a:t>
                </a:r>
              </a:p>
              <a:p>
                <a:pPr marL="68580" indent="0">
                  <a:buNone/>
                </a:pPr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</a:rPr>
                      <m:t>≥1 </m:t>
                    </m:r>
                  </m:oMath>
                </a14:m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≥1 </m:t>
                    </m:r>
                  </m:oMath>
                </a14:m>
                <a:r>
                  <a:rPr lang="en-US" altLang="zh-TW" dirty="0" smtClean="0"/>
                  <a:t>be constants, 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be a function, and 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be defined on the nonnegative integers by the recurrence</a:t>
                </a:r>
                <a:br>
                  <a:rPr lang="en-US" altLang="zh-TW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68580" indent="0">
                  <a:buNone/>
                </a:pPr>
                <a:r>
                  <a:rPr lang="en-US" altLang="zh-TW" dirty="0" smtClean="0"/>
                  <a:t>where we interpret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 mean either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.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has the following asymptotic bounds:</a:t>
                </a:r>
              </a:p>
              <a:p>
                <a:pPr marL="525780" indent="-457200">
                  <a:buAutoNum type="arabicPeriod"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altLang="zh-TW" dirty="0" smtClean="0"/>
                  <a:t> for some constant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𝜖</m:t>
                    </m:r>
                    <m:r>
                      <a:rPr lang="en-US" altLang="zh-TW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pPr marL="525780" indent="-457200">
                  <a:buAutoNum type="arabicPeriod"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altLang="zh-TW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 smtClean="0"/>
              </a:p>
              <a:p>
                <a:pPr marL="525780" indent="-457200">
                  <a:buAutoNum type="arabicPeriod"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b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/>
                  <a:t>for some constant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𝜖</m:t>
                    </m:r>
                    <m:r>
                      <a:rPr lang="en-US" altLang="zh-TW" i="1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dirty="0" smtClean="0"/>
                  <a:t>, and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𝑐𝑓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for some constant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&lt;1 </m:t>
                    </m:r>
                  </m:oMath>
                </a14:m>
                <a:r>
                  <a:rPr lang="en-US" altLang="zh-TW" dirty="0" smtClean="0"/>
                  <a:t>and all sufficiently large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16832"/>
                <a:ext cx="7920880" cy="4392487"/>
              </a:xfrm>
              <a:blipFill rotWithShape="1">
                <a:blip r:embed="rId2"/>
                <a:stretch>
                  <a:fillRect l="-77" t="-2219" b="-12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4664"/>
            <a:ext cx="1521591" cy="1521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37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6263" y="548680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矩陣相乘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基本法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67544" y="2477723"/>
                <a:ext cx="8535222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77723"/>
                <a:ext cx="8535222" cy="1461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 6"/>
          <p:cNvSpPr/>
          <p:nvPr/>
        </p:nvSpPr>
        <p:spPr>
          <a:xfrm>
            <a:off x="683568" y="2564904"/>
            <a:ext cx="2664296" cy="5040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491880" y="2477723"/>
            <a:ext cx="576064" cy="1512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44208" y="2645296"/>
            <a:ext cx="504056" cy="42366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807804" y="4170297"/>
                <a:ext cx="2808312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4170297"/>
                <a:ext cx="2808312" cy="8485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>
            <a:off x="899592" y="2477723"/>
            <a:ext cx="223224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835696" y="213285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211960" y="2477723"/>
            <a:ext cx="0" cy="146181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051308" y="206084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444208" y="1578858"/>
                <a:ext cx="20882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個乘法</a:t>
                </a:r>
                <a:r>
                  <a:rPr lang="en-US" altLang="zh-TW" dirty="0" smtClean="0"/>
                  <a:t>, n-1</a:t>
                </a:r>
                <a:r>
                  <a:rPr lang="zh-TW" altLang="en-US" dirty="0" smtClean="0"/>
                  <a:t>個加法</a:t>
                </a:r>
                <a:r>
                  <a:rPr lang="en-US" altLang="zh-TW" dirty="0" smtClean="0"/>
                  <a:t>,</a:t>
                </a:r>
              </a:p>
              <a:p>
                <a:r>
                  <a:rPr lang="zh-TW" altLang="en-US" dirty="0" smtClean="0"/>
                  <a:t>產生了一個</a:t>
                </a:r>
                <a:r>
                  <a:rPr lang="en-US" altLang="zh-TW" dirty="0" smtClean="0"/>
                  <a:t>entry,</a:t>
                </a:r>
                <a:r>
                  <a:rPr lang="zh-TW" altLang="en-US" dirty="0" smtClean="0"/>
                  <a:t>共有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entries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578858"/>
                <a:ext cx="2088232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32" t="-3974" r="-4956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737705" y="5574431"/>
            <a:ext cx="23025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Running time = 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417580" y="5574431"/>
                <a:ext cx="1026628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/>
                        </a:rPr>
                        <m:t>Θ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80" y="5574431"/>
                <a:ext cx="1026628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170" b="-13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筆跡 2"/>
              <p14:cNvContentPartPr/>
              <p14:nvPr/>
            </p14:nvContentPartPr>
            <p14:xfrm>
              <a:off x="5981400" y="676440"/>
              <a:ext cx="2794320" cy="5520600"/>
            </p14:xfrm>
          </p:contentPart>
        </mc:Choice>
        <mc:Fallback>
          <p:pic>
            <p:nvPicPr>
              <p:cNvPr id="3" name="筆跡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7720" y="662760"/>
                <a:ext cx="2815200" cy="55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32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5" grpId="0"/>
      <p:bldP spid="17" grpId="0"/>
      <p:bldP spid="21" grpId="0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024744" cy="1143000"/>
          </a:xfrm>
        </p:spPr>
        <p:txBody>
          <a:bodyPr/>
          <a:lstStyle/>
          <a:p>
            <a:r>
              <a:rPr lang="zh-TW" altLang="en-US" dirty="0"/>
              <a:t>大師定理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484784"/>
                <a:ext cx="7560840" cy="2448272"/>
              </a:xfrm>
            </p:spPr>
            <p:txBody>
              <a:bodyPr>
                <a:normAutofit fontScale="92500" lnSpcReduction="10000"/>
              </a:bodyPr>
              <a:lstStyle/>
              <a:p>
                <a:pPr marL="525780" indent="-457200">
                  <a:buAutoNum type="arabicPeriod"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𝜖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for some constant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𝜖</m:t>
                    </m:r>
                    <m:r>
                      <a:rPr lang="en-US" altLang="zh-TW" i="1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marL="525780" indent="-457200"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/>
              </a:p>
              <a:p>
                <a:pPr marL="525780" indent="-457200"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b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some constant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𝜖</m:t>
                    </m:r>
                    <m:r>
                      <a:rPr lang="en-US" altLang="zh-TW" i="1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dirty="0"/>
                  <a:t>, and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/>
                      </a:rPr>
                      <m:t>≤</m:t>
                    </m:r>
                    <m:r>
                      <a:rPr lang="en-US" altLang="zh-TW" i="1">
                        <a:latin typeface="Cambria Math"/>
                      </a:rPr>
                      <m:t>𝑐𝑓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some constant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𝑐</m:t>
                    </m:r>
                    <m:r>
                      <a:rPr lang="en-US" altLang="zh-TW" i="1">
                        <a:latin typeface="Cambria Math"/>
                      </a:rPr>
                      <m:t>&lt;1 </m:t>
                    </m:r>
                  </m:oMath>
                </a14:m>
                <a:r>
                  <a:rPr lang="en-US" altLang="zh-TW" dirty="0"/>
                  <a:t>and all sufficiently large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484784"/>
                <a:ext cx="7560840" cy="2448272"/>
              </a:xfrm>
              <a:blipFill rotWithShape="1">
                <a:blip r:embed="rId2"/>
                <a:stretch>
                  <a:fillRect t="-1746" r="-1452" b="-2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30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137373" y="4591410"/>
                <a:ext cx="108696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373" y="4591410"/>
                <a:ext cx="1086964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521749" y="4565690"/>
                <a:ext cx="1401346" cy="6067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32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749" y="4565690"/>
                <a:ext cx="1401346" cy="6067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2425405" y="4096065"/>
            <a:ext cx="412484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Which one is </a:t>
            </a:r>
            <a:r>
              <a:rPr lang="en-US" altLang="zh-TW" dirty="0" err="1" smtClean="0"/>
              <a:t>polynomially</a:t>
            </a:r>
            <a:r>
              <a:rPr lang="en-US" altLang="zh-TW" dirty="0" smtClean="0"/>
              <a:t> larger/smaller?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236296" y="3429000"/>
                <a:ext cx="1397627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is larger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13976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33" t="-6452" r="-3463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706525" y="1175149"/>
                <a:ext cx="1575047" cy="38164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dirty="0" smtClean="0"/>
                  <a:t>is larger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525" y="1175149"/>
                <a:ext cx="1575047" cy="381643"/>
              </a:xfrm>
              <a:prstGeom prst="rect">
                <a:avLst/>
              </a:prstGeom>
              <a:blipFill rotWithShape="1">
                <a:blip r:embed="rId6"/>
                <a:stretch>
                  <a:fillRect t="-3125" r="-2682" b="-234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7236296" y="2276872"/>
            <a:ext cx="167385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The same order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475656" y="5949280"/>
                <a:ext cx="6733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u="sng" dirty="0" smtClean="0"/>
                  <a:t>Note: not all possibilities for </a:t>
                </a:r>
                <a14:m>
                  <m:oMath xmlns:m="http://schemas.openxmlformats.org/officeDocument/2006/math">
                    <m:r>
                      <a:rPr lang="en-US" altLang="zh-TW" b="1" i="1" u="sng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TW" b="1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u="sng" smtClean="0"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zh-TW" b="1" u="sng" dirty="0" smtClean="0"/>
                  <a:t> can be covered by these 3 cases!</a:t>
                </a:r>
                <a:endParaRPr lang="zh-TW" altLang="en-US" b="1" u="sng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949280"/>
                <a:ext cx="673376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24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31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6003" y="441931"/>
            <a:ext cx="7024744" cy="1143000"/>
          </a:xfrm>
        </p:spPr>
        <p:txBody>
          <a:bodyPr/>
          <a:lstStyle/>
          <a:p>
            <a:r>
              <a:rPr lang="zh-TW" altLang="en-US" dirty="0"/>
              <a:t>大師</a:t>
            </a:r>
            <a:r>
              <a:rPr lang="zh-TW" altLang="en-US" dirty="0" smtClean="0"/>
              <a:t>定理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例子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844824"/>
                <a:ext cx="6777317" cy="39878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=9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a=9, b=3, f(n)=n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9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satisfies case 1: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𝜖</m:t>
                    </m:r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844824"/>
                <a:ext cx="6777317" cy="398780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90138" y="5442410"/>
                <a:ext cx="4204228" cy="5068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b="0" dirty="0" smtClean="0"/>
                  <a:t>For your reference: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138" y="5442410"/>
                <a:ext cx="4204228" cy="506870"/>
              </a:xfrm>
              <a:prstGeom prst="rect">
                <a:avLst/>
              </a:prstGeom>
              <a:blipFill rotWithShape="1">
                <a:blip r:embed="rId3"/>
                <a:stretch>
                  <a:fillRect l="-1010" b="-3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756795" y="6021288"/>
                <a:ext cx="747961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95" y="6021288"/>
                <a:ext cx="747961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609437" y="6021288"/>
                <a:ext cx="945643" cy="41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37" y="6021288"/>
                <a:ext cx="945643" cy="4138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25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大師定理</a:t>
            </a:r>
            <a:r>
              <a:rPr lang="en-US" altLang="zh-TW" dirty="0"/>
              <a:t>-</a:t>
            </a:r>
            <a:r>
              <a:rPr lang="zh-TW" altLang="en-US" dirty="0" smtClean="0"/>
              <a:t>例子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b="0" i="0" smtClean="0">
                        <a:latin typeface="Cambria Math"/>
                      </a:rPr>
                      <m:t>1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a=1, b=3/2, f(n)=1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n</m:t>
                        </m:r>
                      </m:e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0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b="0" i="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TW" b="0" i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 altLang="zh-TW" b="0" i="0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b="0" i="0" smtClean="0">
                        <a:latin typeface="Cambria Math"/>
                      </a:rPr>
                      <m:t>=1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satisfies case 2: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32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90138" y="5442410"/>
                <a:ext cx="4204228" cy="5068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b="0" dirty="0" smtClean="0"/>
                  <a:t>For your reference: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138" y="5442410"/>
                <a:ext cx="4204228" cy="506870"/>
              </a:xfrm>
              <a:prstGeom prst="rect">
                <a:avLst/>
              </a:prstGeom>
              <a:blipFill rotWithShape="1">
                <a:blip r:embed="rId3"/>
                <a:stretch>
                  <a:fillRect l="-1010" b="-3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756795" y="6021288"/>
                <a:ext cx="747961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95" y="6021288"/>
                <a:ext cx="747961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609437" y="6021288"/>
                <a:ext cx="945643" cy="41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37" y="6021288"/>
                <a:ext cx="945643" cy="4138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4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大師定理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更多例子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2708920"/>
                <a:ext cx="6777317" cy="35089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=3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=8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=7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2708920"/>
                <a:ext cx="6777317" cy="350897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836712"/>
            <a:ext cx="2857500" cy="2247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文字方塊 4"/>
          <p:cNvSpPr txBox="1"/>
          <p:nvPr/>
        </p:nvSpPr>
        <p:spPr>
          <a:xfrm>
            <a:off x="1115616" y="2389530"/>
            <a:ext cx="17524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上台解題時間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93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取數問題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Selection Problem</a:t>
                </a:r>
              </a:p>
              <a:p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:</a:t>
                </a:r>
              </a:p>
              <a:p>
                <a:r>
                  <a:rPr lang="en-US" altLang="zh-TW" dirty="0" smtClean="0"/>
                  <a:t>Input: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個數字之集合</a:t>
                </a:r>
                <a:endParaRPr lang="en-US" altLang="zh-TW" dirty="0" smtClean="0"/>
              </a:p>
              <a:p>
                <a:r>
                  <a:rPr lang="en-US" altLang="zh-TW" dirty="0" smtClean="0"/>
                  <a:t>Output: </a:t>
                </a:r>
                <a:r>
                  <a:rPr lang="zh-TW" altLang="en-US" dirty="0" smtClean="0"/>
                  <a:t>取出此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個數字之中位數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中位數之定義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個數字中第</a:t>
                </a:r>
                <a:r>
                  <a:rPr lang="en-US" altLang="zh-TW" dirty="0" smtClean="0"/>
                  <a:t>k=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 smtClean="0"/>
                  <a:t>小的數字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3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取數問題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菜瓜布解法</a:t>
                </a:r>
                <a:r>
                  <a:rPr lang="en-US" altLang="zh-TW" dirty="0" smtClean="0"/>
                  <a:t>: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先把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個數</a:t>
                </a:r>
                <a:r>
                  <a:rPr lang="en-US" altLang="zh-TW" dirty="0" smtClean="0"/>
                  <a:t>sort</a:t>
                </a:r>
                <a:r>
                  <a:rPr lang="zh-TW" altLang="en-US" dirty="0" smtClean="0"/>
                  <a:t>好</a:t>
                </a:r>
                <a:endParaRPr lang="en-US" altLang="zh-TW" dirty="0" smtClean="0"/>
              </a:p>
              <a:p>
                <a:r>
                  <a:rPr lang="zh-TW" altLang="en-US" dirty="0"/>
                  <a:t>從最小的數過去算</a:t>
                </a:r>
                <a:r>
                  <a:rPr lang="zh-TW" altLang="en-US" dirty="0" smtClean="0"/>
                  <a:t>到第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TW" altLang="en-US" dirty="0" smtClean="0"/>
                  <a:t>小的數字即為答案</a:t>
                </a:r>
                <a:endParaRPr lang="en-US" altLang="zh-TW" dirty="0" smtClean="0"/>
              </a:p>
              <a:p>
                <a:r>
                  <a:rPr lang="en-US" altLang="zh-TW" dirty="0" smtClean="0"/>
                  <a:t>running time=?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Can we do a better job?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831" y="4725144"/>
            <a:ext cx="3031771" cy="170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6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取數問題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81080" y="2464464"/>
            <a:ext cx="72008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r>
              <a:rPr lang="zh-TW" altLang="en-US" dirty="0" smtClean="0"/>
              <a:t>個數</a:t>
            </a:r>
            <a:endParaRPr lang="zh-TW" altLang="en-US" dirty="0"/>
          </a:p>
        </p:txBody>
      </p:sp>
      <p:pic>
        <p:nvPicPr>
          <p:cNvPr id="6" name="Picture 4" descr="http://www.openclipart.org/image/800px/svg_to_png/motoseg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328" y="3037796"/>
            <a:ext cx="1951163" cy="90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016526" y="4599714"/>
            <a:ext cx="3276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小於等於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37464" y="356098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某數</a:t>
            </a:r>
            <a:r>
              <a:rPr lang="en-US" altLang="zh-TW" dirty="0" smtClean="0"/>
              <a:t>a (pivot)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37464" y="4599714"/>
            <a:ext cx="37444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大於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81372" y="4212964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372" y="4212964"/>
                <a:ext cx="4566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426686" y="4212964"/>
                <a:ext cx="461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686" y="4212964"/>
                <a:ext cx="46192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80207" y="5361612"/>
                <a:ext cx="3429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TW" altLang="en-US" dirty="0" smtClean="0"/>
                  <a:t> 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小的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07" y="5361612"/>
                <a:ext cx="342946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21" t="-10000" r="-124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880207" y="5730944"/>
                <a:ext cx="2782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TW" altLang="en-US" dirty="0" smtClean="0"/>
                  <a:t> 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TW" altLang="en-US" dirty="0" smtClean="0"/>
                  <a:t>小的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07" y="5730944"/>
                <a:ext cx="278223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51" t="-9836" r="-153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取數問題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下一個問題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怎麼選</a:t>
                </a:r>
                <a:r>
                  <a:rPr lang="en-US" altLang="zh-TW" dirty="0" smtClean="0"/>
                  <a:t>a?</a:t>
                </a:r>
              </a:p>
              <a:p>
                <a:r>
                  <a:rPr lang="zh-TW" altLang="en-US" dirty="0"/>
                  <a:t>選不好</a:t>
                </a:r>
                <a:r>
                  <a:rPr lang="zh-TW" altLang="en-US" dirty="0" smtClean="0"/>
                  <a:t>的話</a:t>
                </a:r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/>
                  <a:t>最好是可以平均分成</a:t>
                </a:r>
                <a:r>
                  <a:rPr lang="zh-TW" altLang="en-US" dirty="0" smtClean="0"/>
                  <a:t>兩分</a:t>
                </a:r>
                <a:r>
                  <a:rPr lang="en-US" altLang="zh-TW" dirty="0" smtClean="0"/>
                  <a:t>. </a:t>
                </a:r>
              </a:p>
              <a:p>
                <a:r>
                  <a:rPr lang="zh-TW" altLang="en-US" dirty="0" smtClean="0"/>
                  <a:t>那就是選中位數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咦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我們不是就要找中位數嗎</a:t>
                </a:r>
                <a:r>
                  <a:rPr lang="en-US" altLang="zh-TW" dirty="0" smtClean="0"/>
                  <a:t>?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能不能花少一點時間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找個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差不多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的中位數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4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取數問題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差不多的中位數</a:t>
            </a:r>
            <a:r>
              <a:rPr lang="en-US" altLang="zh-TW" dirty="0" smtClean="0"/>
              <a:t>:</a:t>
            </a:r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個數分成很多大小為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個的</a:t>
            </a:r>
            <a:r>
              <a:rPr lang="en-US" altLang="zh-TW" dirty="0" smtClean="0"/>
              <a:t>sub list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大約共有</a:t>
            </a:r>
            <a:r>
              <a:rPr lang="en-US" altLang="zh-TW" dirty="0" smtClean="0"/>
              <a:t>n/5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sub list</a:t>
            </a:r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這些</a:t>
            </a:r>
            <a:r>
              <a:rPr lang="en-US" altLang="zh-TW" dirty="0" smtClean="0"/>
              <a:t>sub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中各自找中位數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找出</a:t>
            </a:r>
            <a:r>
              <a:rPr lang="en-US" altLang="zh-TW" dirty="0" smtClean="0"/>
              <a:t>n/5</a:t>
            </a:r>
            <a:r>
              <a:rPr lang="zh-TW" altLang="en-US" dirty="0" smtClean="0"/>
              <a:t>個中位數中的中位數 </a:t>
            </a:r>
            <a:endParaRPr lang="en-US" altLang="zh-TW" dirty="0"/>
          </a:p>
          <a:p>
            <a:pPr marL="68580" indent="0">
              <a:buNone/>
            </a:pP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此為差不多的中位數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5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取數問題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3" y="2323652"/>
                <a:ext cx="3384492" cy="3508977"/>
              </a:xfrm>
            </p:spPr>
            <p:txBody>
              <a:bodyPr/>
              <a:lstStyle/>
              <a:p>
                <a:r>
                  <a:rPr lang="zh-TW" altLang="en-US" dirty="0" smtClean="0"/>
                  <a:t>有多差不多呢</a:t>
                </a:r>
                <a:r>
                  <a:rPr lang="en-US" altLang="zh-TW" dirty="0" smtClean="0"/>
                  <a:t>?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比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差不多中位數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小的至少有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3" y="2323652"/>
                <a:ext cx="3384492" cy="3508977"/>
              </a:xfrm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436096" y="3842265"/>
            <a:ext cx="151216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24264" y="4354637"/>
            <a:ext cx="151216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436096" y="4858788"/>
            <a:ext cx="151216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084168" y="3842265"/>
            <a:ext cx="216024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084168" y="4354637"/>
            <a:ext cx="216024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084168" y="4858788"/>
            <a:ext cx="216024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424007" y="1844824"/>
            <a:ext cx="151216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12175" y="2357196"/>
            <a:ext cx="151216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24007" y="2861347"/>
            <a:ext cx="151216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072079" y="1844824"/>
            <a:ext cx="216024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072079" y="2357196"/>
            <a:ext cx="216024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6072079" y="2861347"/>
            <a:ext cx="216024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424007" y="3356992"/>
            <a:ext cx="151216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072079" y="3356992"/>
            <a:ext cx="216024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 rot="5400000">
                <a:off x="6365472" y="3287070"/>
                <a:ext cx="1487074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/5</m:t>
                    </m:r>
                  </m:oMath>
                </a14:m>
                <a:r>
                  <a:rPr lang="zh-TW" altLang="en-US" dirty="0" smtClean="0"/>
                  <a:t>個中位數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365472" y="3287070"/>
                <a:ext cx="148707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222" r="-6349" b="-2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 rot="5400000">
            <a:off x="3856419" y="3473052"/>
            <a:ext cx="1800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中位數的中位數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5412174" y="1772816"/>
            <a:ext cx="888018" cy="34563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044286" y="1206186"/>
                <a:ext cx="48763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/>
                            </a:rPr>
                            <m:t>n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86" y="1206186"/>
                <a:ext cx="487633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圓角矩形 22"/>
          <p:cNvSpPr/>
          <p:nvPr/>
        </p:nvSpPr>
        <p:spPr>
          <a:xfrm>
            <a:off x="5412174" y="1785324"/>
            <a:ext cx="888018" cy="1872394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60032" y="1744464"/>
                <a:ext cx="48763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/>
                            </a:rPr>
                            <m:t>n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744464"/>
                <a:ext cx="487633" cy="612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9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459915" y="4517036"/>
            <a:ext cx="2322120" cy="165618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3077307" y="4244210"/>
            <a:ext cx="382608" cy="2223837"/>
          </a:xfrm>
          <a:custGeom>
            <a:avLst/>
            <a:gdLst>
              <a:gd name="connsiteX0" fmla="*/ 435429 w 548640"/>
              <a:gd name="connsiteY0" fmla="*/ 0 h 3866611"/>
              <a:gd name="connsiteX1" fmla="*/ 357051 w 548640"/>
              <a:gd name="connsiteY1" fmla="*/ 43543 h 3866611"/>
              <a:gd name="connsiteX2" fmla="*/ 313509 w 548640"/>
              <a:gd name="connsiteY2" fmla="*/ 60960 h 3866611"/>
              <a:gd name="connsiteX3" fmla="*/ 278674 w 548640"/>
              <a:gd name="connsiteY3" fmla="*/ 78378 h 3866611"/>
              <a:gd name="connsiteX4" fmla="*/ 191589 w 548640"/>
              <a:gd name="connsiteY4" fmla="*/ 104503 h 3866611"/>
              <a:gd name="connsiteX5" fmla="*/ 165463 w 548640"/>
              <a:gd name="connsiteY5" fmla="*/ 121920 h 3866611"/>
              <a:gd name="connsiteX6" fmla="*/ 113211 w 548640"/>
              <a:gd name="connsiteY6" fmla="*/ 139338 h 3866611"/>
              <a:gd name="connsiteX7" fmla="*/ 78377 w 548640"/>
              <a:gd name="connsiteY7" fmla="*/ 200298 h 3866611"/>
              <a:gd name="connsiteX8" fmla="*/ 69669 w 548640"/>
              <a:gd name="connsiteY8" fmla="*/ 226423 h 3866611"/>
              <a:gd name="connsiteX9" fmla="*/ 78377 w 548640"/>
              <a:gd name="connsiteY9" fmla="*/ 670560 h 3866611"/>
              <a:gd name="connsiteX10" fmla="*/ 95794 w 548640"/>
              <a:gd name="connsiteY10" fmla="*/ 757646 h 3866611"/>
              <a:gd name="connsiteX11" fmla="*/ 113211 w 548640"/>
              <a:gd name="connsiteY11" fmla="*/ 1288869 h 3866611"/>
              <a:gd name="connsiteX12" fmla="*/ 104503 w 548640"/>
              <a:gd name="connsiteY12" fmla="*/ 2760618 h 3866611"/>
              <a:gd name="connsiteX13" fmla="*/ 95794 w 548640"/>
              <a:gd name="connsiteY13" fmla="*/ 2856412 h 3866611"/>
              <a:gd name="connsiteX14" fmla="*/ 78377 w 548640"/>
              <a:gd name="connsiteY14" fmla="*/ 3004458 h 3866611"/>
              <a:gd name="connsiteX15" fmla="*/ 52251 w 548640"/>
              <a:gd name="connsiteY15" fmla="*/ 3169920 h 3866611"/>
              <a:gd name="connsiteX16" fmla="*/ 34834 w 548640"/>
              <a:gd name="connsiteY16" fmla="*/ 3326675 h 3866611"/>
              <a:gd name="connsiteX17" fmla="*/ 26126 w 548640"/>
              <a:gd name="connsiteY17" fmla="*/ 3370218 h 3866611"/>
              <a:gd name="connsiteX18" fmla="*/ 8709 w 548640"/>
              <a:gd name="connsiteY18" fmla="*/ 3561806 h 3866611"/>
              <a:gd name="connsiteX19" fmla="*/ 0 w 548640"/>
              <a:gd name="connsiteY19" fmla="*/ 3666309 h 3866611"/>
              <a:gd name="connsiteX20" fmla="*/ 17417 w 548640"/>
              <a:gd name="connsiteY20" fmla="*/ 3779520 h 3866611"/>
              <a:gd name="connsiteX21" fmla="*/ 52251 w 548640"/>
              <a:gd name="connsiteY21" fmla="*/ 3788229 h 3866611"/>
              <a:gd name="connsiteX22" fmla="*/ 95794 w 548640"/>
              <a:gd name="connsiteY22" fmla="*/ 3814355 h 3866611"/>
              <a:gd name="connsiteX23" fmla="*/ 139337 w 548640"/>
              <a:gd name="connsiteY23" fmla="*/ 3823063 h 3866611"/>
              <a:gd name="connsiteX24" fmla="*/ 339634 w 548640"/>
              <a:gd name="connsiteY24" fmla="*/ 3849189 h 3866611"/>
              <a:gd name="connsiteX25" fmla="*/ 383177 w 548640"/>
              <a:gd name="connsiteY25" fmla="*/ 3857898 h 3866611"/>
              <a:gd name="connsiteX26" fmla="*/ 548640 w 548640"/>
              <a:gd name="connsiteY26" fmla="*/ 3866606 h 386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8640" h="3866611">
                <a:moveTo>
                  <a:pt x="435429" y="0"/>
                </a:moveTo>
                <a:cubicBezTo>
                  <a:pt x="404019" y="18846"/>
                  <a:pt x="389182" y="29263"/>
                  <a:pt x="357051" y="43543"/>
                </a:cubicBezTo>
                <a:cubicBezTo>
                  <a:pt x="342766" y="49892"/>
                  <a:pt x="327794" y="54611"/>
                  <a:pt x="313509" y="60960"/>
                </a:cubicBezTo>
                <a:cubicBezTo>
                  <a:pt x="301646" y="66233"/>
                  <a:pt x="290728" y="73556"/>
                  <a:pt x="278674" y="78378"/>
                </a:cubicBezTo>
                <a:cubicBezTo>
                  <a:pt x="243337" y="92513"/>
                  <a:pt x="225806" y="95949"/>
                  <a:pt x="191589" y="104503"/>
                </a:cubicBezTo>
                <a:cubicBezTo>
                  <a:pt x="182880" y="110309"/>
                  <a:pt x="175027" y="117669"/>
                  <a:pt x="165463" y="121920"/>
                </a:cubicBezTo>
                <a:cubicBezTo>
                  <a:pt x="148686" y="129377"/>
                  <a:pt x="113211" y="139338"/>
                  <a:pt x="113211" y="139338"/>
                </a:cubicBezTo>
                <a:cubicBezTo>
                  <a:pt x="95718" y="165577"/>
                  <a:pt x="91636" y="169359"/>
                  <a:pt x="78377" y="200298"/>
                </a:cubicBezTo>
                <a:cubicBezTo>
                  <a:pt x="74761" y="208735"/>
                  <a:pt x="72572" y="217715"/>
                  <a:pt x="69669" y="226423"/>
                </a:cubicBezTo>
                <a:cubicBezTo>
                  <a:pt x="72572" y="374469"/>
                  <a:pt x="71104" y="522665"/>
                  <a:pt x="78377" y="670560"/>
                </a:cubicBezTo>
                <a:cubicBezTo>
                  <a:pt x="79831" y="700128"/>
                  <a:pt x="94129" y="728089"/>
                  <a:pt x="95794" y="757646"/>
                </a:cubicBezTo>
                <a:cubicBezTo>
                  <a:pt x="105759" y="934535"/>
                  <a:pt x="113211" y="1288869"/>
                  <a:pt x="113211" y="1288869"/>
                </a:cubicBezTo>
                <a:cubicBezTo>
                  <a:pt x="120528" y="2188874"/>
                  <a:pt x="138357" y="2117392"/>
                  <a:pt x="104503" y="2760618"/>
                </a:cubicBezTo>
                <a:cubicBezTo>
                  <a:pt x="102818" y="2792637"/>
                  <a:pt x="98984" y="2824508"/>
                  <a:pt x="95794" y="2856412"/>
                </a:cubicBezTo>
                <a:cubicBezTo>
                  <a:pt x="93144" y="2882914"/>
                  <a:pt x="82652" y="2975601"/>
                  <a:pt x="78377" y="3004458"/>
                </a:cubicBezTo>
                <a:cubicBezTo>
                  <a:pt x="70194" y="3059692"/>
                  <a:pt x="60741" y="3114732"/>
                  <a:pt x="52251" y="3169920"/>
                </a:cubicBezTo>
                <a:cubicBezTo>
                  <a:pt x="29900" y="3315204"/>
                  <a:pt x="59630" y="3128300"/>
                  <a:pt x="34834" y="3326675"/>
                </a:cubicBezTo>
                <a:cubicBezTo>
                  <a:pt x="32998" y="3341362"/>
                  <a:pt x="29029" y="3355704"/>
                  <a:pt x="26126" y="3370218"/>
                </a:cubicBezTo>
                <a:cubicBezTo>
                  <a:pt x="20320" y="3434081"/>
                  <a:pt x="14345" y="3497928"/>
                  <a:pt x="8709" y="3561806"/>
                </a:cubicBezTo>
                <a:cubicBezTo>
                  <a:pt x="5637" y="3596626"/>
                  <a:pt x="0" y="3666309"/>
                  <a:pt x="0" y="3666309"/>
                </a:cubicBezTo>
                <a:cubicBezTo>
                  <a:pt x="5806" y="3704046"/>
                  <a:pt x="2377" y="3744426"/>
                  <a:pt x="17417" y="3779520"/>
                </a:cubicBezTo>
                <a:cubicBezTo>
                  <a:pt x="22132" y="3790521"/>
                  <a:pt x="41314" y="3783368"/>
                  <a:pt x="52251" y="3788229"/>
                </a:cubicBezTo>
                <a:cubicBezTo>
                  <a:pt x="67719" y="3795104"/>
                  <a:pt x="80078" y="3808069"/>
                  <a:pt x="95794" y="3814355"/>
                </a:cubicBezTo>
                <a:cubicBezTo>
                  <a:pt x="109537" y="3819852"/>
                  <a:pt x="125057" y="3819169"/>
                  <a:pt x="139337" y="3823063"/>
                </a:cubicBezTo>
                <a:cubicBezTo>
                  <a:pt x="266581" y="3857765"/>
                  <a:pt x="97613" y="3834952"/>
                  <a:pt x="339634" y="3849189"/>
                </a:cubicBezTo>
                <a:cubicBezTo>
                  <a:pt x="354148" y="3852092"/>
                  <a:pt x="368442" y="3856495"/>
                  <a:pt x="383177" y="3857898"/>
                </a:cubicBezTo>
                <a:cubicBezTo>
                  <a:pt x="480315" y="3867149"/>
                  <a:pt x="485501" y="3866606"/>
                  <a:pt x="548640" y="3866606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5721716" y="4187111"/>
            <a:ext cx="462297" cy="2280936"/>
          </a:xfrm>
          <a:custGeom>
            <a:avLst/>
            <a:gdLst>
              <a:gd name="connsiteX0" fmla="*/ 130629 w 924595"/>
              <a:gd name="connsiteY0" fmla="*/ 0 h 3805958"/>
              <a:gd name="connsiteX1" fmla="*/ 148046 w 924595"/>
              <a:gd name="connsiteY1" fmla="*/ 69669 h 3805958"/>
              <a:gd name="connsiteX2" fmla="*/ 182880 w 924595"/>
              <a:gd name="connsiteY2" fmla="*/ 87086 h 3805958"/>
              <a:gd name="connsiteX3" fmla="*/ 235131 w 924595"/>
              <a:gd name="connsiteY3" fmla="*/ 121920 h 3805958"/>
              <a:gd name="connsiteX4" fmla="*/ 862149 w 924595"/>
              <a:gd name="connsiteY4" fmla="*/ 243840 h 3805958"/>
              <a:gd name="connsiteX5" fmla="*/ 896983 w 924595"/>
              <a:gd name="connsiteY5" fmla="*/ 252549 h 3805958"/>
              <a:gd name="connsiteX6" fmla="*/ 923109 w 924595"/>
              <a:gd name="connsiteY6" fmla="*/ 261258 h 3805958"/>
              <a:gd name="connsiteX7" fmla="*/ 914400 w 924595"/>
              <a:gd name="connsiteY7" fmla="*/ 365760 h 3805958"/>
              <a:gd name="connsiteX8" fmla="*/ 896983 w 924595"/>
              <a:gd name="connsiteY8" fmla="*/ 470263 h 3805958"/>
              <a:gd name="connsiteX9" fmla="*/ 879566 w 924595"/>
              <a:gd name="connsiteY9" fmla="*/ 949235 h 3805958"/>
              <a:gd name="connsiteX10" fmla="*/ 862149 w 924595"/>
              <a:gd name="connsiteY10" fmla="*/ 1175658 h 3805958"/>
              <a:gd name="connsiteX11" fmla="*/ 844731 w 924595"/>
              <a:gd name="connsiteY11" fmla="*/ 1297578 h 3805958"/>
              <a:gd name="connsiteX12" fmla="*/ 836023 w 924595"/>
              <a:gd name="connsiteY12" fmla="*/ 1454332 h 3805958"/>
              <a:gd name="connsiteX13" fmla="*/ 818606 w 924595"/>
              <a:gd name="connsiteY13" fmla="*/ 1593669 h 3805958"/>
              <a:gd name="connsiteX14" fmla="*/ 836023 w 924595"/>
              <a:gd name="connsiteY14" fmla="*/ 2185852 h 3805958"/>
              <a:gd name="connsiteX15" fmla="*/ 853440 w 924595"/>
              <a:gd name="connsiteY15" fmla="*/ 3378926 h 3805958"/>
              <a:gd name="connsiteX16" fmla="*/ 862149 w 924595"/>
              <a:gd name="connsiteY16" fmla="*/ 3466012 h 3805958"/>
              <a:gd name="connsiteX17" fmla="*/ 844731 w 924595"/>
              <a:gd name="connsiteY17" fmla="*/ 3518263 h 3805958"/>
              <a:gd name="connsiteX18" fmla="*/ 827314 w 924595"/>
              <a:gd name="connsiteY18" fmla="*/ 3544389 h 3805958"/>
              <a:gd name="connsiteX19" fmla="*/ 635726 w 924595"/>
              <a:gd name="connsiteY19" fmla="*/ 3553098 h 3805958"/>
              <a:gd name="connsiteX20" fmla="*/ 609600 w 924595"/>
              <a:gd name="connsiteY20" fmla="*/ 3561806 h 3805958"/>
              <a:gd name="connsiteX21" fmla="*/ 513806 w 924595"/>
              <a:gd name="connsiteY21" fmla="*/ 3570515 h 3805958"/>
              <a:gd name="connsiteX22" fmla="*/ 461554 w 924595"/>
              <a:gd name="connsiteY22" fmla="*/ 3605349 h 3805958"/>
              <a:gd name="connsiteX23" fmla="*/ 418011 w 924595"/>
              <a:gd name="connsiteY23" fmla="*/ 3622766 h 3805958"/>
              <a:gd name="connsiteX24" fmla="*/ 357051 w 924595"/>
              <a:gd name="connsiteY24" fmla="*/ 3657600 h 3805958"/>
              <a:gd name="connsiteX25" fmla="*/ 330926 w 924595"/>
              <a:gd name="connsiteY25" fmla="*/ 3675018 h 3805958"/>
              <a:gd name="connsiteX26" fmla="*/ 209006 w 924595"/>
              <a:gd name="connsiteY26" fmla="*/ 3718560 h 3805958"/>
              <a:gd name="connsiteX27" fmla="*/ 69669 w 924595"/>
              <a:gd name="connsiteY27" fmla="*/ 3779520 h 3805958"/>
              <a:gd name="connsiteX28" fmla="*/ 8709 w 924595"/>
              <a:gd name="connsiteY28" fmla="*/ 3805646 h 3805958"/>
              <a:gd name="connsiteX29" fmla="*/ 0 w 924595"/>
              <a:gd name="connsiteY29" fmla="*/ 3805646 h 380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24595" h="3805958">
                <a:moveTo>
                  <a:pt x="130629" y="0"/>
                </a:moveTo>
                <a:cubicBezTo>
                  <a:pt x="136435" y="23223"/>
                  <a:pt x="135730" y="49143"/>
                  <a:pt x="148046" y="69669"/>
                </a:cubicBezTo>
                <a:cubicBezTo>
                  <a:pt x="154725" y="80801"/>
                  <a:pt x="171748" y="80407"/>
                  <a:pt x="182880" y="87086"/>
                </a:cubicBezTo>
                <a:cubicBezTo>
                  <a:pt x="200830" y="97856"/>
                  <a:pt x="216054" y="113304"/>
                  <a:pt x="235131" y="121920"/>
                </a:cubicBezTo>
                <a:cubicBezTo>
                  <a:pt x="531418" y="255727"/>
                  <a:pt x="460039" y="209618"/>
                  <a:pt x="862149" y="243840"/>
                </a:cubicBezTo>
                <a:cubicBezTo>
                  <a:pt x="873760" y="246743"/>
                  <a:pt x="885475" y="249261"/>
                  <a:pt x="896983" y="252549"/>
                </a:cubicBezTo>
                <a:cubicBezTo>
                  <a:pt x="905810" y="255071"/>
                  <a:pt x="921713" y="252185"/>
                  <a:pt x="923109" y="261258"/>
                </a:cubicBezTo>
                <a:cubicBezTo>
                  <a:pt x="928424" y="295806"/>
                  <a:pt x="918059" y="330997"/>
                  <a:pt x="914400" y="365760"/>
                </a:cubicBezTo>
                <a:cubicBezTo>
                  <a:pt x="909600" y="411361"/>
                  <a:pt x="905388" y="428234"/>
                  <a:pt x="896983" y="470263"/>
                </a:cubicBezTo>
                <a:cubicBezTo>
                  <a:pt x="875562" y="727302"/>
                  <a:pt x="897454" y="439413"/>
                  <a:pt x="879566" y="949235"/>
                </a:cubicBezTo>
                <a:cubicBezTo>
                  <a:pt x="878924" y="967532"/>
                  <a:pt x="865183" y="1149366"/>
                  <a:pt x="862149" y="1175658"/>
                </a:cubicBezTo>
                <a:cubicBezTo>
                  <a:pt x="857443" y="1216440"/>
                  <a:pt x="850537" y="1256938"/>
                  <a:pt x="844731" y="1297578"/>
                </a:cubicBezTo>
                <a:cubicBezTo>
                  <a:pt x="841828" y="1349829"/>
                  <a:pt x="840623" y="1402203"/>
                  <a:pt x="836023" y="1454332"/>
                </a:cubicBezTo>
                <a:cubicBezTo>
                  <a:pt x="831909" y="1500958"/>
                  <a:pt x="819230" y="1546866"/>
                  <a:pt x="818606" y="1593669"/>
                </a:cubicBezTo>
                <a:cubicBezTo>
                  <a:pt x="813157" y="2002340"/>
                  <a:pt x="810638" y="1957397"/>
                  <a:pt x="836023" y="2185852"/>
                </a:cubicBezTo>
                <a:cubicBezTo>
                  <a:pt x="839111" y="2562557"/>
                  <a:pt x="821908" y="2984795"/>
                  <a:pt x="853440" y="3378926"/>
                </a:cubicBezTo>
                <a:cubicBezTo>
                  <a:pt x="855767" y="3408007"/>
                  <a:pt x="859246" y="3436983"/>
                  <a:pt x="862149" y="3466012"/>
                </a:cubicBezTo>
                <a:cubicBezTo>
                  <a:pt x="856343" y="3483429"/>
                  <a:pt x="854915" y="3502987"/>
                  <a:pt x="844731" y="3518263"/>
                </a:cubicBezTo>
                <a:cubicBezTo>
                  <a:pt x="838925" y="3526972"/>
                  <a:pt x="837638" y="3542668"/>
                  <a:pt x="827314" y="3544389"/>
                </a:cubicBezTo>
                <a:cubicBezTo>
                  <a:pt x="764255" y="3554899"/>
                  <a:pt x="699589" y="3550195"/>
                  <a:pt x="635726" y="3553098"/>
                </a:cubicBezTo>
                <a:cubicBezTo>
                  <a:pt x="627017" y="3556001"/>
                  <a:pt x="618687" y="3560508"/>
                  <a:pt x="609600" y="3561806"/>
                </a:cubicBezTo>
                <a:cubicBezTo>
                  <a:pt x="577859" y="3566340"/>
                  <a:pt x="544566" y="3561468"/>
                  <a:pt x="513806" y="3570515"/>
                </a:cubicBezTo>
                <a:cubicBezTo>
                  <a:pt x="493724" y="3576422"/>
                  <a:pt x="479931" y="3595325"/>
                  <a:pt x="461554" y="3605349"/>
                </a:cubicBezTo>
                <a:cubicBezTo>
                  <a:pt x="447830" y="3612835"/>
                  <a:pt x="431993" y="3615775"/>
                  <a:pt x="418011" y="3622766"/>
                </a:cubicBezTo>
                <a:cubicBezTo>
                  <a:pt x="397078" y="3633232"/>
                  <a:pt x="377119" y="3645559"/>
                  <a:pt x="357051" y="3657600"/>
                </a:cubicBezTo>
                <a:cubicBezTo>
                  <a:pt x="348076" y="3662985"/>
                  <a:pt x="340287" y="3670337"/>
                  <a:pt x="330926" y="3675018"/>
                </a:cubicBezTo>
                <a:cubicBezTo>
                  <a:pt x="277342" y="3701810"/>
                  <a:pt x="265604" y="3702389"/>
                  <a:pt x="209006" y="3718560"/>
                </a:cubicBezTo>
                <a:cubicBezTo>
                  <a:pt x="106779" y="3779897"/>
                  <a:pt x="155312" y="3765247"/>
                  <a:pt x="69669" y="3779520"/>
                </a:cubicBezTo>
                <a:cubicBezTo>
                  <a:pt x="44744" y="3791983"/>
                  <a:pt x="34338" y="3799239"/>
                  <a:pt x="8709" y="3805646"/>
                </a:cubicBezTo>
                <a:cubicBezTo>
                  <a:pt x="5893" y="3806350"/>
                  <a:pt x="2903" y="3805646"/>
                  <a:pt x="0" y="3805646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4695393" y="4005525"/>
            <a:ext cx="0" cy="27363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318134" y="5327579"/>
            <a:ext cx="2684253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8298" y="404664"/>
            <a:ext cx="7024744" cy="1143000"/>
          </a:xfrm>
        </p:spPr>
        <p:txBody>
          <a:bodyPr/>
          <a:lstStyle/>
          <a:p>
            <a:r>
              <a:rPr lang="zh-TW" altLang="en-US" dirty="0"/>
              <a:t>矩陣</a:t>
            </a:r>
            <a:r>
              <a:rPr lang="zh-TW" altLang="en-US" dirty="0" smtClean="0"/>
              <a:t>相乘 </a:t>
            </a:r>
            <a:r>
              <a:rPr lang="en-US" altLang="zh-TW" dirty="0" smtClean="0"/>
              <a:t>– D&amp;C</a:t>
            </a:r>
            <a:r>
              <a:rPr lang="zh-TW" altLang="en-US" dirty="0" smtClean="0"/>
              <a:t>嘗試一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1295" y="2017287"/>
            <a:ext cx="2322120" cy="165618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1588687" y="1744461"/>
            <a:ext cx="382608" cy="2223837"/>
          </a:xfrm>
          <a:custGeom>
            <a:avLst/>
            <a:gdLst>
              <a:gd name="connsiteX0" fmla="*/ 435429 w 548640"/>
              <a:gd name="connsiteY0" fmla="*/ 0 h 3866611"/>
              <a:gd name="connsiteX1" fmla="*/ 357051 w 548640"/>
              <a:gd name="connsiteY1" fmla="*/ 43543 h 3866611"/>
              <a:gd name="connsiteX2" fmla="*/ 313509 w 548640"/>
              <a:gd name="connsiteY2" fmla="*/ 60960 h 3866611"/>
              <a:gd name="connsiteX3" fmla="*/ 278674 w 548640"/>
              <a:gd name="connsiteY3" fmla="*/ 78378 h 3866611"/>
              <a:gd name="connsiteX4" fmla="*/ 191589 w 548640"/>
              <a:gd name="connsiteY4" fmla="*/ 104503 h 3866611"/>
              <a:gd name="connsiteX5" fmla="*/ 165463 w 548640"/>
              <a:gd name="connsiteY5" fmla="*/ 121920 h 3866611"/>
              <a:gd name="connsiteX6" fmla="*/ 113211 w 548640"/>
              <a:gd name="connsiteY6" fmla="*/ 139338 h 3866611"/>
              <a:gd name="connsiteX7" fmla="*/ 78377 w 548640"/>
              <a:gd name="connsiteY7" fmla="*/ 200298 h 3866611"/>
              <a:gd name="connsiteX8" fmla="*/ 69669 w 548640"/>
              <a:gd name="connsiteY8" fmla="*/ 226423 h 3866611"/>
              <a:gd name="connsiteX9" fmla="*/ 78377 w 548640"/>
              <a:gd name="connsiteY9" fmla="*/ 670560 h 3866611"/>
              <a:gd name="connsiteX10" fmla="*/ 95794 w 548640"/>
              <a:gd name="connsiteY10" fmla="*/ 757646 h 3866611"/>
              <a:gd name="connsiteX11" fmla="*/ 113211 w 548640"/>
              <a:gd name="connsiteY11" fmla="*/ 1288869 h 3866611"/>
              <a:gd name="connsiteX12" fmla="*/ 104503 w 548640"/>
              <a:gd name="connsiteY12" fmla="*/ 2760618 h 3866611"/>
              <a:gd name="connsiteX13" fmla="*/ 95794 w 548640"/>
              <a:gd name="connsiteY13" fmla="*/ 2856412 h 3866611"/>
              <a:gd name="connsiteX14" fmla="*/ 78377 w 548640"/>
              <a:gd name="connsiteY14" fmla="*/ 3004458 h 3866611"/>
              <a:gd name="connsiteX15" fmla="*/ 52251 w 548640"/>
              <a:gd name="connsiteY15" fmla="*/ 3169920 h 3866611"/>
              <a:gd name="connsiteX16" fmla="*/ 34834 w 548640"/>
              <a:gd name="connsiteY16" fmla="*/ 3326675 h 3866611"/>
              <a:gd name="connsiteX17" fmla="*/ 26126 w 548640"/>
              <a:gd name="connsiteY17" fmla="*/ 3370218 h 3866611"/>
              <a:gd name="connsiteX18" fmla="*/ 8709 w 548640"/>
              <a:gd name="connsiteY18" fmla="*/ 3561806 h 3866611"/>
              <a:gd name="connsiteX19" fmla="*/ 0 w 548640"/>
              <a:gd name="connsiteY19" fmla="*/ 3666309 h 3866611"/>
              <a:gd name="connsiteX20" fmla="*/ 17417 w 548640"/>
              <a:gd name="connsiteY20" fmla="*/ 3779520 h 3866611"/>
              <a:gd name="connsiteX21" fmla="*/ 52251 w 548640"/>
              <a:gd name="connsiteY21" fmla="*/ 3788229 h 3866611"/>
              <a:gd name="connsiteX22" fmla="*/ 95794 w 548640"/>
              <a:gd name="connsiteY22" fmla="*/ 3814355 h 3866611"/>
              <a:gd name="connsiteX23" fmla="*/ 139337 w 548640"/>
              <a:gd name="connsiteY23" fmla="*/ 3823063 h 3866611"/>
              <a:gd name="connsiteX24" fmla="*/ 339634 w 548640"/>
              <a:gd name="connsiteY24" fmla="*/ 3849189 h 3866611"/>
              <a:gd name="connsiteX25" fmla="*/ 383177 w 548640"/>
              <a:gd name="connsiteY25" fmla="*/ 3857898 h 3866611"/>
              <a:gd name="connsiteX26" fmla="*/ 548640 w 548640"/>
              <a:gd name="connsiteY26" fmla="*/ 3866606 h 386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8640" h="3866611">
                <a:moveTo>
                  <a:pt x="435429" y="0"/>
                </a:moveTo>
                <a:cubicBezTo>
                  <a:pt x="404019" y="18846"/>
                  <a:pt x="389182" y="29263"/>
                  <a:pt x="357051" y="43543"/>
                </a:cubicBezTo>
                <a:cubicBezTo>
                  <a:pt x="342766" y="49892"/>
                  <a:pt x="327794" y="54611"/>
                  <a:pt x="313509" y="60960"/>
                </a:cubicBezTo>
                <a:cubicBezTo>
                  <a:pt x="301646" y="66233"/>
                  <a:pt x="290728" y="73556"/>
                  <a:pt x="278674" y="78378"/>
                </a:cubicBezTo>
                <a:cubicBezTo>
                  <a:pt x="243337" y="92513"/>
                  <a:pt x="225806" y="95949"/>
                  <a:pt x="191589" y="104503"/>
                </a:cubicBezTo>
                <a:cubicBezTo>
                  <a:pt x="182880" y="110309"/>
                  <a:pt x="175027" y="117669"/>
                  <a:pt x="165463" y="121920"/>
                </a:cubicBezTo>
                <a:cubicBezTo>
                  <a:pt x="148686" y="129377"/>
                  <a:pt x="113211" y="139338"/>
                  <a:pt x="113211" y="139338"/>
                </a:cubicBezTo>
                <a:cubicBezTo>
                  <a:pt x="95718" y="165577"/>
                  <a:pt x="91636" y="169359"/>
                  <a:pt x="78377" y="200298"/>
                </a:cubicBezTo>
                <a:cubicBezTo>
                  <a:pt x="74761" y="208735"/>
                  <a:pt x="72572" y="217715"/>
                  <a:pt x="69669" y="226423"/>
                </a:cubicBezTo>
                <a:cubicBezTo>
                  <a:pt x="72572" y="374469"/>
                  <a:pt x="71104" y="522665"/>
                  <a:pt x="78377" y="670560"/>
                </a:cubicBezTo>
                <a:cubicBezTo>
                  <a:pt x="79831" y="700128"/>
                  <a:pt x="94129" y="728089"/>
                  <a:pt x="95794" y="757646"/>
                </a:cubicBezTo>
                <a:cubicBezTo>
                  <a:pt x="105759" y="934535"/>
                  <a:pt x="113211" y="1288869"/>
                  <a:pt x="113211" y="1288869"/>
                </a:cubicBezTo>
                <a:cubicBezTo>
                  <a:pt x="120528" y="2188874"/>
                  <a:pt x="138357" y="2117392"/>
                  <a:pt x="104503" y="2760618"/>
                </a:cubicBezTo>
                <a:cubicBezTo>
                  <a:pt x="102818" y="2792637"/>
                  <a:pt x="98984" y="2824508"/>
                  <a:pt x="95794" y="2856412"/>
                </a:cubicBezTo>
                <a:cubicBezTo>
                  <a:pt x="93144" y="2882914"/>
                  <a:pt x="82652" y="2975601"/>
                  <a:pt x="78377" y="3004458"/>
                </a:cubicBezTo>
                <a:cubicBezTo>
                  <a:pt x="70194" y="3059692"/>
                  <a:pt x="60741" y="3114732"/>
                  <a:pt x="52251" y="3169920"/>
                </a:cubicBezTo>
                <a:cubicBezTo>
                  <a:pt x="29900" y="3315204"/>
                  <a:pt x="59630" y="3128300"/>
                  <a:pt x="34834" y="3326675"/>
                </a:cubicBezTo>
                <a:cubicBezTo>
                  <a:pt x="32998" y="3341362"/>
                  <a:pt x="29029" y="3355704"/>
                  <a:pt x="26126" y="3370218"/>
                </a:cubicBezTo>
                <a:cubicBezTo>
                  <a:pt x="20320" y="3434081"/>
                  <a:pt x="14345" y="3497928"/>
                  <a:pt x="8709" y="3561806"/>
                </a:cubicBezTo>
                <a:cubicBezTo>
                  <a:pt x="5637" y="3596626"/>
                  <a:pt x="0" y="3666309"/>
                  <a:pt x="0" y="3666309"/>
                </a:cubicBezTo>
                <a:cubicBezTo>
                  <a:pt x="5806" y="3704046"/>
                  <a:pt x="2377" y="3744426"/>
                  <a:pt x="17417" y="3779520"/>
                </a:cubicBezTo>
                <a:cubicBezTo>
                  <a:pt x="22132" y="3790521"/>
                  <a:pt x="41314" y="3783368"/>
                  <a:pt x="52251" y="3788229"/>
                </a:cubicBezTo>
                <a:cubicBezTo>
                  <a:pt x="67719" y="3795104"/>
                  <a:pt x="80078" y="3808069"/>
                  <a:pt x="95794" y="3814355"/>
                </a:cubicBezTo>
                <a:cubicBezTo>
                  <a:pt x="109537" y="3819852"/>
                  <a:pt x="125057" y="3819169"/>
                  <a:pt x="139337" y="3823063"/>
                </a:cubicBezTo>
                <a:cubicBezTo>
                  <a:pt x="266581" y="3857765"/>
                  <a:pt x="97613" y="3834952"/>
                  <a:pt x="339634" y="3849189"/>
                </a:cubicBezTo>
                <a:cubicBezTo>
                  <a:pt x="354148" y="3852092"/>
                  <a:pt x="368442" y="3856495"/>
                  <a:pt x="383177" y="3857898"/>
                </a:cubicBezTo>
                <a:cubicBezTo>
                  <a:pt x="480315" y="3867149"/>
                  <a:pt x="485501" y="3866606"/>
                  <a:pt x="548640" y="3866606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4233096" y="1687362"/>
            <a:ext cx="462297" cy="2280936"/>
          </a:xfrm>
          <a:custGeom>
            <a:avLst/>
            <a:gdLst>
              <a:gd name="connsiteX0" fmla="*/ 130629 w 924595"/>
              <a:gd name="connsiteY0" fmla="*/ 0 h 3805958"/>
              <a:gd name="connsiteX1" fmla="*/ 148046 w 924595"/>
              <a:gd name="connsiteY1" fmla="*/ 69669 h 3805958"/>
              <a:gd name="connsiteX2" fmla="*/ 182880 w 924595"/>
              <a:gd name="connsiteY2" fmla="*/ 87086 h 3805958"/>
              <a:gd name="connsiteX3" fmla="*/ 235131 w 924595"/>
              <a:gd name="connsiteY3" fmla="*/ 121920 h 3805958"/>
              <a:gd name="connsiteX4" fmla="*/ 862149 w 924595"/>
              <a:gd name="connsiteY4" fmla="*/ 243840 h 3805958"/>
              <a:gd name="connsiteX5" fmla="*/ 896983 w 924595"/>
              <a:gd name="connsiteY5" fmla="*/ 252549 h 3805958"/>
              <a:gd name="connsiteX6" fmla="*/ 923109 w 924595"/>
              <a:gd name="connsiteY6" fmla="*/ 261258 h 3805958"/>
              <a:gd name="connsiteX7" fmla="*/ 914400 w 924595"/>
              <a:gd name="connsiteY7" fmla="*/ 365760 h 3805958"/>
              <a:gd name="connsiteX8" fmla="*/ 896983 w 924595"/>
              <a:gd name="connsiteY8" fmla="*/ 470263 h 3805958"/>
              <a:gd name="connsiteX9" fmla="*/ 879566 w 924595"/>
              <a:gd name="connsiteY9" fmla="*/ 949235 h 3805958"/>
              <a:gd name="connsiteX10" fmla="*/ 862149 w 924595"/>
              <a:gd name="connsiteY10" fmla="*/ 1175658 h 3805958"/>
              <a:gd name="connsiteX11" fmla="*/ 844731 w 924595"/>
              <a:gd name="connsiteY11" fmla="*/ 1297578 h 3805958"/>
              <a:gd name="connsiteX12" fmla="*/ 836023 w 924595"/>
              <a:gd name="connsiteY12" fmla="*/ 1454332 h 3805958"/>
              <a:gd name="connsiteX13" fmla="*/ 818606 w 924595"/>
              <a:gd name="connsiteY13" fmla="*/ 1593669 h 3805958"/>
              <a:gd name="connsiteX14" fmla="*/ 836023 w 924595"/>
              <a:gd name="connsiteY14" fmla="*/ 2185852 h 3805958"/>
              <a:gd name="connsiteX15" fmla="*/ 853440 w 924595"/>
              <a:gd name="connsiteY15" fmla="*/ 3378926 h 3805958"/>
              <a:gd name="connsiteX16" fmla="*/ 862149 w 924595"/>
              <a:gd name="connsiteY16" fmla="*/ 3466012 h 3805958"/>
              <a:gd name="connsiteX17" fmla="*/ 844731 w 924595"/>
              <a:gd name="connsiteY17" fmla="*/ 3518263 h 3805958"/>
              <a:gd name="connsiteX18" fmla="*/ 827314 w 924595"/>
              <a:gd name="connsiteY18" fmla="*/ 3544389 h 3805958"/>
              <a:gd name="connsiteX19" fmla="*/ 635726 w 924595"/>
              <a:gd name="connsiteY19" fmla="*/ 3553098 h 3805958"/>
              <a:gd name="connsiteX20" fmla="*/ 609600 w 924595"/>
              <a:gd name="connsiteY20" fmla="*/ 3561806 h 3805958"/>
              <a:gd name="connsiteX21" fmla="*/ 513806 w 924595"/>
              <a:gd name="connsiteY21" fmla="*/ 3570515 h 3805958"/>
              <a:gd name="connsiteX22" fmla="*/ 461554 w 924595"/>
              <a:gd name="connsiteY22" fmla="*/ 3605349 h 3805958"/>
              <a:gd name="connsiteX23" fmla="*/ 418011 w 924595"/>
              <a:gd name="connsiteY23" fmla="*/ 3622766 h 3805958"/>
              <a:gd name="connsiteX24" fmla="*/ 357051 w 924595"/>
              <a:gd name="connsiteY24" fmla="*/ 3657600 h 3805958"/>
              <a:gd name="connsiteX25" fmla="*/ 330926 w 924595"/>
              <a:gd name="connsiteY25" fmla="*/ 3675018 h 3805958"/>
              <a:gd name="connsiteX26" fmla="*/ 209006 w 924595"/>
              <a:gd name="connsiteY26" fmla="*/ 3718560 h 3805958"/>
              <a:gd name="connsiteX27" fmla="*/ 69669 w 924595"/>
              <a:gd name="connsiteY27" fmla="*/ 3779520 h 3805958"/>
              <a:gd name="connsiteX28" fmla="*/ 8709 w 924595"/>
              <a:gd name="connsiteY28" fmla="*/ 3805646 h 3805958"/>
              <a:gd name="connsiteX29" fmla="*/ 0 w 924595"/>
              <a:gd name="connsiteY29" fmla="*/ 3805646 h 380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24595" h="3805958">
                <a:moveTo>
                  <a:pt x="130629" y="0"/>
                </a:moveTo>
                <a:cubicBezTo>
                  <a:pt x="136435" y="23223"/>
                  <a:pt x="135730" y="49143"/>
                  <a:pt x="148046" y="69669"/>
                </a:cubicBezTo>
                <a:cubicBezTo>
                  <a:pt x="154725" y="80801"/>
                  <a:pt x="171748" y="80407"/>
                  <a:pt x="182880" y="87086"/>
                </a:cubicBezTo>
                <a:cubicBezTo>
                  <a:pt x="200830" y="97856"/>
                  <a:pt x="216054" y="113304"/>
                  <a:pt x="235131" y="121920"/>
                </a:cubicBezTo>
                <a:cubicBezTo>
                  <a:pt x="531418" y="255727"/>
                  <a:pt x="460039" y="209618"/>
                  <a:pt x="862149" y="243840"/>
                </a:cubicBezTo>
                <a:cubicBezTo>
                  <a:pt x="873760" y="246743"/>
                  <a:pt x="885475" y="249261"/>
                  <a:pt x="896983" y="252549"/>
                </a:cubicBezTo>
                <a:cubicBezTo>
                  <a:pt x="905810" y="255071"/>
                  <a:pt x="921713" y="252185"/>
                  <a:pt x="923109" y="261258"/>
                </a:cubicBezTo>
                <a:cubicBezTo>
                  <a:pt x="928424" y="295806"/>
                  <a:pt x="918059" y="330997"/>
                  <a:pt x="914400" y="365760"/>
                </a:cubicBezTo>
                <a:cubicBezTo>
                  <a:pt x="909600" y="411361"/>
                  <a:pt x="905388" y="428234"/>
                  <a:pt x="896983" y="470263"/>
                </a:cubicBezTo>
                <a:cubicBezTo>
                  <a:pt x="875562" y="727302"/>
                  <a:pt x="897454" y="439413"/>
                  <a:pt x="879566" y="949235"/>
                </a:cubicBezTo>
                <a:cubicBezTo>
                  <a:pt x="878924" y="967532"/>
                  <a:pt x="865183" y="1149366"/>
                  <a:pt x="862149" y="1175658"/>
                </a:cubicBezTo>
                <a:cubicBezTo>
                  <a:pt x="857443" y="1216440"/>
                  <a:pt x="850537" y="1256938"/>
                  <a:pt x="844731" y="1297578"/>
                </a:cubicBezTo>
                <a:cubicBezTo>
                  <a:pt x="841828" y="1349829"/>
                  <a:pt x="840623" y="1402203"/>
                  <a:pt x="836023" y="1454332"/>
                </a:cubicBezTo>
                <a:cubicBezTo>
                  <a:pt x="831909" y="1500958"/>
                  <a:pt x="819230" y="1546866"/>
                  <a:pt x="818606" y="1593669"/>
                </a:cubicBezTo>
                <a:cubicBezTo>
                  <a:pt x="813157" y="2002340"/>
                  <a:pt x="810638" y="1957397"/>
                  <a:pt x="836023" y="2185852"/>
                </a:cubicBezTo>
                <a:cubicBezTo>
                  <a:pt x="839111" y="2562557"/>
                  <a:pt x="821908" y="2984795"/>
                  <a:pt x="853440" y="3378926"/>
                </a:cubicBezTo>
                <a:cubicBezTo>
                  <a:pt x="855767" y="3408007"/>
                  <a:pt x="859246" y="3436983"/>
                  <a:pt x="862149" y="3466012"/>
                </a:cubicBezTo>
                <a:cubicBezTo>
                  <a:pt x="856343" y="3483429"/>
                  <a:pt x="854915" y="3502987"/>
                  <a:pt x="844731" y="3518263"/>
                </a:cubicBezTo>
                <a:cubicBezTo>
                  <a:pt x="838925" y="3526972"/>
                  <a:pt x="837638" y="3542668"/>
                  <a:pt x="827314" y="3544389"/>
                </a:cubicBezTo>
                <a:cubicBezTo>
                  <a:pt x="764255" y="3554899"/>
                  <a:pt x="699589" y="3550195"/>
                  <a:pt x="635726" y="3553098"/>
                </a:cubicBezTo>
                <a:cubicBezTo>
                  <a:pt x="627017" y="3556001"/>
                  <a:pt x="618687" y="3560508"/>
                  <a:pt x="609600" y="3561806"/>
                </a:cubicBezTo>
                <a:cubicBezTo>
                  <a:pt x="577859" y="3566340"/>
                  <a:pt x="544566" y="3561468"/>
                  <a:pt x="513806" y="3570515"/>
                </a:cubicBezTo>
                <a:cubicBezTo>
                  <a:pt x="493724" y="3576422"/>
                  <a:pt x="479931" y="3595325"/>
                  <a:pt x="461554" y="3605349"/>
                </a:cubicBezTo>
                <a:cubicBezTo>
                  <a:pt x="447830" y="3612835"/>
                  <a:pt x="431993" y="3615775"/>
                  <a:pt x="418011" y="3622766"/>
                </a:cubicBezTo>
                <a:cubicBezTo>
                  <a:pt x="397078" y="3633232"/>
                  <a:pt x="377119" y="3645559"/>
                  <a:pt x="357051" y="3657600"/>
                </a:cubicBezTo>
                <a:cubicBezTo>
                  <a:pt x="348076" y="3662985"/>
                  <a:pt x="340287" y="3670337"/>
                  <a:pt x="330926" y="3675018"/>
                </a:cubicBezTo>
                <a:cubicBezTo>
                  <a:pt x="277342" y="3701810"/>
                  <a:pt x="265604" y="3702389"/>
                  <a:pt x="209006" y="3718560"/>
                </a:cubicBezTo>
                <a:cubicBezTo>
                  <a:pt x="106779" y="3779897"/>
                  <a:pt x="155312" y="3765247"/>
                  <a:pt x="69669" y="3779520"/>
                </a:cubicBezTo>
                <a:cubicBezTo>
                  <a:pt x="44744" y="3791983"/>
                  <a:pt x="34338" y="3799239"/>
                  <a:pt x="8709" y="3805646"/>
                </a:cubicBezTo>
                <a:cubicBezTo>
                  <a:pt x="5893" y="3806350"/>
                  <a:pt x="2903" y="3805646"/>
                  <a:pt x="0" y="3805646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http://www.openclipart.org/image/800px/svg_to_png/motoseg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3099"/>
            <a:ext cx="1951163" cy="90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258840" y="1999738"/>
            <a:ext cx="2322120" cy="165618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4876232" y="1726912"/>
            <a:ext cx="382608" cy="2223837"/>
          </a:xfrm>
          <a:custGeom>
            <a:avLst/>
            <a:gdLst>
              <a:gd name="connsiteX0" fmla="*/ 435429 w 548640"/>
              <a:gd name="connsiteY0" fmla="*/ 0 h 3866611"/>
              <a:gd name="connsiteX1" fmla="*/ 357051 w 548640"/>
              <a:gd name="connsiteY1" fmla="*/ 43543 h 3866611"/>
              <a:gd name="connsiteX2" fmla="*/ 313509 w 548640"/>
              <a:gd name="connsiteY2" fmla="*/ 60960 h 3866611"/>
              <a:gd name="connsiteX3" fmla="*/ 278674 w 548640"/>
              <a:gd name="connsiteY3" fmla="*/ 78378 h 3866611"/>
              <a:gd name="connsiteX4" fmla="*/ 191589 w 548640"/>
              <a:gd name="connsiteY4" fmla="*/ 104503 h 3866611"/>
              <a:gd name="connsiteX5" fmla="*/ 165463 w 548640"/>
              <a:gd name="connsiteY5" fmla="*/ 121920 h 3866611"/>
              <a:gd name="connsiteX6" fmla="*/ 113211 w 548640"/>
              <a:gd name="connsiteY6" fmla="*/ 139338 h 3866611"/>
              <a:gd name="connsiteX7" fmla="*/ 78377 w 548640"/>
              <a:gd name="connsiteY7" fmla="*/ 200298 h 3866611"/>
              <a:gd name="connsiteX8" fmla="*/ 69669 w 548640"/>
              <a:gd name="connsiteY8" fmla="*/ 226423 h 3866611"/>
              <a:gd name="connsiteX9" fmla="*/ 78377 w 548640"/>
              <a:gd name="connsiteY9" fmla="*/ 670560 h 3866611"/>
              <a:gd name="connsiteX10" fmla="*/ 95794 w 548640"/>
              <a:gd name="connsiteY10" fmla="*/ 757646 h 3866611"/>
              <a:gd name="connsiteX11" fmla="*/ 113211 w 548640"/>
              <a:gd name="connsiteY11" fmla="*/ 1288869 h 3866611"/>
              <a:gd name="connsiteX12" fmla="*/ 104503 w 548640"/>
              <a:gd name="connsiteY12" fmla="*/ 2760618 h 3866611"/>
              <a:gd name="connsiteX13" fmla="*/ 95794 w 548640"/>
              <a:gd name="connsiteY13" fmla="*/ 2856412 h 3866611"/>
              <a:gd name="connsiteX14" fmla="*/ 78377 w 548640"/>
              <a:gd name="connsiteY14" fmla="*/ 3004458 h 3866611"/>
              <a:gd name="connsiteX15" fmla="*/ 52251 w 548640"/>
              <a:gd name="connsiteY15" fmla="*/ 3169920 h 3866611"/>
              <a:gd name="connsiteX16" fmla="*/ 34834 w 548640"/>
              <a:gd name="connsiteY16" fmla="*/ 3326675 h 3866611"/>
              <a:gd name="connsiteX17" fmla="*/ 26126 w 548640"/>
              <a:gd name="connsiteY17" fmla="*/ 3370218 h 3866611"/>
              <a:gd name="connsiteX18" fmla="*/ 8709 w 548640"/>
              <a:gd name="connsiteY18" fmla="*/ 3561806 h 3866611"/>
              <a:gd name="connsiteX19" fmla="*/ 0 w 548640"/>
              <a:gd name="connsiteY19" fmla="*/ 3666309 h 3866611"/>
              <a:gd name="connsiteX20" fmla="*/ 17417 w 548640"/>
              <a:gd name="connsiteY20" fmla="*/ 3779520 h 3866611"/>
              <a:gd name="connsiteX21" fmla="*/ 52251 w 548640"/>
              <a:gd name="connsiteY21" fmla="*/ 3788229 h 3866611"/>
              <a:gd name="connsiteX22" fmla="*/ 95794 w 548640"/>
              <a:gd name="connsiteY22" fmla="*/ 3814355 h 3866611"/>
              <a:gd name="connsiteX23" fmla="*/ 139337 w 548640"/>
              <a:gd name="connsiteY23" fmla="*/ 3823063 h 3866611"/>
              <a:gd name="connsiteX24" fmla="*/ 339634 w 548640"/>
              <a:gd name="connsiteY24" fmla="*/ 3849189 h 3866611"/>
              <a:gd name="connsiteX25" fmla="*/ 383177 w 548640"/>
              <a:gd name="connsiteY25" fmla="*/ 3857898 h 3866611"/>
              <a:gd name="connsiteX26" fmla="*/ 548640 w 548640"/>
              <a:gd name="connsiteY26" fmla="*/ 3866606 h 386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8640" h="3866611">
                <a:moveTo>
                  <a:pt x="435429" y="0"/>
                </a:moveTo>
                <a:cubicBezTo>
                  <a:pt x="404019" y="18846"/>
                  <a:pt x="389182" y="29263"/>
                  <a:pt x="357051" y="43543"/>
                </a:cubicBezTo>
                <a:cubicBezTo>
                  <a:pt x="342766" y="49892"/>
                  <a:pt x="327794" y="54611"/>
                  <a:pt x="313509" y="60960"/>
                </a:cubicBezTo>
                <a:cubicBezTo>
                  <a:pt x="301646" y="66233"/>
                  <a:pt x="290728" y="73556"/>
                  <a:pt x="278674" y="78378"/>
                </a:cubicBezTo>
                <a:cubicBezTo>
                  <a:pt x="243337" y="92513"/>
                  <a:pt x="225806" y="95949"/>
                  <a:pt x="191589" y="104503"/>
                </a:cubicBezTo>
                <a:cubicBezTo>
                  <a:pt x="182880" y="110309"/>
                  <a:pt x="175027" y="117669"/>
                  <a:pt x="165463" y="121920"/>
                </a:cubicBezTo>
                <a:cubicBezTo>
                  <a:pt x="148686" y="129377"/>
                  <a:pt x="113211" y="139338"/>
                  <a:pt x="113211" y="139338"/>
                </a:cubicBezTo>
                <a:cubicBezTo>
                  <a:pt x="95718" y="165577"/>
                  <a:pt x="91636" y="169359"/>
                  <a:pt x="78377" y="200298"/>
                </a:cubicBezTo>
                <a:cubicBezTo>
                  <a:pt x="74761" y="208735"/>
                  <a:pt x="72572" y="217715"/>
                  <a:pt x="69669" y="226423"/>
                </a:cubicBezTo>
                <a:cubicBezTo>
                  <a:pt x="72572" y="374469"/>
                  <a:pt x="71104" y="522665"/>
                  <a:pt x="78377" y="670560"/>
                </a:cubicBezTo>
                <a:cubicBezTo>
                  <a:pt x="79831" y="700128"/>
                  <a:pt x="94129" y="728089"/>
                  <a:pt x="95794" y="757646"/>
                </a:cubicBezTo>
                <a:cubicBezTo>
                  <a:pt x="105759" y="934535"/>
                  <a:pt x="113211" y="1288869"/>
                  <a:pt x="113211" y="1288869"/>
                </a:cubicBezTo>
                <a:cubicBezTo>
                  <a:pt x="120528" y="2188874"/>
                  <a:pt x="138357" y="2117392"/>
                  <a:pt x="104503" y="2760618"/>
                </a:cubicBezTo>
                <a:cubicBezTo>
                  <a:pt x="102818" y="2792637"/>
                  <a:pt x="98984" y="2824508"/>
                  <a:pt x="95794" y="2856412"/>
                </a:cubicBezTo>
                <a:cubicBezTo>
                  <a:pt x="93144" y="2882914"/>
                  <a:pt x="82652" y="2975601"/>
                  <a:pt x="78377" y="3004458"/>
                </a:cubicBezTo>
                <a:cubicBezTo>
                  <a:pt x="70194" y="3059692"/>
                  <a:pt x="60741" y="3114732"/>
                  <a:pt x="52251" y="3169920"/>
                </a:cubicBezTo>
                <a:cubicBezTo>
                  <a:pt x="29900" y="3315204"/>
                  <a:pt x="59630" y="3128300"/>
                  <a:pt x="34834" y="3326675"/>
                </a:cubicBezTo>
                <a:cubicBezTo>
                  <a:pt x="32998" y="3341362"/>
                  <a:pt x="29029" y="3355704"/>
                  <a:pt x="26126" y="3370218"/>
                </a:cubicBezTo>
                <a:cubicBezTo>
                  <a:pt x="20320" y="3434081"/>
                  <a:pt x="14345" y="3497928"/>
                  <a:pt x="8709" y="3561806"/>
                </a:cubicBezTo>
                <a:cubicBezTo>
                  <a:pt x="5637" y="3596626"/>
                  <a:pt x="0" y="3666309"/>
                  <a:pt x="0" y="3666309"/>
                </a:cubicBezTo>
                <a:cubicBezTo>
                  <a:pt x="5806" y="3704046"/>
                  <a:pt x="2377" y="3744426"/>
                  <a:pt x="17417" y="3779520"/>
                </a:cubicBezTo>
                <a:cubicBezTo>
                  <a:pt x="22132" y="3790521"/>
                  <a:pt x="41314" y="3783368"/>
                  <a:pt x="52251" y="3788229"/>
                </a:cubicBezTo>
                <a:cubicBezTo>
                  <a:pt x="67719" y="3795104"/>
                  <a:pt x="80078" y="3808069"/>
                  <a:pt x="95794" y="3814355"/>
                </a:cubicBezTo>
                <a:cubicBezTo>
                  <a:pt x="109537" y="3819852"/>
                  <a:pt x="125057" y="3819169"/>
                  <a:pt x="139337" y="3823063"/>
                </a:cubicBezTo>
                <a:cubicBezTo>
                  <a:pt x="266581" y="3857765"/>
                  <a:pt x="97613" y="3834952"/>
                  <a:pt x="339634" y="3849189"/>
                </a:cubicBezTo>
                <a:cubicBezTo>
                  <a:pt x="354148" y="3852092"/>
                  <a:pt x="368442" y="3856495"/>
                  <a:pt x="383177" y="3857898"/>
                </a:cubicBezTo>
                <a:cubicBezTo>
                  <a:pt x="480315" y="3867149"/>
                  <a:pt x="485501" y="3866606"/>
                  <a:pt x="548640" y="3866606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7520641" y="1669813"/>
            <a:ext cx="462297" cy="2280936"/>
          </a:xfrm>
          <a:custGeom>
            <a:avLst/>
            <a:gdLst>
              <a:gd name="connsiteX0" fmla="*/ 130629 w 924595"/>
              <a:gd name="connsiteY0" fmla="*/ 0 h 3805958"/>
              <a:gd name="connsiteX1" fmla="*/ 148046 w 924595"/>
              <a:gd name="connsiteY1" fmla="*/ 69669 h 3805958"/>
              <a:gd name="connsiteX2" fmla="*/ 182880 w 924595"/>
              <a:gd name="connsiteY2" fmla="*/ 87086 h 3805958"/>
              <a:gd name="connsiteX3" fmla="*/ 235131 w 924595"/>
              <a:gd name="connsiteY3" fmla="*/ 121920 h 3805958"/>
              <a:gd name="connsiteX4" fmla="*/ 862149 w 924595"/>
              <a:gd name="connsiteY4" fmla="*/ 243840 h 3805958"/>
              <a:gd name="connsiteX5" fmla="*/ 896983 w 924595"/>
              <a:gd name="connsiteY5" fmla="*/ 252549 h 3805958"/>
              <a:gd name="connsiteX6" fmla="*/ 923109 w 924595"/>
              <a:gd name="connsiteY6" fmla="*/ 261258 h 3805958"/>
              <a:gd name="connsiteX7" fmla="*/ 914400 w 924595"/>
              <a:gd name="connsiteY7" fmla="*/ 365760 h 3805958"/>
              <a:gd name="connsiteX8" fmla="*/ 896983 w 924595"/>
              <a:gd name="connsiteY8" fmla="*/ 470263 h 3805958"/>
              <a:gd name="connsiteX9" fmla="*/ 879566 w 924595"/>
              <a:gd name="connsiteY9" fmla="*/ 949235 h 3805958"/>
              <a:gd name="connsiteX10" fmla="*/ 862149 w 924595"/>
              <a:gd name="connsiteY10" fmla="*/ 1175658 h 3805958"/>
              <a:gd name="connsiteX11" fmla="*/ 844731 w 924595"/>
              <a:gd name="connsiteY11" fmla="*/ 1297578 h 3805958"/>
              <a:gd name="connsiteX12" fmla="*/ 836023 w 924595"/>
              <a:gd name="connsiteY12" fmla="*/ 1454332 h 3805958"/>
              <a:gd name="connsiteX13" fmla="*/ 818606 w 924595"/>
              <a:gd name="connsiteY13" fmla="*/ 1593669 h 3805958"/>
              <a:gd name="connsiteX14" fmla="*/ 836023 w 924595"/>
              <a:gd name="connsiteY14" fmla="*/ 2185852 h 3805958"/>
              <a:gd name="connsiteX15" fmla="*/ 853440 w 924595"/>
              <a:gd name="connsiteY15" fmla="*/ 3378926 h 3805958"/>
              <a:gd name="connsiteX16" fmla="*/ 862149 w 924595"/>
              <a:gd name="connsiteY16" fmla="*/ 3466012 h 3805958"/>
              <a:gd name="connsiteX17" fmla="*/ 844731 w 924595"/>
              <a:gd name="connsiteY17" fmla="*/ 3518263 h 3805958"/>
              <a:gd name="connsiteX18" fmla="*/ 827314 w 924595"/>
              <a:gd name="connsiteY18" fmla="*/ 3544389 h 3805958"/>
              <a:gd name="connsiteX19" fmla="*/ 635726 w 924595"/>
              <a:gd name="connsiteY19" fmla="*/ 3553098 h 3805958"/>
              <a:gd name="connsiteX20" fmla="*/ 609600 w 924595"/>
              <a:gd name="connsiteY20" fmla="*/ 3561806 h 3805958"/>
              <a:gd name="connsiteX21" fmla="*/ 513806 w 924595"/>
              <a:gd name="connsiteY21" fmla="*/ 3570515 h 3805958"/>
              <a:gd name="connsiteX22" fmla="*/ 461554 w 924595"/>
              <a:gd name="connsiteY22" fmla="*/ 3605349 h 3805958"/>
              <a:gd name="connsiteX23" fmla="*/ 418011 w 924595"/>
              <a:gd name="connsiteY23" fmla="*/ 3622766 h 3805958"/>
              <a:gd name="connsiteX24" fmla="*/ 357051 w 924595"/>
              <a:gd name="connsiteY24" fmla="*/ 3657600 h 3805958"/>
              <a:gd name="connsiteX25" fmla="*/ 330926 w 924595"/>
              <a:gd name="connsiteY25" fmla="*/ 3675018 h 3805958"/>
              <a:gd name="connsiteX26" fmla="*/ 209006 w 924595"/>
              <a:gd name="connsiteY26" fmla="*/ 3718560 h 3805958"/>
              <a:gd name="connsiteX27" fmla="*/ 69669 w 924595"/>
              <a:gd name="connsiteY27" fmla="*/ 3779520 h 3805958"/>
              <a:gd name="connsiteX28" fmla="*/ 8709 w 924595"/>
              <a:gd name="connsiteY28" fmla="*/ 3805646 h 3805958"/>
              <a:gd name="connsiteX29" fmla="*/ 0 w 924595"/>
              <a:gd name="connsiteY29" fmla="*/ 3805646 h 380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24595" h="3805958">
                <a:moveTo>
                  <a:pt x="130629" y="0"/>
                </a:moveTo>
                <a:cubicBezTo>
                  <a:pt x="136435" y="23223"/>
                  <a:pt x="135730" y="49143"/>
                  <a:pt x="148046" y="69669"/>
                </a:cubicBezTo>
                <a:cubicBezTo>
                  <a:pt x="154725" y="80801"/>
                  <a:pt x="171748" y="80407"/>
                  <a:pt x="182880" y="87086"/>
                </a:cubicBezTo>
                <a:cubicBezTo>
                  <a:pt x="200830" y="97856"/>
                  <a:pt x="216054" y="113304"/>
                  <a:pt x="235131" y="121920"/>
                </a:cubicBezTo>
                <a:cubicBezTo>
                  <a:pt x="531418" y="255727"/>
                  <a:pt x="460039" y="209618"/>
                  <a:pt x="862149" y="243840"/>
                </a:cubicBezTo>
                <a:cubicBezTo>
                  <a:pt x="873760" y="246743"/>
                  <a:pt x="885475" y="249261"/>
                  <a:pt x="896983" y="252549"/>
                </a:cubicBezTo>
                <a:cubicBezTo>
                  <a:pt x="905810" y="255071"/>
                  <a:pt x="921713" y="252185"/>
                  <a:pt x="923109" y="261258"/>
                </a:cubicBezTo>
                <a:cubicBezTo>
                  <a:pt x="928424" y="295806"/>
                  <a:pt x="918059" y="330997"/>
                  <a:pt x="914400" y="365760"/>
                </a:cubicBezTo>
                <a:cubicBezTo>
                  <a:pt x="909600" y="411361"/>
                  <a:pt x="905388" y="428234"/>
                  <a:pt x="896983" y="470263"/>
                </a:cubicBezTo>
                <a:cubicBezTo>
                  <a:pt x="875562" y="727302"/>
                  <a:pt x="897454" y="439413"/>
                  <a:pt x="879566" y="949235"/>
                </a:cubicBezTo>
                <a:cubicBezTo>
                  <a:pt x="878924" y="967532"/>
                  <a:pt x="865183" y="1149366"/>
                  <a:pt x="862149" y="1175658"/>
                </a:cubicBezTo>
                <a:cubicBezTo>
                  <a:pt x="857443" y="1216440"/>
                  <a:pt x="850537" y="1256938"/>
                  <a:pt x="844731" y="1297578"/>
                </a:cubicBezTo>
                <a:cubicBezTo>
                  <a:pt x="841828" y="1349829"/>
                  <a:pt x="840623" y="1402203"/>
                  <a:pt x="836023" y="1454332"/>
                </a:cubicBezTo>
                <a:cubicBezTo>
                  <a:pt x="831909" y="1500958"/>
                  <a:pt x="819230" y="1546866"/>
                  <a:pt x="818606" y="1593669"/>
                </a:cubicBezTo>
                <a:cubicBezTo>
                  <a:pt x="813157" y="2002340"/>
                  <a:pt x="810638" y="1957397"/>
                  <a:pt x="836023" y="2185852"/>
                </a:cubicBezTo>
                <a:cubicBezTo>
                  <a:pt x="839111" y="2562557"/>
                  <a:pt x="821908" y="2984795"/>
                  <a:pt x="853440" y="3378926"/>
                </a:cubicBezTo>
                <a:cubicBezTo>
                  <a:pt x="855767" y="3408007"/>
                  <a:pt x="859246" y="3436983"/>
                  <a:pt x="862149" y="3466012"/>
                </a:cubicBezTo>
                <a:cubicBezTo>
                  <a:pt x="856343" y="3483429"/>
                  <a:pt x="854915" y="3502987"/>
                  <a:pt x="844731" y="3518263"/>
                </a:cubicBezTo>
                <a:cubicBezTo>
                  <a:pt x="838925" y="3526972"/>
                  <a:pt x="837638" y="3542668"/>
                  <a:pt x="827314" y="3544389"/>
                </a:cubicBezTo>
                <a:cubicBezTo>
                  <a:pt x="764255" y="3554899"/>
                  <a:pt x="699589" y="3550195"/>
                  <a:pt x="635726" y="3553098"/>
                </a:cubicBezTo>
                <a:cubicBezTo>
                  <a:pt x="627017" y="3556001"/>
                  <a:pt x="618687" y="3560508"/>
                  <a:pt x="609600" y="3561806"/>
                </a:cubicBezTo>
                <a:cubicBezTo>
                  <a:pt x="577859" y="3566340"/>
                  <a:pt x="544566" y="3561468"/>
                  <a:pt x="513806" y="3570515"/>
                </a:cubicBezTo>
                <a:cubicBezTo>
                  <a:pt x="493724" y="3576422"/>
                  <a:pt x="479931" y="3595325"/>
                  <a:pt x="461554" y="3605349"/>
                </a:cubicBezTo>
                <a:cubicBezTo>
                  <a:pt x="447830" y="3612835"/>
                  <a:pt x="431993" y="3615775"/>
                  <a:pt x="418011" y="3622766"/>
                </a:cubicBezTo>
                <a:cubicBezTo>
                  <a:pt x="397078" y="3633232"/>
                  <a:pt x="377119" y="3645559"/>
                  <a:pt x="357051" y="3657600"/>
                </a:cubicBezTo>
                <a:cubicBezTo>
                  <a:pt x="348076" y="3662985"/>
                  <a:pt x="340287" y="3670337"/>
                  <a:pt x="330926" y="3675018"/>
                </a:cubicBezTo>
                <a:cubicBezTo>
                  <a:pt x="277342" y="3701810"/>
                  <a:pt x="265604" y="3702389"/>
                  <a:pt x="209006" y="3718560"/>
                </a:cubicBezTo>
                <a:cubicBezTo>
                  <a:pt x="106779" y="3779897"/>
                  <a:pt x="155312" y="3765247"/>
                  <a:pt x="69669" y="3779520"/>
                </a:cubicBezTo>
                <a:cubicBezTo>
                  <a:pt x="44744" y="3791983"/>
                  <a:pt x="34338" y="3799239"/>
                  <a:pt x="8709" y="3805646"/>
                </a:cubicBezTo>
                <a:cubicBezTo>
                  <a:pt x="5893" y="3806350"/>
                  <a:pt x="2903" y="3805646"/>
                  <a:pt x="0" y="3805646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3109353" y="1543346"/>
            <a:ext cx="0" cy="27363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494318" y="1488227"/>
            <a:ext cx="0" cy="27363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117059" y="2810281"/>
            <a:ext cx="2684253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839751" y="2810281"/>
            <a:ext cx="2684253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55273" y="2074582"/>
            <a:ext cx="2177823" cy="17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337607" y="2033567"/>
            <a:ext cx="170101" cy="151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109352" y="2440949"/>
                <a:ext cx="582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352" y="2440949"/>
                <a:ext cx="58214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532528" y="2437533"/>
                <a:ext cx="576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528" y="2437533"/>
                <a:ext cx="5768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2532527" y="2827830"/>
                <a:ext cx="576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527" y="2827830"/>
                <a:ext cx="57682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120536" y="2810281"/>
                <a:ext cx="582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36" y="2810281"/>
                <a:ext cx="58214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494318" y="2440949"/>
                <a:ext cx="573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18" y="2440949"/>
                <a:ext cx="57310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917494" y="2437533"/>
                <a:ext cx="576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494" y="2437533"/>
                <a:ext cx="57682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917493" y="2827830"/>
                <a:ext cx="576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493" y="2827830"/>
                <a:ext cx="57682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505502" y="2810281"/>
                <a:ext cx="582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02" y="2810281"/>
                <a:ext cx="58214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693313" y="4940698"/>
                <a:ext cx="555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313" y="4940698"/>
                <a:ext cx="55528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116489" y="4937282"/>
                <a:ext cx="576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89" y="4937282"/>
                <a:ext cx="57682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116488" y="5327579"/>
                <a:ext cx="576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88" y="5327579"/>
                <a:ext cx="576825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704497" y="5310030"/>
                <a:ext cx="582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497" y="5310030"/>
                <a:ext cx="58214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3521398" y="4582352"/>
            <a:ext cx="170101" cy="2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055272" y="2074582"/>
            <a:ext cx="1065263" cy="17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3109352" y="2072149"/>
            <a:ext cx="1123744" cy="17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5337607" y="2810281"/>
            <a:ext cx="170100" cy="72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5337607" y="2038825"/>
            <a:ext cx="170099" cy="77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264175" y="5018540"/>
                <a:ext cx="2512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175" y="5018540"/>
                <a:ext cx="251293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970953" y="1485147"/>
                <a:ext cx="156478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TW" altLang="en-US" dirty="0" smtClean="0"/>
                  <a:t>可得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53" y="1485147"/>
                <a:ext cx="156478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2692" t="-7937" r="-2308" b="-20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051802" y="3538623"/>
                <a:ext cx="156478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zh-TW" altLang="en-US" dirty="0" smtClean="0"/>
                  <a:t>可得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02" y="3538623"/>
                <a:ext cx="1564787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3089" t="-7813" r="-270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/>
          <p:cNvSpPr txBox="1"/>
          <p:nvPr/>
        </p:nvSpPr>
        <p:spPr>
          <a:xfrm>
            <a:off x="107504" y="1475500"/>
            <a:ext cx="133164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Recursive case:</a:t>
            </a:r>
            <a:endParaRPr lang="zh-TW" altLang="en-US" dirty="0"/>
          </a:p>
        </p:txBody>
      </p:sp>
      <p:sp>
        <p:nvSpPr>
          <p:cNvPr id="54" name="投影片編號版面配置區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24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3" grpId="0" animBg="1"/>
      <p:bldP spid="23" grpId="1" animBg="1"/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7" grpId="0" animBg="1"/>
      <p:bldP spid="49" grpId="0" animBg="1"/>
      <p:bldP spid="50" grpId="0" animBg="1"/>
      <p:bldP spid="51" grpId="0" animBg="1"/>
      <p:bldP spid="52" grpId="0" animBg="1"/>
      <p:bldP spid="45" grpId="0"/>
      <p:bldP spid="46" grpId="0" animBg="1"/>
      <p:bldP spid="5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64518"/>
            <a:ext cx="7024744" cy="1143000"/>
          </a:xfrm>
        </p:spPr>
        <p:txBody>
          <a:bodyPr/>
          <a:lstStyle/>
          <a:p>
            <a:r>
              <a:rPr lang="zh-TW" altLang="en-US" dirty="0"/>
              <a:t>取數問題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10" y="1660506"/>
                <a:ext cx="6777317" cy="36256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Algorithm: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/>
                  <a:t>i</a:t>
                </a:r>
                <a:r>
                  <a:rPr lang="en-US" altLang="zh-TW" dirty="0" smtClean="0"/>
                  <a:t>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≤5</m:t>
                    </m:r>
                  </m:oMath>
                </a14:m>
                <a:r>
                  <a:rPr lang="en-US" altLang="zh-TW" b="0" dirty="0" smtClean="0"/>
                  <a:t> then </a:t>
                </a:r>
                <a:r>
                  <a:rPr lang="zh-TW" altLang="en-US" dirty="0" smtClean="0"/>
                  <a:t>直</a:t>
                </a:r>
                <a:r>
                  <a:rPr lang="zh-TW" altLang="en-US" b="0" dirty="0" smtClean="0"/>
                  <a:t>接找出其中位數</a:t>
                </a:r>
                <a:endParaRPr lang="en-US" altLang="zh-TW" b="0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 smtClean="0"/>
                  <a:t>else</a:t>
                </a:r>
                <a:endParaRPr lang="en-US" altLang="zh-TW" b="0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b="0" dirty="0" smtClean="0"/>
                  <a:t>把數列拆成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dirty="0" smtClean="0"/>
                  <a:t>個大小為</a:t>
                </a:r>
                <a:r>
                  <a:rPr lang="en-US" altLang="zh-TW" dirty="0" smtClean="0"/>
                  <a:t>5</a:t>
                </a:r>
                <a:r>
                  <a:rPr lang="zh-TW" altLang="en-US" dirty="0" smtClean="0"/>
                  <a:t>的小數列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/>
                  <a:t>每個小數列找出其中</a:t>
                </a:r>
                <a:r>
                  <a:rPr lang="zh-TW" altLang="en-US" dirty="0" smtClean="0"/>
                  <a:t>位數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找出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dirty="0" smtClean="0"/>
                  <a:t>個中位數的中位數</a:t>
                </a:r>
                <a:r>
                  <a:rPr lang="en-US" altLang="zh-TW" dirty="0" smtClean="0"/>
                  <a:t>m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/>
                  <a:t>用此中位數</a:t>
                </a:r>
                <a:r>
                  <a:rPr lang="zh-TW" altLang="en-US" dirty="0" smtClean="0"/>
                  <a:t>把原本的數列拆成兩部分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比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大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及不比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大的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𝑘</m:t>
                    </m:r>
                    <m:r>
                      <a:rPr lang="en-US" altLang="zh-TW" i="1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,</m:t>
                    </m:r>
                  </m:oMath>
                </a14:m>
                <a:r>
                  <a:rPr lang="zh-TW" altLang="en-US" dirty="0"/>
                  <a:t> 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中第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𝑘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小</a:t>
                </a:r>
                <a:r>
                  <a:rPr lang="zh-TW" altLang="en-US" dirty="0" smtClean="0"/>
                  <a:t>的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𝑘</m:t>
                    </m:r>
                    <m:r>
                      <a:rPr lang="en-US" altLang="zh-TW" i="1">
                        <a:latin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,</m:t>
                    </m:r>
                  </m:oMath>
                </a14:m>
                <a:r>
                  <a:rPr lang="zh-TW" altLang="en-US" dirty="0"/>
                  <a:t> 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/>
                  <a:t>中第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𝑘</m:t>
                    </m:r>
                  </m:oMath>
                </a14:m>
                <a:r>
                  <a:rPr lang="zh-TW" altLang="en-US" dirty="0"/>
                  <a:t>小的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10" y="1660506"/>
                <a:ext cx="6777317" cy="3625628"/>
              </a:xfrm>
              <a:blipFill rotWithShape="1">
                <a:blip r:embed="rId2"/>
                <a:stretch>
                  <a:fillRect t="-2689" b="-10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40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56176" y="1975127"/>
                <a:ext cx="702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975127"/>
                <a:ext cx="70243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320138" y="2633695"/>
                <a:ext cx="711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38" y="2633695"/>
                <a:ext cx="71122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345088" y="2970761"/>
                <a:ext cx="711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88" y="2970761"/>
                <a:ext cx="7112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332637" y="3341554"/>
                <a:ext cx="711220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T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37" y="3341554"/>
                <a:ext cx="711220" cy="5667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812360" y="3786005"/>
                <a:ext cx="711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786005"/>
                <a:ext cx="71122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081137" y="4601012"/>
                <a:ext cx="1239122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</a:t>
                </a:r>
                <a:r>
                  <a:rPr lang="en-US" altLang="zh-TW" dirty="0" smtClean="0"/>
                  <a:t>ax: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37" y="4601012"/>
                <a:ext cx="1239122" cy="484172"/>
              </a:xfrm>
              <a:prstGeom prst="rect">
                <a:avLst/>
              </a:prstGeom>
              <a:blipFill rotWithShape="1">
                <a:blip r:embed="rId8"/>
                <a:stretch>
                  <a:fillRect l="-4433" r="-985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7584" y="5268704"/>
                <a:ext cx="4764381" cy="1135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268704"/>
                <a:ext cx="4764381" cy="11353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070298" y="6034746"/>
                <a:ext cx="148412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98" y="6034746"/>
                <a:ext cx="148412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5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Today’s Reading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Cormen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</a:t>
            </a:r>
            <a:r>
              <a:rPr lang="en-US" altLang="zh-TW" dirty="0" smtClean="0"/>
              <a:t> 4.2 – 4.5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26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矩陣相乘 </a:t>
            </a:r>
            <a:r>
              <a:rPr lang="en-US" altLang="zh-TW" dirty="0"/>
              <a:t>– D&amp;C</a:t>
            </a:r>
            <a:r>
              <a:rPr lang="zh-TW" altLang="en-US" dirty="0"/>
              <a:t>嘗試一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852936"/>
                <a:ext cx="6777317" cy="2979693"/>
              </a:xfrm>
            </p:spPr>
            <p:txBody>
              <a:bodyPr/>
              <a:lstStyle/>
              <a:p>
                <a:r>
                  <a:rPr lang="en-US" altLang="zh-TW" dirty="0" smtClean="0"/>
                  <a:t>n=1</a:t>
                </a:r>
              </a:p>
              <a:p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𝐶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zh-TW" altLang="en-US" dirty="0" smtClean="0"/>
                  <a:t>直接算 </a:t>
                </a:r>
                <a:r>
                  <a:rPr lang="en-US" altLang="zh-TW" dirty="0" smtClean="0"/>
                  <a:t>(A,B,C</a:t>
                </a:r>
                <a:r>
                  <a:rPr lang="zh-TW" altLang="en-US" dirty="0" smtClean="0"/>
                  <a:t>各自為一個數</a:t>
                </a:r>
                <a:r>
                  <a:rPr lang="en-US" altLang="zh-TW" dirty="0" smtClean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852936"/>
                <a:ext cx="6777317" cy="2979693"/>
              </a:xfrm>
              <a:blipFill rotWithShape="1">
                <a:blip r:embed="rId2"/>
                <a:stretch>
                  <a:fillRect t="-1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11560" y="2276872"/>
            <a:ext cx="13316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Base case: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矩陣相乘 </a:t>
            </a:r>
            <a:r>
              <a:rPr lang="en-US" altLang="zh-TW" dirty="0"/>
              <a:t>– D&amp;C</a:t>
            </a:r>
            <a:r>
              <a:rPr lang="zh-TW" altLang="en-US" dirty="0"/>
              <a:t>嘗試一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Cambria Math"/>
                  </a:rPr>
                  <a:t>以下面</a:t>
                </a:r>
                <a:r>
                  <a:rPr lang="zh-TW" altLang="en-US" dirty="0" smtClean="0">
                    <a:latin typeface="Cambria Math"/>
                  </a:rPr>
                  <a:t>的等式可求得</a:t>
                </a:r>
                <a:r>
                  <a:rPr lang="en-US" altLang="zh-TW" dirty="0" smtClean="0">
                    <a:latin typeface="Cambria Math"/>
                  </a:rPr>
                  <a:t>C</a:t>
                </a:r>
                <a:r>
                  <a:rPr lang="zh-TW" altLang="en-US" dirty="0" smtClean="0">
                    <a:latin typeface="Cambria Math"/>
                  </a:rPr>
                  <a:t>的四個小分塊的解</a:t>
                </a:r>
                <a:r>
                  <a:rPr lang="en-US" altLang="zh-TW" dirty="0" smtClean="0">
                    <a:latin typeface="Cambria Math"/>
                  </a:rPr>
                  <a:t>:</a:t>
                </a:r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0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8339" y="116632"/>
            <a:ext cx="7024744" cy="1143000"/>
          </a:xfrm>
        </p:spPr>
        <p:txBody>
          <a:bodyPr/>
          <a:lstStyle/>
          <a:p>
            <a:r>
              <a:rPr lang="zh-TW" altLang="en-US" dirty="0"/>
              <a:t>矩陣相乘 </a:t>
            </a:r>
            <a:r>
              <a:rPr lang="en-US" altLang="zh-TW" dirty="0"/>
              <a:t>– D&amp;C</a:t>
            </a:r>
            <a:r>
              <a:rPr lang="zh-TW" altLang="en-US" dirty="0"/>
              <a:t>嘗試一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87508" y="1124744"/>
                <a:ext cx="6777317" cy="4824536"/>
              </a:xfrm>
            </p:spPr>
            <p:txBody>
              <a:bodyPr>
                <a:normAutofit fontScale="77500" lnSpcReduction="2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/>
                  <a:t>Pseudo code: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Square-Matrix-Multiply-Recursive(A,B)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n=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A.rows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let C be a new n x n matrix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n==1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else partition the matrix into 4 n/2 x n/2 matrices</a:t>
                </a: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Square-Matrix-Multiply-Recursive(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  <a:b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+Square-Matrix-Multiply-Recursive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Square-Matrix-Multiply-Recursive(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  <a:br>
                  <a:rPr lang="en-US" altLang="zh-TW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+Square-Matrix-Multiply-Recursive(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Square-Matrix-Multiply-Recursive(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  <a:br>
                  <a:rPr lang="en-US" altLang="zh-TW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+Square-Matrix-Multiply-Recursive(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Square-Matrix-Multiply-Recursive(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  <a:br>
                  <a:rPr lang="en-US" altLang="zh-TW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+Square-Matrix-Multiply-Recursive(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C</a:t>
                </a:r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en-US" altLang="zh-TW" dirty="0"/>
              </a:p>
              <a:p>
                <a:pPr marL="68580" indent="0">
                  <a:buNone/>
                </a:pPr>
                <a:endParaRPr lang="en-US" altLang="zh-TW" b="0" dirty="0" smtClean="0"/>
              </a:p>
              <a:p>
                <a:pPr marL="685800" lvl="2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508" y="1124744"/>
                <a:ext cx="6777317" cy="4824536"/>
              </a:xfrm>
              <a:blipFill rotWithShape="1">
                <a:blip r:embed="rId2"/>
                <a:stretch>
                  <a:fillRect t="-1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3275856" y="2395317"/>
            <a:ext cx="12241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Base case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24328" y="2636912"/>
            <a:ext cx="12241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Recursive case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884368" y="4005064"/>
                <a:ext cx="83170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8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005064"/>
                <a:ext cx="831702" cy="564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stCxn id="7" idx="1"/>
          </p:cNvCxnSpPr>
          <p:nvPr/>
        </p:nvCxnSpPr>
        <p:spPr>
          <a:xfrm flipH="1" flipV="1">
            <a:off x="7380312" y="3573016"/>
            <a:ext cx="504056" cy="7144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1"/>
          </p:cNvCxnSpPr>
          <p:nvPr/>
        </p:nvCxnSpPr>
        <p:spPr>
          <a:xfrm flipH="1" flipV="1">
            <a:off x="6948264" y="3717032"/>
            <a:ext cx="936104" cy="5704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7380312" y="4038276"/>
            <a:ext cx="504056" cy="249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7" idx="1"/>
          </p:cNvCxnSpPr>
          <p:nvPr/>
        </p:nvCxnSpPr>
        <p:spPr>
          <a:xfrm flipH="1" flipV="1">
            <a:off x="6948264" y="4162894"/>
            <a:ext cx="936104" cy="1246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1"/>
          </p:cNvCxnSpPr>
          <p:nvPr/>
        </p:nvCxnSpPr>
        <p:spPr>
          <a:xfrm flipH="1">
            <a:off x="7328233" y="4287513"/>
            <a:ext cx="556135" cy="1412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1"/>
          </p:cNvCxnSpPr>
          <p:nvPr/>
        </p:nvCxnSpPr>
        <p:spPr>
          <a:xfrm flipH="1">
            <a:off x="6948264" y="4287513"/>
            <a:ext cx="936104" cy="4376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7" idx="1"/>
          </p:cNvCxnSpPr>
          <p:nvPr/>
        </p:nvCxnSpPr>
        <p:spPr>
          <a:xfrm flipH="1">
            <a:off x="7328233" y="4287513"/>
            <a:ext cx="556135" cy="590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1"/>
          </p:cNvCxnSpPr>
          <p:nvPr/>
        </p:nvCxnSpPr>
        <p:spPr>
          <a:xfrm flipH="1">
            <a:off x="6948264" y="4287513"/>
            <a:ext cx="936104" cy="7976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51520" y="4136996"/>
            <a:ext cx="10801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Combine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stCxn id="33" idx="3"/>
          </p:cNvCxnSpPr>
          <p:nvPr/>
        </p:nvCxnSpPr>
        <p:spPr>
          <a:xfrm flipV="1">
            <a:off x="1331640" y="3573016"/>
            <a:ext cx="288032" cy="7486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3" idx="3"/>
          </p:cNvCxnSpPr>
          <p:nvPr/>
        </p:nvCxnSpPr>
        <p:spPr>
          <a:xfrm flipV="1">
            <a:off x="1331640" y="4038276"/>
            <a:ext cx="288032" cy="2833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3" idx="3"/>
          </p:cNvCxnSpPr>
          <p:nvPr/>
        </p:nvCxnSpPr>
        <p:spPr>
          <a:xfrm>
            <a:off x="1331640" y="4321662"/>
            <a:ext cx="288032" cy="2608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3" idx="3"/>
          </p:cNvCxnSpPr>
          <p:nvPr/>
        </p:nvCxnSpPr>
        <p:spPr>
          <a:xfrm>
            <a:off x="1331640" y="4321662"/>
            <a:ext cx="288032" cy="6915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608782" y="2407823"/>
                <a:ext cx="14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82" y="2407823"/>
                <a:ext cx="146655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2582129" y="3025783"/>
                <a:ext cx="702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29" y="3025783"/>
                <a:ext cx="70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755576" y="4667026"/>
                <a:ext cx="818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67026"/>
                <a:ext cx="81855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2627784" y="5209562"/>
                <a:ext cx="5176097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+8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=8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209562"/>
                <a:ext cx="5176097" cy="5648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691680" y="5717619"/>
                <a:ext cx="2957723" cy="852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717619"/>
                <a:ext cx="2957723" cy="85234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4572000" y="5774460"/>
                <a:ext cx="994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774460"/>
                <a:ext cx="99455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572000" y="6093137"/>
                <a:ext cx="994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&gt;1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93137"/>
                <a:ext cx="99455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908"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876256" y="5959127"/>
                <a:ext cx="1746119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959127"/>
                <a:ext cx="1746119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openclipart.org/image/800px/svg_to_png/M_Face-14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200" y="5378042"/>
            <a:ext cx="829110" cy="79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33" grpId="0" animBg="1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272926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矩陣相乘 </a:t>
            </a:r>
            <a:r>
              <a:rPr lang="en-US" altLang="zh-TW" dirty="0"/>
              <a:t>– </a:t>
            </a:r>
            <a:r>
              <a:rPr lang="en-US" altLang="zh-TW" dirty="0" err="1" smtClean="0"/>
              <a:t>Strassen’s</a:t>
            </a:r>
            <a:r>
              <a:rPr lang="en-US" altLang="zh-TW" dirty="0"/>
              <a:t>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00808"/>
                <a:ext cx="5616624" cy="482453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TW" altLang="en-US" dirty="0" smtClean="0"/>
                  <a:t>課本說</a:t>
                </a:r>
                <a:r>
                  <a:rPr lang="en-US" altLang="zh-TW" dirty="0" smtClean="0"/>
                  <a:t>: “Not at all obvious”</a:t>
                </a:r>
              </a:p>
              <a:p>
                <a:r>
                  <a:rPr lang="zh-TW" altLang="en-US" dirty="0"/>
                  <a:t>可</a:t>
                </a:r>
                <a:r>
                  <a:rPr lang="zh-TW" altLang="en-US" dirty="0" smtClean="0"/>
                  <a:t>達到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𝑙𝑜𝑔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2.8074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Overview:</a:t>
                </a:r>
              </a:p>
              <a:p>
                <a:pPr marL="52578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TW" altLang="en-US" dirty="0" smtClean="0"/>
                  <a:t>將</a:t>
                </a:r>
                <a:r>
                  <a:rPr lang="en-US" altLang="zh-TW" dirty="0" smtClean="0"/>
                  <a:t>A, B</a:t>
                </a:r>
                <a:r>
                  <a:rPr lang="zh-TW" altLang="en-US" dirty="0" smtClean="0"/>
                  <a:t>及</a:t>
                </a:r>
                <a:r>
                  <a:rPr lang="en-US" altLang="zh-TW" dirty="0" smtClean="0"/>
                  <a:t>C</a:t>
                </a:r>
                <a:r>
                  <a:rPr lang="zh-TW" altLang="en-US" dirty="0" smtClean="0"/>
                  <a:t>都切成</a:t>
                </a:r>
                <a:r>
                  <a:rPr lang="zh-TW" altLang="en-US" dirty="0"/>
                  <a:t>四</a:t>
                </a:r>
                <a:r>
                  <a:rPr lang="zh-TW" altLang="en-US" dirty="0" smtClean="0"/>
                  <a:t>塊</a:t>
                </a:r>
                <a:r>
                  <a:rPr lang="en-US" altLang="zh-TW" dirty="0" smtClean="0"/>
                  <a:t>n/2</a:t>
                </a:r>
                <a:r>
                  <a:rPr lang="zh-TW" altLang="en-US" dirty="0" smtClean="0"/>
                  <a:t>大小的</a:t>
                </a:r>
                <a:r>
                  <a:rPr lang="en-US" altLang="zh-TW" dirty="0" smtClean="0"/>
                  <a:t>matrix</a:t>
                </a:r>
              </a:p>
              <a:p>
                <a:pPr marL="52578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TW" altLang="en-US" dirty="0" smtClean="0"/>
                  <a:t>做出</a:t>
                </a:r>
                <a:r>
                  <a:rPr lang="en-US" altLang="zh-TW" dirty="0" smtClean="0"/>
                  <a:t>10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matrices,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  <a:r>
                  <a:rPr lang="zh-TW" altLang="en-US" dirty="0" smtClean="0"/>
                  <a:t>這些</a:t>
                </a:r>
                <a:r>
                  <a:rPr lang="en-US" altLang="zh-TW" dirty="0" smtClean="0"/>
                  <a:t>matrix</a:t>
                </a:r>
                <a:r>
                  <a:rPr lang="zh-TW" altLang="en-US" dirty="0" smtClean="0"/>
                  <a:t>都是以步驟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中</a:t>
                </a:r>
                <a:r>
                  <a:rPr lang="en-US" altLang="zh-TW" dirty="0" smtClean="0"/>
                  <a:t>n/2</a:t>
                </a:r>
                <a:r>
                  <a:rPr lang="zh-TW" altLang="en-US" dirty="0" smtClean="0"/>
                  <a:t>大小的</a:t>
                </a:r>
                <a:r>
                  <a:rPr lang="en-US" altLang="zh-TW" dirty="0" smtClean="0"/>
                  <a:t>matrices</a:t>
                </a:r>
                <a:r>
                  <a:rPr lang="zh-TW" altLang="en-US" dirty="0" smtClean="0"/>
                  <a:t>加減後得到的結果</a:t>
                </a:r>
                <a:r>
                  <a:rPr lang="en-US" altLang="zh-TW" dirty="0" smtClean="0"/>
                  <a:t>.</a:t>
                </a:r>
              </a:p>
              <a:p>
                <a:pPr marL="52578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TW" altLang="en-US" dirty="0" smtClean="0"/>
                  <a:t>使用步驟</a:t>
                </a:r>
                <a:r>
                  <a:rPr lang="en-US" altLang="zh-TW" dirty="0" smtClean="0"/>
                  <a:t>1&amp;2</a:t>
                </a:r>
                <a:r>
                  <a:rPr lang="zh-TW" altLang="en-US" dirty="0" smtClean="0"/>
                  <a:t>中得到的</a:t>
                </a:r>
                <a:r>
                  <a:rPr lang="en-US" altLang="zh-TW" dirty="0" smtClean="0"/>
                  <a:t>n/2</a:t>
                </a:r>
                <a:r>
                  <a:rPr lang="zh-TW" altLang="en-US" dirty="0" smtClean="0"/>
                  <a:t>大小的</a:t>
                </a:r>
                <a:r>
                  <a:rPr lang="en-US" altLang="zh-TW" dirty="0" smtClean="0"/>
                  <a:t>matrices</a:t>
                </a:r>
                <a:r>
                  <a:rPr lang="zh-TW" altLang="en-US" dirty="0" smtClean="0"/>
                  <a:t>做乘法後得到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52578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TW" altLang="en-US" dirty="0" smtClean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TW" altLang="en-US" dirty="0" smtClean="0"/>
                  <a:t>相加減後得到的結果產生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zh-TW" altLang="en-US" dirty="0" smtClean="0"/>
                  <a:t>四個</a:t>
                </a:r>
                <a:r>
                  <a:rPr lang="en-US" altLang="zh-TW" dirty="0" smtClean="0"/>
                  <a:t>matrix</a:t>
                </a:r>
              </a:p>
              <a:p>
                <a:pPr marL="525780" indent="-457200">
                  <a:buFont typeface="+mj-lt"/>
                  <a:buAutoNum type="arabicPeriod"/>
                </a:pPr>
                <a:endParaRPr lang="en-US" altLang="zh-TW" dirty="0" smtClean="0"/>
              </a:p>
              <a:p>
                <a:r>
                  <a:rPr lang="zh-TW" altLang="en-US" dirty="0"/>
                  <a:t>細節</a:t>
                </a:r>
                <a:r>
                  <a:rPr lang="zh-TW" altLang="en-US" dirty="0" smtClean="0"/>
                  <a:t>先略過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但我們可以計算</a:t>
                </a:r>
                <a:r>
                  <a:rPr lang="en-US" altLang="zh-TW" dirty="0" smtClean="0"/>
                  <a:t>running time</a:t>
                </a:r>
                <a:r>
                  <a:rPr lang="zh-TW" altLang="en-US" dirty="0" smtClean="0"/>
                  <a:t>了</a:t>
                </a:r>
                <a:r>
                  <a:rPr lang="en-US" altLang="zh-TW" dirty="0" smtClean="0"/>
                  <a:t>…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00808"/>
                <a:ext cx="5616624" cy="4824536"/>
              </a:xfrm>
              <a:blipFill rotWithShape="1">
                <a:blip r:embed="rId2"/>
                <a:stretch>
                  <a:fillRect t="-1896" r="-1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81" y="1818905"/>
            <a:ext cx="2033504" cy="3050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文字方塊 4"/>
          <p:cNvSpPr txBox="1"/>
          <p:nvPr/>
        </p:nvSpPr>
        <p:spPr>
          <a:xfrm>
            <a:off x="6444208" y="4983800"/>
            <a:ext cx="217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/>
              <a:t>德國數學家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Volker </a:t>
            </a:r>
            <a:r>
              <a:rPr lang="en-US" altLang="zh-TW" dirty="0" err="1" smtClean="0"/>
              <a:t>Strassen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攝於</a:t>
            </a:r>
            <a:r>
              <a:rPr lang="en-US" altLang="zh-TW" dirty="0" smtClean="0"/>
              <a:t>2009</a:t>
            </a:r>
            <a:r>
              <a:rPr lang="zh-TW" altLang="en-US" dirty="0" smtClean="0"/>
              <a:t>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22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500808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矩陣相乘 </a:t>
            </a:r>
            <a:r>
              <a:rPr lang="en-US" altLang="zh-TW" dirty="0"/>
              <a:t>– </a:t>
            </a:r>
            <a:r>
              <a:rPr lang="en-US" altLang="zh-TW" dirty="0" err="1"/>
              <a:t>Strassen’s</a:t>
            </a:r>
            <a:r>
              <a:rPr lang="en-US" altLang="zh-TW" dirty="0"/>
              <a:t>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03648" y="2276872"/>
                <a:ext cx="6777317" cy="3508977"/>
              </a:xfrm>
            </p:spPr>
            <p:txBody>
              <a:bodyPr>
                <a:normAutofit fontScale="92500"/>
              </a:bodyPr>
              <a:lstStyle/>
              <a:p>
                <a:pPr marL="52578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TW" altLang="en-US" dirty="0"/>
                  <a:t>將</a:t>
                </a:r>
                <a:r>
                  <a:rPr lang="en-US" altLang="zh-TW" dirty="0"/>
                  <a:t>A, B</a:t>
                </a:r>
                <a:r>
                  <a:rPr lang="zh-TW" altLang="en-US" dirty="0"/>
                  <a:t>及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都切成四塊</a:t>
                </a:r>
                <a:r>
                  <a:rPr lang="en-US" altLang="zh-TW" dirty="0"/>
                  <a:t>n/2</a:t>
                </a:r>
                <a:r>
                  <a:rPr lang="zh-TW" altLang="en-US" dirty="0"/>
                  <a:t>大小的</a:t>
                </a:r>
                <a:r>
                  <a:rPr lang="en-US" altLang="zh-TW" dirty="0"/>
                  <a:t>matrix</a:t>
                </a:r>
              </a:p>
              <a:p>
                <a:pPr marL="52578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TW" altLang="en-US" dirty="0"/>
                  <a:t>做出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matrices,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  <a:r>
                  <a:rPr lang="zh-TW" altLang="en-US" dirty="0"/>
                  <a:t>這些</a:t>
                </a:r>
                <a:r>
                  <a:rPr lang="en-US" altLang="zh-TW" dirty="0"/>
                  <a:t>matrix</a:t>
                </a:r>
                <a:r>
                  <a:rPr lang="zh-TW" altLang="en-US" dirty="0"/>
                  <a:t>都是以步驟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中</a:t>
                </a:r>
                <a:r>
                  <a:rPr lang="en-US" altLang="zh-TW" dirty="0"/>
                  <a:t>n/2</a:t>
                </a:r>
                <a:r>
                  <a:rPr lang="zh-TW" altLang="en-US" dirty="0"/>
                  <a:t>大小的</a:t>
                </a:r>
                <a:r>
                  <a:rPr lang="en-US" altLang="zh-TW" dirty="0"/>
                  <a:t>matrices</a:t>
                </a:r>
                <a:r>
                  <a:rPr lang="zh-TW" altLang="en-US" dirty="0"/>
                  <a:t>加減後得到的結果</a:t>
                </a:r>
                <a:r>
                  <a:rPr lang="en-US" altLang="zh-TW" dirty="0"/>
                  <a:t>.</a:t>
                </a:r>
              </a:p>
              <a:p>
                <a:pPr marL="52578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TW" altLang="en-US" dirty="0"/>
                  <a:t>使用步驟</a:t>
                </a:r>
                <a:r>
                  <a:rPr lang="en-US" altLang="zh-TW" dirty="0"/>
                  <a:t>1&amp;2</a:t>
                </a:r>
                <a:r>
                  <a:rPr lang="zh-TW" altLang="en-US" dirty="0"/>
                  <a:t>中得到的</a:t>
                </a:r>
                <a:r>
                  <a:rPr lang="en-US" altLang="zh-TW" dirty="0"/>
                  <a:t>n/2</a:t>
                </a:r>
                <a:r>
                  <a:rPr lang="zh-TW" altLang="en-US" dirty="0"/>
                  <a:t>大小的</a:t>
                </a:r>
                <a:r>
                  <a:rPr lang="en-US" altLang="zh-TW" dirty="0"/>
                  <a:t>matrices</a:t>
                </a:r>
                <a:r>
                  <a:rPr lang="zh-TW" altLang="en-US" dirty="0"/>
                  <a:t>做乘法後得到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pPr marL="52578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TW" altLang="en-US" dirty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TW" altLang="en-US" dirty="0"/>
                  <a:t>相加減後得到的結果產生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zh-TW" altLang="en-US" dirty="0"/>
                  <a:t>四個</a:t>
                </a:r>
                <a:r>
                  <a:rPr lang="en-US" altLang="zh-TW" dirty="0"/>
                  <a:t>matrix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2276872"/>
                <a:ext cx="6777317" cy="3508977"/>
              </a:xfrm>
              <a:blipFill rotWithShape="1">
                <a:blip r:embed="rId2"/>
                <a:stretch>
                  <a:fillRect r="-6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2AAF-AAA6-4BD8-82F1-3B830EF50D6C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61735" y="2348880"/>
                <a:ext cx="702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5" y="2348880"/>
                <a:ext cx="702436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870"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61735" y="2852936"/>
                <a:ext cx="818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5" y="2852936"/>
                <a:ext cx="818557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746"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91119" y="3645024"/>
                <a:ext cx="83170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7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19" y="3645024"/>
                <a:ext cx="831703" cy="5648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1872" y="4653136"/>
                <a:ext cx="818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2" y="4653136"/>
                <a:ext cx="81855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380292" y="5506331"/>
                <a:ext cx="598471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+7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=7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92" y="5506331"/>
                <a:ext cx="5984715" cy="5648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876255" y="5996425"/>
                <a:ext cx="2144690" cy="4510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5" y="5996425"/>
                <a:ext cx="2144690" cy="4510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89" y="5373216"/>
            <a:ext cx="956109" cy="5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3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dc1</Template>
  <TotalTime>11523</TotalTime>
  <Words>990</Words>
  <Application>Microsoft Office PowerPoint</Application>
  <PresentationFormat>如螢幕大小 (4:3)</PresentationFormat>
  <Paragraphs>419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1" baseType="lpstr">
      <vt:lpstr>微軟正黑體</vt:lpstr>
      <vt:lpstr>新細明體</vt:lpstr>
      <vt:lpstr>Calibri</vt:lpstr>
      <vt:lpstr>Cambria Math</vt:lpstr>
      <vt:lpstr>Consolas</vt:lpstr>
      <vt:lpstr>Corbel</vt:lpstr>
      <vt:lpstr>Courier New</vt:lpstr>
      <vt:lpstr>Wingdings</vt:lpstr>
      <vt:lpstr>Wingdings 2</vt:lpstr>
      <vt:lpstr>course information</vt:lpstr>
      <vt:lpstr>Divide and Conquer II</vt:lpstr>
      <vt:lpstr>矩陣相乘</vt:lpstr>
      <vt:lpstr>矩陣相乘 – 基本法</vt:lpstr>
      <vt:lpstr>矩陣相乘 – D&amp;C嘗試一</vt:lpstr>
      <vt:lpstr>矩陣相乘 – D&amp;C嘗試一</vt:lpstr>
      <vt:lpstr>矩陣相乘 – D&amp;C嘗試一</vt:lpstr>
      <vt:lpstr>矩陣相乘 – D&amp;C嘗試一</vt:lpstr>
      <vt:lpstr>矩陣相乘 – Strassen’s method</vt:lpstr>
      <vt:lpstr>矩陣相乘 – Strassen’s method</vt:lpstr>
      <vt:lpstr>矩陣相乘 – Strassen’s method</vt:lpstr>
      <vt:lpstr>矩陣相乘 – Strassen’s method</vt:lpstr>
      <vt:lpstr>矩陣相乘 – Strassen’s method</vt:lpstr>
      <vt:lpstr>接下來…</vt:lpstr>
      <vt:lpstr>取代法</vt:lpstr>
      <vt:lpstr>取代法-例子</vt:lpstr>
      <vt:lpstr>取代法-例子</vt:lpstr>
      <vt:lpstr>取代法-例子</vt:lpstr>
      <vt:lpstr>取代法-例子</vt:lpstr>
      <vt:lpstr>取代法-怎麼猜?</vt:lpstr>
      <vt:lpstr>取代法-小技巧1</vt:lpstr>
      <vt:lpstr>取代法-小技巧1</vt:lpstr>
      <vt:lpstr>取代法–小技巧2</vt:lpstr>
      <vt:lpstr>遞迴樹法</vt:lpstr>
      <vt:lpstr>遞迴樹法–例子1</vt:lpstr>
      <vt:lpstr>遞迴樹法–例子1</vt:lpstr>
      <vt:lpstr>遞迴樹法–例子1</vt:lpstr>
      <vt:lpstr>遞迴樹法–例子2</vt:lpstr>
      <vt:lpstr>遞迴樹法–例子2</vt:lpstr>
      <vt:lpstr>大師定理</vt:lpstr>
      <vt:lpstr>大師定理</vt:lpstr>
      <vt:lpstr>大師定理-例子1</vt:lpstr>
      <vt:lpstr>大師定理-例子2</vt:lpstr>
      <vt:lpstr>大師定理-更多例子</vt:lpstr>
      <vt:lpstr>取數問題</vt:lpstr>
      <vt:lpstr>取數問題</vt:lpstr>
      <vt:lpstr>取數問題</vt:lpstr>
      <vt:lpstr>取數問題</vt:lpstr>
      <vt:lpstr>取數問題</vt:lpstr>
      <vt:lpstr>取數問題</vt:lpstr>
      <vt:lpstr>取數問題</vt:lpstr>
      <vt:lpstr>Today’s Reading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II</dc:title>
  <dc:creator>Hsin-Mu Tsai</dc:creator>
  <cp:lastModifiedBy>hsinmu</cp:lastModifiedBy>
  <cp:revision>82</cp:revision>
  <dcterms:created xsi:type="dcterms:W3CDTF">2011-03-02T06:38:08Z</dcterms:created>
  <dcterms:modified xsi:type="dcterms:W3CDTF">2014-09-22T09:16:05Z</dcterms:modified>
</cp:coreProperties>
</file>