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43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318" r:id="rId15"/>
    <p:sldId id="292" r:id="rId16"/>
    <p:sldId id="293" r:id="rId17"/>
    <p:sldId id="319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5" autoAdjust="0"/>
    <p:restoredTop sz="94660"/>
  </p:normalViewPr>
  <p:slideViewPr>
    <p:cSldViewPr>
      <p:cViewPr varScale="1">
        <p:scale>
          <a:sx n="70" d="100"/>
          <a:sy n="70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B8E7-58C8-4CEE-9947-6DB5E3E69E3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38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pPr/>
              <a:t>2013/10/10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7.jpe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9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5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410535" cy="170216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Dynamic Programming II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2013/10/10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使用遞迴來定義最佳解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但是我們</a:t>
                </a:r>
                <a:r>
                  <a:rPr lang="zh-TW" altLang="en-US" dirty="0" smtClean="0"/>
                  <a:t>不知道最佳解中的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的值</a:t>
                </a:r>
                <a:endParaRPr lang="en-US" altLang="zh-TW" dirty="0" smtClean="0"/>
              </a:p>
              <a:p>
                <a:r>
                  <a:rPr lang="zh-TW" altLang="en-US" dirty="0"/>
                  <a:t>因此我們必須找</a:t>
                </a:r>
                <a:r>
                  <a:rPr lang="zh-TW" altLang="en-US" dirty="0" smtClean="0"/>
                  <a:t>所有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+1,…,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最後版本</a:t>
                </a:r>
                <a:r>
                  <a:rPr lang="en-US" altLang="zh-TW" dirty="0" smtClean="0"/>
                  <a:t>: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3568" y="4592796"/>
                <a:ext cx="6120680" cy="7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b="0" i="0" smtClean="0">
                                            <a:latin typeface="Cambria Math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&lt;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{</m:t>
                                    </m:r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+1,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}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92796"/>
                <a:ext cx="6120680" cy="79528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593201" y="4590327"/>
                <a:ext cx="9519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  <m:r>
                      <a:rPr lang="en-US" altLang="zh-TW" sz="2000" b="0" i="1" smtClean="0">
                        <a:latin typeface="Cambria Math"/>
                      </a:rPr>
                      <m:t>,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01" y="4590327"/>
                <a:ext cx="951992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7051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586789" y="4931930"/>
                <a:ext cx="9664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&lt;</m:t>
                    </m:r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2000" dirty="0" smtClean="0"/>
                  <a:t>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789" y="4931930"/>
                <a:ext cx="966418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6962" t="-7576" r="-569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7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3"/>
                <a:ext cx="6777317" cy="2977556"/>
              </a:xfrm>
            </p:spPr>
            <p:txBody>
              <a:bodyPr/>
              <a:lstStyle/>
              <a:p>
                <a:r>
                  <a:rPr lang="zh-TW" altLang="en-US" dirty="0" smtClean="0"/>
                  <a:t>純</a:t>
                </a:r>
                <a:r>
                  <a:rPr lang="en-US" altLang="zh-TW" dirty="0" smtClean="0"/>
                  <a:t>recursive</a:t>
                </a:r>
                <a:r>
                  <a:rPr lang="zh-TW" altLang="en-US" dirty="0" smtClean="0"/>
                  <a:t>解法</a:t>
                </a:r>
                <a:r>
                  <a:rPr lang="en-US" altLang="zh-TW" dirty="0" smtClean="0"/>
                  <a:t>: exponential time</a:t>
                </a:r>
              </a:p>
              <a:p>
                <a:r>
                  <a:rPr lang="zh-TW" altLang="en-US" dirty="0"/>
                  <a:t>使用前面教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Bottom-up</a:t>
                </a:r>
                <a:r>
                  <a:rPr lang="zh-TW" altLang="en-US" dirty="0" smtClean="0"/>
                  <a:t>填表方法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每個不同的</a:t>
                </a:r>
                <a:r>
                  <a:rPr lang="en-US" altLang="zh-TW" dirty="0" smtClean="0"/>
                  <a:t>subprogram</a:t>
                </a:r>
                <a:r>
                  <a:rPr lang="zh-TW" altLang="en-US" dirty="0" smtClean="0"/>
                  <a:t>僅需解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次</a:t>
                </a:r>
                <a:endParaRPr lang="en-US" altLang="zh-TW" dirty="0" smtClean="0"/>
              </a:p>
              <a:p>
                <a:r>
                  <a:rPr lang="zh-TW" altLang="en-US" dirty="0"/>
                  <a:t>有幾個不同的</a:t>
                </a:r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1≤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幾個</a:t>
                </a:r>
                <a:r>
                  <a:rPr lang="en-US" altLang="zh-TW" dirty="0" smtClean="0"/>
                  <a:t>i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j</a:t>
                </a:r>
                <a:r>
                  <a:rPr lang="zh-TW" altLang="en-US" dirty="0" smtClean="0"/>
                  <a:t>的組合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答案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</m:t>
                    </m:r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3"/>
                <a:ext cx="6777317" cy="2977556"/>
              </a:xfrm>
              <a:blipFill rotWithShape="1">
                <a:blip r:embed="rId2" cstate="print"/>
                <a:stretch>
                  <a:fillRect t="-1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79712" y="5196934"/>
                <a:ext cx="70089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196934"/>
                <a:ext cx="700898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987824" y="5196934"/>
                <a:ext cx="70089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196934"/>
                <a:ext cx="700898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60848"/>
            <a:ext cx="871106" cy="65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68469"/>
            <a:ext cx="956109" cy="5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9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如何決定填表的順序呢</a:t>
            </a:r>
            <a:r>
              <a:rPr lang="en-US" altLang="zh-TW" dirty="0" smtClean="0"/>
              <a:t>? (</a:t>
            </a:r>
            <a:r>
              <a:rPr lang="zh-TW" altLang="en-US" dirty="0" smtClean="0"/>
              <a:t>這次有</a:t>
            </a:r>
            <a:r>
              <a:rPr lang="en-US" altLang="zh-TW" dirty="0" err="1" smtClean="0"/>
              <a:t>i,j</a:t>
            </a:r>
            <a:r>
              <a:rPr lang="zh-TW" altLang="en-US" dirty="0" smtClean="0"/>
              <a:t>兩個變數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187624" y="2996952"/>
                <a:ext cx="6120680" cy="725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&lt;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{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+1,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}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96952"/>
                <a:ext cx="6120680" cy="72507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09225" y="2990155"/>
                <a:ext cx="875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225" y="2990155"/>
                <a:ext cx="875624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6250"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802813" y="3331758"/>
                <a:ext cx="888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813" y="3331758"/>
                <a:ext cx="888448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164" t="-8333" r="-411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339752" y="4005064"/>
                <a:ext cx="2232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zh-TW" altLang="en-US" dirty="0" smtClean="0"/>
                  <a:t>個矩陣相乘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005064"/>
                <a:ext cx="2232919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9836" r="-1913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932040" y="4008539"/>
                <a:ext cx="1835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TW" altLang="en-US" dirty="0" smtClean="0"/>
                  <a:t>個矩陣相乘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08539"/>
                <a:ext cx="1835246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664" t="-10000" r="-299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 flipV="1">
            <a:off x="3779912" y="3573016"/>
            <a:ext cx="72008" cy="43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5076056" y="3573017"/>
            <a:ext cx="504056" cy="435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707904" y="4730242"/>
                <a:ext cx="1956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都小於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zh-TW" altLang="en-US" dirty="0" smtClean="0"/>
                  <a:t>個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730242"/>
                <a:ext cx="1956048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2492" t="-9836" r="-2492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2291916" y="5445224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我們可以</a:t>
            </a:r>
            <a:r>
              <a:rPr lang="zh-TW" altLang="en-US" dirty="0" smtClean="0"/>
              <a:t>把</a:t>
            </a:r>
            <a:r>
              <a:rPr lang="en-US" altLang="zh-TW" dirty="0" smtClean="0"/>
              <a:t>j-i+1(</a:t>
            </a:r>
            <a:r>
              <a:rPr lang="zh-TW" altLang="en-US" dirty="0" smtClean="0"/>
              <a:t>也就是要相乘的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個數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當作</a:t>
            </a:r>
            <a:r>
              <a:rPr lang="en-US" altLang="zh-TW" dirty="0" smtClean="0"/>
              <a:t>problem size</a:t>
            </a:r>
            <a:r>
              <a:rPr lang="zh-TW" altLang="en-US" dirty="0" smtClean="0"/>
              <a:t>的定義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15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024744" cy="792088"/>
          </a:xfrm>
        </p:spPr>
        <p:txBody>
          <a:bodyPr/>
          <a:lstStyle/>
          <a:p>
            <a:r>
              <a:rPr lang="zh-TW" altLang="en-US" dirty="0"/>
              <a:t>計算最佳解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268760"/>
                <a:ext cx="7920880" cy="5112568"/>
              </a:xfrm>
            </p:spPr>
            <p:txBody>
              <a:bodyPr>
                <a:normAutofit fontScale="92500" lnSpcReduction="2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n=p.length-1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let m[1..n,1..n] and s[1..n-1,2..n] be new tables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m[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i,i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]=0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l=2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n-l+1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j=i+l-1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m[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∞</m:t>
                    </m:r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		for k=i to j-1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q=m[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i,k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]+m[k+1,j]+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i</m:t>
                        </m:r>
                        <m:r>
                          <a:rPr lang="en-US" altLang="zh-TW" b="0" i="0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if q&lt;m[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  <a:p>
                <a:pPr marL="68580" indent="0">
                  <a:buNone/>
                </a:pPr>
                <a:r>
                  <a:rPr lang="en-US" altLang="zh-TW" b="0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			m[</a:t>
                </a:r>
                <a:r>
                  <a:rPr lang="en-US" altLang="zh-TW" b="0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]=q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	s[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]=k</a:t>
                </a:r>
              </a:p>
              <a:p>
                <a:pPr marL="68580" indent="0">
                  <a:buNone/>
                </a:pPr>
                <a:r>
                  <a:rPr lang="en-US" altLang="zh-TW" b="0" dirty="0" smtClean="0">
                    <a:latin typeface="Courier New" pitchFamily="49" charset="0"/>
                    <a:cs typeface="Courier New" pitchFamily="49" charset="0"/>
                  </a:rPr>
                  <a:t>return m and s</a:t>
                </a:r>
              </a:p>
              <a:p>
                <a:pPr marL="68580" indent="0">
                  <a:buNone/>
                </a:pP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268760"/>
                <a:ext cx="7920880" cy="5112568"/>
              </a:xfrm>
              <a:blipFill rotWithShape="1">
                <a:blip r:embed="rId2" cstate="print"/>
                <a:stretch>
                  <a:fillRect l="-77" t="-1669" b="-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147186" y="2780928"/>
            <a:ext cx="58400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大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的解只會用到小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的解</a:t>
            </a:r>
            <a:r>
              <a:rPr lang="en-US" altLang="zh-TW" dirty="0" smtClean="0"/>
              <a:t>.</a:t>
            </a:r>
            <a:r>
              <a:rPr lang="zh-TW" altLang="en-US" dirty="0" smtClean="0"/>
              <a:t>因此慢慢往上長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47186" y="2204864"/>
            <a:ext cx="1861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邊界條件先設好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28584" y="3356992"/>
            <a:ext cx="45586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把同樣</a:t>
            </a:r>
            <a:r>
              <a:rPr lang="en-US" altLang="zh-TW" dirty="0" smtClean="0"/>
              <a:t>problem size</a:t>
            </a:r>
            <a:r>
              <a:rPr lang="zh-TW" altLang="en-US" dirty="0" smtClean="0"/>
              <a:t>的所有</a:t>
            </a:r>
            <a:r>
              <a:rPr lang="en-US" altLang="zh-TW" dirty="0" err="1" smtClean="0"/>
              <a:t>i,j</a:t>
            </a:r>
            <a:r>
              <a:rPr lang="zh-TW" altLang="en-US" dirty="0" smtClean="0"/>
              <a:t>組合都依序做過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08593" y="4149080"/>
            <a:ext cx="30197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使用遞迴式找出最佳切點</a:t>
            </a:r>
            <a:r>
              <a:rPr lang="en-US" altLang="zh-TW" dirty="0" smtClean="0"/>
              <a:t>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804248" y="5589240"/>
                <a:ext cx="9221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589240"/>
                <a:ext cx="922165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82" y="5989930"/>
            <a:ext cx="956109" cy="5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3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7024744" cy="1143000"/>
          </a:xfrm>
        </p:spPr>
        <p:txBody>
          <a:bodyPr/>
          <a:lstStyle/>
          <a:p>
            <a:r>
              <a:rPr lang="zh-TW" altLang="en-US" dirty="0"/>
              <a:t>計算最佳解</a:t>
            </a:r>
            <a:r>
              <a:rPr lang="zh-TW" altLang="en-US" dirty="0" smtClean="0"/>
              <a:t>的花費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6517" y="1357298"/>
            <a:ext cx="6777317" cy="3508977"/>
          </a:xfrm>
        </p:spPr>
        <p:txBody>
          <a:bodyPr/>
          <a:lstStyle/>
          <a:p>
            <a:r>
              <a:rPr lang="zh-TW" altLang="en-US" dirty="0" smtClean="0"/>
              <a:t>用一個例子來</a:t>
            </a:r>
            <a:r>
              <a:rPr lang="en-US" altLang="zh-TW" dirty="0" smtClean="0"/>
              <a:t>trace code</a:t>
            </a:r>
            <a:r>
              <a:rPr lang="zh-TW" altLang="en-US" dirty="0" smtClean="0"/>
              <a:t>比較快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42653"/>
              </p:ext>
            </p:extLst>
          </p:nvPr>
        </p:nvGraphicFramePr>
        <p:xfrm>
          <a:off x="827584" y="1857364"/>
          <a:ext cx="77048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77252"/>
                <a:gridCol w="1100694"/>
                <a:gridCol w="1100694"/>
                <a:gridCol w="1100694"/>
                <a:gridCol w="1100694"/>
                <a:gridCol w="1100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Matrix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1">
                      <a:blip r:embed="rId2"/>
                      <a:stretch>
                        <a:fillRect l="-126250" t="-8197" r="-564375" b="-1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1">
                      <a:blip r:embed="rId2"/>
                      <a:stretch>
                        <a:fillRect l="-200000" t="-8197" r="-398895" b="-1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1">
                      <a:blip r:embed="rId2"/>
                      <a:stretch>
                        <a:fillRect l="-301667" t="-8197" r="-301111" b="-1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1">
                      <a:blip r:embed="rId2"/>
                      <a:stretch>
                        <a:fillRect l="-399448" t="-8197" r="-199448" b="-1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1">
                      <a:blip r:embed="rId2"/>
                      <a:stretch>
                        <a:fillRect l="-502222" t="-8197" r="-100556" b="-1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 rotWithShape="1">
                      <a:blip r:embed="rId2"/>
                      <a:stretch>
                        <a:fillRect l="-598895" t="-8197" b="-124590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Dimension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r>
                        <a:rPr lang="en-US" altLang="zh-TW" baseline="0" dirty="0" smtClean="0"/>
                        <a:t> x 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 x 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 x 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 x 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 x 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 x 25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 descr="dp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2714620"/>
            <a:ext cx="5029200" cy="3733800"/>
          </a:xfrm>
          <a:prstGeom prst="rect">
            <a:avLst/>
          </a:prstGeom>
        </p:spPr>
      </p:pic>
      <p:pic>
        <p:nvPicPr>
          <p:cNvPr id="8" name="圖片 7" descr="dp1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2714620"/>
            <a:ext cx="5029200" cy="3733800"/>
          </a:xfrm>
          <a:prstGeom prst="rect">
            <a:avLst/>
          </a:prstGeom>
        </p:spPr>
      </p:pic>
      <p:pic>
        <p:nvPicPr>
          <p:cNvPr id="9" name="圖片 8" descr="dp1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3108" y="2714620"/>
            <a:ext cx="5029200" cy="3733800"/>
          </a:xfrm>
          <a:prstGeom prst="rect">
            <a:avLst/>
          </a:prstGeom>
        </p:spPr>
      </p:pic>
      <p:pic>
        <p:nvPicPr>
          <p:cNvPr id="10" name="圖片 9" descr="dp1-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43108" y="2714620"/>
            <a:ext cx="5029200" cy="3733800"/>
          </a:xfrm>
          <a:prstGeom prst="rect">
            <a:avLst/>
          </a:prstGeom>
        </p:spPr>
      </p:pic>
      <p:pic>
        <p:nvPicPr>
          <p:cNvPr id="11" name="圖片 10" descr="dp1-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3108" y="2714620"/>
            <a:ext cx="5029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使用已經計算的資訊來構築最佳解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前面只印出了花費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不是真正的解</a:t>
            </a:r>
            <a:endParaRPr lang="en-US" altLang="zh-TW" dirty="0" smtClean="0"/>
          </a:p>
          <a:p>
            <a:r>
              <a:rPr lang="zh-TW" altLang="en-US" dirty="0" smtClean="0"/>
              <a:t>怎麼乘</a:t>
            </a:r>
            <a:r>
              <a:rPr lang="zh-TW" altLang="en-US" dirty="0"/>
              <a:t>才是最後的解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s</a:t>
            </a:r>
            <a:r>
              <a:rPr lang="zh-TW" altLang="en-US" dirty="0" smtClean="0"/>
              <a:t>陣列的資訊</a:t>
            </a:r>
            <a:endParaRPr lang="en-US" altLang="zh-TW" dirty="0" smtClean="0"/>
          </a:p>
          <a:p>
            <a:pPr marL="6858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06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使用已經計算的資訊來構築最佳解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Print-Optimal-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Parens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s,i,j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i==j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else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 “(“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Print-Optimal-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Parens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s,i,s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Print-Optimal-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Parens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s,s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]+1,j)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 “)”</a:t>
                </a: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90" t="-1042" r="-12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6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使用已經計算的資訊來構築最佳解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所以該怎麼括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8" name="內容版面配置區 5" descr="dp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2859106"/>
            <a:ext cx="4203700" cy="321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看了兩個例子以後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問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一個問題要有什麼要件才能使用</a:t>
            </a:r>
            <a:r>
              <a:rPr lang="en-US" altLang="zh-TW" dirty="0" smtClean="0"/>
              <a:t>dynamic programming?</a:t>
            </a:r>
          </a:p>
          <a:p>
            <a:r>
              <a:rPr lang="zh-TW" altLang="en-US" dirty="0" smtClean="0"/>
              <a:t>答</a:t>
            </a:r>
            <a:r>
              <a:rPr lang="en-US" altLang="zh-TW" dirty="0" smtClean="0"/>
              <a:t>:</a:t>
            </a:r>
          </a:p>
          <a:p>
            <a:pPr marL="525780" indent="-457200">
              <a:buFont typeface="+mj-lt"/>
              <a:buAutoNum type="arabicPeriod"/>
            </a:pPr>
            <a:r>
              <a:rPr lang="en-US" altLang="zh-TW" dirty="0" smtClean="0"/>
              <a:t>Optimal substructure</a:t>
            </a:r>
          </a:p>
          <a:p>
            <a:pPr marL="525780" indent="-457200">
              <a:buFont typeface="+mj-lt"/>
              <a:buAutoNum type="arabicPeriod"/>
            </a:pPr>
            <a:r>
              <a:rPr lang="en-US" altLang="zh-TW" dirty="0" smtClean="0"/>
              <a:t>Overlapping </a:t>
            </a:r>
            <a:r>
              <a:rPr lang="en-US" altLang="zh-TW" dirty="0" err="1" smtClean="0"/>
              <a:t>Subproblems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71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Optimal substructure?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7" y="1916832"/>
            <a:ext cx="4824536" cy="4317626"/>
          </a:xfrm>
        </p:spPr>
        <p:txBody>
          <a:bodyPr/>
          <a:lstStyle/>
          <a:p>
            <a:r>
              <a:rPr lang="en-US" altLang="zh-TW" dirty="0" smtClean="0"/>
              <a:t>Definition: 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problem exhibits </a:t>
            </a:r>
            <a:r>
              <a:rPr lang="en-US" altLang="zh-TW" b="1" dirty="0" smtClean="0"/>
              <a:t>optimal substructure</a:t>
            </a:r>
            <a:r>
              <a:rPr lang="en-US" altLang="zh-TW" dirty="0" smtClean="0"/>
              <a:t> if an optimal solution to the problem contains within it optimal solutions to </a:t>
            </a:r>
            <a:r>
              <a:rPr lang="en-US" altLang="zh-TW" dirty="0" err="1" smtClean="0"/>
              <a:t>subproblems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怎麼</a:t>
            </a:r>
            <a:r>
              <a:rPr lang="zh-TW" altLang="en-US" dirty="0" smtClean="0"/>
              <a:t>尋找</a:t>
            </a:r>
            <a:r>
              <a:rPr lang="en-US" altLang="zh-TW" dirty="0" smtClean="0"/>
              <a:t>optimal substructure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024744" cy="757888"/>
          </a:xfrm>
        </p:spPr>
        <p:txBody>
          <a:bodyPr/>
          <a:lstStyle/>
          <a:p>
            <a:r>
              <a:rPr lang="zh-TW" altLang="en-US" dirty="0" smtClean="0"/>
              <a:t>連串矩陣相乘問題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內容版面配置區 21"/>
              <p:cNvSpPr>
                <a:spLocks noGrp="1"/>
              </p:cNvSpPr>
              <p:nvPr>
                <p:ph idx="1"/>
              </p:nvPr>
            </p:nvSpPr>
            <p:spPr>
              <a:xfrm>
                <a:off x="538185" y="3974395"/>
                <a:ext cx="7518493" cy="252028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Matrix multiplication is associative.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b="0" i="1" dirty="0" smtClean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)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(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)</m:t>
                            </m:r>
                            <m:r>
                              <a:rPr lang="en-US" altLang="zh-TW" i="1" dirty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以上算出來答案都一樣</a:t>
                </a:r>
                <a:endParaRPr lang="en-US" altLang="zh-TW" dirty="0" smtClean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22" name="內容版面配置區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185" y="3974395"/>
                <a:ext cx="7518493" cy="2520280"/>
              </a:xfrm>
              <a:blipFill rotWithShape="0">
                <a:blip r:embed="rId2"/>
                <a:stretch>
                  <a:fillRect t="-2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26254" y="2273823"/>
            <a:ext cx="648072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2146434" y="1877779"/>
            <a:ext cx="648072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694606" y="2030179"/>
            <a:ext cx="1944216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5427734" y="2611179"/>
            <a:ext cx="1944216" cy="782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848022" y="2422774"/>
            <a:ext cx="706760" cy="782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10769" y="2626451"/>
                <a:ext cx="479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69" y="2626451"/>
                <a:ext cx="479042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208320" y="2626451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20" y="2626451"/>
                <a:ext cx="484363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424532" y="2665221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32" y="2665221"/>
                <a:ext cx="484363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157660" y="2781617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60" y="2781617"/>
                <a:ext cx="484363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952167" y="2660252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67" y="2660252"/>
                <a:ext cx="498470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7049665" y="25837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48475" y="1418885"/>
                <a:ext cx="3448957" cy="3693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題目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矩陣相乘之解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75" y="1418885"/>
                <a:ext cx="3448957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l="-1230" t="-7937" r="-703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/>
          <p:cNvCxnSpPr/>
          <p:nvPr/>
        </p:nvCxnSpPr>
        <p:spPr>
          <a:xfrm>
            <a:off x="1619672" y="2511468"/>
            <a:ext cx="0" cy="59929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26254" y="2197751"/>
            <a:ext cx="622909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204376" y="2013085"/>
                <a:ext cx="1754968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.cols=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.rows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76" y="2013085"/>
                <a:ext cx="1754968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t="-6250" r="-1724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971600" y="3316342"/>
                <a:ext cx="2580515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are compatible.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16342"/>
                <a:ext cx="2580515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t="-6250" r="-937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027664"/>
            <a:ext cx="792088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怎麼尋找</a:t>
            </a:r>
            <a:r>
              <a:rPr lang="en-US" altLang="zh-TW" dirty="0"/>
              <a:t>optimal substructure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要得到問題的解答有許多選擇</a:t>
            </a:r>
            <a:r>
              <a:rPr lang="en-US" altLang="zh-TW" dirty="0" smtClean="0"/>
              <a:t>(</a:t>
            </a:r>
            <a:r>
              <a:rPr lang="zh-TW" altLang="en-US" dirty="0" smtClean="0"/>
              <a:t>砍在哪邊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切在哪邊</a:t>
            </a:r>
            <a:r>
              <a:rPr lang="en-US" altLang="zh-TW" dirty="0" smtClean="0"/>
              <a:t>), </a:t>
            </a:r>
            <a:r>
              <a:rPr lang="zh-TW" altLang="en-US" dirty="0" smtClean="0"/>
              <a:t>而做這個選擇之後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我們有一些</a:t>
            </a:r>
            <a:r>
              <a:rPr lang="en-US" altLang="zh-TW" dirty="0" err="1" smtClean="0"/>
              <a:t>subproblem</a:t>
            </a:r>
            <a:r>
              <a:rPr lang="zh-TW" altLang="en-US" dirty="0" smtClean="0"/>
              <a:t>要解決</a:t>
            </a:r>
            <a:r>
              <a:rPr lang="en-US" altLang="zh-TW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我們假設對於一個問題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我們可以找到那個選擇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/>
              <a:t>知道這個</a:t>
            </a:r>
            <a:r>
              <a:rPr lang="zh-TW" altLang="en-US" dirty="0" smtClean="0"/>
              <a:t>選擇以後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我們找出哪個</a:t>
            </a:r>
            <a:r>
              <a:rPr lang="en-US" altLang="zh-TW" dirty="0" err="1" smtClean="0"/>
              <a:t>subproblem</a:t>
            </a:r>
            <a:r>
              <a:rPr lang="zh-TW" altLang="en-US" dirty="0" smtClean="0"/>
              <a:t>可以被拿來應用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及剩下的問題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沒有對應到</a:t>
            </a:r>
            <a:r>
              <a:rPr lang="en-US" altLang="zh-TW" dirty="0" err="1" smtClean="0"/>
              <a:t>subproblem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)</a:t>
            </a:r>
            <a:r>
              <a:rPr lang="zh-TW" altLang="en-US" dirty="0" smtClean="0"/>
              <a:t>怎麼解決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證明大問題的最佳解中可以直接應用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剪下貼上</a:t>
            </a:r>
            <a:r>
              <a:rPr lang="en-US" altLang="zh-TW" dirty="0" smtClean="0"/>
              <a:t>)</a:t>
            </a:r>
            <a:r>
              <a:rPr lang="zh-TW" altLang="en-US" dirty="0" smtClean="0"/>
              <a:t>子問題的最佳解</a:t>
            </a:r>
            <a:r>
              <a:rPr lang="en-US" altLang="zh-TW" dirty="0" smtClean="0"/>
              <a:t>. </a:t>
            </a:r>
          </a:p>
          <a:p>
            <a:pPr marL="525780" indent="-457200">
              <a:buFont typeface="+mj-lt"/>
              <a:buAutoNum type="arabicPeriod"/>
            </a:pP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027664"/>
            <a:ext cx="784887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Optimal substructure</a:t>
            </a:r>
            <a:r>
              <a:rPr lang="zh-TW" altLang="en-US" dirty="0" smtClean="0"/>
              <a:t>越簡單越好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7556" y="2966664"/>
            <a:ext cx="38164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4" descr="http://upload.wikimedia.org/wikipedia/commons/5/5a/Lightsaber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792" y="2461070"/>
            <a:ext cx="841257" cy="5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403980" y="2964095"/>
            <a:ext cx="236739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193055" y="2710930"/>
                <a:ext cx="5593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55" y="2710930"/>
                <a:ext cx="559320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6349" r="-5263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340084" y="2727021"/>
                <a:ext cx="79303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84" y="2727021"/>
                <a:ext cx="793038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6250" r="-4511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696102" y="562640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04214" y="5623837"/>
            <a:ext cx="517570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4" descr="http://upload.wikimedia.org/wikipedia/commons/5/5a/Lightsaber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58" y="5766549"/>
            <a:ext cx="841257" cy="5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920498" y="5365756"/>
                <a:ext cx="42671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98" y="5365756"/>
                <a:ext cx="426719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067527" y="5381847"/>
                <a:ext cx="5593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=?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527" y="5381847"/>
                <a:ext cx="559320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6349" r="-6316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759998" y="4685819"/>
            <a:ext cx="253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這一段砍下來就不再砍成更小的了</a:t>
            </a:r>
            <a:r>
              <a:rPr lang="en-US" altLang="zh-TW" dirty="0" smtClean="0"/>
              <a:t>(</a:t>
            </a:r>
            <a:r>
              <a:rPr lang="zh-TW" altLang="en-US" dirty="0" smtClean="0"/>
              <a:t>拿去賣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072366" y="4824318"/>
            <a:ext cx="424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這一段是</a:t>
            </a:r>
            <a:r>
              <a:rPr lang="en-US" altLang="zh-TW" dirty="0" err="1" smtClean="0"/>
              <a:t>subproblem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找遞迴朋友去解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861478" y="3964414"/>
            <a:ext cx="97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versus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6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3171" y="764704"/>
            <a:ext cx="78055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Optimal </a:t>
            </a:r>
            <a:r>
              <a:rPr lang="en-US" altLang="zh-TW" dirty="0" smtClean="0"/>
              <a:t>substructure</a:t>
            </a:r>
            <a:r>
              <a:rPr lang="zh-TW" altLang="en-US" dirty="0"/>
              <a:t>越簡單越好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22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93620" y="3611232"/>
                <a:ext cx="345638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20" y="3611232"/>
                <a:ext cx="3456384" cy="43204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30396" y="3611232"/>
                <a:ext cx="345638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96" y="3611232"/>
                <a:ext cx="3456384" cy="43204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43171" y="3179184"/>
                <a:ext cx="748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1≤</m:t>
                      </m:r>
                      <m:r>
                        <a:rPr lang="en-US" altLang="zh-TW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71" y="3179184"/>
                <a:ext cx="748090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99555" y="4187296"/>
                <a:ext cx="1182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1≤</m:t>
                      </m:r>
                      <m:r>
                        <a:rPr lang="en-US" altLang="zh-TW" b="0" i="1" smtClean="0">
                          <a:latin typeface="Cambria Math"/>
                        </a:rPr>
                        <m:t>𝑘</m:t>
                      </m:r>
                      <m:r>
                        <a:rPr lang="en-US" altLang="zh-TW" b="0" i="1" smtClean="0">
                          <a:latin typeface="Cambria Math"/>
                        </a:rPr>
                        <m:t>&lt;</m:t>
                      </m:r>
                      <m:r>
                        <a:rPr lang="en-US" altLang="zh-TW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55" y="4187296"/>
                <a:ext cx="1182823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790966" y="317918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k</a:t>
            </a:r>
            <a:r>
              <a:rPr lang="zh-TW" altLang="en-US" dirty="0" smtClean="0"/>
              <a:t>切一刀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87624" y="2298224"/>
                <a:ext cx="4548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假設把問題定義成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就好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少一個變數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98224"/>
                <a:ext cx="4548681" cy="391646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1206" t="-7813" r="-536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91014" y="4371962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此為一個子問題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56432" y="4293096"/>
            <a:ext cx="20922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此不為一個子問題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439473" y="5001506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除非</a:t>
            </a:r>
            <a:r>
              <a:rPr lang="en-US" altLang="zh-TW" dirty="0" smtClean="0"/>
              <a:t>k</a:t>
            </a:r>
            <a:r>
              <a:rPr lang="zh-TW" altLang="en-US" dirty="0" smtClean="0"/>
              <a:t>一直都是</a:t>
            </a:r>
            <a:r>
              <a:rPr lang="en-US" altLang="zh-TW" dirty="0" smtClean="0"/>
              <a:t>j-1, 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66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Optimal substructure</a:t>
            </a:r>
            <a:r>
              <a:rPr lang="zh-TW" altLang="en-US" dirty="0" smtClean="0"/>
              <a:t>的變化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401492"/>
          </a:xfrm>
        </p:spPr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原始問題的最佳解用了多少個子問題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大問題有多少選擇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選擇用不同的子問題們來獲得最佳解</a:t>
            </a:r>
            <a:r>
              <a:rPr lang="en-US" altLang="zh-TW" dirty="0" smtClean="0"/>
              <a:t>)</a:t>
            </a:r>
          </a:p>
          <a:p>
            <a:pPr marL="68580" indent="0">
              <a:buNone/>
            </a:pPr>
            <a:r>
              <a:rPr lang="zh-TW" altLang="en-US" dirty="0" smtClean="0"/>
              <a:t>大略來說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以上兩者決定</a:t>
            </a:r>
            <a:r>
              <a:rPr lang="en-US" altLang="zh-TW" dirty="0" smtClean="0"/>
              <a:t>dynamic programming algorithm</a:t>
            </a:r>
            <a:r>
              <a:rPr lang="zh-TW" altLang="en-US" dirty="0" smtClean="0"/>
              <a:t>的執行時間</a:t>
            </a:r>
            <a:r>
              <a:rPr lang="en-US" altLang="zh-TW" dirty="0" smtClean="0"/>
              <a:t>.</a:t>
            </a:r>
          </a:p>
          <a:p>
            <a:pPr marL="6858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之前說的</a:t>
            </a:r>
            <a:r>
              <a:rPr lang="en-US" altLang="zh-TW" dirty="0" err="1" smtClean="0"/>
              <a:t>Subproblem</a:t>
            </a:r>
            <a:r>
              <a:rPr lang="en-US" altLang="zh-TW" dirty="0" smtClean="0"/>
              <a:t> graphs</a:t>
            </a:r>
            <a:r>
              <a:rPr lang="zh-TW" altLang="en-US" dirty="0" smtClean="0"/>
              <a:t>是另外一種算法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23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2657071"/>
                  </p:ext>
                </p:extLst>
              </p:nvPr>
            </p:nvGraphicFramePr>
            <p:xfrm>
              <a:off x="1403647" y="5013176"/>
              <a:ext cx="691276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192"/>
                    <a:gridCol w="1728192"/>
                    <a:gridCol w="1728192"/>
                    <a:gridCol w="172819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多少個子問題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有多少選擇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執行時間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鐵條資源回收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連串矩陣相乘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996107457"/>
                  </p:ext>
                </p:extLst>
              </p:nvPr>
            </p:nvGraphicFramePr>
            <p:xfrm>
              <a:off x="1403647" y="5013176"/>
              <a:ext cx="691276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8192"/>
                    <a:gridCol w="1728192"/>
                    <a:gridCol w="1728192"/>
                    <a:gridCol w="172819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多少個子問題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有多少選擇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/>
                            <a:t>執行時間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鐵條資源回收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53" t="-109836" r="-20070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707" t="-109836" r="-35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連串矩陣相乘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53" t="-209836" r="-20070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707" t="-209836" r="-35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97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528682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複習</a:t>
            </a:r>
            <a:r>
              <a:rPr lang="en-US" altLang="zh-TW" dirty="0" smtClean="0"/>
              <a:t>: Overlapping </a:t>
            </a:r>
            <a:r>
              <a:rPr lang="en-US" altLang="zh-TW" dirty="0" err="1" smtClean="0"/>
              <a:t>Subproblems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132856"/>
            <a:ext cx="7848872" cy="4248472"/>
          </a:xfrm>
        </p:spPr>
        <p:txBody>
          <a:bodyPr/>
          <a:lstStyle/>
          <a:p>
            <a:r>
              <a:rPr lang="zh-TW" altLang="en-US" dirty="0" smtClean="0"/>
              <a:t>舉個例子</a:t>
            </a:r>
            <a:r>
              <a:rPr lang="en-US" altLang="zh-TW" dirty="0" smtClean="0"/>
              <a:t>: </a:t>
            </a:r>
            <a:r>
              <a:rPr lang="zh-TW" altLang="en-US" dirty="0" smtClean="0"/>
              <a:t>連串矩陣問題的遞迴樹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07904" y="2924944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1..3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2627" y="4037985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1..1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87824" y="4041068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2..3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44008" y="4041068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1..2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56176" y="4025384"/>
            <a:ext cx="100811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3..3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91152" y="5047389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2..2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33138" y="5047389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3..3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64088" y="5045478"/>
            <a:ext cx="100811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2..2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63427" y="5047389"/>
            <a:ext cx="1008112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1..1</a:t>
            </a:r>
            <a:endParaRPr lang="zh-TW" altLang="en-US" dirty="0"/>
          </a:p>
        </p:txBody>
      </p:sp>
      <p:cxnSp>
        <p:nvCxnSpPr>
          <p:cNvPr id="15" name="直線接點 14"/>
          <p:cNvCxnSpPr>
            <a:stCxn id="5" idx="2"/>
            <a:endCxn id="6" idx="0"/>
          </p:cNvCxnSpPr>
          <p:nvPr/>
        </p:nvCxnSpPr>
        <p:spPr>
          <a:xfrm flipH="1">
            <a:off x="1776683" y="3429000"/>
            <a:ext cx="2435277" cy="608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2"/>
            <a:endCxn id="7" idx="0"/>
          </p:cNvCxnSpPr>
          <p:nvPr/>
        </p:nvCxnSpPr>
        <p:spPr>
          <a:xfrm flipH="1">
            <a:off x="3491880" y="3429000"/>
            <a:ext cx="720080" cy="612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5" idx="2"/>
            <a:endCxn id="8" idx="0"/>
          </p:cNvCxnSpPr>
          <p:nvPr/>
        </p:nvCxnSpPr>
        <p:spPr>
          <a:xfrm>
            <a:off x="4211960" y="3429000"/>
            <a:ext cx="936104" cy="612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5" idx="2"/>
            <a:endCxn id="9" idx="0"/>
          </p:cNvCxnSpPr>
          <p:nvPr/>
        </p:nvCxnSpPr>
        <p:spPr>
          <a:xfrm>
            <a:off x="4211960" y="3429000"/>
            <a:ext cx="2448272" cy="596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7" idx="2"/>
            <a:endCxn id="10" idx="0"/>
          </p:cNvCxnSpPr>
          <p:nvPr/>
        </p:nvCxnSpPr>
        <p:spPr>
          <a:xfrm flipH="1">
            <a:off x="2495208" y="4545124"/>
            <a:ext cx="996672" cy="502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7" idx="2"/>
            <a:endCxn id="11" idx="0"/>
          </p:cNvCxnSpPr>
          <p:nvPr/>
        </p:nvCxnSpPr>
        <p:spPr>
          <a:xfrm>
            <a:off x="3491880" y="4545124"/>
            <a:ext cx="145314" cy="502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8" idx="2"/>
            <a:endCxn id="13" idx="0"/>
          </p:cNvCxnSpPr>
          <p:nvPr/>
        </p:nvCxnSpPr>
        <p:spPr>
          <a:xfrm flipH="1">
            <a:off x="4767483" y="4545124"/>
            <a:ext cx="380581" cy="502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8" idx="2"/>
            <a:endCxn id="12" idx="0"/>
          </p:cNvCxnSpPr>
          <p:nvPr/>
        </p:nvCxnSpPr>
        <p:spPr>
          <a:xfrm>
            <a:off x="5148064" y="4545124"/>
            <a:ext cx="720080" cy="50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877718" y="5877272"/>
            <a:ext cx="25731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橘色的是</a:t>
            </a:r>
            <a:r>
              <a:rPr lang="en-US" altLang="zh-TW" dirty="0" smtClean="0"/>
              <a:t>overlap</a:t>
            </a:r>
            <a:r>
              <a:rPr lang="zh-TW" altLang="en-US" dirty="0" smtClean="0"/>
              <a:t>的部分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07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例子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有沒有</a:t>
            </a:r>
            <a:r>
              <a:rPr lang="en-US" altLang="zh-TW" dirty="0" smtClean="0"/>
              <a:t>optimal substructure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988840"/>
                <a:ext cx="7704856" cy="43924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給一個</a:t>
                </a:r>
                <a:r>
                  <a:rPr lang="en-US" altLang="zh-TW" dirty="0" smtClean="0"/>
                  <a:t>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𝑢</m:t>
                    </m:r>
                    <m:r>
                      <a:rPr lang="en-US" altLang="zh-TW" b="0" i="1" dirty="0" smtClean="0">
                        <a:latin typeface="Cambria Math"/>
                      </a:rPr>
                      <m:t>,</m:t>
                    </m:r>
                    <m:r>
                      <a:rPr lang="en-US" altLang="zh-TW" b="0" i="1" dirty="0" smtClean="0">
                        <a:latin typeface="Cambria Math"/>
                      </a:rPr>
                      <m:t>𝑣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altLang="zh-TW" dirty="0" smtClean="0"/>
                  <a:t>. Edge</a:t>
                </a:r>
                <a:r>
                  <a:rPr lang="zh-TW" altLang="en-US" dirty="0" smtClean="0"/>
                  <a:t>沒有</a:t>
                </a:r>
                <a:r>
                  <a:rPr lang="en-US" altLang="zh-TW" dirty="0" smtClean="0"/>
                  <a:t>weight. </a:t>
                </a:r>
              </a:p>
              <a:p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1:</a:t>
                </a:r>
                <a:r>
                  <a:rPr lang="zh-TW" altLang="en-US" dirty="0" smtClean="0"/>
                  <a:t>找出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en-US" dirty="0" smtClean="0"/>
                  <a:t>沒有</a:t>
                </a:r>
                <a:r>
                  <a:rPr lang="en-US" altLang="zh-TW" dirty="0" smtClean="0"/>
                  <a:t>loop</a:t>
                </a:r>
                <a:r>
                  <a:rPr lang="zh-TW" altLang="en-US" dirty="0" smtClean="0"/>
                  <a:t>最短路徑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2:</a:t>
                </a:r>
                <a:r>
                  <a:rPr lang="zh-TW" altLang="en-US" dirty="0" smtClean="0"/>
                  <a:t>找出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𝑢</m:t>
                    </m:r>
                    <m:r>
                      <a:rPr lang="en-US" altLang="zh-TW" i="1">
                        <a:latin typeface="Cambria Math"/>
                      </a:rPr>
                      <m:t>→</m:t>
                    </m:r>
                    <m:r>
                      <a:rPr lang="en-US" altLang="zh-TW" i="1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en-US" dirty="0"/>
                  <a:t>沒有</a:t>
                </a:r>
                <a:r>
                  <a:rPr lang="en-US" altLang="zh-TW" dirty="0"/>
                  <a:t>loop</a:t>
                </a:r>
                <a:r>
                  <a:rPr lang="zh-TW" altLang="en-US" dirty="0" smtClean="0"/>
                  <a:t>最長路徑</a:t>
                </a:r>
                <a:r>
                  <a:rPr lang="en-US" altLang="zh-TW" dirty="0"/>
                  <a:t>.</a:t>
                </a:r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有沒有</a:t>
                </a:r>
                <a:r>
                  <a:rPr lang="en-US" altLang="zh-TW" dirty="0" smtClean="0"/>
                  <a:t>optimal substructure?</a:t>
                </a:r>
              </a:p>
              <a:p>
                <a:r>
                  <a:rPr lang="zh-TW" altLang="en-US" dirty="0" smtClean="0"/>
                  <a:t>假設找到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zh-TW" altLang="en-US" b="0" i="1" smtClean="0">
                        <a:latin typeface="Cambria Math"/>
                      </a:rPr>
                      <m:t>到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en-US" dirty="0" smtClean="0"/>
                  <a:t>的最短路徑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則我們可以將其分解為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zh-TW" altLang="en-US" dirty="0" smtClean="0"/>
                  <a:t>可以是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zh-TW" altLang="en-US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dirty="0" smtClean="0"/>
                  <a:t>). </a:t>
                </a:r>
                <a:r>
                  <a:rPr lang="zh-TW" altLang="en-US" dirty="0" smtClean="0"/>
                  <a:t>則其中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一定是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𝑢</m:t>
                    </m:r>
                    <m:r>
                      <a:rPr lang="zh-TW" altLang="en-US" i="1">
                        <a:latin typeface="Cambria Math"/>
                      </a:rPr>
                      <m:t>到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zh-TW" altLang="en-US" dirty="0" smtClean="0"/>
                  <a:t>的最短路徑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不然</a:t>
                </a:r>
                <a:r>
                  <a:rPr lang="zh-TW" altLang="en-US" dirty="0" smtClean="0"/>
                  <a:t>的話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我們可以找到一個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TW" altLang="en-US" dirty="0" smtClean="0"/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還短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/>
                      </a:rPr>
                      <m:t>的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zh-TW" altLang="en-US" i="1">
                        <a:latin typeface="Cambria Math"/>
                      </a:rPr>
                      <m:t>到</m:t>
                    </m:r>
                    <m:r>
                      <a:rPr lang="en-US" altLang="zh-TW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zh-TW" altLang="en-US" dirty="0" smtClean="0"/>
                  <a:t>路徑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那麼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組合起來就變成一條比</a:t>
                </a:r>
                <a:r>
                  <a:rPr lang="en-US" altLang="zh-TW" dirty="0" smtClean="0"/>
                  <a:t>p</a:t>
                </a:r>
                <a:r>
                  <a:rPr lang="zh-TW" altLang="en-US" dirty="0" smtClean="0"/>
                  <a:t>更短的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𝑢</m:t>
                    </m:r>
                    <m:r>
                      <a:rPr lang="zh-TW" altLang="en-US" i="1">
                        <a:latin typeface="Cambria Math"/>
                      </a:rPr>
                      <m:t>到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en-US" dirty="0" smtClean="0"/>
                  <a:t>路徑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矛盾</a:t>
                </a:r>
                <a:r>
                  <a:rPr lang="en-US" altLang="zh-TW" dirty="0" smtClean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988840"/>
                <a:ext cx="7704856" cy="4392488"/>
              </a:xfrm>
              <a:blipFill rotWithShape="1">
                <a:blip r:embed="rId2" cstate="print"/>
                <a:stretch>
                  <a:fillRect t="-2080" r="-7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9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例子</a:t>
            </a:r>
            <a:r>
              <a:rPr lang="en-US" altLang="zh-TW" dirty="0"/>
              <a:t>: </a:t>
            </a:r>
            <a:r>
              <a:rPr lang="zh-TW" altLang="en-US" dirty="0"/>
              <a:t>有沒有</a:t>
            </a:r>
            <a:r>
              <a:rPr lang="en-US" altLang="zh-TW" dirty="0"/>
              <a:t>optimal substructure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44824"/>
                <a:ext cx="7920880" cy="4536504"/>
              </a:xfrm>
            </p:spPr>
            <p:txBody>
              <a:bodyPr/>
              <a:lstStyle/>
              <a:p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2</a:t>
                </a:r>
                <a:r>
                  <a:rPr lang="zh-TW" altLang="en-US" dirty="0" smtClean="0"/>
                  <a:t>有</a:t>
                </a:r>
                <a:r>
                  <a:rPr lang="zh-TW" altLang="en-US" dirty="0"/>
                  <a:t>沒有</a:t>
                </a:r>
                <a:r>
                  <a:rPr lang="en-US" altLang="zh-TW" dirty="0"/>
                  <a:t>optimal substructure</a:t>
                </a:r>
                <a:r>
                  <a:rPr lang="en-US" altLang="zh-TW" dirty="0" smtClean="0"/>
                  <a:t>?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沒有</a:t>
                </a:r>
                <a:r>
                  <a:rPr lang="en-US" altLang="zh-TW" dirty="0" smtClean="0"/>
                  <a:t>! </a:t>
                </a:r>
                <a:r>
                  <a:rPr lang="zh-TW" altLang="en-US" dirty="0" smtClean="0"/>
                  <a:t>來舉一個反例</a:t>
                </a:r>
                <a:r>
                  <a:rPr lang="en-US" altLang="zh-TW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r>
                      <a:rPr lang="zh-TW" altLang="en-US" i="1">
                        <a:latin typeface="Cambria Math"/>
                      </a:rPr>
                      <m:t>到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dirty="0" smtClean="0"/>
                  <a:t>的最長路徑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但是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r>
                      <a:rPr lang="zh-TW" altLang="en-US" i="1">
                        <a:latin typeface="Cambria Math"/>
                      </a:rPr>
                      <m:t>到</m:t>
                    </m:r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zh-TW" altLang="en-US" dirty="0" smtClean="0"/>
                  <a:t>的最長路徑為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並不是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𝑞</m:t>
                    </m:r>
                    <m:r>
                      <a:rPr lang="zh-TW" altLang="en-US" i="1">
                        <a:latin typeface="Cambria Math"/>
                      </a:rPr>
                      <m:t>到</m:t>
                    </m:r>
                    <m:r>
                      <a:rPr lang="en-US" altLang="zh-TW" i="1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dirty="0"/>
                  <a:t>的最長</a:t>
                </a:r>
                <a:r>
                  <a:rPr lang="zh-TW" altLang="en-US" dirty="0" smtClean="0"/>
                  <a:t>路徑中間的一部分</a:t>
                </a:r>
                <a:r>
                  <a:rPr lang="en-US" altLang="zh-TW" dirty="0" smtClean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  <m:r>
                      <a:rPr lang="zh-TW" altLang="en-US" i="1">
                        <a:latin typeface="Cambria Math"/>
                      </a:rPr>
                      <m:t>到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dirty="0"/>
                  <a:t>的最長路徑為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  <m:r>
                      <a:rPr lang="en-US" altLang="zh-TW" i="1">
                        <a:latin typeface="Cambria Math"/>
                      </a:rPr>
                      <m:t>→</m:t>
                    </m:r>
                    <m:r>
                      <a:rPr lang="en-US" altLang="zh-TW" b="0" i="1" smtClean="0">
                        <a:latin typeface="Cambria Math"/>
                      </a:rPr>
                      <m:t>𝑞</m:t>
                    </m:r>
                    <m:r>
                      <a:rPr lang="en-US" altLang="zh-TW" i="1">
                        <a:latin typeface="Cambria Math"/>
                      </a:rPr>
                      <m:t>→</m:t>
                    </m:r>
                    <m:r>
                      <a:rPr lang="en-US" altLang="zh-TW" b="0" i="1" smtClean="0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→</m:t>
                    </m:r>
                    <m:r>
                      <a:rPr lang="en-US" altLang="zh-TW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也不是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q</m:t>
                    </m:r>
                    <m:r>
                      <a:rPr lang="zh-TW" altLang="en-US" i="1">
                        <a:latin typeface="Cambria Math"/>
                      </a:rPr>
                      <m:t>到</m:t>
                    </m:r>
                    <m:r>
                      <a:rPr lang="en-US" altLang="zh-TW" i="1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dirty="0"/>
                  <a:t>的最長路徑中間的一部分</a:t>
                </a:r>
                <a:r>
                  <a:rPr lang="en-US" altLang="zh-TW" dirty="0"/>
                  <a:t>!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44824"/>
                <a:ext cx="7920880" cy="4536504"/>
              </a:xfrm>
              <a:blipFill rotWithShape="1">
                <a:blip r:embed="rId2" cstate="print"/>
                <a:stretch>
                  <a:fillRect t="-12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995120" y="240717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812360" y="240717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995120" y="338126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812360" y="33733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7"/>
            <a:endCxn id="6" idx="1"/>
          </p:cNvCxnSpPr>
          <p:nvPr/>
        </p:nvCxnSpPr>
        <p:spPr>
          <a:xfrm>
            <a:off x="7302433" y="2459903"/>
            <a:ext cx="5626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3"/>
            <a:endCxn id="8" idx="1"/>
          </p:cNvCxnSpPr>
          <p:nvPr/>
        </p:nvCxnSpPr>
        <p:spPr>
          <a:xfrm>
            <a:off x="7865087" y="2714489"/>
            <a:ext cx="0" cy="71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3"/>
            <a:endCxn id="5" idx="5"/>
          </p:cNvCxnSpPr>
          <p:nvPr/>
        </p:nvCxnSpPr>
        <p:spPr>
          <a:xfrm flipH="1">
            <a:off x="7302433" y="2714489"/>
            <a:ext cx="5626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7" idx="7"/>
            <a:endCxn id="8" idx="1"/>
          </p:cNvCxnSpPr>
          <p:nvPr/>
        </p:nvCxnSpPr>
        <p:spPr>
          <a:xfrm flipV="1">
            <a:off x="7302433" y="3426095"/>
            <a:ext cx="562654" cy="7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7"/>
            <a:endCxn id="5" idx="5"/>
          </p:cNvCxnSpPr>
          <p:nvPr/>
        </p:nvCxnSpPr>
        <p:spPr>
          <a:xfrm flipV="1">
            <a:off x="7302433" y="2714489"/>
            <a:ext cx="0" cy="719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7"/>
            <a:endCxn id="6" idx="5"/>
          </p:cNvCxnSpPr>
          <p:nvPr/>
        </p:nvCxnSpPr>
        <p:spPr>
          <a:xfrm flipV="1">
            <a:off x="8119673" y="2714489"/>
            <a:ext cx="0" cy="71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3"/>
            <a:endCxn id="7" idx="1"/>
          </p:cNvCxnSpPr>
          <p:nvPr/>
        </p:nvCxnSpPr>
        <p:spPr>
          <a:xfrm>
            <a:off x="7047847" y="2714489"/>
            <a:ext cx="0" cy="719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8" idx="3"/>
            <a:endCxn id="7" idx="5"/>
          </p:cNvCxnSpPr>
          <p:nvPr/>
        </p:nvCxnSpPr>
        <p:spPr>
          <a:xfrm flipH="1">
            <a:off x="7302433" y="3680681"/>
            <a:ext cx="562654" cy="7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92888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例子</a:t>
            </a:r>
            <a:r>
              <a:rPr lang="en-US" altLang="zh-TW" dirty="0"/>
              <a:t>: </a:t>
            </a:r>
            <a:r>
              <a:rPr lang="zh-TW" altLang="en-US" dirty="0"/>
              <a:t>有沒有</a:t>
            </a:r>
            <a:r>
              <a:rPr lang="en-US" altLang="zh-TW" dirty="0"/>
              <a:t>optimal substructure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844824"/>
                <a:ext cx="7776864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為什麼問題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和問題</a:t>
                </a:r>
                <a:r>
                  <a:rPr lang="en-US" altLang="zh-TW" dirty="0" smtClean="0"/>
                  <a:t>2</a:t>
                </a:r>
                <a:r>
                  <a:rPr lang="zh-TW" altLang="en-US" dirty="0" smtClean="0"/>
                  <a:t>相差這麼多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2</a:t>
                </a:r>
                <a:r>
                  <a:rPr lang="zh-TW" altLang="en-US" dirty="0" smtClean="0"/>
                  <a:t>缺乏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獨立性</a:t>
                </a:r>
                <a:r>
                  <a:rPr lang="en-US" altLang="zh-TW" dirty="0" smtClean="0"/>
                  <a:t>”</a:t>
                </a:r>
                <a:r>
                  <a:rPr lang="en-US" altLang="zh-TW" dirty="0" smtClean="0">
                    <a:sym typeface="Wingdings" pitchFamily="2" charset="2"/>
                  </a:rPr>
                  <a:t>(</a:t>
                </a:r>
                <a:r>
                  <a:rPr lang="en-US" altLang="zh-TW" dirty="0" err="1" smtClean="0">
                    <a:sym typeface="Wingdings" pitchFamily="2" charset="2"/>
                  </a:rPr>
                  <a:t>subproblem</a:t>
                </a:r>
                <a:r>
                  <a:rPr lang="zh-TW" altLang="en-US" dirty="0" smtClean="0">
                    <a:sym typeface="Wingdings" pitchFamily="2" charset="2"/>
                  </a:rPr>
                  <a:t>的解互相之間不會影響</a:t>
                </a:r>
                <a:r>
                  <a:rPr lang="en-US" altLang="zh-TW" dirty="0" smtClean="0">
                    <a:sym typeface="Wingdings" pitchFamily="2" charset="2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𝑢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altLang="zh-TW" i="1">
                        <a:latin typeface="Cambria Math"/>
                      </a:rPr>
                      <m:t>𝑤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altLang="zh-TW" i="1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en-US" dirty="0" smtClean="0"/>
                  <a:t>出現在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vertex</a:t>
                </a:r>
                <a:r>
                  <a:rPr lang="zh-TW" altLang="en-US" dirty="0" smtClean="0"/>
                  <a:t>就不能出現在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 (</a:t>
                </a:r>
                <a:r>
                  <a:rPr lang="zh-TW" altLang="en-US" dirty="0" smtClean="0"/>
                  <a:t>否則就會有</a:t>
                </a:r>
                <a:r>
                  <a:rPr lang="en-US" altLang="zh-TW" dirty="0" smtClean="0"/>
                  <a:t>loop</a:t>
                </a:r>
                <a:r>
                  <a:rPr lang="zh-TW" altLang="en-US" dirty="0" smtClean="0"/>
                  <a:t>了</a:t>
                </a:r>
                <a:r>
                  <a:rPr lang="en-US" altLang="zh-TW" dirty="0" smtClean="0"/>
                  <a:t>) </a:t>
                </a:r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r>
                  <a:rPr lang="en-US" altLang="zh-TW" dirty="0" err="1" smtClean="0">
                    <a:sym typeface="Wingdings" pitchFamily="2" charset="2"/>
                  </a:rPr>
                  <a:t>subproblem</a:t>
                </a:r>
                <a:r>
                  <a:rPr lang="zh-TW" altLang="en-US" dirty="0" smtClean="0">
                    <a:sym typeface="Wingdings" pitchFamily="2" charset="2"/>
                  </a:rPr>
                  <a:t>的解互相影響</a:t>
                </a:r>
                <a:r>
                  <a:rPr lang="en-US" altLang="zh-TW" dirty="0" smtClean="0">
                    <a:sym typeface="Wingdings" pitchFamily="2" charset="2"/>
                  </a:rPr>
                  <a:t>!</a:t>
                </a:r>
              </a:p>
              <a:p>
                <a:endParaRPr lang="en-US" altLang="zh-TW" dirty="0">
                  <a:sym typeface="Wingdings" pitchFamily="2" charset="2"/>
                </a:endParaRPr>
              </a:p>
              <a:p>
                <a:r>
                  <a:rPr lang="zh-TW" altLang="en-US" dirty="0" smtClean="0">
                    <a:sym typeface="Wingdings" pitchFamily="2" charset="2"/>
                  </a:rPr>
                  <a:t>問題</a:t>
                </a:r>
                <a:r>
                  <a:rPr lang="en-US" altLang="zh-TW" dirty="0" smtClean="0">
                    <a:sym typeface="Wingdings" pitchFamily="2" charset="2"/>
                  </a:rPr>
                  <a:t>1</a:t>
                </a:r>
                <a:r>
                  <a:rPr lang="zh-TW" altLang="en-US" dirty="0" smtClean="0">
                    <a:sym typeface="Wingdings" pitchFamily="2" charset="2"/>
                  </a:rPr>
                  <a:t>有</a:t>
                </a:r>
                <a:r>
                  <a:rPr lang="en-US" altLang="zh-TW" dirty="0" smtClean="0">
                    <a:sym typeface="Wingdings" pitchFamily="2" charset="2"/>
                  </a:rPr>
                  <a:t>”</a:t>
                </a:r>
                <a:r>
                  <a:rPr lang="zh-TW" altLang="en-US" dirty="0" smtClean="0">
                    <a:sym typeface="Wingdings" pitchFamily="2" charset="2"/>
                  </a:rPr>
                  <a:t>獨立性</a:t>
                </a:r>
                <a:r>
                  <a:rPr lang="en-US" altLang="zh-TW" dirty="0" smtClean="0">
                    <a:sym typeface="Wingdings" pitchFamily="2" charset="2"/>
                  </a:rPr>
                  <a:t>”</a:t>
                </a:r>
              </a:p>
              <a:p>
                <a:r>
                  <a:rPr lang="zh-TW" altLang="en-US" dirty="0" smtClean="0"/>
                  <a:t>在</a:t>
                </a:r>
                <a:r>
                  <a:rPr lang="zh-TW" altLang="en-US" dirty="0"/>
                  <a:t>最短路徑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𝑢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altLang="zh-TW" i="1">
                        <a:latin typeface="Cambria Math"/>
                      </a:rPr>
                      <m:t>𝑤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altLang="zh-TW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en-US" dirty="0" smtClean="0"/>
                  <a:t>中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出現在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 smtClean="0"/>
                  <a:t>vertex</a:t>
                </a:r>
                <a:r>
                  <a:rPr lang="zh-TW" altLang="en-US" dirty="0" smtClean="0"/>
                  <a:t>本來就不可能出現</a:t>
                </a:r>
                <a:r>
                  <a:rPr lang="zh-TW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中除了</a:t>
                </a:r>
                <a:r>
                  <a:rPr lang="en-US" altLang="zh-TW" dirty="0" smtClean="0"/>
                  <a:t>w</a:t>
                </a:r>
                <a:r>
                  <a:rPr lang="zh-TW" altLang="en-US" dirty="0" smtClean="0"/>
                  <a:t>以外出現了一個一樣的</a:t>
                </a:r>
                <a:r>
                  <a:rPr lang="en-US" altLang="zh-TW" dirty="0" smtClean="0"/>
                  <a:t>vertex x. </a:t>
                </a:r>
                <a:r>
                  <a:rPr lang="zh-TW" altLang="en-US" dirty="0" smtClean="0"/>
                  <a:t>則可以將最短路徑拆解成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𝑢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𝑢𝑥</m:t>
                            </m:r>
                          </m:sub>
                        </m:sSub>
                      </m:e>
                    </m:groupCh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𝑥𝑤</m:t>
                            </m:r>
                          </m:sub>
                        </m:sSub>
                      </m:e>
                    </m:groupChr>
                    <m:r>
                      <a:rPr lang="en-US" altLang="zh-TW" i="1">
                        <a:latin typeface="Cambria Math"/>
                      </a:rPr>
                      <m:t>𝑤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groupCh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𝑥𝑣</m:t>
                            </m:r>
                          </m:sub>
                        </m:sSub>
                      </m:e>
                    </m:groupChr>
                    <m:r>
                      <a:rPr lang="en-US" altLang="zh-TW" i="1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zh-TW" altLang="en-US" dirty="0" smtClean="0"/>
                  <a:t>因為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w</a:t>
                </a:r>
                <a:r>
                  <a:rPr lang="zh-TW" altLang="en-US" dirty="0" smtClean="0"/>
                  <a:t>不同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𝑥𝑤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≥1,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𝑢𝑥</m:t>
                        </m:r>
                      </m:sub>
                    </m:sSub>
                    <m:r>
                      <a:rPr lang="zh-TW" altLang="en-US" b="0" i="1" smtClean="0">
                        <a:latin typeface="Cambria Math"/>
                      </a:rPr>
                      <m:t>和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𝑥𝑣</m:t>
                        </m:r>
                      </m:sub>
                    </m:sSub>
                  </m:oMath>
                </a14:m>
                <a:r>
                  <a:rPr lang="zh-TW" altLang="en-US" dirty="0" smtClean="0"/>
                  <a:t>變成比原本更短的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到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的路徑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矛盾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844824"/>
                <a:ext cx="7776864" cy="4536504"/>
              </a:xfrm>
              <a:blipFill rotWithShape="1">
                <a:blip r:embed="rId2" cstate="print"/>
                <a:stretch>
                  <a:fillRect t="-1613" r="-235" b="-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83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3849" y="476672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DNA</a:t>
            </a:r>
            <a:r>
              <a:rPr lang="zh-TW" altLang="en-US" dirty="0" smtClean="0"/>
              <a:t>比對問題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19598" y="1772816"/>
                <a:ext cx="6268625" cy="453650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DNA</a:t>
                </a:r>
                <a:r>
                  <a:rPr lang="zh-TW" altLang="en-US" dirty="0" smtClean="0"/>
                  <a:t>序列可表示為以</a:t>
                </a:r>
                <a:r>
                  <a:rPr lang="en-US" altLang="zh-TW" dirty="0" smtClean="0"/>
                  <a:t>{A,C,G,T}</a:t>
                </a:r>
                <a:r>
                  <a:rPr lang="zh-TW" altLang="en-US" dirty="0" smtClean="0"/>
                  <a:t>組合而成的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zh-TW" altLang="en-US" dirty="0" smtClean="0"/>
                  <a:t>一字串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b="0" i="1" dirty="0" smtClean="0">
                    <a:latin typeface="Cambria Math"/>
                  </a:rPr>
                  <a:t/>
                </a:r>
                <a:br>
                  <a:rPr lang="en-US" altLang="zh-TW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𝐴𝐶𝐶𝐺𝐺𝑇𝐶𝐺𝐴𝐺𝑇𝐺𝐶𝐺𝐶𝐺𝐺𝐴𝐴𝐺𝐶𝐶𝐺𝐺𝐶𝐶𝐺𝐴𝐴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𝐺𝑇𝐶𝐺𝑇𝑇𝐶𝐺𝐺𝐴𝐴𝑇𝐺𝐶𝐶𝐺𝑇𝑇𝐺𝐶𝑇𝐶𝑇𝐺𝑇𝐴𝐴𝐴</m:t>
                    </m:r>
                  </m:oMath>
                </a14:m>
                <a:endParaRPr lang="en-US" altLang="zh-TW" b="0" dirty="0" smtClean="0"/>
              </a:p>
              <a:p>
                <a:endParaRPr lang="en-US" altLang="zh-TW" dirty="0" smtClean="0"/>
              </a:p>
              <a:p>
                <a:r>
                  <a:rPr lang="zh-TW" altLang="en-US" dirty="0"/>
                  <a:t>比較兩者有多</a:t>
                </a:r>
                <a:r>
                  <a:rPr lang="zh-TW" altLang="en-US" dirty="0" smtClean="0"/>
                  <a:t>相像</a:t>
                </a:r>
                <a:r>
                  <a:rPr lang="en-US" altLang="zh-TW" dirty="0" smtClean="0"/>
                  <a:t>??</a:t>
                </a:r>
              </a:p>
              <a:p>
                <a:r>
                  <a:rPr lang="zh-TW" altLang="en-US" dirty="0"/>
                  <a:t>親屬</a:t>
                </a:r>
                <a:r>
                  <a:rPr lang="zh-TW" altLang="en-US" dirty="0" smtClean="0"/>
                  <a:t>關係</a:t>
                </a:r>
                <a:r>
                  <a:rPr lang="en-US" altLang="zh-TW" dirty="0" smtClean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598" y="1772816"/>
                <a:ext cx="6268625" cy="4536504"/>
              </a:xfrm>
              <a:blipFill rotWithShape="1">
                <a:blip r:embed="rId2" cstate="print"/>
                <a:stretch>
                  <a:fillRect t="-1210" r="-9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10784"/>
            <a:ext cx="2480347" cy="175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2572532" cy="230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31" y="4754835"/>
            <a:ext cx="2648777" cy="198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6804248" y="3429000"/>
            <a:ext cx="2140484" cy="720080"/>
          </a:xfrm>
          <a:prstGeom prst="wedgeRoundRectCallout">
            <a:avLst>
              <a:gd name="adj1" fmla="val -17171"/>
              <a:gd name="adj2" fmla="val 951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你是我爸</a:t>
            </a:r>
            <a:r>
              <a:rPr lang="en-US" altLang="zh-TW" dirty="0" smtClean="0"/>
              <a:t>?!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14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024744" cy="1143000"/>
          </a:xfrm>
        </p:spPr>
        <p:txBody>
          <a:bodyPr/>
          <a:lstStyle/>
          <a:p>
            <a:r>
              <a:rPr lang="en-US" altLang="zh-TW" dirty="0"/>
              <a:t>DNA</a:t>
            </a:r>
            <a:r>
              <a:rPr lang="zh-TW" altLang="en-US" dirty="0"/>
              <a:t>比對問題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556792"/>
                <a:ext cx="7992888" cy="48245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多相像</a:t>
                </a:r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r>
                  <a:rPr lang="zh-TW" altLang="en-US" dirty="0" smtClean="0">
                    <a:sym typeface="Wingdings" pitchFamily="2" charset="2"/>
                  </a:rPr>
                  <a:t>找出兩者中都出現的最長子序列</a:t>
                </a:r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r>
                  <a:rPr lang="zh-TW" altLang="en-US" dirty="0" smtClean="0">
                    <a:sym typeface="Wingdings" pitchFamily="2" charset="2"/>
                  </a:rPr>
                  <a:t>看</a:t>
                </a:r>
                <a:r>
                  <a:rPr lang="zh-TW" altLang="en-US" dirty="0">
                    <a:sym typeface="Wingdings" pitchFamily="2" charset="2"/>
                  </a:rPr>
                  <a:t>最長</a:t>
                </a:r>
                <a:r>
                  <a:rPr lang="zh-TW" altLang="en-US" dirty="0" smtClean="0">
                    <a:sym typeface="Wingdings" pitchFamily="2" charset="2"/>
                  </a:rPr>
                  <a:t>子序列有多長</a:t>
                </a:r>
                <a:r>
                  <a:rPr lang="en-US" altLang="zh-TW" dirty="0" smtClean="0">
                    <a:sym typeface="Wingdings" pitchFamily="2" charset="2"/>
                  </a:rPr>
                  <a:t>, </a:t>
                </a:r>
                <a:r>
                  <a:rPr lang="zh-TW" altLang="en-US" dirty="0" smtClean="0">
                    <a:sym typeface="Wingdings" pitchFamily="2" charset="2"/>
                  </a:rPr>
                  <a:t>越長越相像</a:t>
                </a:r>
                <a:endParaRPr lang="en-US" altLang="zh-TW" dirty="0" smtClean="0">
                  <a:sym typeface="Wingdings" pitchFamily="2" charset="2"/>
                </a:endParaRPr>
              </a:p>
              <a:p>
                <a:r>
                  <a:rPr lang="zh-TW" altLang="en-US" dirty="0">
                    <a:sym typeface="Wingdings" pitchFamily="2" charset="2"/>
                  </a:rPr>
                  <a:t>子序列</a:t>
                </a:r>
                <a:r>
                  <a:rPr lang="en-US" altLang="zh-TW" dirty="0" smtClean="0">
                    <a:sym typeface="Wingdings" pitchFamily="2" charset="2"/>
                  </a:rPr>
                  <a:t>:</a:t>
                </a:r>
              </a:p>
              <a:p>
                <a:pPr lvl="1"/>
                <a:r>
                  <a:rPr lang="zh-TW" altLang="en-US" dirty="0">
                    <a:sym typeface="Wingdings" pitchFamily="2" charset="2"/>
                  </a:rPr>
                  <a:t>順序</a:t>
                </a:r>
                <a:r>
                  <a:rPr lang="zh-TW" altLang="en-US" dirty="0" smtClean="0">
                    <a:sym typeface="Wingdings" pitchFamily="2" charset="2"/>
                  </a:rPr>
                  <a:t>相同</a:t>
                </a:r>
                <a:endParaRPr lang="en-US" altLang="zh-TW" dirty="0" smtClean="0">
                  <a:sym typeface="Wingdings" pitchFamily="2" charset="2"/>
                </a:endParaRPr>
              </a:p>
              <a:p>
                <a:pPr lvl="1"/>
                <a:r>
                  <a:rPr lang="zh-TW" altLang="en-US" dirty="0">
                    <a:sym typeface="Wingdings" pitchFamily="2" charset="2"/>
                  </a:rPr>
                  <a:t>但不一定要</a:t>
                </a:r>
                <a:r>
                  <a:rPr lang="zh-TW" altLang="en-US" dirty="0" smtClean="0">
                    <a:sym typeface="Wingdings" pitchFamily="2" charset="2"/>
                  </a:rPr>
                  <a:t>連續</a:t>
                </a:r>
                <a:r>
                  <a:rPr lang="en-US" altLang="zh-TW" dirty="0" smtClean="0">
                    <a:sym typeface="Wingdings" pitchFamily="2" charset="2"/>
                  </a:rPr>
                  <a:t>.</a:t>
                </a:r>
              </a:p>
              <a:p>
                <a:r>
                  <a:rPr lang="zh-TW" altLang="en-US" dirty="0" smtClean="0">
                    <a:sym typeface="Wingdings" pitchFamily="2" charset="2"/>
                  </a:rPr>
                  <a:t>簡單的例子</a:t>
                </a:r>
                <a:r>
                  <a:rPr lang="en-US" altLang="zh-TW" dirty="0" smtClean="0">
                    <a:sym typeface="Wingdings" pitchFamily="2" charset="2"/>
                  </a:rPr>
                  <a:t>:</a:t>
                </a:r>
              </a:p>
              <a:p>
                <a:r>
                  <a:rPr lang="en-US" altLang="zh-TW" dirty="0" smtClean="0">
                    <a:sym typeface="Wingdings" pitchFamily="2" charset="2"/>
                  </a:rPr>
                  <a:t>X=ABCBDAB, Y=BDCABA</a:t>
                </a:r>
              </a:p>
              <a:p>
                <a:r>
                  <a:rPr lang="zh-TW" altLang="en-US" dirty="0">
                    <a:sym typeface="Wingdings" pitchFamily="2" charset="2"/>
                  </a:rPr>
                  <a:t>子</a:t>
                </a:r>
                <a:r>
                  <a:rPr lang="zh-TW" altLang="en-US" dirty="0" smtClean="0">
                    <a:sym typeface="Wingdings" pitchFamily="2" charset="2"/>
                  </a:rPr>
                  <a:t>序列之一</a:t>
                </a:r>
                <a:r>
                  <a:rPr lang="en-US" altLang="zh-TW" dirty="0" smtClean="0">
                    <a:sym typeface="Wingdings" pitchFamily="2" charset="2"/>
                  </a:rPr>
                  <a:t>: BCA</a:t>
                </a:r>
              </a:p>
              <a:p>
                <a:r>
                  <a:rPr lang="zh-TW" altLang="en-US" dirty="0">
                    <a:sym typeface="Wingdings" pitchFamily="2" charset="2"/>
                  </a:rPr>
                  <a:t>最長共同子</a:t>
                </a:r>
                <a:r>
                  <a:rPr lang="zh-TW" altLang="en-US" dirty="0" smtClean="0">
                    <a:sym typeface="Wingdings" pitchFamily="2" charset="2"/>
                  </a:rPr>
                  <a:t>序列</a:t>
                </a:r>
                <a:r>
                  <a:rPr lang="en-US" altLang="zh-TW" dirty="0" smtClean="0">
                    <a:sym typeface="Wingdings" pitchFamily="2" charset="2"/>
                  </a:rPr>
                  <a:t>: BCBA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𝐴𝐶𝐶𝐺𝐺𝑇𝐶𝐺𝐴𝐺𝑇𝐺𝐶𝐺𝐶𝐺𝐺𝐴𝐴𝐺𝐶𝐶𝐺𝐺𝐶𝐶𝐺𝐴𝐴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𝐺𝑇𝐶𝐺𝑇𝑇𝐶𝐺𝐺𝐴𝐴𝑇𝐺𝐶𝐶𝐺𝑇𝑇𝐺𝐶𝑇𝐶𝑇𝐺𝑇𝐴𝐴𝐴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>
                    <a:sym typeface="Wingdings" pitchFamily="2" charset="2"/>
                  </a:rPr>
                  <a:t>最長共同子序列</a:t>
                </a:r>
                <a:r>
                  <a:rPr lang="en-US" altLang="zh-TW" dirty="0" smtClean="0">
                    <a:sym typeface="Wingdings" pitchFamily="2" charset="2"/>
                  </a:rPr>
                  <a:t>=? </a:t>
                </a:r>
                <a:endParaRPr lang="en-US" altLang="zh-TW" dirty="0">
                  <a:sym typeface="Wingdings" pitchFamily="2" charset="2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556792"/>
                <a:ext cx="7992888" cy="4824536"/>
              </a:xfrm>
              <a:blipFill rotWithShape="1">
                <a:blip r:embed="rId2" cstate="print"/>
                <a:stretch>
                  <a:fillRect t="-1641" b="-1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373216"/>
            <a:ext cx="136815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95936" y="6057292"/>
            <a:ext cx="1851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答案在課本</a:t>
            </a:r>
            <a:r>
              <a:rPr lang="en-US" altLang="zh-TW" dirty="0" smtClean="0"/>
              <a:t>p.391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8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連串矩陣相乘問題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Matrix-Multiply(A,B)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A.columns</a:t>
                </a: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!=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B.rows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error “incompatible dimensions”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else let C be a new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A.rows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x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B.cols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matrix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A.rows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for j=1 to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B.cols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=0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for k=1 to 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A.cols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C</a:t>
                </a: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389" b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28184" y="5013176"/>
            <a:ext cx="360040" cy="4320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08104" y="5589240"/>
            <a:ext cx="28803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主要花費時間在這邊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61351" y="1045324"/>
            <a:ext cx="648072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16200000">
            <a:off x="7361231" y="649280"/>
            <a:ext cx="648072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795751" y="1397952"/>
                <a:ext cx="379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751" y="1397952"/>
                <a:ext cx="379271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23117" y="1397952"/>
                <a:ext cx="389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17" y="1397952"/>
                <a:ext cx="389658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5296861" y="14007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98343" y="6823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42669" y="1396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06281" y="89201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08104" y="6021288"/>
            <a:ext cx="28803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共花費</a:t>
            </a:r>
            <a:r>
              <a:rPr lang="en-US" altLang="zh-TW" dirty="0" err="1" smtClean="0"/>
              <a:t>pqr</a:t>
            </a:r>
            <a:r>
              <a:rPr lang="zh-TW" altLang="en-US" dirty="0" smtClean="0"/>
              <a:t>次乘法的時間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644008" y="3717032"/>
            <a:ext cx="306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619244" y="4046855"/>
            <a:ext cx="2616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519814" y="4567317"/>
            <a:ext cx="30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7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 animBg="1"/>
      <p:bldP spid="17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DNA</a:t>
            </a:r>
            <a:r>
              <a:rPr lang="zh-TW" altLang="en-US" dirty="0" smtClean="0"/>
              <a:t>比對問題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最長共同子序列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852936"/>
                <a:ext cx="6777317" cy="2979693"/>
              </a:xfrm>
            </p:spPr>
            <p:txBody>
              <a:bodyPr/>
              <a:lstStyle/>
              <a:p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給兩字串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𝑋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𝑌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找出</a:t>
                </a:r>
                <a:r>
                  <a:rPr lang="zh-TW" altLang="en-US" dirty="0"/>
                  <a:t>最長共同子</a:t>
                </a:r>
                <a:r>
                  <a:rPr lang="zh-TW" altLang="en-US" dirty="0" smtClean="0"/>
                  <a:t>序列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最長共同子序列</a:t>
                </a:r>
                <a:r>
                  <a:rPr lang="en-US" altLang="zh-TW" dirty="0" smtClean="0"/>
                  <a:t>=Longest Common Subsequence=LCS</a:t>
                </a:r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問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暴力法有多暴力</a:t>
                </a:r>
                <a:r>
                  <a:rPr lang="en-US" altLang="zh-TW" dirty="0" smtClean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852936"/>
                <a:ext cx="6777317" cy="2979693"/>
              </a:xfrm>
              <a:blipFill rotWithShape="1">
                <a:blip r:embed="rId2" cstate="print"/>
                <a:stretch>
                  <a:fillRect t="-1840" b="-3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8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暴力法有多暴力</a:t>
            </a:r>
            <a:r>
              <a:rPr lang="en-US" altLang="zh-TW" dirty="0"/>
              <a:t>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找出所有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之子序列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與</a:t>
                </a:r>
                <a:r>
                  <a:rPr lang="en-US" altLang="zh-TW" dirty="0" smtClean="0"/>
                  <a:t>Y</a:t>
                </a:r>
                <a:r>
                  <a:rPr lang="zh-TW" altLang="en-US" dirty="0"/>
                  <a:t>比較</a:t>
                </a:r>
                <a:r>
                  <a:rPr lang="zh-TW" altLang="en-US" dirty="0" smtClean="0"/>
                  <a:t>檢驗看看是不是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的子序列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有幾個</a:t>
                </a:r>
                <a:r>
                  <a:rPr lang="zh-TW" altLang="en-US" dirty="0"/>
                  <a:t>子序列</a:t>
                </a:r>
                <a:r>
                  <a:rPr lang="en-US" altLang="zh-TW" dirty="0" smtClean="0"/>
                  <a:t>?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TW" altLang="en-US" dirty="0" smtClean="0"/>
                  <a:t>個</a:t>
                </a:r>
                <a:endParaRPr lang="en-US" altLang="zh-TW" dirty="0" smtClean="0"/>
              </a:p>
              <a:p>
                <a:r>
                  <a:rPr lang="en-US" altLang="zh-TW" b="0" dirty="0" smtClean="0"/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563" r="-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136815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70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r>
              <a:rPr lang="zh-TW" altLang="en-US" dirty="0" smtClean="0"/>
              <a:t>出招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73480" y="1988840"/>
                <a:ext cx="8030968" cy="4392488"/>
              </a:xfrm>
            </p:spPr>
            <p:txBody>
              <a:bodyPr/>
              <a:lstStyle/>
              <a:p>
                <a:r>
                  <a:rPr lang="zh-TW" altLang="en-US" dirty="0" smtClean="0"/>
                  <a:t>先來個小定義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對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𝑋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 0≤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/>
                  <a:t>先證明</a:t>
                </a:r>
                <a:r>
                  <a:rPr lang="zh-TW" altLang="en-US" dirty="0" smtClean="0"/>
                  <a:t>以下三個小定理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給定兩字串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𝑋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, </m:t>
                    </m:r>
                    <m:r>
                      <a:rPr lang="en-US" altLang="zh-TW" i="1">
                        <a:latin typeface="Cambria Math"/>
                      </a:rPr>
                      <m:t>𝑌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𝑍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和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LCS(</a:t>
                </a:r>
                <a:r>
                  <a:rPr lang="zh-TW" altLang="en-US" dirty="0" smtClean="0"/>
                  <a:t>之一</a:t>
                </a:r>
                <a:r>
                  <a:rPr lang="en-US" altLang="zh-TW" dirty="0" smtClean="0"/>
                  <a:t>)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LCS</a:t>
                </a:r>
                <a:r>
                  <a:rPr lang="zh-TW" altLang="en-US" dirty="0" smtClean="0"/>
                  <a:t>之一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zh-TW" altLang="en-US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之</a:t>
                </a:r>
                <a:r>
                  <a:rPr lang="zh-TW" altLang="en-US" dirty="0" smtClean="0"/>
                  <a:t>一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之一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480" y="1988840"/>
                <a:ext cx="8030968" cy="4392488"/>
              </a:xfrm>
              <a:blipFill rotWithShape="1">
                <a:blip r:embed="rId2" cstate="print"/>
                <a:stretch>
                  <a:fillRect t="-12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1560" y="1620389"/>
            <a:ext cx="29137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找出</a:t>
            </a:r>
            <a:r>
              <a:rPr lang="en-US" altLang="zh-TW" dirty="0" smtClean="0"/>
              <a:t>Optimal Substructure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6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764704"/>
                <a:ext cx="7416940" cy="5544616"/>
              </a:xfrm>
            </p:spPr>
            <p:txBody>
              <a:bodyPr/>
              <a:lstStyle/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 smtClean="0"/>
                  <a:t>then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and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之</a:t>
                </a:r>
                <a:r>
                  <a:rPr lang="zh-TW" altLang="en-US" dirty="0" smtClean="0"/>
                  <a:t>一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/>
                </a:pPr>
                <a:endParaRPr lang="en-US" altLang="zh-TW" i="1" dirty="0"/>
              </a:p>
              <a:p>
                <a:pPr marL="525780" indent="-457200">
                  <a:buFont typeface="+mj-lt"/>
                  <a:buAutoNum type="arabicPeriod"/>
                </a:pPr>
                <a:endParaRPr lang="en-US" altLang="zh-TW" i="1" dirty="0" smtClean="0"/>
              </a:p>
              <a:p>
                <a:pPr marL="525780" indent="-457200">
                  <a:buFont typeface="+mj-lt"/>
                  <a:buAutoNum type="arabicPeriod"/>
                </a:pPr>
                <a:endParaRPr lang="en-US" altLang="zh-TW" i="1" dirty="0" smtClean="0"/>
              </a:p>
              <a:p>
                <a:pPr marL="68580" indent="0">
                  <a:buNone/>
                </a:pPr>
                <a:r>
                  <a:rPr lang="en-US" altLang="zh-TW" i="1" dirty="0"/>
                  <a:t>	</a:t>
                </a:r>
                <a:endParaRPr lang="en-US" altLang="zh-TW" i="1" dirty="0" smtClean="0"/>
              </a:p>
              <a:p>
                <a:pPr marL="6858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(1) Z</a:t>
                </a:r>
                <a:r>
                  <a:rPr lang="zh-TW" altLang="en-US" dirty="0" smtClean="0"/>
                  <a:t>最後一個字元一定是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否則可以把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b="0" dirty="0" smtClean="0"/>
                  <a:t>加到</a:t>
                </a:r>
                <a:r>
                  <a:rPr lang="en-US" altLang="zh-TW" b="0" dirty="0" smtClean="0"/>
                  <a:t>Z</a:t>
                </a:r>
                <a:r>
                  <a:rPr lang="zh-TW" altLang="en-US" b="0" dirty="0" smtClean="0"/>
                  <a:t>的最後面成為比</a:t>
                </a:r>
                <a:r>
                  <a:rPr lang="en-US" altLang="zh-TW" b="0" dirty="0" smtClean="0"/>
                  <a:t>LCS</a:t>
                </a:r>
                <a:r>
                  <a:rPr lang="zh-TW" altLang="en-US" b="0" dirty="0" smtClean="0"/>
                  <a:t>更長的</a:t>
                </a:r>
                <a:r>
                  <a:rPr lang="en-US" altLang="zh-TW" b="0" dirty="0" smtClean="0"/>
                  <a:t>CS (</a:t>
                </a:r>
                <a:r>
                  <a:rPr lang="zh-TW" altLang="en-US" b="0" dirty="0" smtClean="0"/>
                  <a:t>矛盾</a:t>
                </a:r>
                <a:r>
                  <a:rPr lang="en-US" altLang="zh-TW" b="0" dirty="0" smtClean="0"/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smtClean="0"/>
                  <a:t>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b="0" dirty="0" smtClean="0"/>
                  <a:t>一定是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b="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b="0" dirty="0" smtClean="0"/>
                  <a:t>的</a:t>
                </a:r>
                <a:r>
                  <a:rPr lang="en-US" altLang="zh-TW" b="0" dirty="0" smtClean="0"/>
                  <a:t>LCS. </a:t>
                </a:r>
                <a:r>
                  <a:rPr lang="zh-TW" altLang="en-US" b="0" dirty="0" smtClean="0"/>
                  <a:t>假設不是</a:t>
                </a:r>
                <a:r>
                  <a:rPr lang="en-US" altLang="zh-TW" b="0" dirty="0" smtClean="0"/>
                  <a:t>, </a:t>
                </a:r>
                <a:r>
                  <a:rPr lang="zh-TW" altLang="en-US" b="0" dirty="0" smtClean="0"/>
                  <a:t>則可以找到一個長度</a:t>
                </a:r>
                <a:r>
                  <a:rPr lang="en-US" altLang="zh-TW" b="0" dirty="0" smtClean="0"/>
                  <a:t>&gt;k-1</a:t>
                </a:r>
                <a:r>
                  <a:rPr lang="zh-TW" altLang="en-US" b="0" dirty="0" smtClean="0"/>
                  <a:t>的</a:t>
                </a:r>
                <a:r>
                  <a:rPr lang="en-US" altLang="zh-TW" dirty="0" smtClean="0"/>
                  <a:t>LCS, </a:t>
                </a:r>
                <a:r>
                  <a:rPr lang="zh-TW" altLang="en-US" dirty="0" smtClean="0"/>
                  <a:t>但是加上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b="0" dirty="0" smtClean="0"/>
                  <a:t>這一個字元</a:t>
                </a:r>
                <a:r>
                  <a:rPr lang="en-US" altLang="zh-TW" b="0" dirty="0" smtClean="0"/>
                  <a:t>, </a:t>
                </a:r>
                <a:r>
                  <a:rPr lang="zh-TW" altLang="en-US" b="0" dirty="0" smtClean="0"/>
                  <a:t>表示可以找到</a:t>
                </a:r>
                <a:r>
                  <a:rPr lang="zh-TW" altLang="en-US" dirty="0"/>
                  <a:t>一個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b="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b="0" dirty="0" smtClean="0"/>
                  <a:t>的</a:t>
                </a:r>
                <a:r>
                  <a:rPr lang="en-US" altLang="zh-TW" b="0" dirty="0" smtClean="0"/>
                  <a:t>LCS</a:t>
                </a:r>
                <a:r>
                  <a:rPr lang="zh-TW" altLang="en-US" b="0" dirty="0" smtClean="0"/>
                  <a:t>長度</a:t>
                </a:r>
                <a:r>
                  <a:rPr lang="en-US" altLang="zh-TW" b="0" dirty="0" smtClean="0"/>
                  <a:t>&gt;k (</a:t>
                </a:r>
                <a:r>
                  <a:rPr lang="zh-TW" altLang="en-US" b="0" dirty="0" smtClean="0"/>
                  <a:t>矛盾</a:t>
                </a:r>
                <a:r>
                  <a:rPr lang="en-US" altLang="zh-TW" b="0" dirty="0" smtClean="0"/>
                  <a:t>)</a:t>
                </a:r>
              </a:p>
              <a:p>
                <a:pPr marL="68580" indent="0">
                  <a:buNone/>
                </a:pPr>
                <a:endParaRPr lang="en-US" altLang="zh-TW" b="0" dirty="0" smtClean="0"/>
              </a:p>
              <a:p>
                <a:pPr marL="6858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764704"/>
                <a:ext cx="7416940" cy="5544616"/>
              </a:xfrm>
              <a:blipFill rotWithShape="1">
                <a:blip r:embed="rId2"/>
                <a:stretch>
                  <a:fillRect l="-329" t="-989" r="-9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33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31640" y="1649625"/>
                <a:ext cx="338437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649625"/>
                <a:ext cx="3384376" cy="2880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31640" y="2132856"/>
                <a:ext cx="3960440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132856"/>
                <a:ext cx="3960440" cy="2880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14326" y="1648881"/>
                <a:ext cx="296416" cy="2880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26" y="1648881"/>
                <a:ext cx="296416" cy="2880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21154" b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292080" y="2132856"/>
                <a:ext cx="296416" cy="2880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132856"/>
                <a:ext cx="296416" cy="2880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21154"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31640" y="2615882"/>
                <a:ext cx="23491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615882"/>
                <a:ext cx="2349164" cy="2880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80804" y="2615882"/>
                <a:ext cx="296416" cy="2880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804" y="2615882"/>
                <a:ext cx="296416" cy="2880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l="-23529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1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764704"/>
                <a:ext cx="7416940" cy="5544616"/>
              </a:xfrm>
            </p:spPr>
            <p:txBody>
              <a:bodyPr/>
              <a:lstStyle/>
              <a:p>
                <a:pPr marL="525780" indent="-457200">
                  <a:buFont typeface="+mj-lt"/>
                  <a:buAutoNum type="arabicPeriod" startAt="2"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之一</a:t>
                </a: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 startAt="2"/>
                </a:pPr>
                <a:endParaRPr lang="en-US" altLang="zh-TW" dirty="0"/>
              </a:p>
              <a:p>
                <a:pPr marL="525780" indent="-457200">
                  <a:buFont typeface="+mj-lt"/>
                  <a:buAutoNum type="arabicPeriod" startAt="2"/>
                </a:pPr>
                <a:endParaRPr lang="en-US" altLang="zh-TW" dirty="0" smtClean="0"/>
              </a:p>
              <a:p>
                <a:pPr marL="525780" indent="-457200">
                  <a:buFont typeface="+mj-lt"/>
                  <a:buAutoNum type="arabicPeriod" startAt="2"/>
                </a:pPr>
                <a:endParaRPr lang="en-US" altLang="zh-TW" dirty="0" smtClean="0"/>
              </a:p>
              <a:p>
                <a:pPr marL="68580" indent="0">
                  <a:buNone/>
                </a:pPr>
                <a:r>
                  <a:rPr lang="en-US" altLang="zh-TW" dirty="0"/>
                  <a:t>	</a:t>
                </a:r>
                <a:endParaRPr lang="en-US" altLang="zh-TW" dirty="0" smtClean="0"/>
              </a:p>
              <a:p>
                <a:pPr marL="6858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Z</a:t>
                </a:r>
                <a:r>
                  <a:rPr lang="zh-TW" altLang="en-US" dirty="0" smtClean="0"/>
                  <a:t>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b="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b="0" dirty="0" smtClean="0"/>
                  <a:t>的</a:t>
                </a:r>
                <a:r>
                  <a:rPr lang="en-US" altLang="zh-TW" b="0" dirty="0" smtClean="0"/>
                  <a:t>LCS, </a:t>
                </a:r>
                <a:r>
                  <a:rPr lang="zh-TW" altLang="en-US" b="0" dirty="0" smtClean="0"/>
                  <a:t>則有</a:t>
                </a:r>
                <a:r>
                  <a:rPr lang="en-US" altLang="zh-TW" b="0" dirty="0" smtClean="0"/>
                  <a:t>W</a:t>
                </a:r>
                <a:r>
                  <a:rPr lang="zh-TW" altLang="en-US" b="0" dirty="0" smtClean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 smtClean="0"/>
                  <a:t>LCS, </a:t>
                </a:r>
                <a:r>
                  <a:rPr lang="zh-TW" altLang="en-US" dirty="0" smtClean="0"/>
                  <a:t>長度</a:t>
                </a:r>
                <a:r>
                  <a:rPr lang="en-US" altLang="zh-TW" dirty="0" smtClean="0"/>
                  <a:t>&gt;k,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W</a:t>
                </a:r>
                <a:r>
                  <a:rPr lang="zh-TW" altLang="en-US" dirty="0" smtClean="0"/>
                  <a:t>亦為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 smtClean="0"/>
                  <a:t>LCS, </a:t>
                </a:r>
                <a:r>
                  <a:rPr lang="zh-TW" altLang="en-US" dirty="0" smtClean="0"/>
                  <a:t>長度</a:t>
                </a:r>
                <a:r>
                  <a:rPr lang="en-US" altLang="zh-TW" dirty="0" smtClean="0"/>
                  <a:t>&gt;k (</a:t>
                </a:r>
                <a:r>
                  <a:rPr lang="zh-TW" altLang="en-US" dirty="0" smtClean="0"/>
                  <a:t>矛盾</a:t>
                </a:r>
                <a:r>
                  <a:rPr lang="en-US" altLang="zh-TW" dirty="0" smtClean="0"/>
                  <a:t>)</a:t>
                </a:r>
              </a:p>
              <a:p>
                <a:pPr marL="68580" indent="0">
                  <a:buNone/>
                </a:pPr>
                <a:endParaRPr lang="en-US" altLang="zh-TW" dirty="0"/>
              </a:p>
              <a:p>
                <a:pPr marL="525780" indent="-457200">
                  <a:buFont typeface="+mj-lt"/>
                  <a:buAutoNum type="arabicPeriod" startAt="3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之一</a:t>
                </a:r>
                <a:endParaRPr lang="en-US" altLang="zh-TW" dirty="0" smtClean="0"/>
              </a:p>
              <a:p>
                <a:pPr marL="68580" indent="0">
                  <a:buNone/>
                </a:pPr>
                <a:r>
                  <a:rPr lang="en-US" altLang="zh-TW" b="0" dirty="0" smtClean="0"/>
                  <a:t>	</a:t>
                </a:r>
                <a:r>
                  <a:rPr lang="zh-TW" altLang="en-US" b="0" dirty="0" smtClean="0"/>
                  <a:t>證明類似上面</a:t>
                </a:r>
                <a:r>
                  <a:rPr lang="en-US" altLang="zh-TW" b="0" dirty="0" smtClean="0"/>
                  <a:t>2.</a:t>
                </a:r>
                <a:r>
                  <a:rPr lang="zh-TW" altLang="en-US" b="0" dirty="0" smtClean="0"/>
                  <a:t>的證明</a:t>
                </a:r>
                <a:r>
                  <a:rPr lang="en-US" altLang="zh-TW" b="0" dirty="0" smtClean="0"/>
                  <a:t>.</a:t>
                </a:r>
              </a:p>
              <a:p>
                <a:pPr marL="68580" indent="0">
                  <a:buNone/>
                </a:pPr>
                <a:endParaRPr lang="en-US" altLang="zh-TW" b="0" dirty="0" smtClean="0"/>
              </a:p>
              <a:p>
                <a:pPr marL="6858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764704"/>
                <a:ext cx="7416940" cy="5544616"/>
              </a:xfrm>
              <a:blipFill rotWithShape="1">
                <a:blip r:embed="rId2" cstate="print"/>
                <a:stretch>
                  <a:fillRect l="-329" t="-989" r="-8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34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31640" y="1649625"/>
                <a:ext cx="338437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649625"/>
                <a:ext cx="3384376" cy="2880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31640" y="2132856"/>
                <a:ext cx="424847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132856"/>
                <a:ext cx="4248472" cy="2880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14326" y="1648881"/>
                <a:ext cx="296416" cy="288032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26" y="1648881"/>
                <a:ext cx="296416" cy="2880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21154" b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31640" y="2615882"/>
                <a:ext cx="23491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615882"/>
                <a:ext cx="2349164" cy="2880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80804" y="2615882"/>
                <a:ext cx="296416" cy="2880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804" y="2615882"/>
                <a:ext cx="296416" cy="2880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23529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1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Optimal Substructure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2204864"/>
                <a:ext cx="7704856" cy="2232248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給</a:t>
                </a:r>
                <a:r>
                  <a:rPr lang="zh-TW" altLang="en-US" dirty="0"/>
                  <a:t>定兩字串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𝑋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, </m:t>
                    </m:r>
                    <m:r>
                      <a:rPr lang="en-US" altLang="zh-TW" i="1">
                        <a:latin typeface="Cambria Math"/>
                      </a:rPr>
                      <m:t>𝑌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𝑍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為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LCS(</a:t>
                </a:r>
                <a:r>
                  <a:rPr lang="zh-TW" altLang="en-US" dirty="0"/>
                  <a:t>之一</a:t>
                </a:r>
                <a:r>
                  <a:rPr lang="en-US" altLang="zh-TW" dirty="0"/>
                  <a:t>)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and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之一</a:t>
                </a:r>
                <a:endParaRPr lang="en-US" altLang="zh-TW" dirty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之一</a:t>
                </a:r>
                <a:endParaRPr lang="en-US" altLang="zh-TW" dirty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之一</a:t>
                </a:r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204864"/>
                <a:ext cx="7704856" cy="2232248"/>
              </a:xfrm>
              <a:blipFill rotWithShape="1">
                <a:blip r:embed="rId2" cstate="print"/>
                <a:stretch>
                  <a:fillRect t="-29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716016" y="3573899"/>
            <a:ext cx="3096344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716016" y="3941609"/>
            <a:ext cx="3096344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331640" y="3177855"/>
            <a:ext cx="3744416" cy="39604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658219" y="2808523"/>
            <a:ext cx="32464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大問題的解裡面有小問題的解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03" y="4471325"/>
            <a:ext cx="284363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5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Overlapping </a:t>
            </a:r>
            <a:r>
              <a:rPr lang="en-US" altLang="zh-TW" dirty="0" err="1" smtClean="0"/>
              <a:t>subproblem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420888"/>
                <a:ext cx="7704856" cy="2232248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給</a:t>
                </a:r>
                <a:r>
                  <a:rPr lang="zh-TW" altLang="en-US" dirty="0"/>
                  <a:t>定兩字串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𝑋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, </m:t>
                    </m:r>
                    <m:r>
                      <a:rPr lang="en-US" altLang="zh-TW" i="1">
                        <a:latin typeface="Cambria Math"/>
                      </a:rPr>
                      <m:t>𝑌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𝑍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為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LCS(</a:t>
                </a:r>
                <a:r>
                  <a:rPr lang="zh-TW" altLang="en-US" dirty="0"/>
                  <a:t>之一</a:t>
                </a:r>
                <a:r>
                  <a:rPr lang="en-US" altLang="zh-TW" dirty="0"/>
                  <a:t>)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and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之一</a:t>
                </a:r>
                <a:endParaRPr lang="en-US" altLang="zh-TW" dirty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之一</a:t>
                </a:r>
                <a:endParaRPr lang="en-US" altLang="zh-TW" dirty="0"/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/>
                  <a:t>的</a:t>
                </a:r>
                <a:r>
                  <a:rPr lang="en-US" altLang="zh-TW" dirty="0"/>
                  <a:t>LCS</a:t>
                </a:r>
                <a:r>
                  <a:rPr lang="zh-TW" altLang="en-US" dirty="0"/>
                  <a:t>之一</a:t>
                </a:r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420888"/>
                <a:ext cx="7704856" cy="2232248"/>
              </a:xfrm>
              <a:blipFill rotWithShape="1">
                <a:blip r:embed="rId2" cstate="print"/>
                <a:stretch>
                  <a:fillRect t="-29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36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388804" y="5872658"/>
                <a:ext cx="1619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zh-TW" altLang="en-US" b="0" i="1" smtClean="0">
                          <a:latin typeface="Cambria Math"/>
                        </a:rPr>
                        <m:t>和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zh-TW" altLang="en-US" b="0" i="1" smtClean="0">
                          <a:latin typeface="Cambria Math"/>
                        </a:rPr>
                        <m:t>的</m:t>
                      </m:r>
                      <m:r>
                        <a:rPr lang="en-US" altLang="zh-TW" b="0" i="1" smtClean="0">
                          <a:latin typeface="Cambria Math"/>
                        </a:rPr>
                        <m:t>𝐿𝐶𝑆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804" y="5872658"/>
                <a:ext cx="1619931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740732" y="5075892"/>
                <a:ext cx="18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zh-TW" altLang="en-US" b="0" i="1" smtClean="0">
                          <a:latin typeface="Cambria Math"/>
                        </a:rPr>
                        <m:t>和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zh-TW" altLang="en-US" b="0" i="1" smtClean="0">
                          <a:latin typeface="Cambria Math"/>
                        </a:rPr>
                        <m:t>的</m:t>
                      </m:r>
                      <m:r>
                        <a:rPr lang="en-US" altLang="zh-TW" b="0" i="1" smtClean="0">
                          <a:latin typeface="Cambria Math"/>
                        </a:rPr>
                        <m:t>𝐿𝐶𝑆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32" y="5075892"/>
                <a:ext cx="1839543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13157" y="5872658"/>
                <a:ext cx="1852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zh-TW" altLang="en-US" b="0" i="1" smtClean="0">
                          <a:latin typeface="Cambria Math"/>
                        </a:rPr>
                        <m:t>和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zh-TW" altLang="en-US" b="0" i="1" smtClean="0">
                          <a:latin typeface="Cambria Math"/>
                        </a:rPr>
                        <m:t>的</m:t>
                      </m:r>
                      <m:r>
                        <a:rPr lang="en-US" altLang="zh-TW" b="0" i="1" smtClean="0">
                          <a:latin typeface="Cambria Math"/>
                        </a:rPr>
                        <m:t>𝐿𝐶𝑆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57" y="5872658"/>
                <a:ext cx="1852815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108059" y="5075892"/>
                <a:ext cx="2051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zh-TW" altLang="en-US" b="0" i="1" smtClean="0">
                          <a:latin typeface="Cambria Math"/>
                        </a:rPr>
                        <m:t>和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zh-TW" altLang="en-US" b="0" i="1" smtClean="0">
                          <a:latin typeface="Cambria Math"/>
                        </a:rPr>
                        <m:t>的</m:t>
                      </m:r>
                      <m:r>
                        <a:rPr lang="en-US" altLang="zh-TW" b="0" i="1" smtClean="0">
                          <a:latin typeface="Cambria Math"/>
                        </a:rPr>
                        <m:t>𝐿𝐶𝑆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59" y="5075892"/>
                <a:ext cx="2051139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stCxn id="2" idx="1"/>
            <a:endCxn id="12" idx="3"/>
          </p:cNvCxnSpPr>
          <p:nvPr/>
        </p:nvCxnSpPr>
        <p:spPr>
          <a:xfrm flipH="1">
            <a:off x="4465972" y="6057324"/>
            <a:ext cx="9228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5829236" y="5445224"/>
            <a:ext cx="207640" cy="427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3" idx="3"/>
          </p:cNvCxnSpPr>
          <p:nvPr/>
        </p:nvCxnSpPr>
        <p:spPr>
          <a:xfrm flipH="1" flipV="1">
            <a:off x="4159198" y="5260558"/>
            <a:ext cx="768190" cy="36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2" idx="0"/>
          </p:cNvCxnSpPr>
          <p:nvPr/>
        </p:nvCxnSpPr>
        <p:spPr>
          <a:xfrm flipH="1" flipV="1">
            <a:off x="3133628" y="5445225"/>
            <a:ext cx="405937" cy="4274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86279" y="4706560"/>
            <a:ext cx="32464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不同問題需要同樣子問題的解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09" y="4891225"/>
            <a:ext cx="2247729" cy="165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024744" cy="1143000"/>
          </a:xfrm>
        </p:spPr>
        <p:txBody>
          <a:bodyPr/>
          <a:lstStyle/>
          <a:p>
            <a:r>
              <a:rPr lang="en-US" altLang="zh-TW" dirty="0"/>
              <a:t>Dynamic Programming</a:t>
            </a:r>
            <a:r>
              <a:rPr lang="zh-TW" altLang="en-US" dirty="0"/>
              <a:t>出招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70251" y="2898553"/>
                <a:ext cx="6777317" cy="33843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−1,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b="0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0251" y="2898553"/>
                <a:ext cx="6777317" cy="3384376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38202" y="2132856"/>
            <a:ext cx="29033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列出遞迴式子 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表示花費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54827" y="282654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i=0 or j=0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254827" y="3222232"/>
                <a:ext cx="219502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827" y="3222232"/>
                <a:ext cx="2195024" cy="39164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222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254827" y="3690641"/>
                <a:ext cx="219502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827" y="3690641"/>
                <a:ext cx="2195024" cy="39164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222" t="-6154" b="-18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10211" y="4698754"/>
                <a:ext cx="2304256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and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𝐿</m:t>
                    </m:r>
                    <m:r>
                      <a:rPr lang="en-US" altLang="zh-TW" i="1">
                        <a:latin typeface="Cambria Math"/>
                      </a:rPr>
                      <m:t>𝐶𝑆</m:t>
                    </m:r>
                    <m:r>
                      <a:rPr lang="zh-TW" altLang="en-US" i="1">
                        <a:latin typeface="Cambria Math"/>
                      </a:rPr>
                      <m:t>的長度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1" y="4698754"/>
                <a:ext cx="2304256" cy="39504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9" idx="0"/>
          </p:cNvCxnSpPr>
          <p:nvPr/>
        </p:nvCxnSpPr>
        <p:spPr>
          <a:xfrm flipV="1">
            <a:off x="1862339" y="3978674"/>
            <a:ext cx="24056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526635" y="4744815"/>
            <a:ext cx="11079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兩種選擇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4" idx="0"/>
          </p:cNvCxnSpPr>
          <p:nvPr/>
        </p:nvCxnSpPr>
        <p:spPr>
          <a:xfrm flipV="1">
            <a:off x="5080633" y="4209401"/>
            <a:ext cx="406162" cy="5354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4" idx="0"/>
          </p:cNvCxnSpPr>
          <p:nvPr/>
        </p:nvCxnSpPr>
        <p:spPr>
          <a:xfrm flipH="1" flipV="1">
            <a:off x="3937628" y="4209401"/>
            <a:ext cx="1143005" cy="5354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457231" y="2132856"/>
            <a:ext cx="35108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條件不同</a:t>
            </a:r>
            <a:r>
              <a:rPr lang="en-US" altLang="zh-TW" dirty="0" smtClean="0"/>
              <a:t>, </a:t>
            </a:r>
            <a:r>
              <a:rPr lang="zh-TW" altLang="en-US" dirty="0"/>
              <a:t>使用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subproblem</a:t>
            </a:r>
            <a:r>
              <a:rPr lang="zh-TW" altLang="en-US" dirty="0"/>
              <a:t>不同</a:t>
            </a: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884368" y="2502188"/>
            <a:ext cx="432048" cy="782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8316416" y="2502188"/>
            <a:ext cx="133435" cy="12868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86" y="4336659"/>
            <a:ext cx="2956921" cy="217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5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r>
              <a:rPr lang="zh-TW" altLang="en-US" dirty="0"/>
              <a:t>出招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780928"/>
                <a:ext cx="6777317" cy="3051701"/>
              </a:xfrm>
            </p:spPr>
            <p:txBody>
              <a:bodyPr/>
              <a:lstStyle/>
              <a:p>
                <a:r>
                  <a:rPr lang="zh-TW" altLang="en-US" dirty="0" smtClean="0"/>
                  <a:t>使用</a:t>
                </a:r>
                <a:r>
                  <a:rPr lang="en-US" altLang="zh-TW" dirty="0" smtClean="0"/>
                  <a:t>dynamic programming</a:t>
                </a:r>
                <a:r>
                  <a:rPr lang="zh-TW" altLang="en-US" dirty="0" smtClean="0"/>
                  <a:t>填表</a:t>
                </a:r>
                <a:endParaRPr lang="en-US" altLang="zh-TW" dirty="0" smtClean="0"/>
              </a:p>
              <a:p>
                <a:r>
                  <a:rPr lang="zh-TW" altLang="en-US" dirty="0"/>
                  <a:t>共有多少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entry?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𝑚𝑛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780928"/>
                <a:ext cx="6777317" cy="3051701"/>
              </a:xfrm>
              <a:blipFill rotWithShape="1">
                <a:blip r:embed="rId2" cstate="print"/>
                <a:stretch>
                  <a:fillRect t="-17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44706" y="2317522"/>
            <a:ext cx="13195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計算花費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56992"/>
            <a:ext cx="1176381" cy="50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38368"/>
              </p:ext>
            </p:extLst>
          </p:nvPr>
        </p:nvGraphicFramePr>
        <p:xfrm>
          <a:off x="1763688" y="4315127"/>
          <a:ext cx="3863750" cy="19262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72750"/>
                <a:gridCol w="772750"/>
                <a:gridCol w="772750"/>
                <a:gridCol w="772750"/>
                <a:gridCol w="772750"/>
              </a:tblGrid>
              <a:tr h="38524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524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1835696" y="4171111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599915" y="4387135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362349" y="403727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61619" y="3801779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067944" y="5445224"/>
            <a:ext cx="864096" cy="4320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482374" y="5356153"/>
            <a:ext cx="48165" cy="2262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964549" y="5688452"/>
            <a:ext cx="20679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3964549" y="5356153"/>
            <a:ext cx="255795" cy="2358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4050326" y="5042009"/>
            <a:ext cx="864096" cy="432048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218725" y="5042009"/>
            <a:ext cx="864096" cy="432048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229190" y="5447249"/>
            <a:ext cx="864096" cy="432048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012160" y="4337351"/>
            <a:ext cx="226215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每一格只用到左、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左上、上三格的資訊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12160" y="5268795"/>
            <a:ext cx="249299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bottom-up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en-US" dirty="0" smtClean="0"/>
              <a:t>兩層迴圈依序填入即可</a:t>
            </a:r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>
            <a:off x="6783199" y="5078560"/>
            <a:ext cx="720080" cy="11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5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26" grpId="0" animBg="1"/>
      <p:bldP spid="27" grpId="0" animBg="1"/>
      <p:bldP spid="23" grpId="0" animBg="1"/>
      <p:bldP spid="29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43782"/>
              </p:ext>
            </p:extLst>
          </p:nvPr>
        </p:nvGraphicFramePr>
        <p:xfrm>
          <a:off x="1907704" y="2564904"/>
          <a:ext cx="5418664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例題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39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99230"/>
              </p:ext>
            </p:extLst>
          </p:nvPr>
        </p:nvGraphicFramePr>
        <p:xfrm>
          <a:off x="1907704" y="2564904"/>
          <a:ext cx="5418664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43626"/>
              </p:ext>
            </p:extLst>
          </p:nvPr>
        </p:nvGraphicFramePr>
        <p:xfrm>
          <a:off x="3203848" y="2132856"/>
          <a:ext cx="410445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4076"/>
                <a:gridCol w="684076"/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90774"/>
              </p:ext>
            </p:extLst>
          </p:nvPr>
        </p:nvGraphicFramePr>
        <p:xfrm>
          <a:off x="1403648" y="3284984"/>
          <a:ext cx="383704" cy="25603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383704"/>
              </a:tblGrid>
              <a:tr h="3520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</a:tr>
              <a:tr h="3520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  <a:tr h="3520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</a:tr>
              <a:tr h="3520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  <a:tr h="3520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</a:tr>
              <a:tr h="3520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</a:tr>
              <a:tr h="3520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5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看一個例子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內容版面配置區 16"/>
              <p:cNvSpPr>
                <a:spLocks noGrp="1"/>
              </p:cNvSpPr>
              <p:nvPr>
                <p:ph idx="1"/>
              </p:nvPr>
            </p:nvSpPr>
            <p:spPr>
              <a:xfrm>
                <a:off x="1043609" y="3645024"/>
                <a:ext cx="6552728" cy="25476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花費之乘法</a:t>
                </a:r>
                <a:r>
                  <a:rPr lang="zh-TW" altLang="en-US" dirty="0" smtClean="0"/>
                  <a:t>數目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10×100×5+10×5×50=7500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花費之乘法</a:t>
                </a:r>
                <a:r>
                  <a:rPr lang="zh-TW" altLang="en-US" dirty="0" smtClean="0"/>
                  <a:t>數目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100×5×50+10×100×50=75000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r>
                  <a:rPr lang="zh-TW" altLang="en-US" dirty="0">
                    <a:latin typeface="Cambria Math"/>
                  </a:rPr>
                  <a:t>差十</a:t>
                </a:r>
                <a:r>
                  <a:rPr lang="zh-TW" altLang="en-US" dirty="0" smtClean="0">
                    <a:latin typeface="Cambria Math"/>
                  </a:rPr>
                  <a:t>倍</a:t>
                </a:r>
                <a:r>
                  <a:rPr lang="en-US" altLang="zh-TW" dirty="0" smtClean="0">
                    <a:latin typeface="Cambria Math"/>
                  </a:rPr>
                  <a:t>!!</a:t>
                </a:r>
                <a:endParaRPr lang="en-US" altLang="zh-TW" b="0" dirty="0" smtClean="0">
                  <a:latin typeface="Cambria Math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7" name="內容版面配置區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9" y="3645024"/>
                <a:ext cx="6552728" cy="2547645"/>
              </a:xfrm>
              <a:blipFill rotWithShape="1">
                <a:blip r:embed="rId2" cstate="print"/>
                <a:stretch>
                  <a:fillRect t="-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3117908" y="1566182"/>
            <a:ext cx="432049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94088" y="1566181"/>
            <a:ext cx="280004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5487972" y="1991594"/>
            <a:ext cx="288034" cy="995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97828" y="231762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973892" y="19761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51157" y="17822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429626" y="11968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38858" y="228626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94172" y="1988840"/>
            <a:ext cx="40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8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908720"/>
                <a:ext cx="7488948" cy="5472608"/>
              </a:xfrm>
            </p:spPr>
            <p:txBody>
              <a:bodyPr>
                <a:normAutofit fontScale="70000" lnSpcReduction="2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LCS_Length(X,Y)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m=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X.length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n=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Y.length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let b[1..m,1..n] and c[0..m,0..n] be new tables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m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c[i,0]=0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j=0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c[0,j]=0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m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j=1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c[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]=c[i-1,j-1]+1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b[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</a:t>
                </a:r>
                <a:r>
                  <a:rPr lang="zh-TW" altLang="en-US" dirty="0" smtClean="0">
                    <a:latin typeface="Courier New" pitchFamily="49" charset="0"/>
                    <a:cs typeface="Courier New" pitchFamily="49" charset="0"/>
                  </a:rPr>
                  <a:t>左上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elseif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c[i-1,j]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c[i,j-1]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c[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]=c[i-1,j]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b[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</a:t>
                </a:r>
                <a:r>
                  <a:rPr lang="zh-TW" altLang="en-US" dirty="0" smtClean="0">
                    <a:latin typeface="Courier New" pitchFamily="49" charset="0"/>
                    <a:cs typeface="Courier New" pitchFamily="49" charset="0"/>
                  </a:rPr>
                  <a:t>上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else 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c[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]=c[i,j-1]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b[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</a:t>
                </a:r>
                <a:r>
                  <a:rPr lang="zh-TW" altLang="en-US" dirty="0" smtClean="0">
                    <a:latin typeface="Courier New" pitchFamily="49" charset="0"/>
                    <a:cs typeface="Courier New" pitchFamily="49" charset="0"/>
                  </a:rPr>
                  <a:t>左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c and b</a:t>
                </a: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908720"/>
                <a:ext cx="7488948" cy="5472608"/>
              </a:xfrm>
              <a:blipFill rotWithShape="1">
                <a:blip r:embed="rId2" cstate="print"/>
                <a:stretch>
                  <a:fillRect t="-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63888" y="2339588"/>
            <a:ext cx="1404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邊界起始值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51920" y="3068960"/>
            <a:ext cx="1800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填表</a:t>
            </a:r>
            <a:r>
              <a:rPr lang="en-US" altLang="zh-TW" dirty="0" smtClean="0"/>
              <a:t>: </a:t>
            </a:r>
            <a:r>
              <a:rPr lang="zh-TW" altLang="en-US" dirty="0" smtClean="0"/>
              <a:t>兩層迴圈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995936" y="1267205"/>
            <a:ext cx="33123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LCS</a:t>
            </a:r>
            <a:r>
              <a:rPr lang="zh-TW" altLang="en-US" dirty="0" smtClean="0"/>
              <a:t>長度</a:t>
            </a:r>
            <a:r>
              <a:rPr lang="en-US" altLang="zh-TW" dirty="0" smtClean="0"/>
              <a:t>, b</a:t>
            </a:r>
            <a:r>
              <a:rPr lang="zh-TW" altLang="en-US" dirty="0" smtClean="0"/>
              <a:t>紀錄選擇結果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596336" y="5917922"/>
                <a:ext cx="9051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𝑚𝑛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17922"/>
                <a:ext cx="905184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7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r>
              <a:rPr lang="zh-TW" altLang="en-US" dirty="0"/>
              <a:t>出招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852936"/>
                <a:ext cx="6777317" cy="2979693"/>
              </a:xfrm>
            </p:spPr>
            <p:txBody>
              <a:bodyPr>
                <a:normAutofit fontScale="77500" lnSpcReduction="20000"/>
              </a:bodyPr>
              <a:lstStyle/>
              <a:p>
                <a:pPr marL="68580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Print_LCS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b,X,i,j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i==0 or j==0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if b[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]==</a:t>
                </a:r>
                <a:r>
                  <a:rPr lang="zh-TW" altLang="en-US" dirty="0" smtClean="0">
                    <a:latin typeface="Courier New" pitchFamily="49" charset="0"/>
                    <a:cs typeface="Courier New" pitchFamily="49" charset="0"/>
                  </a:rPr>
                  <a:t>左上</a:t>
                </a:r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Print_LCS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(b,X,i-1,j-1)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elseif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 b[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]==</a:t>
                </a:r>
                <a:r>
                  <a:rPr lang="zh-TW" altLang="en-US" dirty="0" smtClean="0">
                    <a:latin typeface="Courier New" pitchFamily="49" charset="0"/>
                    <a:cs typeface="Courier New" pitchFamily="49" charset="0"/>
                  </a:rPr>
                  <a:t>上</a:t>
                </a:r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Print_LCS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(b,X,i-1,j)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else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Print_LCS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(b,X,i,j-1)</a:t>
                </a:r>
                <a:endParaRPr lang="zh-TW" alt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852936"/>
                <a:ext cx="6777317" cy="2979693"/>
              </a:xfrm>
              <a:blipFill rotWithShape="1">
                <a:blip r:embed="rId2" cstate="print"/>
                <a:stretch>
                  <a:fillRect t="-2454" b="-22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44706" y="2317522"/>
            <a:ext cx="17080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印出</a:t>
            </a:r>
            <a:r>
              <a:rPr lang="en-US" altLang="zh-TW" dirty="0" smtClean="0"/>
              <a:t>LCS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380312" y="5896598"/>
                <a:ext cx="118487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O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𝑚</m:t>
                      </m:r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5896598"/>
                <a:ext cx="1184876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9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r>
              <a:rPr lang="zh-TW" altLang="en-US" dirty="0"/>
              <a:t>連串矩陣相乘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-</a:t>
            </a:r>
            <a:r>
              <a:rPr lang="zh-TW" altLang="en-US" dirty="0" smtClean="0"/>
              <a:t>正式版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700652"/>
                <a:ext cx="6777317" cy="3508977"/>
              </a:xfrm>
            </p:spPr>
            <p:txBody>
              <a:bodyPr/>
              <a:lstStyle/>
              <a:p>
                <a:r>
                  <a:rPr lang="zh-TW" altLang="en-US" dirty="0" smtClean="0"/>
                  <a:t>給一連串的矩陣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其中矩陣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的大小為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𝑖</m:t>
                    </m:r>
                    <m:r>
                      <a:rPr lang="en-US" altLang="zh-TW" b="0" i="1" dirty="0" smtClean="0">
                        <a:latin typeface="Cambria Math"/>
                      </a:rPr>
                      <m:t>=1, 2,…,</m:t>
                    </m:r>
                    <m:r>
                      <a:rPr lang="en-US" altLang="zh-TW" b="0" i="1" dirty="0" smtClean="0">
                        <a:latin typeface="Cambria Math"/>
                      </a:rPr>
                      <m:t>𝑛</m:t>
                    </m:r>
                    <m:r>
                      <a:rPr lang="en-US" altLang="zh-TW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/>
                  <a:t>找出一種</a:t>
                </a:r>
                <a:r>
                  <a:rPr lang="zh-TW" altLang="en-US" dirty="0" smtClean="0"/>
                  <a:t>乘法可以使計算時的乘法數目最少</a:t>
                </a:r>
                <a:endParaRPr lang="en-US" altLang="zh-TW" dirty="0" smtClean="0"/>
              </a:p>
              <a:p>
                <a:r>
                  <a:rPr lang="zh-TW" altLang="en-US" dirty="0"/>
                  <a:t>沒有真的要</a:t>
                </a:r>
                <a:r>
                  <a:rPr lang="zh-TW" altLang="en-US" dirty="0" smtClean="0"/>
                  <a:t>算結果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而只是找出能最快算出結果的方法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因為算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怎麼算比較快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多花的時間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比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用爛方法直接算</a:t>
                </a:r>
                <a:r>
                  <a:rPr lang="en-US" altLang="zh-TW" dirty="0" smtClean="0"/>
                  <a:t>”</a:t>
                </a:r>
                <a:r>
                  <a:rPr lang="zh-TW" altLang="en-US" dirty="0"/>
                  <a:t>多</a:t>
                </a:r>
                <a:r>
                  <a:rPr lang="zh-TW" altLang="en-US" dirty="0" smtClean="0"/>
                  <a:t>花的時間少很多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700652"/>
                <a:ext cx="6777317" cy="3508977"/>
              </a:xfrm>
              <a:blipFill rotWithShape="1">
                <a:blip r:embed="rId2"/>
                <a:stretch>
                  <a:fillRect t="-1563" r="-1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23593" y="4896780"/>
            <a:ext cx="648072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rot="16200000">
            <a:off x="2015716" y="4500736"/>
            <a:ext cx="648072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52424" y="4653136"/>
            <a:ext cx="1944216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16200000">
            <a:off x="5185552" y="5234136"/>
            <a:ext cx="1944216" cy="782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605840" y="5045731"/>
            <a:ext cx="706760" cy="782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8108" y="5249408"/>
                <a:ext cx="479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08" y="5249408"/>
                <a:ext cx="47904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966138" y="5249408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138" y="5249408"/>
                <a:ext cx="4843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182350" y="5288178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50" y="5288178"/>
                <a:ext cx="48436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915478" y="5404574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78" y="5404574"/>
                <a:ext cx="4843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709985" y="5283209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85" y="5283209"/>
                <a:ext cx="4984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807483" y="520668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408" y="5288178"/>
                <a:ext cx="45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8" y="5288178"/>
                <a:ext cx="45942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65471" y="4527448"/>
                <a:ext cx="45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1" y="4527448"/>
                <a:ext cx="45942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978609" y="4743472"/>
                <a:ext cx="45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09" y="4743472"/>
                <a:ext cx="45942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37371" y="5220747"/>
                <a:ext cx="45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71" y="5220747"/>
                <a:ext cx="45942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131840" y="5307250"/>
                <a:ext cx="45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307250"/>
                <a:ext cx="4594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144585" y="4342782"/>
                <a:ext cx="45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585" y="4342782"/>
                <a:ext cx="45942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396640" y="5345939"/>
                <a:ext cx="45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640" y="5345939"/>
                <a:ext cx="45942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915478" y="4283804"/>
                <a:ext cx="45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78" y="4283804"/>
                <a:ext cx="45768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11065" y="5045731"/>
                <a:ext cx="693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065" y="5045731"/>
                <a:ext cx="6931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676775" y="4677446"/>
                <a:ext cx="471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775" y="4677446"/>
                <a:ext cx="47179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1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81236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暴力法有多暴力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916832"/>
                <a:ext cx="7478360" cy="43204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全部到底有幾種算法呢</a:t>
                </a:r>
                <a:r>
                  <a:rPr lang="en-US" altLang="zh-TW" dirty="0" smtClean="0"/>
                  <a:t>?</a:t>
                </a:r>
              </a:p>
              <a:p>
                <a:r>
                  <a:rPr lang="en-US" altLang="zh-TW" dirty="0" smtClean="0"/>
                  <a:t>P(n): </a:t>
                </a:r>
                <a:r>
                  <a:rPr lang="zh-TW" altLang="en-US" dirty="0" smtClean="0"/>
                  <a:t>代表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個矩陣相乘共有幾種算法</a:t>
                </a:r>
                <a:endParaRPr lang="en-US" altLang="zh-TW" dirty="0" smtClean="0"/>
              </a:p>
              <a:p>
                <a:r>
                  <a:rPr lang="zh-TW" altLang="en-US" dirty="0"/>
                  <a:t>用遞迴</a:t>
                </a:r>
                <a:r>
                  <a:rPr lang="zh-TW" altLang="en-US" dirty="0" smtClean="0"/>
                  <a:t>定義</a:t>
                </a:r>
                <a:r>
                  <a:rPr lang="en-US" altLang="zh-TW" dirty="0" smtClean="0"/>
                  <a:t>: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P(n)</a:t>
                </a:r>
                <a:r>
                  <a:rPr lang="zh-TW" altLang="en-US" dirty="0" smtClean="0"/>
                  <a:t>之解為</a:t>
                </a:r>
                <a:r>
                  <a:rPr lang="en-US" altLang="zh-TW" dirty="0" smtClean="0"/>
                  <a:t>Catalan numbers,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, or is also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916832"/>
                <a:ext cx="7478360" cy="4320480"/>
              </a:xfrm>
              <a:blipFill rotWithShape="1">
                <a:blip r:embed="rId2"/>
                <a:stretch>
                  <a:fillRect t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26663" y="3227147"/>
                <a:ext cx="3744416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63" y="3227147"/>
                <a:ext cx="3744416" cy="1117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860032" y="3227147"/>
                <a:ext cx="97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=1,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227147"/>
                <a:ext cx="97251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0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47208" y="3875219"/>
                <a:ext cx="985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208" y="3875219"/>
                <a:ext cx="985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938" t="-8333" r="-432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75656" y="4651989"/>
                <a:ext cx="54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0" dirty="0" smtClean="0"/>
                  <a:t>假設先這樣分</a:t>
                </a:r>
                <a:r>
                  <a:rPr lang="en-US" altLang="zh-TW" b="0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651989"/>
                <a:ext cx="54006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03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V="1">
            <a:off x="3419872" y="4059885"/>
            <a:ext cx="0" cy="5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4067944" y="4083292"/>
            <a:ext cx="432048" cy="568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083292"/>
            <a:ext cx="1519178" cy="114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43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所以不耍暴力了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dynamic programming</a:t>
            </a:r>
          </a:p>
          <a:p>
            <a:r>
              <a:rPr lang="zh-TW" altLang="en-US" dirty="0"/>
              <a:t>正規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:</a:t>
            </a:r>
          </a:p>
          <a:p>
            <a:pPr marL="525780" indent="-457200">
              <a:buFont typeface="+mj-lt"/>
              <a:buAutoNum type="arabicPeriod"/>
            </a:pPr>
            <a:r>
              <a:rPr lang="zh-TW" altLang="en-US" dirty="0" smtClean="0"/>
              <a:t>找出最佳解的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”</a:t>
            </a:r>
          </a:p>
          <a:p>
            <a:pPr marL="525780" indent="-457200">
              <a:buFont typeface="+mj-lt"/>
              <a:buAutoNum type="arabicPeriod"/>
            </a:pPr>
            <a:r>
              <a:rPr lang="zh-TW" altLang="en-US" dirty="0"/>
              <a:t>使用遞迴來</a:t>
            </a:r>
            <a:r>
              <a:rPr lang="zh-TW" altLang="en-US" dirty="0" smtClean="0"/>
              <a:t>定義最佳解的</a:t>
            </a:r>
            <a:r>
              <a:rPr lang="zh-TW" altLang="en-US" dirty="0"/>
              <a:t>花費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/>
              <a:t>計算最佳解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  <a:endParaRPr lang="en-US" altLang="zh-TW" dirty="0" smtClean="0"/>
          </a:p>
          <a:p>
            <a:pPr marL="525780" indent="-457200">
              <a:buFont typeface="+mj-lt"/>
              <a:buAutoNum type="arabicPeriod"/>
            </a:pPr>
            <a:r>
              <a:rPr lang="zh-TW" altLang="en-US" dirty="0"/>
              <a:t>使用已經計算的資訊來構築最佳解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9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8638" y="476672"/>
            <a:ext cx="7024744" cy="1143000"/>
          </a:xfrm>
        </p:spPr>
        <p:txBody>
          <a:bodyPr/>
          <a:lstStyle/>
          <a:p>
            <a:r>
              <a:rPr lang="zh-TW" altLang="en-US" dirty="0"/>
              <a:t>找出最佳解的</a:t>
            </a:r>
            <a:r>
              <a:rPr lang="en-US" altLang="zh-TW" dirty="0"/>
              <a:t>”</a:t>
            </a:r>
            <a:r>
              <a:rPr lang="zh-TW" altLang="en-US" dirty="0"/>
              <a:t>結構</a:t>
            </a:r>
            <a:r>
              <a:rPr lang="en-US" altLang="zh-TW" dirty="0"/>
              <a:t>”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/>
              <p:cNvSpPr>
                <a:spLocks noGrp="1"/>
              </p:cNvSpPr>
              <p:nvPr>
                <p:ph idx="1"/>
              </p:nvPr>
            </p:nvSpPr>
            <p:spPr>
              <a:xfrm>
                <a:off x="662779" y="3068960"/>
                <a:ext cx="7941669" cy="3384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/>
                  <a:t>總花費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的花費</a:t>
                </a:r>
                <a:r>
                  <a:rPr lang="en-US" altLang="zh-TW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的花費</a:t>
                </a:r>
                <a:r>
                  <a:rPr lang="en-US" altLang="zh-TW" dirty="0" smtClean="0"/>
                  <a:t>+</a:t>
                </a:r>
                <a:r>
                  <a:rPr lang="zh-TW" altLang="en-US" dirty="0" smtClean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乘起來的花費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最佳解的結構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假設有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的最佳解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此一方法為在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切一刀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則在此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最佳解中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的相乘方法一定</a:t>
                </a:r>
                <a:r>
                  <a:rPr lang="zh-TW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的最佳相乘方法</a:t>
                </a:r>
                <a:endParaRPr lang="en-US" altLang="zh-TW" dirty="0"/>
              </a:p>
              <a:p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不是最佳解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則我們可以在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換成更好的方法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則可以找到一個更好的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的相乘方法</a:t>
                </a:r>
                <a:r>
                  <a:rPr lang="en-US" altLang="zh-TW" dirty="0" smtClean="0">
                    <a:sym typeface="Wingdings" pitchFamily="2" charset="2"/>
                  </a:rPr>
                  <a:t></a:t>
                </a:r>
                <a:r>
                  <a:rPr lang="zh-TW" altLang="en-US" dirty="0" smtClean="0">
                    <a:sym typeface="Wingdings" pitchFamily="2" charset="2"/>
                  </a:rPr>
                  <a:t>矛盾</a:t>
                </a:r>
                <a:r>
                  <a:rPr lang="en-US" altLang="zh-TW" dirty="0" smtClean="0">
                    <a:sym typeface="Wingdings" pitchFamily="2" charset="2"/>
                  </a:rPr>
                  <a:t>.</a:t>
                </a:r>
              </a:p>
              <a:p>
                <a:r>
                  <a:rPr lang="zh-TW" altLang="en-US" dirty="0">
                    <a:sym typeface="Wingdings" pitchFamily="2" charset="2"/>
                  </a:rPr>
                  <a:t>子問題</a:t>
                </a:r>
                <a:r>
                  <a:rPr lang="zh-TW" altLang="en-US" dirty="0" smtClean="0">
                    <a:sym typeface="Wingdings" pitchFamily="2" charset="2"/>
                  </a:rPr>
                  <a:t>的最佳解可以導出大問題的最佳解</a:t>
                </a:r>
                <a:r>
                  <a:rPr lang="en-US" altLang="zh-TW" dirty="0" smtClean="0">
                    <a:sym typeface="Wingdings" pitchFamily="2" charset="2"/>
                  </a:rPr>
                  <a:t>!</a:t>
                </a:r>
              </a:p>
              <a:p>
                <a:r>
                  <a:rPr lang="zh-TW" altLang="en-US" dirty="0">
                    <a:sym typeface="Wingdings" pitchFamily="2" charset="2"/>
                  </a:rPr>
                  <a:t>最後</a:t>
                </a:r>
                <a:r>
                  <a:rPr lang="zh-TW" altLang="en-US" dirty="0" smtClean="0">
                    <a:sym typeface="Wingdings" pitchFamily="2" charset="2"/>
                  </a:rPr>
                  <a:t>結論</a:t>
                </a:r>
                <a:r>
                  <a:rPr lang="en-US" altLang="zh-TW" dirty="0" smtClean="0">
                    <a:sym typeface="Wingdings" pitchFamily="2" charset="2"/>
                  </a:rPr>
                  <a:t>: </a:t>
                </a:r>
                <a:r>
                  <a:rPr lang="zh-TW" altLang="en-US" dirty="0" smtClean="0">
                    <a:sym typeface="Wingdings" pitchFamily="2" charset="2"/>
                  </a:rPr>
                  <a:t>分成兩個子問題</a:t>
                </a:r>
                <a:r>
                  <a:rPr lang="en-US" altLang="zh-TW" dirty="0" smtClean="0">
                    <a:sym typeface="Wingdings" pitchFamily="2" charset="2"/>
                  </a:rPr>
                  <a:t>, </a:t>
                </a:r>
                <a:r>
                  <a:rPr lang="zh-TW" altLang="en-US" dirty="0" smtClean="0">
                    <a:sym typeface="Wingdings" pitchFamily="2" charset="2"/>
                  </a:rPr>
                  <a:t>並嘗試所有可以切分的地方</a:t>
                </a:r>
                <a:r>
                  <a:rPr lang="en-US" altLang="zh-TW" dirty="0" smtClean="0">
                    <a:sym typeface="Wingdings" pitchFamily="2" charset="2"/>
                  </a:rPr>
                  <a:t>(k</a:t>
                </a:r>
                <a:r>
                  <a:rPr lang="zh-TW" altLang="en-US" dirty="0" smtClean="0">
                    <a:sym typeface="Wingdings" pitchFamily="2" charset="2"/>
                  </a:rPr>
                  <a:t>值</a:t>
                </a:r>
                <a:r>
                  <a:rPr lang="en-US" altLang="zh-TW" dirty="0" smtClean="0">
                    <a:sym typeface="Wingdings" pitchFamily="2" charset="2"/>
                  </a:rPr>
                  <a:t>)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11" name="內容版面配置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779" y="3068960"/>
                <a:ext cx="7941669" cy="3384376"/>
              </a:xfrm>
              <a:blipFill rotWithShape="1">
                <a:blip r:embed="rId2" cstate="print"/>
                <a:stretch>
                  <a:fillRect t="-1978" r="-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13228" y="2060848"/>
                <a:ext cx="345638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28" y="2060848"/>
                <a:ext cx="3456384" cy="43204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50004" y="2060848"/>
                <a:ext cx="345638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04" y="2060848"/>
                <a:ext cx="3456384" cy="43204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2779" y="1628800"/>
                <a:ext cx="700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r>
                        <a:rPr lang="en-US" altLang="zh-TW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79" y="1628800"/>
                <a:ext cx="700898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9163" y="2636912"/>
                <a:ext cx="1135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</a:rPr>
                        <m:t>≤</m:t>
                      </m:r>
                      <m:r>
                        <a:rPr lang="en-US" altLang="zh-TW" b="0" i="1" smtClean="0">
                          <a:latin typeface="Cambria Math"/>
                        </a:rPr>
                        <m:t>𝑘</m:t>
                      </m:r>
                      <m:r>
                        <a:rPr lang="en-US" altLang="zh-TW" b="0" i="1" smtClean="0">
                          <a:latin typeface="Cambria Math"/>
                        </a:rPr>
                        <m:t>&lt;</m:t>
                      </m:r>
                      <m:r>
                        <a:rPr lang="en-US" altLang="zh-TW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63" y="2636912"/>
                <a:ext cx="1135632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348935" y="16288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k</a:t>
            </a:r>
            <a:r>
              <a:rPr lang="zh-TW" altLang="en-US" dirty="0" smtClean="0"/>
              <a:t>切一刀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93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使用遞迴來定義最佳解</a:t>
            </a:r>
            <a:r>
              <a:rPr lang="zh-TW" altLang="en-US" dirty="0" smtClean="0"/>
              <a:t>的</a:t>
            </a:r>
            <a:r>
              <a:rPr lang="zh-TW" altLang="en-US" dirty="0"/>
              <a:t>花費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遞迴定義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使用子</a:t>
                </a:r>
                <a:r>
                  <a:rPr lang="zh-TW" altLang="en-US" dirty="0"/>
                  <a:t>問題最佳解的</a:t>
                </a:r>
                <a:r>
                  <a:rPr lang="en-US" altLang="zh-TW" dirty="0" smtClean="0"/>
                  <a:t>cost</a:t>
                </a:r>
                <a:r>
                  <a:rPr lang="zh-TW" altLang="en-US" dirty="0" smtClean="0"/>
                  <a:t>來定義大問題最佳解的</a:t>
                </a:r>
                <a:r>
                  <a:rPr lang="en-US" altLang="zh-TW" dirty="0" smtClean="0"/>
                  <a:t>cost</a:t>
                </a:r>
              </a:p>
              <a:p>
                <a:r>
                  <a:rPr lang="zh-TW" altLang="en-US" dirty="0" smtClean="0"/>
                  <a:t>定義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</a:rPr>
                      <m:t>[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..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所需花的最少乘法數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..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+1..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所花乘法數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rot="16200000">
            <a:off x="3582874" y="4324454"/>
            <a:ext cx="432049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98076" y="4509120"/>
            <a:ext cx="864096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39953" y="5075892"/>
                <a:ext cx="629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/>
                            </a:rPr>
                            <m:t>..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953" y="5075892"/>
                <a:ext cx="629723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93601" y="5090566"/>
                <a:ext cx="86857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/>
                            </a:rPr>
                            <m:t>+1..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01" y="5090566"/>
                <a:ext cx="868571" cy="39164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00294" y="5075892"/>
                <a:ext cx="1458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.rows=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94" y="5075892"/>
                <a:ext cx="1458348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15400" y="4593924"/>
                <a:ext cx="123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/>
                  <a:t>.cols=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00" y="4593924"/>
                <a:ext cx="1235466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101130" y="5962076"/>
                <a:ext cx="154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.rows=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130" y="5962076"/>
                <a:ext cx="1543243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582418" y="4120691"/>
                <a:ext cx="116679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.cols=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18" y="4120691"/>
                <a:ext cx="1166794" cy="391646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979</TotalTime>
  <Words>1540</Words>
  <Application>Microsoft Office PowerPoint</Application>
  <PresentationFormat>如螢幕大小 (4:3)</PresentationFormat>
  <Paragraphs>565</Paragraphs>
  <Slides>41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1" baseType="lpstr">
      <vt:lpstr>微軟正黑體</vt:lpstr>
      <vt:lpstr>新細明體</vt:lpstr>
      <vt:lpstr>Calibri</vt:lpstr>
      <vt:lpstr>Cambria Math</vt:lpstr>
      <vt:lpstr>Consolas</vt:lpstr>
      <vt:lpstr>Corbel</vt:lpstr>
      <vt:lpstr>Courier New</vt:lpstr>
      <vt:lpstr>Wingdings</vt:lpstr>
      <vt:lpstr>Wingdings 2</vt:lpstr>
      <vt:lpstr>course information</vt:lpstr>
      <vt:lpstr>Dynamic Programming II</vt:lpstr>
      <vt:lpstr>連串矩陣相乘問題</vt:lpstr>
      <vt:lpstr>連串矩陣相乘問題</vt:lpstr>
      <vt:lpstr>看一個例子</vt:lpstr>
      <vt:lpstr>連串矩陣相乘問題-正式版</vt:lpstr>
      <vt:lpstr>暴力法有多暴力</vt:lpstr>
      <vt:lpstr>所以不耍暴力了.</vt:lpstr>
      <vt:lpstr>找出最佳解的”結構”</vt:lpstr>
      <vt:lpstr>使用遞迴來定義最佳解的花費</vt:lpstr>
      <vt:lpstr>使用遞迴來定義最佳解的花費</vt:lpstr>
      <vt:lpstr>計算最佳解的花費</vt:lpstr>
      <vt:lpstr>計算最佳解的花費</vt:lpstr>
      <vt:lpstr>計算最佳解的花費</vt:lpstr>
      <vt:lpstr>計算最佳解的花費</vt:lpstr>
      <vt:lpstr>使用已經計算的資訊來構築最佳解</vt:lpstr>
      <vt:lpstr>使用已經計算的資訊來構築最佳解</vt:lpstr>
      <vt:lpstr>使用已經計算的資訊來構築最佳解</vt:lpstr>
      <vt:lpstr>看了兩個例子以後…</vt:lpstr>
      <vt:lpstr>什麼是Optimal substructure?</vt:lpstr>
      <vt:lpstr>怎麼尋找optimal substructure呢?</vt:lpstr>
      <vt:lpstr>Optimal substructure越簡單越好</vt:lpstr>
      <vt:lpstr>Optimal substructure越簡單越好</vt:lpstr>
      <vt:lpstr>Optimal substructure的變化</vt:lpstr>
      <vt:lpstr>複習: Overlapping Subproblems</vt:lpstr>
      <vt:lpstr>例子: 有沒有optimal substructure</vt:lpstr>
      <vt:lpstr>例子: 有沒有optimal substructure</vt:lpstr>
      <vt:lpstr>例子: 有沒有optimal substructure</vt:lpstr>
      <vt:lpstr>DNA比對問題</vt:lpstr>
      <vt:lpstr>DNA比對問題</vt:lpstr>
      <vt:lpstr>DNA比對問題最長共同子序列</vt:lpstr>
      <vt:lpstr>暴力法有多暴力?</vt:lpstr>
      <vt:lpstr>Dynamic Programming出招</vt:lpstr>
      <vt:lpstr>PowerPoint 簡報</vt:lpstr>
      <vt:lpstr>PowerPoint 簡報</vt:lpstr>
      <vt:lpstr>Optimal Substructure</vt:lpstr>
      <vt:lpstr>Overlapping subproblem</vt:lpstr>
      <vt:lpstr>Dynamic Programming出招</vt:lpstr>
      <vt:lpstr>Dynamic Programming出招</vt:lpstr>
      <vt:lpstr>例題</vt:lpstr>
      <vt:lpstr>PowerPoint 簡報</vt:lpstr>
      <vt:lpstr>Dynamic Programming出招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II</dc:title>
  <dc:creator>Hsin-Mu Tsai</dc:creator>
  <cp:lastModifiedBy>hsinmu</cp:lastModifiedBy>
  <cp:revision>36</cp:revision>
  <cp:lastPrinted>2011-03-20T05:30:01Z</cp:lastPrinted>
  <dcterms:created xsi:type="dcterms:W3CDTF">2011-03-17T14:27:23Z</dcterms:created>
  <dcterms:modified xsi:type="dcterms:W3CDTF">2013-10-10T05:48:46Z</dcterms:modified>
</cp:coreProperties>
</file>