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96" r:id="rId15"/>
    <p:sldId id="293" r:id="rId16"/>
    <p:sldId id="288" r:id="rId1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D33918-BA6E-4ABD-B2A7-EBEE975BC1E4}" type="datetimeFigureOut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62B8E7-58C8-4CEE-9947-6DB5E3E69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FCBE9C-B8CB-4C99-9D1D-9E726129963A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A366-04F9-44CD-81E2-B27B9DD6D292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A6C2-9316-44E4-94D6-D39DDEA0B0FA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3855-63C1-416C-B424-19BCCDCBF625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023D-71F3-4E3A-A0EB-6CB1593568D2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0F6-671B-47EB-A199-59F2B2B2E32A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C288-5093-476C-93B1-354241163170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7407-3ABD-48D0-9AA2-617F1160F18C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62A42-97E4-4718-934B-D8646D7503AA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9F1B-7F4F-452A-A537-B388A55212FA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2768-9931-46B9-BB78-12138FFC15C5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CB7EB38-878F-430E-B4D1-A545DF3E49F6}" type="datetime1">
              <a:rPr lang="zh-TW" altLang="en-US" smtClean="0"/>
              <a:t>2014/10/21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DA36ABD-7B9C-41F6-A76D-F4D3DC3F142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7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Dynamic Programming III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Michael Tsai</a:t>
            </a:r>
          </a:p>
          <a:p>
            <a:r>
              <a:rPr lang="en-US" altLang="zh-TW" smtClean="0"/>
              <a:t>2013/10/11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05064"/>
            <a:ext cx="1922393" cy="27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8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4475489" y="2554860"/>
            <a:ext cx="334955" cy="320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024744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Dynamic Programming</a:t>
            </a:r>
            <a:r>
              <a:rPr lang="zh-TW" altLang="en-US" dirty="0"/>
              <a:t>出</a:t>
            </a:r>
            <a:r>
              <a:rPr lang="zh-TW" altLang="en-US" dirty="0" smtClean="0"/>
              <a:t>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9552" y="1628800"/>
            <a:ext cx="29033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列出遞迴式子 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表示花費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3563888" y="3116840"/>
                <a:ext cx="864096" cy="2304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116840"/>
                <a:ext cx="864096" cy="230425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189946" y="5434064"/>
                <a:ext cx="1775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46" y="5434064"/>
                <a:ext cx="17754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4890910" y="3107494"/>
                <a:ext cx="864096" cy="2304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10" y="3107494"/>
                <a:ext cx="864096" cy="2304256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453069" y="2500702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69" y="2500702"/>
                <a:ext cx="46243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229817" y="5411750"/>
                <a:ext cx="180421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817" y="5411750"/>
                <a:ext cx="1804212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94195" y="5803396"/>
                <a:ext cx="1794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195" y="5803396"/>
                <a:ext cx="179472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311570" y="5803396"/>
                <a:ext cx="16407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70" y="5803396"/>
                <a:ext cx="1640706" cy="391646"/>
              </a:xfrm>
              <a:prstGeom prst="rect">
                <a:avLst/>
              </a:prstGeom>
              <a:blipFill rotWithShape="1"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3251" y="2697694"/>
                <a:ext cx="4044437" cy="1919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/>
                            </a:rPr>
                            <m:t>−1 </m:t>
                          </m:r>
                        </m:sup>
                        <m:e>
                          <m:r>
                            <a:rPr lang="en-US" altLang="zh-TW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𝑑𝑒𝑝𝑡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+1)</m:t>
                          </m:r>
                        </m:e>
                      </m:nary>
                      <m:r>
                        <a:rPr lang="en-US" altLang="zh-TW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</a:rPr>
                            <m:t>−1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altLang="zh-TW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𝑑𝑒𝑝𝑡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+1)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" y="2697694"/>
                <a:ext cx="4044437" cy="19194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404104" y="2604856"/>
                <a:ext cx="3739896" cy="2010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+1,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altLang="zh-TW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𝑑𝑒𝑝𝑡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+1)</m:t>
                          </m:r>
                        </m:e>
                      </m:nary>
                      <m:r>
                        <a:rPr lang="en-US" altLang="zh-TW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</m:sup>
                        <m:e>
                          <m:r>
                            <a:rPr lang="en-US" altLang="zh-TW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𝑑𝑒𝑝𝑡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/>
                            </a:rPr>
                            <m:t>+1)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104" y="2604856"/>
                <a:ext cx="3739896" cy="201017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橢圓 36"/>
          <p:cNvSpPr/>
          <p:nvPr/>
        </p:nvSpPr>
        <p:spPr>
          <a:xfrm>
            <a:off x="1104149" y="3107494"/>
            <a:ext cx="1440160" cy="60019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271151" y="3881666"/>
            <a:ext cx="1440160" cy="60019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444208" y="3009750"/>
            <a:ext cx="1440160" cy="60019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334477" y="3822046"/>
            <a:ext cx="1440160" cy="60019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544309" y="6309320"/>
                <a:ext cx="4742388" cy="3931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𝑑𝑒𝑝𝑡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𝑑𝑒𝑝𝑡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+1=</m:t>
                      </m:r>
                      <m:r>
                        <a:rPr lang="en-US" altLang="zh-TW" i="1">
                          <a:latin typeface="Cambria Math"/>
                          <a:ea typeface="Cambria Math"/>
                        </a:rPr>
                        <m:t>𝑑𝑒𝑝𝑡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d>
                      <m:r>
                        <a:rPr lang="en-US" altLang="zh-TW" i="1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09" y="6309320"/>
                <a:ext cx="4742388" cy="393121"/>
              </a:xfrm>
              <a:prstGeom prst="rect">
                <a:avLst/>
              </a:prstGeom>
              <a:blipFill rotWithShape="1">
                <a:blip r:embed="rId11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4086877" y="2185528"/>
                <a:ext cx="374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77" y="2185528"/>
                <a:ext cx="3740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2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764704"/>
                <a:ext cx="7920880" cy="55446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𝑙</m:t>
                        </m:r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endParaRPr lang="en-US" altLang="zh-TW" i="1" dirty="0" smtClean="0">
                  <a:latin typeface="Cambria Math"/>
                </a:endParaRPr>
              </a:p>
              <a:p>
                <a:endParaRPr lang="en-US" altLang="zh-TW" i="1" dirty="0" smtClean="0">
                  <a:latin typeface="Cambria Math"/>
                </a:endParaRPr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+1,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/>
                          </a:rPr>
                          <m:t>,</m:t>
                        </m:r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TW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dirty="0"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{</m:t>
                                  </m:r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+1,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TW" i="1" dirty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TW" i="1" dirty="0">
                                      <a:latin typeface="Cambria Math"/>
                                    </a:rPr>
                                    <m:t>}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764704"/>
                <a:ext cx="7920880" cy="554461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452320" y="3573016"/>
                <a:ext cx="1292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3573016"/>
                <a:ext cx="129240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452320" y="4014356"/>
                <a:ext cx="1292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014356"/>
                <a:ext cx="12924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756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267744" y="1556792"/>
                <a:ext cx="2376264" cy="66864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err="1" smtClean="0"/>
                  <a:t>subtree</a:t>
                </a:r>
                <a:r>
                  <a:rPr lang="zh-TW" altLang="en-US" dirty="0" smtClean="0"/>
                  <a:t>所發生的機率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556792"/>
                <a:ext cx="2376264" cy="668645"/>
              </a:xfrm>
              <a:prstGeom prst="rect">
                <a:avLst/>
              </a:prstGeom>
              <a:blipFill rotWithShape="1">
                <a:blip r:embed="rId5"/>
                <a:stretch>
                  <a:fillRect l="-1786" t="-3571" r="-2041" b="-11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 flipH="1" flipV="1">
            <a:off x="1428223" y="1343076"/>
            <a:ext cx="839521" cy="5480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79912" y="5471160"/>
            <a:ext cx="14157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有多種選擇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3131840" y="4935746"/>
            <a:ext cx="1143005" cy="5354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580112" y="2828511"/>
            <a:ext cx="35108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條件不同</a:t>
            </a:r>
            <a:r>
              <a:rPr lang="en-US" altLang="zh-TW" dirty="0" smtClean="0"/>
              <a:t>, </a:t>
            </a:r>
            <a:r>
              <a:rPr lang="zh-TW" altLang="en-US" dirty="0"/>
              <a:t>使用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subproblem</a:t>
            </a:r>
            <a:r>
              <a:rPr lang="zh-TW" altLang="en-US" dirty="0"/>
              <a:t>不同</a:t>
            </a:r>
          </a:p>
        </p:txBody>
      </p:sp>
      <p:cxnSp>
        <p:nvCxnSpPr>
          <p:cNvPr id="20" name="直線單箭頭接點 19"/>
          <p:cNvCxnSpPr>
            <a:stCxn id="19" idx="2"/>
          </p:cNvCxnSpPr>
          <p:nvPr/>
        </p:nvCxnSpPr>
        <p:spPr>
          <a:xfrm flipH="1">
            <a:off x="5167684" y="3197843"/>
            <a:ext cx="2167877" cy="10115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9" idx="2"/>
          </p:cNvCxnSpPr>
          <p:nvPr/>
        </p:nvCxnSpPr>
        <p:spPr>
          <a:xfrm flipH="1">
            <a:off x="7020272" y="3197843"/>
            <a:ext cx="315289" cy="11045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4" grpId="0" animBg="1"/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024744" cy="1143000"/>
          </a:xfrm>
        </p:spPr>
        <p:txBody>
          <a:bodyPr/>
          <a:lstStyle/>
          <a:p>
            <a:r>
              <a:rPr lang="en-US" altLang="zh-TW" dirty="0"/>
              <a:t>Dynamic Programming</a:t>
            </a:r>
            <a:r>
              <a:rPr lang="zh-TW" altLang="en-US" dirty="0"/>
              <a:t>出招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2204864"/>
                <a:ext cx="7992888" cy="4176464"/>
              </a:xfrm>
            </p:spPr>
            <p:txBody>
              <a:bodyPr/>
              <a:lstStyle/>
              <a:p>
                <a:r>
                  <a:rPr lang="zh-TW" altLang="en-US" dirty="0" smtClean="0"/>
                  <a:t>填表</a:t>
                </a:r>
                <a:r>
                  <a:rPr lang="en-US" altLang="zh-TW" dirty="0" smtClean="0"/>
                  <a:t>: e &amp; w</a:t>
                </a:r>
              </a:p>
              <a:p>
                <a:pPr lvl="1"/>
                <a:r>
                  <a:rPr lang="en-US" altLang="zh-TW" dirty="0" smtClean="0"/>
                  <a:t>e[</a:t>
                </a:r>
                <a:r>
                  <a:rPr lang="en-US" altLang="zh-TW" dirty="0" err="1" smtClean="0"/>
                  <a:t>i,j</a:t>
                </a:r>
                <a:r>
                  <a:rPr lang="en-US" altLang="zh-TW" dirty="0" smtClean="0"/>
                  <a:t>]: i=1 to n+1, j=0 to n       </a:t>
                </a:r>
              </a:p>
              <a:p>
                <a:pPr lvl="1"/>
                <a:r>
                  <a:rPr lang="en-US" altLang="zh-TW" dirty="0" smtClean="0"/>
                  <a:t>w[</a:t>
                </a:r>
                <a:r>
                  <a:rPr lang="en-US" altLang="zh-TW" dirty="0" err="1" smtClean="0"/>
                  <a:t>i,j</a:t>
                </a:r>
                <a:r>
                  <a:rPr lang="en-US" altLang="zh-TW" dirty="0" smtClean="0"/>
                  <a:t>]: i=1 to n+1, j=0 to n</a:t>
                </a:r>
              </a:p>
              <a:p>
                <a:r>
                  <a:rPr lang="zh-TW" altLang="en-US" dirty="0" smtClean="0"/>
                  <a:t>為什麼</a:t>
                </a:r>
                <a:r>
                  <a:rPr lang="en-US" altLang="zh-TW" dirty="0" smtClean="0"/>
                  <a:t>w</a:t>
                </a:r>
                <a:r>
                  <a:rPr lang="zh-TW" altLang="en-US" dirty="0" smtClean="0"/>
                  <a:t>要填表</a:t>
                </a:r>
                <a:r>
                  <a:rPr lang="en-US" altLang="zh-TW" dirty="0" smtClean="0"/>
                  <a:t>? </a:t>
                </a:r>
                <a:r>
                  <a:rPr lang="zh-TW" altLang="en-US" dirty="0" smtClean="0"/>
                  <a:t>不然計算每個</a:t>
                </a:r>
                <a:r>
                  <a:rPr lang="en-US" altLang="zh-TW" dirty="0" smtClean="0"/>
                  <a:t>e[</a:t>
                </a:r>
                <a:r>
                  <a:rPr lang="en-US" altLang="zh-TW" dirty="0" err="1" smtClean="0"/>
                  <a:t>i,j</a:t>
                </a:r>
                <a:r>
                  <a:rPr lang="en-US" altLang="zh-TW" dirty="0" smtClean="0"/>
                  <a:t>]</a:t>
                </a:r>
                <a:r>
                  <a:rPr lang="zh-TW" altLang="en-US" dirty="0" smtClean="0"/>
                  <a:t>都需要做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次加法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2204864"/>
                <a:ext cx="7992888" cy="4176464"/>
              </a:xfrm>
              <a:blipFill rotWithShape="1">
                <a:blip r:embed="rId2"/>
                <a:stretch>
                  <a:fillRect t="-13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700808"/>
            <a:ext cx="13195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計算花費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6880"/>
              </p:ext>
            </p:extLst>
          </p:nvPr>
        </p:nvGraphicFramePr>
        <p:xfrm>
          <a:off x="4427984" y="4005064"/>
          <a:ext cx="4392486" cy="266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8"/>
                <a:gridCol w="627498"/>
                <a:gridCol w="627498"/>
                <a:gridCol w="627498"/>
                <a:gridCol w="627498"/>
                <a:gridCol w="627498"/>
                <a:gridCol w="627498"/>
              </a:tblGrid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06970"/>
              </p:ext>
            </p:extLst>
          </p:nvPr>
        </p:nvGraphicFramePr>
        <p:xfrm>
          <a:off x="4402751" y="4036422"/>
          <a:ext cx="4392486" cy="266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498"/>
                <a:gridCol w="627498"/>
                <a:gridCol w="627498"/>
                <a:gridCol w="627498"/>
                <a:gridCol w="627498"/>
                <a:gridCol w="627498"/>
                <a:gridCol w="627498"/>
              </a:tblGrid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H="1">
            <a:off x="6012160" y="4941168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325443" y="4568780"/>
                <a:ext cx="81855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443" y="4568780"/>
                <a:ext cx="8185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283968" y="4221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11654" y="3851756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23528" y="4453300"/>
                <a:ext cx="2952328" cy="96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0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53300"/>
                <a:ext cx="2952328" cy="9696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31840" y="4581128"/>
                <a:ext cx="1292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81128"/>
                <a:ext cx="1292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24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131840" y="5022468"/>
                <a:ext cx="1292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022468"/>
                <a:ext cx="129240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245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68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/>
      <p:bldP spid="12" grpId="0"/>
      <p:bldP spid="8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836712"/>
            <a:ext cx="7920880" cy="5544616"/>
          </a:xfrm>
        </p:spPr>
        <p:txBody>
          <a:bodyPr/>
          <a:lstStyle/>
          <a:p>
            <a:r>
              <a:rPr lang="en-US" altLang="zh-TW" dirty="0" smtClean="0"/>
              <a:t>e</a:t>
            </a:r>
            <a:r>
              <a:rPr lang="zh-TW" altLang="en-US" dirty="0" smtClean="0"/>
              <a:t>的填表順序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37771"/>
              </p:ext>
            </p:extLst>
          </p:nvPr>
        </p:nvGraphicFramePr>
        <p:xfrm>
          <a:off x="2699792" y="2132856"/>
          <a:ext cx="4392486" cy="266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498"/>
                <a:gridCol w="627498"/>
                <a:gridCol w="627498"/>
                <a:gridCol w="627498"/>
                <a:gridCol w="627498"/>
                <a:gridCol w="627498"/>
                <a:gridCol w="627498"/>
              </a:tblGrid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02990"/>
              </p:ext>
            </p:extLst>
          </p:nvPr>
        </p:nvGraphicFramePr>
        <p:xfrm>
          <a:off x="2734877" y="2112546"/>
          <a:ext cx="4392486" cy="266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498"/>
                <a:gridCol w="627498"/>
                <a:gridCol w="627498"/>
                <a:gridCol w="627498"/>
                <a:gridCol w="627498"/>
                <a:gridCol w="627498"/>
                <a:gridCol w="627498"/>
              </a:tblGrid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8061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橢圓 7"/>
          <p:cNvSpPr/>
          <p:nvPr/>
        </p:nvSpPr>
        <p:spPr>
          <a:xfrm>
            <a:off x="5207591" y="2432565"/>
            <a:ext cx="720080" cy="51683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463651" y="2949395"/>
            <a:ext cx="29883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橘色是會用到的</a:t>
            </a:r>
            <a:r>
              <a:rPr lang="en-US" altLang="zh-TW" dirty="0" err="1" smtClean="0"/>
              <a:t>subproblem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32146" y="235817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59832" y="198884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 rot="18290264">
            <a:off x="5413136" y="1888270"/>
            <a:ext cx="319934" cy="31514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266982" y="4581128"/>
            <a:ext cx="21849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一次填一條對角線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707904" y="4765794"/>
                <a:ext cx="81855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765794"/>
                <a:ext cx="81855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6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大家來練習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7615670"/>
                  </p:ext>
                </p:extLst>
              </p:nvPr>
            </p:nvGraphicFramePr>
            <p:xfrm>
              <a:off x="1115616" y="2348880"/>
              <a:ext cx="67770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148"/>
                    <a:gridCol w="968148"/>
                    <a:gridCol w="968148"/>
                    <a:gridCol w="968148"/>
                    <a:gridCol w="968148"/>
                    <a:gridCol w="968148"/>
                    <a:gridCol w="968148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0.20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7615670"/>
                  </p:ext>
                </p:extLst>
              </p:nvPr>
            </p:nvGraphicFramePr>
            <p:xfrm>
              <a:off x="1115616" y="2348880"/>
              <a:ext cx="67770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148"/>
                    <a:gridCol w="968148"/>
                    <a:gridCol w="968148"/>
                    <a:gridCol w="968148"/>
                    <a:gridCol w="968148"/>
                    <a:gridCol w="968148"/>
                    <a:gridCol w="96814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197" r="-5993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5993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0.20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8197" r="-5993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67744" y="3899302"/>
                <a:ext cx="2952328" cy="96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0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TW" sz="20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899302"/>
                <a:ext cx="2952328" cy="9696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76056" y="4027130"/>
                <a:ext cx="1292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027130"/>
                <a:ext cx="129240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45" t="-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76056" y="4468470"/>
                <a:ext cx="1292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468470"/>
                <a:ext cx="1292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245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39752" y="5157192"/>
                <a:ext cx="4572000" cy="10795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>
                          <a:latin typeface="Cambria Math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 dirty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i="1" dirty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TW" sz="2000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000" i="1" dirty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TW" sz="2000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dirty="0">
                                            <a:latin typeface="Cambria Math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≤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{</m:t>
                                    </m:r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+1,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zh-TW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000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TW" sz="2000" i="1" dirty="0">
                                        <a:latin typeface="Cambria Math"/>
                                      </a:rPr>
                                      <m:t>}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57192"/>
                <a:ext cx="4572000" cy="1079526"/>
              </a:xfrm>
              <a:prstGeom prst="rect">
                <a:avLst/>
              </a:prstGeom>
              <a:blipFill rotWithShape="1">
                <a:blip r:embed="rId6"/>
                <a:stretch>
                  <a:fillRect r="-5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164288" y="5327623"/>
                <a:ext cx="1292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5327623"/>
                <a:ext cx="129240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774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164288" y="5768963"/>
                <a:ext cx="1292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,if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−1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5768963"/>
                <a:ext cx="129240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774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548680"/>
                <a:ext cx="7992888" cy="5832648"/>
              </a:xfrm>
            </p:spPr>
            <p:txBody>
              <a:bodyPr>
                <a:normAutofit fontScale="92500" lnSpcReduction="20000"/>
              </a:bodyPr>
              <a:lstStyle/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Optimal_BST(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p,q,n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let e[1..n+1,0..n],w[1..n+1,0..n],and root[1..n,1..n] be new tables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n+1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e[i,i-1]=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w[i,i-1]=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  <a:cs typeface="Courier New" pitchFamily="49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TW" dirty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l=1 to n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for i=1 to n-l+1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j=i+l-1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e[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cs typeface="Courier New" pitchFamily="49" charset="0"/>
                      </a:rPr>
                      <m:t>∞</m:t>
                    </m:r>
                  </m:oMath>
                </a14:m>
                <a:endParaRPr lang="en-US" altLang="zh-TW" b="0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w[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]=w[i,j-1]+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cs typeface="Courier New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  <a:cs typeface="Courier New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 smtClean="0">
                  <a:latin typeface="Courier New" pitchFamily="49" charset="0"/>
                  <a:cs typeface="Courier New" pitchFamily="49" charset="0"/>
                </a:endParaRP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for r=i to j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t=e[i,r-1]+e[r+1,j]+w[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if t&lt;e[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	e[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]=t</a:t>
                </a:r>
              </a:p>
              <a:p>
                <a:pPr marL="68580" indent="0">
                  <a:buNone/>
                </a:pPr>
                <a:r>
                  <a:rPr lang="en-US" altLang="zh-TW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			root[</a:t>
                </a:r>
                <a:r>
                  <a:rPr lang="en-US" altLang="zh-TW" dirty="0" err="1" smtClean="0">
                    <a:latin typeface="Courier New" pitchFamily="49" charset="0"/>
                    <a:cs typeface="Courier New" pitchFamily="49" charset="0"/>
                  </a:rPr>
                  <a:t>i,j</a:t>
                </a: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]=r</a:t>
                </a:r>
              </a:p>
              <a:p>
                <a:pPr marL="68580" indent="0">
                  <a:buNone/>
                </a:pPr>
                <a:r>
                  <a:rPr lang="en-US" altLang="zh-TW" dirty="0" smtClean="0">
                    <a:latin typeface="Courier New" pitchFamily="49" charset="0"/>
                    <a:cs typeface="Courier New" pitchFamily="49" charset="0"/>
                  </a:rPr>
                  <a:t>return e and root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548680"/>
                <a:ext cx="7992888" cy="5832648"/>
              </a:xfrm>
              <a:blipFill rotWithShape="1">
                <a:blip r:embed="rId2"/>
                <a:stretch>
                  <a:fillRect l="-76" t="-1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07904" y="1970256"/>
            <a:ext cx="14041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邊界起始值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60032" y="2708921"/>
            <a:ext cx="295232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填表</a:t>
            </a:r>
            <a:r>
              <a:rPr lang="en-US" altLang="zh-TW" dirty="0" smtClean="0"/>
              <a:t>: </a:t>
            </a:r>
            <a:r>
              <a:rPr lang="zh-TW" altLang="en-US" dirty="0" smtClean="0"/>
              <a:t>兩層迴圈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對角線順序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93246" y="1430207"/>
            <a:ext cx="412722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e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expected cost,</a:t>
            </a:r>
            <a:r>
              <a:rPr lang="zh-TW" altLang="en-US" dirty="0" smtClean="0"/>
              <a:t> 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紀錄選擇結果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596336" y="5917922"/>
                <a:ext cx="81855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/>
                        </a:rPr>
                        <m:t>Θ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917922"/>
                <a:ext cx="8185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2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r>
              <a:rPr lang="zh-TW" altLang="en-US" dirty="0"/>
              <a:t>出招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852936"/>
            <a:ext cx="6777317" cy="297969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cs typeface="Courier New" pitchFamily="49" charset="0"/>
              </a:rPr>
              <a:t>自己回家研究一下</a:t>
            </a:r>
            <a:r>
              <a:rPr lang="en-US" altLang="zh-TW" dirty="0" smtClean="0">
                <a:cs typeface="Courier New" pitchFamily="49" charset="0"/>
                <a:sym typeface="Wingdings" pitchFamily="2" charset="2"/>
              </a:rPr>
              <a:t></a:t>
            </a:r>
            <a:r>
              <a:rPr lang="zh-TW" altLang="en-US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US" altLang="zh-TW" dirty="0" smtClean="0">
                <a:cs typeface="Courier New" pitchFamily="49" charset="0"/>
              </a:rPr>
              <a:t>15.5-1 on p. 403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44706" y="2317522"/>
            <a:ext cx="39236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印出</a:t>
            </a:r>
            <a:r>
              <a:rPr lang="en-US" altLang="zh-TW" dirty="0" smtClean="0"/>
              <a:t>Optimal Binary Search Tree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8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2417" y="404664"/>
            <a:ext cx="7024744" cy="1143000"/>
          </a:xfrm>
        </p:spPr>
        <p:txBody>
          <a:bodyPr/>
          <a:lstStyle/>
          <a:p>
            <a:r>
              <a:rPr lang="zh-TW" altLang="en-US" dirty="0" smtClean="0"/>
              <a:t>翻譯機問題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628800"/>
                <a:ext cx="5616624" cy="4680520"/>
              </a:xfrm>
            </p:spPr>
            <p:txBody>
              <a:bodyPr/>
              <a:lstStyle/>
              <a:p>
                <a:r>
                  <a:rPr lang="zh-TW" altLang="en-US" dirty="0" smtClean="0"/>
                  <a:t>最笨翻譯機</a:t>
                </a:r>
                <a:r>
                  <a:rPr lang="en-US" altLang="zh-TW" dirty="0" smtClean="0"/>
                  <a:t>: 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每個英文單字直接翻成法文單字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做法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建一棵</a:t>
                </a:r>
                <a:r>
                  <a:rPr lang="en-US" altLang="zh-TW" dirty="0" smtClean="0"/>
                  <a:t>balanced binary search tree (</a:t>
                </a:r>
                <a:r>
                  <a:rPr lang="zh-TW" altLang="en-US" dirty="0" smtClean="0"/>
                  <a:t>例如紅黑樹</a:t>
                </a:r>
                <a:r>
                  <a:rPr lang="en-US" altLang="zh-TW" dirty="0" smtClean="0"/>
                  <a:t>),</a:t>
                </a:r>
                <a:r>
                  <a:rPr lang="zh-TW" altLang="en-US" dirty="0" smtClean="0"/>
                  <a:t> 裡面用英文</a:t>
                </a:r>
                <a:r>
                  <a:rPr lang="zh-TW" altLang="en-US" dirty="0"/>
                  <a:t>單</a:t>
                </a:r>
                <a:r>
                  <a:rPr lang="zh-TW" altLang="en-US" dirty="0" smtClean="0"/>
                  <a:t>字當</a:t>
                </a:r>
                <a:r>
                  <a:rPr lang="en-US" altLang="zh-TW" dirty="0" smtClean="0"/>
                  <a:t>key, </a:t>
                </a:r>
                <a:r>
                  <a:rPr lang="zh-TW" altLang="en-US" dirty="0" smtClean="0"/>
                  <a:t>法文單字當作對應的資料</a:t>
                </a:r>
                <a:endParaRPr lang="en-US" altLang="zh-TW" dirty="0" smtClean="0"/>
              </a:p>
              <a:p>
                <a:r>
                  <a:rPr lang="zh-TW" altLang="en-US" dirty="0"/>
                  <a:t>則每個字平均</a:t>
                </a:r>
                <a:r>
                  <a:rPr lang="zh-TW" altLang="en-US" dirty="0" smtClean="0"/>
                  <a:t>花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TW" altLang="en-US" dirty="0" smtClean="0"/>
                  <a:t>的時間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假設我們知道每個字出現的頻率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或機率</a:t>
                </a:r>
                <a:r>
                  <a:rPr lang="en-US" altLang="zh-TW" dirty="0" smtClean="0"/>
                  <a:t>), </a:t>
                </a:r>
                <a:r>
                  <a:rPr lang="zh-TW" altLang="en-US" dirty="0" smtClean="0"/>
                  <a:t>可以做得更好嗎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答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可以</a:t>
                </a:r>
                <a:r>
                  <a:rPr lang="en-US" altLang="zh-TW" dirty="0" smtClean="0"/>
                  <a:t>! </a:t>
                </a:r>
                <a:r>
                  <a:rPr lang="zh-TW" altLang="en-US" dirty="0" smtClean="0"/>
                  <a:t>把常用的字放離</a:t>
                </a:r>
                <a:r>
                  <a:rPr lang="en-US" altLang="zh-TW" dirty="0" smtClean="0"/>
                  <a:t>root</a:t>
                </a:r>
                <a:r>
                  <a:rPr lang="zh-TW" altLang="en-US" dirty="0" smtClean="0"/>
                  <a:t>近一點</a:t>
                </a:r>
                <a:r>
                  <a:rPr lang="en-US" altLang="zh-TW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28800"/>
                <a:ext cx="5616624" cy="4680520"/>
              </a:xfrm>
              <a:blipFill rotWithShape="1">
                <a:blip r:embed="rId2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08720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71" y="4149080"/>
            <a:ext cx="20669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>
          <a:xfrm>
            <a:off x="3059832" y="54452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55776" y="588565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900873" y="636840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123728" y="63795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491880" y="58310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894165" y="63093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345268" y="536392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1239" y="616299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machicolation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" idx="3"/>
            <a:endCxn id="8" idx="7"/>
          </p:cNvCxnSpPr>
          <p:nvPr/>
        </p:nvCxnSpPr>
        <p:spPr>
          <a:xfrm flipH="1">
            <a:off x="2801627" y="5691075"/>
            <a:ext cx="300386" cy="23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8" idx="3"/>
            <a:endCxn id="10" idx="7"/>
          </p:cNvCxnSpPr>
          <p:nvPr/>
        </p:nvCxnSpPr>
        <p:spPr>
          <a:xfrm flipH="1">
            <a:off x="2369579" y="6131507"/>
            <a:ext cx="228378" cy="290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5"/>
            <a:endCxn id="9" idx="1"/>
          </p:cNvCxnSpPr>
          <p:nvPr/>
        </p:nvCxnSpPr>
        <p:spPr>
          <a:xfrm>
            <a:off x="2801627" y="6131507"/>
            <a:ext cx="141427" cy="27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1" idx="5"/>
            <a:endCxn id="12" idx="1"/>
          </p:cNvCxnSpPr>
          <p:nvPr/>
        </p:nvCxnSpPr>
        <p:spPr>
          <a:xfrm>
            <a:off x="3737731" y="6076904"/>
            <a:ext cx="198615" cy="27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5"/>
            <a:endCxn id="11" idx="1"/>
          </p:cNvCxnSpPr>
          <p:nvPr/>
        </p:nvCxnSpPr>
        <p:spPr>
          <a:xfrm>
            <a:off x="3305683" y="5691075"/>
            <a:ext cx="228378" cy="18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15" y="476672"/>
            <a:ext cx="11049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20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6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7220"/>
            <a:ext cx="867645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翻譯機</a:t>
            </a:r>
            <a:r>
              <a:rPr lang="zh-TW" altLang="en-US" dirty="0" smtClean="0"/>
              <a:t>問題</a:t>
            </a:r>
            <a:r>
              <a:rPr lang="en-US" altLang="zh-TW" dirty="0" smtClean="0">
                <a:sym typeface="Wingdings" pitchFamily="2" charset="2"/>
              </a:rPr>
              <a:t>Optimal Binary Search Tree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96820" y="1988840"/>
                <a:ext cx="7894375" cy="4483968"/>
              </a:xfrm>
            </p:spPr>
            <p:txBody>
              <a:bodyPr/>
              <a:lstStyle/>
              <a:p>
                <a:r>
                  <a:rPr lang="zh-TW" altLang="en-US" dirty="0" smtClean="0"/>
                  <a:t>問題</a:t>
                </a:r>
                <a:r>
                  <a:rPr lang="en-US" altLang="zh-TW" dirty="0" smtClean="0"/>
                  <a:t>: </a:t>
                </a:r>
              </a:p>
              <a:p>
                <a:pPr lvl="1"/>
                <a:r>
                  <a:rPr lang="zh-TW" altLang="en-US" dirty="0" smtClean="0"/>
                  <a:t>給一個序列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𝐾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共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zh-TW" altLang="en-US" dirty="0"/>
                  <a:t>排好序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key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). </a:t>
                </a:r>
                <a:r>
                  <a:rPr lang="zh-TW" altLang="en-US" dirty="0" smtClean="0"/>
                  <a:t>我們要用這些</a:t>
                </a:r>
                <a:r>
                  <a:rPr lang="en-US" altLang="zh-TW" dirty="0" smtClean="0"/>
                  <a:t>key</a:t>
                </a:r>
                <a:r>
                  <a:rPr lang="zh-TW" altLang="en-US" dirty="0" smtClean="0"/>
                  <a:t>建立一棵</a:t>
                </a:r>
                <a:r>
                  <a:rPr lang="en-US" altLang="zh-TW" dirty="0" smtClean="0"/>
                  <a:t>binary search tree.</a:t>
                </a:r>
                <a:r>
                  <a:rPr lang="zh-TW" altLang="en-US" dirty="0"/>
                  <a:t> 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出現的機率為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zh-TW" altLang="en-US" dirty="0"/>
                  <a:t>另外我們也</a:t>
                </a:r>
                <a:r>
                  <a:rPr lang="zh-TW" altLang="en-US" dirty="0" smtClean="0"/>
                  <a:t>有</a:t>
                </a:r>
                <a:r>
                  <a:rPr lang="en-US" altLang="zh-TW" dirty="0" smtClean="0"/>
                  <a:t>n+1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”</a:t>
                </a:r>
                <a:r>
                  <a:rPr lang="zh-TW" altLang="en-US" dirty="0" smtClean="0"/>
                  <a:t>假</a:t>
                </a:r>
                <a:r>
                  <a:rPr lang="en-US" altLang="zh-TW" dirty="0" smtClean="0"/>
                  <a:t>key”</a:t>
                </a:r>
                <a:r>
                  <a:rPr lang="zh-TW" altLang="en-US" dirty="0" smtClean="0"/>
                  <a:t>代表沒有出現在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中的值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可用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來表示</a:t>
                </a:r>
                <a:r>
                  <a:rPr lang="en-US" altLang="zh-TW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 smtClean="0"/>
                  <a:t>代</a:t>
                </a:r>
                <a:r>
                  <a:rPr lang="zh-TW" altLang="en-US" dirty="0"/>
                  <a:t>表</a:t>
                </a:r>
                <a:r>
                  <a:rPr lang="zh-TW" altLang="en-US" dirty="0" smtClean="0"/>
                  <a:t>小於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的值</a:t>
                </a:r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代表介於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的值</a:t>
                </a:r>
                <a:r>
                  <a:rPr lang="en-US" altLang="zh-TW" dirty="0" smtClean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代表大於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的值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zh-TW" altLang="en-US" dirty="0" smtClean="0"/>
                  <a:t>假</a:t>
                </a:r>
                <a:r>
                  <a:rPr lang="en-US" altLang="zh-TW" dirty="0" smtClean="0"/>
                  <a:t>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出現的機率為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zh-TW" altLang="en-US" dirty="0"/>
                  <a:t>則目標是找出一</a:t>
                </a:r>
                <a:r>
                  <a:rPr lang="zh-TW" altLang="en-US" dirty="0" smtClean="0"/>
                  <a:t>棵</a:t>
                </a:r>
                <a:r>
                  <a:rPr lang="en-US" altLang="zh-TW" dirty="0" smtClean="0"/>
                  <a:t>binary search tree</a:t>
                </a:r>
                <a:r>
                  <a:rPr lang="zh-TW" altLang="en-US" dirty="0" smtClean="0"/>
                  <a:t>使得</a:t>
                </a:r>
                <a:r>
                  <a:rPr lang="en-US" altLang="zh-TW" dirty="0" smtClean="0"/>
                  <a:t>Expected cost</a:t>
                </a:r>
                <a:r>
                  <a:rPr lang="zh-TW" altLang="en-US" dirty="0" smtClean="0"/>
                  <a:t>最小</a:t>
                </a:r>
                <a:r>
                  <a:rPr lang="en-US" altLang="zh-TW" dirty="0" smtClean="0"/>
                  <a:t>.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820" y="1988840"/>
                <a:ext cx="7894375" cy="4483968"/>
              </a:xfrm>
              <a:blipFill rotWithShape="1">
                <a:blip r:embed="rId2"/>
                <a:stretch>
                  <a:fillRect t="-1223" r="-1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5308971" y="1563755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971" y="1563755"/>
                <a:ext cx="288032" cy="288032"/>
              </a:xfrm>
              <a:prstGeom prst="ellipse">
                <a:avLst/>
              </a:prstGeom>
              <a:blipFill rotWithShape="1">
                <a:blip r:embed="rId3"/>
                <a:stretch>
                  <a:fillRect l="-22000"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5805617" y="1563755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7" y="1563755"/>
                <a:ext cx="288032" cy="288032"/>
              </a:xfrm>
              <a:prstGeom prst="ellipse">
                <a:avLst/>
              </a:prstGeom>
              <a:blipFill rotWithShape="1">
                <a:blip r:embed="rId4"/>
                <a:stretch>
                  <a:fillRect l="-21569"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/>
              <p:cNvSpPr/>
              <p:nvPr/>
            </p:nvSpPr>
            <p:spPr>
              <a:xfrm>
                <a:off x="7146344" y="1563755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344" y="1563755"/>
                <a:ext cx="288032" cy="288032"/>
              </a:xfrm>
              <a:prstGeom prst="ellipse">
                <a:avLst/>
              </a:prstGeom>
              <a:blipFill rotWithShape="1">
                <a:blip r:embed="rId5"/>
                <a:stretch>
                  <a:fillRect l="-25490"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6300192" y="14824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069284" y="1916832"/>
                <a:ext cx="288032" cy="326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284" y="1916832"/>
                <a:ext cx="288032" cy="326353"/>
              </a:xfrm>
              <a:prstGeom prst="rect">
                <a:avLst/>
              </a:prstGeom>
              <a:blipFill rotWithShape="1">
                <a:blip r:embed="rId6"/>
                <a:stretch>
                  <a:fillRect l="-26000" b="-1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597003" y="1916832"/>
                <a:ext cx="288032" cy="326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03" y="1916832"/>
                <a:ext cx="288032" cy="326353"/>
              </a:xfrm>
              <a:prstGeom prst="rect">
                <a:avLst/>
              </a:prstGeom>
              <a:blipFill rotWithShape="1">
                <a:blip r:embed="rId7"/>
                <a:stretch>
                  <a:fillRect l="-24000" b="-1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12160" y="1916832"/>
                <a:ext cx="288032" cy="326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916832"/>
                <a:ext cx="288032" cy="326353"/>
              </a:xfrm>
              <a:prstGeom prst="rect">
                <a:avLst/>
              </a:prstGeom>
              <a:blipFill rotWithShape="1">
                <a:blip r:embed="rId8"/>
                <a:stretch>
                  <a:fillRect l="-24000" b="-1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300192" y="193519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325195" y="1916831"/>
                <a:ext cx="288032" cy="326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195" y="1916831"/>
                <a:ext cx="288032" cy="326353"/>
              </a:xfrm>
              <a:prstGeom prst="rect">
                <a:avLst/>
              </a:prstGeom>
              <a:blipFill rotWithShape="1">
                <a:blip r:embed="rId9"/>
                <a:stretch>
                  <a:fillRect l="-2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732240" y="1916832"/>
                <a:ext cx="558120" cy="326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916832"/>
                <a:ext cx="558120" cy="326353"/>
              </a:xfrm>
              <a:prstGeom prst="rect">
                <a:avLst/>
              </a:prstGeom>
              <a:blipFill rotWithShape="1">
                <a:blip r:embed="rId10"/>
                <a:stretch>
                  <a:fillRect l="-9474" b="-1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05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3501008"/>
                <a:ext cx="7992888" cy="28803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𝑠𝑒𝑎𝑟𝑐h</m:t>
                        </m:r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𝑐𝑜𝑠𝑡</m:t>
                        </m:r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𝑑𝑒𝑝𝑡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</m:e>
                    </m:nary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𝑑𝑒𝑝𝑡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𝑑𝑒𝑝𝑡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𝑑𝑒𝑝𝑡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使得以上</a:t>
                </a:r>
                <a:r>
                  <a:rPr lang="en-US" altLang="zh-TW" dirty="0" smtClean="0"/>
                  <a:t>E[search cost]</a:t>
                </a:r>
                <a:r>
                  <a:rPr lang="zh-TW" altLang="en-US" dirty="0" smtClean="0"/>
                  <a:t>最小的</a:t>
                </a:r>
                <a:r>
                  <a:rPr lang="en-US" altLang="zh-TW" dirty="0" smtClean="0"/>
                  <a:t>binary search tree</a:t>
                </a:r>
                <a:r>
                  <a:rPr lang="zh-TW" altLang="en-US" dirty="0" smtClean="0"/>
                  <a:t>稱為</a:t>
                </a:r>
                <a:r>
                  <a:rPr lang="en-US" altLang="zh-TW" dirty="0" smtClean="0"/>
                  <a:t>optimal binary search tree.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3501008"/>
                <a:ext cx="7992888" cy="2880320"/>
              </a:xfrm>
              <a:blipFill rotWithShape="1">
                <a:blip r:embed="rId2"/>
                <a:stretch>
                  <a:fillRect l="-1602" t="-84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3275856" y="72870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728700"/>
                <a:ext cx="360040" cy="360040"/>
              </a:xfrm>
              <a:prstGeom prst="ellipse">
                <a:avLst/>
              </a:prstGeom>
              <a:blipFill rotWithShape="1">
                <a:blip r:embed="rId3"/>
                <a:stretch>
                  <a:fillRect l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2735796" y="126876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1268760"/>
                <a:ext cx="360040" cy="360040"/>
              </a:xfrm>
              <a:prstGeom prst="ellipse">
                <a:avLst/>
              </a:prstGeom>
              <a:blipFill rotWithShape="1">
                <a:blip r:embed="rId4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/>
              <p:cNvSpPr/>
              <p:nvPr/>
            </p:nvSpPr>
            <p:spPr>
              <a:xfrm>
                <a:off x="3887667" y="126876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667" y="1268760"/>
                <a:ext cx="360040" cy="360040"/>
              </a:xfrm>
              <a:prstGeom prst="ellipse">
                <a:avLst/>
              </a:prstGeom>
              <a:blipFill rotWithShape="1">
                <a:blip r:embed="rId5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3635896" y="1797745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797745"/>
                <a:ext cx="360040" cy="360040"/>
              </a:xfrm>
              <a:prstGeom prst="ellipse">
                <a:avLst/>
              </a:prstGeom>
              <a:blipFill rotWithShape="1">
                <a:blip r:embed="rId6"/>
                <a:stretch>
                  <a:fillRect l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3347864" y="2384884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384884"/>
                <a:ext cx="360040" cy="360040"/>
              </a:xfrm>
              <a:prstGeom prst="ellipse">
                <a:avLst/>
              </a:prstGeom>
              <a:blipFill rotWithShape="1">
                <a:blip r:embed="rId7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39752" y="1797745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797745"/>
                <a:ext cx="504056" cy="3600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951820" y="1774154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1774154"/>
                <a:ext cx="504056" cy="3600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915816" y="2852936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852936"/>
                <a:ext cx="504056" cy="3600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572272" y="2852321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272" y="2852321"/>
                <a:ext cx="504056" cy="3600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959999" y="2348880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999" y="2348880"/>
                <a:ext cx="504056" cy="36004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246861" y="1809868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861" y="1809868"/>
                <a:ext cx="504056" cy="36004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>
            <a:stCxn id="5" idx="3"/>
            <a:endCxn id="6" idx="7"/>
          </p:cNvCxnSpPr>
          <p:nvPr/>
        </p:nvCxnSpPr>
        <p:spPr>
          <a:xfrm flipH="1">
            <a:off x="3043109" y="1036013"/>
            <a:ext cx="285474" cy="28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3"/>
            <a:endCxn id="10" idx="0"/>
          </p:cNvCxnSpPr>
          <p:nvPr/>
        </p:nvCxnSpPr>
        <p:spPr>
          <a:xfrm flipH="1">
            <a:off x="2591780" y="1576073"/>
            <a:ext cx="196743" cy="22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6" idx="5"/>
            <a:endCxn id="11" idx="0"/>
          </p:cNvCxnSpPr>
          <p:nvPr/>
        </p:nvCxnSpPr>
        <p:spPr>
          <a:xfrm>
            <a:off x="3043109" y="1576073"/>
            <a:ext cx="160739" cy="19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0"/>
            <a:endCxn id="7" idx="3"/>
          </p:cNvCxnSpPr>
          <p:nvPr/>
        </p:nvCxnSpPr>
        <p:spPr>
          <a:xfrm flipV="1">
            <a:off x="3815916" y="1576073"/>
            <a:ext cx="124478" cy="22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5" idx="0"/>
            <a:endCxn id="7" idx="5"/>
          </p:cNvCxnSpPr>
          <p:nvPr/>
        </p:nvCxnSpPr>
        <p:spPr>
          <a:xfrm flipH="1" flipV="1">
            <a:off x="4194980" y="1576073"/>
            <a:ext cx="303909" cy="23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1"/>
            <a:endCxn id="5" idx="5"/>
          </p:cNvCxnSpPr>
          <p:nvPr/>
        </p:nvCxnSpPr>
        <p:spPr>
          <a:xfrm flipH="1" flipV="1">
            <a:off x="3583169" y="1036013"/>
            <a:ext cx="357225" cy="28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4" idx="0"/>
            <a:endCxn id="8" idx="5"/>
          </p:cNvCxnSpPr>
          <p:nvPr/>
        </p:nvCxnSpPr>
        <p:spPr>
          <a:xfrm flipH="1" flipV="1">
            <a:off x="3943209" y="2105058"/>
            <a:ext cx="268818" cy="24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0"/>
            <a:endCxn id="8" idx="3"/>
          </p:cNvCxnSpPr>
          <p:nvPr/>
        </p:nvCxnSpPr>
        <p:spPr>
          <a:xfrm flipV="1">
            <a:off x="3527884" y="2105058"/>
            <a:ext cx="160739" cy="279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3" idx="0"/>
            <a:endCxn id="9" idx="5"/>
          </p:cNvCxnSpPr>
          <p:nvPr/>
        </p:nvCxnSpPr>
        <p:spPr>
          <a:xfrm flipH="1" flipV="1">
            <a:off x="3655177" y="2692197"/>
            <a:ext cx="169123" cy="16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2" idx="0"/>
            <a:endCxn id="9" idx="3"/>
          </p:cNvCxnSpPr>
          <p:nvPr/>
        </p:nvCxnSpPr>
        <p:spPr>
          <a:xfrm flipV="1">
            <a:off x="3167844" y="2692197"/>
            <a:ext cx="232747" cy="16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內容版面配置區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4006868"/>
                  </p:ext>
                </p:extLst>
              </p:nvPr>
            </p:nvGraphicFramePr>
            <p:xfrm>
              <a:off x="3923928" y="1484784"/>
              <a:ext cx="4536875" cy="1097280"/>
            </p:xfrm>
            <a:graphic>
              <a:graphicData uri="http://schemas.openxmlformats.org/drawingml/2006/table">
                <a:tbl>
                  <a:tblPr firstCol="1" bandCol="1">
                    <a:tableStyleId>{5C22544A-7EE6-4342-B048-85BDC9FD1C3A}</a:tableStyleId>
                  </a:tblPr>
                  <a:tblGrid>
                    <a:gridCol w="648125"/>
                    <a:gridCol w="648125"/>
                    <a:gridCol w="648125"/>
                    <a:gridCol w="648125"/>
                    <a:gridCol w="648125"/>
                    <a:gridCol w="648125"/>
                    <a:gridCol w="648125"/>
                  </a:tblGrid>
                  <a:tr h="3297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02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0.20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02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內容版面配置區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4006868"/>
                  </p:ext>
                </p:extLst>
              </p:nvPr>
            </p:nvGraphicFramePr>
            <p:xfrm>
              <a:off x="3923928" y="1484784"/>
              <a:ext cx="4536875" cy="1097280"/>
            </p:xfrm>
            <a:graphic>
              <a:graphicData uri="http://schemas.openxmlformats.org/drawingml/2006/table">
                <a:tbl>
                  <a:tblPr firstCol="1" bandCol="1">
                    <a:tableStyleId>{5C22544A-7EE6-4342-B048-85BDC9FD1C3A}</a:tableStyleId>
                  </a:tblPr>
                  <a:tblGrid>
                    <a:gridCol w="648125"/>
                    <a:gridCol w="648125"/>
                    <a:gridCol w="648125"/>
                    <a:gridCol w="648125"/>
                    <a:gridCol w="648125"/>
                    <a:gridCol w="648125"/>
                    <a:gridCol w="64812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43" t="-108333" r="-60188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0.20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43" t="-208333" r="-60188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/>
              <p:cNvSpPr/>
              <p:nvPr/>
            </p:nvSpPr>
            <p:spPr>
              <a:xfrm>
                <a:off x="1974816" y="66385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橢圓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816" y="663850"/>
                <a:ext cx="360040" cy="360040"/>
              </a:xfrm>
              <a:prstGeom prst="ellipse">
                <a:avLst/>
              </a:prstGeom>
              <a:blipFill rotWithShape="1">
                <a:blip r:embed="rId3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1434756" y="120391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56" y="1203910"/>
                <a:ext cx="360040" cy="360040"/>
              </a:xfrm>
              <a:prstGeom prst="ellipse">
                <a:avLst/>
              </a:prstGeom>
              <a:blipFill rotWithShape="1">
                <a:blip r:embed="rId4"/>
                <a:stretch>
                  <a:fillRect l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/>
              <p:cNvSpPr/>
              <p:nvPr/>
            </p:nvSpPr>
            <p:spPr>
              <a:xfrm>
                <a:off x="2586627" y="120391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橢圓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27" y="1203910"/>
                <a:ext cx="360040" cy="360040"/>
              </a:xfrm>
              <a:prstGeom prst="ellipse">
                <a:avLst/>
              </a:prstGeom>
              <a:blipFill rotWithShape="1">
                <a:blip r:embed="rId5"/>
                <a:stretch>
                  <a:fillRect l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2334856" y="1732895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56" y="1732895"/>
                <a:ext cx="360040" cy="360040"/>
              </a:xfrm>
              <a:prstGeom prst="ellipse">
                <a:avLst/>
              </a:prstGeom>
              <a:blipFill rotWithShape="1">
                <a:blip r:embed="rId6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2046824" y="2320034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824" y="2320034"/>
                <a:ext cx="360040" cy="360040"/>
              </a:xfrm>
              <a:prstGeom prst="ellipse">
                <a:avLst/>
              </a:prstGeom>
              <a:blipFill rotWithShape="1">
                <a:blip r:embed="rId7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38712" y="1732895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12" y="1732895"/>
                <a:ext cx="504056" cy="3600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50780" y="1709304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780" y="1709304"/>
                <a:ext cx="504056" cy="3600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14776" y="2788086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76" y="2788086"/>
                <a:ext cx="504056" cy="3600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71232" y="2787471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32" y="2787471"/>
                <a:ext cx="504056" cy="3600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658959" y="2284030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959" y="2284030"/>
                <a:ext cx="504056" cy="36004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945821" y="1745018"/>
                <a:ext cx="50405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21" y="1745018"/>
                <a:ext cx="504056" cy="36004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>
            <a:stCxn id="5" idx="3"/>
            <a:endCxn id="6" idx="7"/>
          </p:cNvCxnSpPr>
          <p:nvPr/>
        </p:nvCxnSpPr>
        <p:spPr>
          <a:xfrm flipH="1">
            <a:off x="1742069" y="971163"/>
            <a:ext cx="285474" cy="28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3"/>
            <a:endCxn id="10" idx="0"/>
          </p:cNvCxnSpPr>
          <p:nvPr/>
        </p:nvCxnSpPr>
        <p:spPr>
          <a:xfrm flipH="1">
            <a:off x="1290740" y="1511223"/>
            <a:ext cx="196743" cy="22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6" idx="5"/>
            <a:endCxn id="11" idx="0"/>
          </p:cNvCxnSpPr>
          <p:nvPr/>
        </p:nvCxnSpPr>
        <p:spPr>
          <a:xfrm>
            <a:off x="1742069" y="1511223"/>
            <a:ext cx="160739" cy="198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0"/>
            <a:endCxn id="7" idx="3"/>
          </p:cNvCxnSpPr>
          <p:nvPr/>
        </p:nvCxnSpPr>
        <p:spPr>
          <a:xfrm flipV="1">
            <a:off x="2514876" y="1511223"/>
            <a:ext cx="124478" cy="22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15" idx="0"/>
            <a:endCxn id="7" idx="5"/>
          </p:cNvCxnSpPr>
          <p:nvPr/>
        </p:nvCxnSpPr>
        <p:spPr>
          <a:xfrm flipH="1" flipV="1">
            <a:off x="2893940" y="1511223"/>
            <a:ext cx="303909" cy="23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7" idx="1"/>
            <a:endCxn id="5" idx="5"/>
          </p:cNvCxnSpPr>
          <p:nvPr/>
        </p:nvCxnSpPr>
        <p:spPr>
          <a:xfrm flipH="1" flipV="1">
            <a:off x="2282129" y="971163"/>
            <a:ext cx="357225" cy="28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4" idx="0"/>
            <a:endCxn id="8" idx="5"/>
          </p:cNvCxnSpPr>
          <p:nvPr/>
        </p:nvCxnSpPr>
        <p:spPr>
          <a:xfrm flipH="1" flipV="1">
            <a:off x="2642169" y="2040208"/>
            <a:ext cx="268818" cy="24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0"/>
            <a:endCxn id="8" idx="3"/>
          </p:cNvCxnSpPr>
          <p:nvPr/>
        </p:nvCxnSpPr>
        <p:spPr>
          <a:xfrm flipV="1">
            <a:off x="2226844" y="2040208"/>
            <a:ext cx="160739" cy="279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3" idx="0"/>
            <a:endCxn id="9" idx="5"/>
          </p:cNvCxnSpPr>
          <p:nvPr/>
        </p:nvCxnSpPr>
        <p:spPr>
          <a:xfrm flipH="1" flipV="1">
            <a:off x="2354137" y="2627347"/>
            <a:ext cx="169123" cy="16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2" idx="0"/>
            <a:endCxn id="9" idx="3"/>
          </p:cNvCxnSpPr>
          <p:nvPr/>
        </p:nvCxnSpPr>
        <p:spPr>
          <a:xfrm flipV="1">
            <a:off x="1866804" y="2627347"/>
            <a:ext cx="232747" cy="16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內容版面配置區 2"/>
              <p:cNvSpPr txBox="1">
                <a:spLocks/>
              </p:cNvSpPr>
              <p:nvPr/>
            </p:nvSpPr>
            <p:spPr>
              <a:xfrm>
                <a:off x="611560" y="4005064"/>
                <a:ext cx="7992888" cy="165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2471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25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517904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21408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76000"/>
                  <a:buFont typeface="Wingdings 2" pitchFamily="18" charset="2"/>
                  <a:buChar char="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 smtClean="0"/>
                  <a:t>假設給定的</a:t>
                </a:r>
                <a:r>
                  <a:rPr lang="en-US" altLang="zh-TW" dirty="0" smtClean="0"/>
                  <a:t>key</a:t>
                </a:r>
                <a:r>
                  <a:rPr lang="zh-TW" altLang="en-US" dirty="0" smtClean="0"/>
                  <a:t>的出現機率為右上表格所顯示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則左上圖為</a:t>
                </a:r>
                <a:r>
                  <a:rPr lang="en-US" altLang="zh-TW" dirty="0" smtClean="0"/>
                  <a:t>optimal binary search tree (expected cost=2.75)</a:t>
                </a:r>
              </a:p>
              <a:p>
                <a:r>
                  <a:rPr lang="zh-TW" altLang="en-US" dirty="0" smtClean="0"/>
                  <a:t>觀察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機率</a:t>
                </a:r>
                <a:r>
                  <a:rPr lang="zh-TW" altLang="en-US" dirty="0"/>
                  <a:t>最大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key</a:t>
                </a:r>
                <a:r>
                  <a:rPr lang="zh-TW" altLang="en-US" dirty="0" smtClean="0"/>
                  <a:t>不見得在</a:t>
                </a:r>
                <a:r>
                  <a:rPr lang="en-US" altLang="zh-TW" dirty="0" smtClean="0"/>
                  <a:t>root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dirty="0" smtClean="0"/>
                  <a:t>不在</a:t>
                </a:r>
                <a:r>
                  <a:rPr lang="en-US" altLang="zh-TW" dirty="0" smtClean="0"/>
                  <a:t>root)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822960" lvl="1" indent="-45720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2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05064"/>
                <a:ext cx="7992888" cy="1656184"/>
              </a:xfrm>
              <a:prstGeom prst="rect">
                <a:avLst/>
              </a:prstGeom>
              <a:blipFill rotWithShape="1">
                <a:blip r:embed="rId14"/>
                <a:stretch>
                  <a:fillRect t="-33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3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暴力法有多暴力</a:t>
            </a:r>
            <a:r>
              <a:rPr lang="en-US" altLang="zh-TW" dirty="0"/>
              <a:t>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個</a:t>
                </a:r>
                <a:r>
                  <a:rPr lang="en-US" altLang="zh-TW" dirty="0" smtClean="0"/>
                  <a:t>node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binary search tree</a:t>
                </a:r>
                <a:r>
                  <a:rPr lang="zh-TW" altLang="en-US" dirty="0" smtClean="0"/>
                  <a:t>總共有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個 </a:t>
                </a:r>
                <a:r>
                  <a:rPr lang="en-US" altLang="zh-TW" dirty="0" smtClean="0"/>
                  <a:t>(Catalan number)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45024"/>
            <a:ext cx="136815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8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43492" y="2060848"/>
                <a:ext cx="7560956" cy="4320480"/>
              </a:xfrm>
            </p:spPr>
            <p:txBody>
              <a:bodyPr/>
              <a:lstStyle/>
              <a:p>
                <a:r>
                  <a:rPr lang="zh-TW" altLang="en-US" dirty="0" smtClean="0"/>
                  <a:t>小觀察</a:t>
                </a:r>
                <a:r>
                  <a:rPr lang="en-US" altLang="zh-TW" dirty="0" smtClean="0"/>
                  <a:t>: binary search tree</a:t>
                </a:r>
                <a:r>
                  <a:rPr lang="zh-TW" altLang="en-US" dirty="0" smtClean="0"/>
                  <a:t>的</a:t>
                </a:r>
                <a:r>
                  <a:rPr lang="en-US" altLang="zh-TW" dirty="0" err="1" smtClean="0"/>
                  <a:t>subtree</a:t>
                </a:r>
                <a:r>
                  <a:rPr lang="zh-TW" altLang="en-US" dirty="0" smtClean="0"/>
                  <a:t>必包含</a:t>
                </a:r>
                <a:r>
                  <a:rPr lang="zh-TW" altLang="en-US" dirty="0"/>
                  <a:t>一段連續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a:rPr lang="en-US" altLang="zh-TW" i="1" dirty="0">
                        <a:latin typeface="Cambria Math"/>
                      </a:rPr>
                      <m:t>1≤</m:t>
                    </m:r>
                    <m:r>
                      <a:rPr lang="en-US" altLang="zh-TW" i="1" dirty="0">
                        <a:latin typeface="Cambria Math"/>
                      </a:rPr>
                      <m:t>𝑖</m:t>
                    </m:r>
                    <m:r>
                      <a:rPr lang="en-US" altLang="zh-TW" i="1" dirty="0">
                        <a:latin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</a:rPr>
                      <m:t>𝑗</m:t>
                    </m:r>
                    <m:r>
                      <a:rPr lang="en-US" altLang="zh-TW" i="1" dirty="0">
                        <a:latin typeface="Cambria Math"/>
                      </a:rPr>
                      <m:t>≤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zh-TW" altLang="en-US" dirty="0"/>
                  <a:t>小</a:t>
                </a:r>
                <a:r>
                  <a:rPr lang="zh-TW" altLang="en-US" dirty="0" smtClean="0"/>
                  <a:t>定理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𝐾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之</a:t>
                </a:r>
                <a:r>
                  <a:rPr lang="en-US" altLang="zh-TW" dirty="0" smtClean="0"/>
                  <a:t>optimal binary search tree. </a:t>
                </a:r>
                <a:r>
                  <a:rPr lang="zh-TW" altLang="en-US" dirty="0" smtClean="0"/>
                  <a:t>則</a:t>
                </a:r>
                <a:r>
                  <a:rPr lang="en-US" altLang="zh-TW" dirty="0" smtClean="0"/>
                  <a:t>T</a:t>
                </a:r>
                <a:r>
                  <a:rPr lang="zh-TW" altLang="en-US" dirty="0"/>
                  <a:t>之</a:t>
                </a:r>
                <a:r>
                  <a:rPr lang="en-US" altLang="zh-TW" dirty="0" err="1" smtClean="0"/>
                  <a:t>subtree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TW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zh-TW" altLang="en-US" dirty="0" smtClean="0"/>
                  <a:t>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這些</a:t>
                </a:r>
                <a:r>
                  <a:rPr lang="en-US" altLang="zh-TW" dirty="0" smtClean="0"/>
                  <a:t>key, </a:t>
                </a:r>
                <a:r>
                  <a:rPr lang="zh-TW" altLang="en-US" dirty="0" smtClean="0"/>
                  <a:t>也必定是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𝐾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這些</a:t>
                </a:r>
                <a:r>
                  <a:rPr lang="en-US" altLang="zh-TW" dirty="0" smtClean="0"/>
                  <a:t>key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optimal binary search tree.</a:t>
                </a:r>
              </a:p>
              <a:p>
                <a:r>
                  <a:rPr lang="zh-TW" altLang="en-US" dirty="0" smtClean="0"/>
                  <a:t>證明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zh-TW" altLang="en-US" dirty="0" smtClean="0"/>
                  <a:t>找出的不是</a:t>
                </a:r>
                <a:r>
                  <a:rPr lang="en-US" altLang="zh-TW" dirty="0" smtClean="0"/>
                  <a:t>optimal binary search tree, </a:t>
                </a:r>
                <a:r>
                  <a:rPr lang="zh-TW" altLang="en-US" dirty="0" smtClean="0"/>
                  <a:t>則表示可以找出一個更好的</a:t>
                </a:r>
                <a:r>
                  <a:rPr lang="en-US" altLang="zh-TW" dirty="0" smtClean="0"/>
                  <a:t>binary search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altLang="zh-TW" dirty="0" smtClean="0"/>
                  <a:t>, expected cost</a:t>
                </a:r>
                <a:r>
                  <a:rPr lang="zh-TW" altLang="en-US" dirty="0" smtClean="0"/>
                  <a:t>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更好</a:t>
                </a:r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則可以</a:t>
                </a:r>
                <a:r>
                  <a:rPr lang="zh-TW" altLang="en-US" dirty="0"/>
                  <a:t>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取代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/>
                      </a:rPr>
                      <m:t>T</m:t>
                    </m:r>
                  </m:oMath>
                </a14:m>
                <a:r>
                  <a:rPr lang="zh-TW" altLang="en-US" dirty="0" smtClean="0"/>
                  <a:t>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/>
                  <a:t>得到</a:t>
                </a:r>
                <a:r>
                  <a:rPr lang="zh-TW" altLang="en-US" dirty="0" smtClean="0"/>
                  <a:t>一個比</a:t>
                </a:r>
                <a:r>
                  <a:rPr lang="en-US" altLang="zh-TW" dirty="0" smtClean="0"/>
                  <a:t>T cost</a:t>
                </a:r>
                <a:r>
                  <a:rPr lang="zh-TW" altLang="en-US" dirty="0" smtClean="0"/>
                  <a:t>更低的</a:t>
                </a:r>
                <a:r>
                  <a:rPr lang="en-US" altLang="zh-TW" dirty="0" smtClean="0"/>
                  <a:t>binary search tree (</a:t>
                </a:r>
                <a:r>
                  <a:rPr lang="zh-TW" altLang="en-US" dirty="0" smtClean="0"/>
                  <a:t>矛盾</a:t>
                </a:r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92" y="2060848"/>
                <a:ext cx="7560956" cy="4320480"/>
              </a:xfrm>
              <a:blipFill rotWithShape="1">
                <a:blip r:embed="rId2"/>
                <a:stretch>
                  <a:fillRect t="-1269" r="-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83568" y="404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smtClean="0"/>
              <a:t>Dynamic Programming</a:t>
            </a:r>
            <a:r>
              <a:rPr lang="zh-TW" altLang="en-US" dirty="0" smtClean="0"/>
              <a:t>出招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1620389"/>
            <a:ext cx="29137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Optimal Substructure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012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橢圓 12"/>
              <p:cNvSpPr/>
              <p:nvPr/>
            </p:nvSpPr>
            <p:spPr>
              <a:xfrm>
                <a:off x="899592" y="3573016"/>
                <a:ext cx="864096" cy="23042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橢圓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573016"/>
                <a:ext cx="864096" cy="230425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35896" y="16288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/>
              <p:cNvSpPr/>
              <p:nvPr/>
            </p:nvSpPr>
            <p:spPr>
              <a:xfrm>
                <a:off x="2627784" y="2420888"/>
                <a:ext cx="864096" cy="2304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橢圓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20888"/>
                <a:ext cx="864096" cy="2304256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/>
          <p:cNvSpPr/>
          <p:nvPr/>
        </p:nvSpPr>
        <p:spPr>
          <a:xfrm>
            <a:off x="4192595" y="23488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976571" y="314983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860032" y="322136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685890" y="1322999"/>
                <a:ext cx="374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90" y="1322999"/>
                <a:ext cx="3740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297540" y="4725144"/>
                <a:ext cx="152458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40" y="4725144"/>
                <a:ext cx="1524584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355977" y="1201146"/>
                <a:ext cx="37444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𝑑𝑒𝑝𝑡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</m:e>
                    </m:nary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𝑑𝑒𝑝𝑡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7" y="1201146"/>
                <a:ext cx="3744415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9121" t="-68868" b="-10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950702" y="4581128"/>
                <a:ext cx="3744415" cy="779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𝑑𝑒𝑝𝑡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</m:e>
                    </m:nary>
                    <m:r>
                      <a:rPr lang="en-US" altLang="zh-TW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𝑑𝑒𝑝𝑡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+1)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702" y="4581128"/>
                <a:ext cx="3744415" cy="779316"/>
              </a:xfrm>
              <a:prstGeom prst="rect">
                <a:avLst/>
              </a:prstGeom>
              <a:blipFill rotWithShape="1">
                <a:blip r:embed="rId7"/>
                <a:stretch>
                  <a:fillRect l="-5863" t="-50000" b="-85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408619" y="1865025"/>
                <a:ext cx="1512168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619" y="1865025"/>
                <a:ext cx="1512168" cy="391646"/>
              </a:xfrm>
              <a:prstGeom prst="rect">
                <a:avLst/>
              </a:prstGeom>
              <a:blipFill rotWithShape="1"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32903" y="5877272"/>
                <a:ext cx="1135488" cy="400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TW" b="0" i="0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03" y="5877272"/>
                <a:ext cx="1135488" cy="400879"/>
              </a:xfrm>
              <a:prstGeom prst="rect">
                <a:avLst/>
              </a:prstGeom>
              <a:blipFill rotWithShape="1"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076056" y="2274405"/>
                <a:ext cx="2526519" cy="400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𝐶</m:t>
                      </m:r>
                      <m:r>
                        <a:rPr lang="en-US" altLang="zh-TW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b="0" i="1" smtClean="0">
                          <a:latin typeface="Cambria Math"/>
                        </a:rPr>
                        <m:t>𝐶</m:t>
                      </m:r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274405"/>
                <a:ext cx="2526519" cy="400879"/>
              </a:xfrm>
              <a:prstGeom prst="rect">
                <a:avLst/>
              </a:prstGeom>
              <a:blipFill rotWithShape="1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7085862" y="2660531"/>
            <a:ext cx="7072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矛盾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51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4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920880" cy="936104"/>
          </a:xfrm>
        </p:spPr>
        <p:txBody>
          <a:bodyPr/>
          <a:lstStyle/>
          <a:p>
            <a:r>
              <a:rPr lang="en-US" altLang="zh-TW" dirty="0"/>
              <a:t>Dynamic Programming</a:t>
            </a:r>
            <a:r>
              <a:rPr lang="zh-TW" altLang="en-US" dirty="0"/>
              <a:t>出</a:t>
            </a:r>
            <a:r>
              <a:rPr lang="zh-TW" altLang="en-US" dirty="0" smtClean="0"/>
              <a:t>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1008112"/>
          </a:xfrm>
        </p:spPr>
        <p:txBody>
          <a:bodyPr/>
          <a:lstStyle/>
          <a:p>
            <a:r>
              <a:rPr lang="zh-TW" altLang="en-US" dirty="0" smtClean="0"/>
              <a:t>如何用小問題的答案組出大問題的答案</a:t>
            </a:r>
            <a:r>
              <a:rPr lang="en-US" altLang="zh-TW" dirty="0" smtClean="0"/>
              <a:t>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ABD-7B9C-41F6-A76D-F4D3DC3F142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989375" y="3388350"/>
            <a:ext cx="864096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33680" y="5692606"/>
                <a:ext cx="1775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0" y="5692606"/>
                <a:ext cx="177548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/>
          <p:cNvSpPr/>
          <p:nvPr/>
        </p:nvSpPr>
        <p:spPr>
          <a:xfrm>
            <a:off x="1967691" y="274027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73551" y="3316342"/>
            <a:ext cx="864096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76008" y="2771636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8" y="2771636"/>
                <a:ext cx="46243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73551" y="5670292"/>
                <a:ext cx="180421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51" y="5670292"/>
                <a:ext cx="1804212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7929" y="6061938"/>
                <a:ext cx="1794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29" y="6061938"/>
                <a:ext cx="179472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55304" y="6061938"/>
                <a:ext cx="16407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04" y="6061938"/>
                <a:ext cx="1640706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690138" y="2596262"/>
                <a:ext cx="1935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選出一</a:t>
                </a:r>
                <a:r>
                  <a:rPr lang="en-US" altLang="zh-TW" dirty="0" smtClean="0"/>
                  <a:t>r,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138" y="2596262"/>
                <a:ext cx="193540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516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圓角矩形 13"/>
          <p:cNvSpPr/>
          <p:nvPr/>
        </p:nvSpPr>
        <p:spPr>
          <a:xfrm>
            <a:off x="4625540" y="2132856"/>
            <a:ext cx="3906900" cy="429841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046971" y="5306449"/>
                <a:ext cx="1238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71" y="5306449"/>
                <a:ext cx="123803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6198388" y="23479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6804248" y="2924036"/>
            <a:ext cx="864096" cy="2304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206705" y="2379330"/>
                <a:ext cx="432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05" y="2379330"/>
                <a:ext cx="4324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804248" y="5277986"/>
                <a:ext cx="177420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277986"/>
                <a:ext cx="1774204" cy="391646"/>
              </a:xfrm>
              <a:prstGeom prst="rect">
                <a:avLst/>
              </a:prstGeom>
              <a:blipFill rotWithShape="1"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930753" y="5676133"/>
                <a:ext cx="1470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53" y="5676133"/>
                <a:ext cx="147046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86001" y="5669632"/>
                <a:ext cx="157382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01" y="5669632"/>
                <a:ext cx="1573828" cy="391646"/>
              </a:xfrm>
              <a:prstGeom prst="rect">
                <a:avLst/>
              </a:prstGeom>
              <a:blipFill rotWithShape="1"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353273" y="534171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null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316746" y="5727524"/>
                <a:ext cx="658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46" y="5727524"/>
                <a:ext cx="65844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6" grpId="0"/>
      <p:bldP spid="16" grpId="1"/>
      <p:bldP spid="17" grpId="0" animBg="1"/>
      <p:bldP spid="18" grpId="0" animBg="1"/>
      <p:bldP spid="19" grpId="0"/>
      <p:bldP spid="20" grpId="0"/>
      <p:bldP spid="21" grpId="0"/>
      <p:bldP spid="21" grpId="1"/>
      <p:bldP spid="22" grpId="0"/>
      <p:bldP spid="23" grpId="0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p1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dp1</Template>
  <TotalTime>8308</TotalTime>
  <Words>497</Words>
  <Application>Microsoft Office PowerPoint</Application>
  <PresentationFormat>如螢幕大小 (4:3)</PresentationFormat>
  <Paragraphs>268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微軟正黑體</vt:lpstr>
      <vt:lpstr>新細明體</vt:lpstr>
      <vt:lpstr>Calibri</vt:lpstr>
      <vt:lpstr>Cambria Math</vt:lpstr>
      <vt:lpstr>Consolas</vt:lpstr>
      <vt:lpstr>Corbel</vt:lpstr>
      <vt:lpstr>Courier New</vt:lpstr>
      <vt:lpstr>Wingdings</vt:lpstr>
      <vt:lpstr>Wingdings 2</vt:lpstr>
      <vt:lpstr>dp1</vt:lpstr>
      <vt:lpstr>Dynamic Programming III</vt:lpstr>
      <vt:lpstr>翻譯機問題</vt:lpstr>
      <vt:lpstr>翻譯機問題Optimal Binary Search Tree</vt:lpstr>
      <vt:lpstr>PowerPoint 簡報</vt:lpstr>
      <vt:lpstr>PowerPoint 簡報</vt:lpstr>
      <vt:lpstr>暴力法有多暴力?</vt:lpstr>
      <vt:lpstr>PowerPoint 簡報</vt:lpstr>
      <vt:lpstr>PowerPoint 簡報</vt:lpstr>
      <vt:lpstr>Dynamic Programming出招</vt:lpstr>
      <vt:lpstr>Dynamic Programming出招</vt:lpstr>
      <vt:lpstr>PowerPoint 簡報</vt:lpstr>
      <vt:lpstr>Dynamic Programming出招</vt:lpstr>
      <vt:lpstr>PowerPoint 簡報</vt:lpstr>
      <vt:lpstr>大家來練習</vt:lpstr>
      <vt:lpstr>PowerPoint 簡報</vt:lpstr>
      <vt:lpstr>Dynamic Programming出招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III</dc:title>
  <dc:creator>Hsin-Mu Tsai</dc:creator>
  <cp:lastModifiedBy>hsinmu</cp:lastModifiedBy>
  <cp:revision>65</cp:revision>
  <cp:lastPrinted>2011-04-01T00:04:30Z</cp:lastPrinted>
  <dcterms:created xsi:type="dcterms:W3CDTF">2011-03-31T02:47:54Z</dcterms:created>
  <dcterms:modified xsi:type="dcterms:W3CDTF">2014-10-23T06:03:20Z</dcterms:modified>
</cp:coreProperties>
</file>