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8"/>
  </p:notesMasterIdLst>
  <p:sldIdLst>
    <p:sldId id="256" r:id="rId2"/>
    <p:sldId id="258" r:id="rId3"/>
    <p:sldId id="257" r:id="rId4"/>
    <p:sldId id="271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B4D33918-BA6E-4ABD-B2A7-EBEE975BC1E4}" type="datetimeFigureOut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Evidence-based Scheduling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smtClean="0"/>
              <a:t>2012/11/22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Obsessive-compulsive disorder not </a:t>
            </a:r>
            <a:r>
              <a:rPr lang="en-US" altLang="zh-TW" b="1" dirty="0" smtClean="0"/>
              <a:t>required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How do we accounts for all sorts of interruptions?</a:t>
            </a:r>
          </a:p>
          <a:p>
            <a:r>
              <a:rPr lang="en-US" altLang="zh-TW" dirty="0" smtClean="0"/>
              <a:t>As long as we keep the clock running when we are interrupted, we are fine.</a:t>
            </a:r>
          </a:p>
          <a:p>
            <a:r>
              <a:rPr lang="en-US" altLang="zh-TW" dirty="0" smtClean="0"/>
              <a:t>Original estimates: {2</a:t>
            </a:r>
            <a:r>
              <a:rPr lang="en-US" altLang="zh-TW" dirty="0"/>
              <a:t>, 2, 2, 2, 2, 2, 2, 2, 2, 2, 2, … } </a:t>
            </a:r>
            <a:endParaRPr lang="en-US" altLang="zh-TW" dirty="0" smtClean="0"/>
          </a:p>
          <a:p>
            <a:r>
              <a:rPr lang="en-US" altLang="zh-TW" dirty="0" smtClean="0"/>
              <a:t>Actual time </a:t>
            </a:r>
            <a:r>
              <a:rPr lang="en-US" altLang="zh-TW" dirty="0"/>
              <a:t>with interruptions:{2, 2, 2, 2, 4, 2, 2, 2, 2, 4, 2, … } </a:t>
            </a:r>
            <a:endParaRPr lang="en-US" altLang="zh-TW" dirty="0" smtClean="0"/>
          </a:p>
          <a:p>
            <a:r>
              <a:rPr lang="en-US" altLang="zh-TW" dirty="0"/>
              <a:t>Velocities: {1, 1, 1, 1, 0.5, 1, 1, 1, 1, 0.5, 1, … } </a:t>
            </a:r>
            <a:endParaRPr lang="en-US" altLang="zh-TW" dirty="0" smtClean="0"/>
          </a:p>
          <a:p>
            <a:r>
              <a:rPr lang="en-US" altLang="zh-TW" dirty="0" smtClean="0"/>
              <a:t>Monte Carlo simulations take the probability of interruptions into account!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4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 types of programmers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When developers get interrupted, they can either </a:t>
            </a:r>
          </a:p>
          <a:p>
            <a:pPr lvl="1"/>
            <a:r>
              <a:rPr lang="en-US" altLang="zh-TW" dirty="0"/>
              <a:t>make a big stink about putting the interruption on their timesheet and in their estimates, so management can see just how much time is being wasted on fishing conversation, or </a:t>
            </a:r>
          </a:p>
          <a:p>
            <a:pPr lvl="1"/>
            <a:r>
              <a:rPr lang="en-US" altLang="zh-TW" dirty="0"/>
              <a:t>make a big stink about refusing to put it on their timesheet, just letting the feature they were working on slip, because they refuse to pad </a:t>
            </a:r>
            <a:r>
              <a:rPr lang="en-US" altLang="zh-TW" i="1" dirty="0"/>
              <a:t>their</a:t>
            </a:r>
            <a:r>
              <a:rPr lang="en-US" altLang="zh-TW" dirty="0"/>
              <a:t> estimates which were </a:t>
            </a:r>
            <a:r>
              <a:rPr lang="en-US" altLang="zh-TW" i="1" dirty="0"/>
              <a:t>perfectly correct</a:t>
            </a:r>
            <a:r>
              <a:rPr lang="en-US" altLang="zh-TW" dirty="0"/>
              <a:t> with stupid conversation about fishing expeditions to which they </a:t>
            </a:r>
            <a:r>
              <a:rPr lang="en-US" altLang="zh-TW" i="1" dirty="0"/>
              <a:t>weren’t even </a:t>
            </a:r>
            <a:r>
              <a:rPr lang="en-US" altLang="zh-TW" i="1" dirty="0" smtClean="0"/>
              <a:t>invited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EBS gives the same results.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9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Manage your projects </a:t>
            </a:r>
            <a:r>
              <a:rPr lang="en-US" altLang="zh-TW" b="1" dirty="0" smtClean="0"/>
              <a:t>actively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63" y="3717032"/>
            <a:ext cx="2828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47666"/>
            <a:ext cx="4741540" cy="245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5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Buffer in the 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feature ideas </a:t>
            </a:r>
          </a:p>
          <a:p>
            <a:r>
              <a:rPr lang="en-US" altLang="zh-TW" dirty="0"/>
              <a:t>Responding to the competition </a:t>
            </a:r>
          </a:p>
          <a:p>
            <a:r>
              <a:rPr lang="en-US" altLang="zh-TW" dirty="0"/>
              <a:t>Integration (getting everyone’s code to work together when it’s merged) </a:t>
            </a:r>
          </a:p>
          <a:p>
            <a:r>
              <a:rPr lang="en-US" altLang="zh-TW" dirty="0"/>
              <a:t>Debugging time </a:t>
            </a:r>
          </a:p>
          <a:p>
            <a:r>
              <a:rPr lang="en-US" altLang="zh-TW" dirty="0"/>
              <a:t>Usability testing (and incorporating the results of those tests into the product). </a:t>
            </a:r>
          </a:p>
          <a:p>
            <a:r>
              <a:rPr lang="en-US" altLang="zh-TW" dirty="0"/>
              <a:t>Beta tests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Will it converge and lower?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05921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3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few more points: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altLang="zh-TW" dirty="0" smtClean="0"/>
              <a:t>Only </a:t>
            </a:r>
            <a:r>
              <a:rPr lang="en-US" altLang="zh-TW" dirty="0"/>
              <a:t>the programmer doing the work can create the estimate</a:t>
            </a:r>
            <a:r>
              <a:rPr lang="en-US" altLang="zh-TW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altLang="zh-TW" dirty="0"/>
              <a:t>Fix bugs as you find them, and charge the time back to the original task</a:t>
            </a:r>
            <a:r>
              <a:rPr lang="en-US" altLang="zh-TW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altLang="zh-TW" dirty="0"/>
              <a:t>Don’t let managers badger developers into shorter </a:t>
            </a:r>
            <a:r>
              <a:rPr lang="en-US" altLang="zh-TW" dirty="0" smtClean="0"/>
              <a:t>estimates.</a:t>
            </a:r>
          </a:p>
          <a:p>
            <a:pPr marL="525780" indent="-457200">
              <a:buFont typeface="+mj-lt"/>
              <a:buAutoNum type="arabicPeriod"/>
            </a:pPr>
            <a:r>
              <a:rPr lang="en-US" altLang="zh-TW" dirty="0"/>
              <a:t>A schedule is a box of wood </a:t>
            </a:r>
            <a:r>
              <a:rPr lang="en-US" altLang="zh-TW" dirty="0" smtClean="0"/>
              <a:t>blocks.</a:t>
            </a:r>
          </a:p>
          <a:p>
            <a:pPr marL="365760" lvl="1" indent="0">
              <a:buNone/>
            </a:pPr>
            <a:r>
              <a:rPr lang="en-US" altLang="zh-TW" dirty="0" smtClean="0"/>
              <a:t>“use it as a chance to remove unnecessary features“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0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Can we use this for our daily tasks?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http://www.joelonsoftware.com/items/2007/10/26.html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Why do you need a schedule?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Bad example (no schedule):</a:t>
            </a:r>
          </a:p>
          <a:p>
            <a:pPr lvl="1"/>
            <a:r>
              <a:rPr lang="en-US" altLang="zh-TW" dirty="0" smtClean="0"/>
              <a:t>Amtrak’s Acela: express train from Boston to Washington, DC</a:t>
            </a:r>
            <a:br>
              <a:rPr lang="en-US" altLang="zh-TW" dirty="0" smtClean="0"/>
            </a:br>
            <a:r>
              <a:rPr lang="en-US" altLang="zh-TW" dirty="0" smtClean="0"/>
              <a:t>PR campaign starts before it finishes: </a:t>
            </a:r>
            <a:r>
              <a:rPr lang="zh-TW" altLang="en-US" dirty="0" smtClean="0"/>
              <a:t>看得到吃不到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Lotus 1-2-3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Microsoft Excel</a:t>
            </a:r>
          </a:p>
          <a:p>
            <a:pPr lvl="1"/>
            <a:r>
              <a:rPr lang="en-US" altLang="zh-TW" dirty="0" smtClean="0"/>
              <a:t>Netscape 5.0: 2 years late, 80%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/>
              <a:t> 20%</a:t>
            </a:r>
          </a:p>
          <a:p>
            <a:r>
              <a:rPr lang="en-US" altLang="zh-TW" dirty="0" smtClean="0"/>
              <a:t>Why? ‘Cause the programmers do not want to make a schedule.</a:t>
            </a:r>
          </a:p>
          <a:p>
            <a:pPr lvl="1"/>
            <a:r>
              <a:rPr lang="en-US" altLang="zh-TW" dirty="0" smtClean="0"/>
              <a:t>No use. Not realistic</a:t>
            </a:r>
          </a:p>
          <a:p>
            <a:pPr lvl="1"/>
            <a:r>
              <a:rPr lang="en-US" altLang="zh-TW" dirty="0" smtClean="0"/>
              <a:t>Real pain in the ***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Amtrak’s Acela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18457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9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1284" y="692696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Lotus 1-2-3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0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Break’er</a:t>
            </a:r>
            <a:r>
              <a:rPr lang="en-US" altLang="zh-TW" dirty="0" smtClean="0"/>
              <a:t> down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 unit: hours, not days (nothing more than 16 </a:t>
            </a:r>
            <a:r>
              <a:rPr lang="en-US" altLang="zh-TW" dirty="0" err="1" smtClean="0"/>
              <a:t>hrs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It forces you to figure out the details (start to design)</a:t>
            </a:r>
          </a:p>
          <a:p>
            <a:r>
              <a:rPr lang="en-US" altLang="zh-TW" dirty="0" smtClean="0"/>
              <a:t>(no details, then no way to figure out the time)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Track elapsed </a:t>
            </a:r>
            <a:r>
              <a:rPr lang="en-US" altLang="zh-TW" b="1" dirty="0" smtClean="0"/>
              <a:t>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Estimate is always wrong (almost):</a:t>
            </a:r>
          </a:p>
          <a:p>
            <a:pPr lvl="1"/>
            <a:r>
              <a:rPr lang="en-US" altLang="zh-TW" dirty="0" smtClean="0"/>
              <a:t>Unpredictable bugs</a:t>
            </a:r>
          </a:p>
          <a:p>
            <a:pPr lvl="1"/>
            <a:r>
              <a:rPr lang="en-US" altLang="zh-TW" dirty="0" smtClean="0"/>
              <a:t>Interruptions</a:t>
            </a:r>
          </a:p>
          <a:p>
            <a:pPr lvl="1"/>
            <a:r>
              <a:rPr lang="en-US" altLang="zh-TW" dirty="0" smtClean="0"/>
              <a:t>(Hard drive/machine failure)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火災警報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老師突然請導生宴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Know how much time you </a:t>
            </a:r>
            <a:br>
              <a:rPr lang="en-US" altLang="zh-TW" dirty="0" smtClean="0"/>
            </a:br>
            <a:r>
              <a:rPr lang="en-US" altLang="zh-TW" dirty="0" smtClean="0"/>
              <a:t>ACTUALLY spent on each task</a:t>
            </a:r>
          </a:p>
          <a:p>
            <a:r>
              <a:rPr lang="en-US" altLang="zh-TW" dirty="0" smtClean="0"/>
              <a:t>Get the </a:t>
            </a:r>
            <a:r>
              <a:rPr lang="en-US" altLang="zh-TW" i="1" dirty="0" smtClean="0"/>
              <a:t>velocity (</a:t>
            </a:r>
            <a:r>
              <a:rPr lang="zh-TW" altLang="en-US" i="1" dirty="0" smtClean="0"/>
              <a:t>斜率</a:t>
            </a:r>
            <a:r>
              <a:rPr lang="en-US" altLang="zh-TW" i="1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18577"/>
            <a:ext cx="3767945" cy="383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9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Track elapsed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b="1" dirty="0" smtClean="0"/>
              <a:t>velocity</a:t>
            </a:r>
            <a:r>
              <a:rPr lang="en-US" altLang="zh-TW" dirty="0" smtClean="0"/>
              <a:t> can be:</a:t>
            </a:r>
          </a:p>
          <a:p>
            <a:pPr lvl="1"/>
            <a:r>
              <a:rPr lang="en-US" altLang="zh-TW" dirty="0" smtClean="0"/>
              <a:t>1.0 1.0 1.0 1.0 ….</a:t>
            </a:r>
          </a:p>
          <a:p>
            <a:pPr lvl="1"/>
            <a:r>
              <a:rPr lang="en-US" altLang="zh-TW" dirty="0"/>
              <a:t>0.1, 0.5, 1.7, 0.2, 1.2, 0.9, </a:t>
            </a:r>
            <a:r>
              <a:rPr lang="en-US" altLang="zh-TW" dirty="0" smtClean="0"/>
              <a:t>13.0, ….</a:t>
            </a:r>
          </a:p>
          <a:p>
            <a:pPr lvl="1"/>
            <a:r>
              <a:rPr lang="en-US" altLang="zh-TW" dirty="0"/>
              <a:t>0.6, 0.5, 0.6, 0.6, 0.5, 0.6, 0.7, </a:t>
            </a:r>
            <a:r>
              <a:rPr lang="en-US" altLang="zh-TW" dirty="0" smtClean="0"/>
              <a:t>0.6, ….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5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Simulate the Future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28800"/>
            <a:ext cx="6777317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Monte Carlo method: create 100 possible scenarios for </a:t>
            </a:r>
            <a:r>
              <a:rPr lang="en-US" altLang="zh-TW" dirty="0" smtClean="0"/>
              <a:t>the </a:t>
            </a:r>
            <a:r>
              <a:rPr lang="en-US" altLang="zh-TW" dirty="0"/>
              <a:t>future.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Each </a:t>
            </a:r>
            <a:r>
              <a:rPr lang="en-US" altLang="zh-TW" dirty="0"/>
              <a:t>of these possible futures has 1% probability, so you can make a chart of the probability that you will ship by any given date.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/>
              <a:t>1.0 1.0 1.0 1.0 ….</a:t>
            </a:r>
          </a:p>
          <a:p>
            <a:pPr lvl="1"/>
            <a:r>
              <a:rPr lang="en-US" altLang="zh-TW" dirty="0"/>
              <a:t>0.1, 0.5, 1.7, 0.2, 1.2, 0.9, 13.0, ….</a:t>
            </a:r>
          </a:p>
          <a:p>
            <a:pPr lvl="1"/>
            <a:r>
              <a:rPr lang="en-US" altLang="zh-TW" dirty="0"/>
              <a:t>0.6, 0.5, 0.6, 0.6, 0.5, 0.6, 0.7, 0.6, </a:t>
            </a:r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Holidays, vacations, etc.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45370"/>
              </p:ext>
            </p:extLst>
          </p:nvPr>
        </p:nvGraphicFramePr>
        <p:xfrm>
          <a:off x="1043608" y="3429000"/>
          <a:ext cx="6777037" cy="15515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0787"/>
                <a:gridCol w="889375"/>
                <a:gridCol w="889375"/>
                <a:gridCol w="889375"/>
                <a:gridCol w="889375"/>
                <a:gridCol w="889375"/>
                <a:gridCol w="889375"/>
              </a:tblGrid>
              <a:tr h="34152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Estimate:</a:t>
                      </a:r>
                      <a:endParaRPr lang="en-US" sz="1700" b="0" dirty="0">
                        <a:effectLst/>
                      </a:endParaRP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4</a:t>
                      </a: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8</a:t>
                      </a: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 dirty="0">
                          <a:effectLst/>
                        </a:rPr>
                        <a:t>2</a:t>
                      </a: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8</a:t>
                      </a: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16</a:t>
                      </a: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endParaRPr lang="zh-TW" altLang="en-US" sz="1700">
                        <a:effectLst/>
                      </a:endParaRPr>
                    </a:p>
                  </a:txBody>
                  <a:tcPr marL="85380" marR="85380" marT="42690" marB="42690" anchor="ctr"/>
                </a:tc>
              </a:tr>
              <a:tr h="59766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Random Velocity</a:t>
                      </a:r>
                      <a:r>
                        <a:rPr lang="en-US" sz="1700" dirty="0" smtClean="0">
                          <a:effectLst/>
                        </a:rPr>
                        <a:t>:</a:t>
                      </a:r>
                      <a:br>
                        <a:rPr lang="en-US" sz="1700" dirty="0" smtClean="0">
                          <a:effectLst/>
                        </a:rPr>
                      </a:br>
                      <a:r>
                        <a:rPr lang="en-US" sz="1700" dirty="0" smtClean="0">
                          <a:effectLst/>
                        </a:rPr>
                        <a:t>(from history)</a:t>
                      </a:r>
                      <a:endParaRPr lang="en-US" sz="1700" b="0" dirty="0">
                        <a:effectLst/>
                      </a:endParaRP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 dirty="0">
                          <a:effectLst/>
                        </a:rPr>
                        <a:t>0.6</a:t>
                      </a: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0.5</a:t>
                      </a: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0.6</a:t>
                      </a: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0.6</a:t>
                      </a: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 dirty="0">
                          <a:effectLst/>
                        </a:rPr>
                        <a:t>0.5</a:t>
                      </a: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Total:</a:t>
                      </a:r>
                      <a:endParaRPr lang="en-US" sz="1700" b="1">
                        <a:effectLst/>
                      </a:endParaRPr>
                    </a:p>
                  </a:txBody>
                  <a:tcPr marL="85380" marR="85380" marT="42690" marB="42690" anchor="ctr"/>
                </a:tc>
              </a:tr>
              <a:tr h="34152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E/V:</a:t>
                      </a:r>
                      <a:endParaRPr lang="en-US" sz="1700" b="0">
                        <a:effectLst/>
                      </a:endParaRP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6.7</a:t>
                      </a:r>
                      <a:endParaRPr lang="en-US" altLang="zh-TW" sz="1700" b="1">
                        <a:effectLst/>
                      </a:endParaRP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16</a:t>
                      </a:r>
                      <a:endParaRPr lang="en-US" altLang="zh-TW" sz="1700" b="1">
                        <a:effectLst/>
                      </a:endParaRP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3.3</a:t>
                      </a:r>
                      <a:endParaRPr lang="en-US" altLang="zh-TW" sz="1700" b="1">
                        <a:effectLst/>
                      </a:endParaRP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13.3</a:t>
                      </a:r>
                      <a:endParaRPr lang="en-US" altLang="zh-TW" sz="1700" b="1">
                        <a:effectLst/>
                      </a:endParaRP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>
                          <a:effectLst/>
                        </a:rPr>
                        <a:t>32</a:t>
                      </a:r>
                      <a:endParaRPr lang="en-US" altLang="zh-TW" sz="1700" b="1">
                        <a:effectLst/>
                      </a:endParaRPr>
                    </a:p>
                  </a:txBody>
                  <a:tcPr marL="85380" marR="85380" marT="42690" marB="426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700" dirty="0">
                          <a:effectLst/>
                        </a:rPr>
                        <a:t>71.3</a:t>
                      </a:r>
                      <a:endParaRPr lang="en-US" altLang="zh-TW" sz="1700" b="1" dirty="0">
                        <a:effectLst/>
                      </a:endParaRPr>
                    </a:p>
                  </a:txBody>
                  <a:tcPr marL="85380" marR="85380" marT="42690" marB="426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3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856</TotalTime>
  <Words>559</Words>
  <Application>Microsoft Office PowerPoint</Application>
  <PresentationFormat>如螢幕大小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course information</vt:lpstr>
      <vt:lpstr>Evidence-based Scheduling</vt:lpstr>
      <vt:lpstr>Reference</vt:lpstr>
      <vt:lpstr>Why do you need a schedule?</vt:lpstr>
      <vt:lpstr>Amtrak’s Acela</vt:lpstr>
      <vt:lpstr>Lotus 1-2-3</vt:lpstr>
      <vt:lpstr>Break’er down</vt:lpstr>
      <vt:lpstr>Track elapsed time</vt:lpstr>
      <vt:lpstr>Track elapsed time</vt:lpstr>
      <vt:lpstr>Simulate the Future</vt:lpstr>
      <vt:lpstr>Obsessive-compulsive disorder not required</vt:lpstr>
      <vt:lpstr>2 types of programmers</vt:lpstr>
      <vt:lpstr>Manage your projects actively</vt:lpstr>
      <vt:lpstr>Buffer in the schedule</vt:lpstr>
      <vt:lpstr>Will it converge and lower?</vt:lpstr>
      <vt:lpstr>A few more points:</vt:lpstr>
      <vt:lpstr>Can we use this for our daily tasks?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Evidence-based Scheduling</dc:title>
  <dc:creator>Hsin-Mu Tsai</dc:creator>
  <cp:lastModifiedBy>hsinmu</cp:lastModifiedBy>
  <cp:revision>11</cp:revision>
  <cp:lastPrinted>2011-04-29T00:17:10Z</cp:lastPrinted>
  <dcterms:created xsi:type="dcterms:W3CDTF">2011-04-28T17:22:39Z</dcterms:created>
  <dcterms:modified xsi:type="dcterms:W3CDTF">2012-11-22T05:23:14Z</dcterms:modified>
</cp:coreProperties>
</file>