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83" r:id="rId9"/>
    <p:sldId id="268" r:id="rId10"/>
    <p:sldId id="261" r:id="rId11"/>
    <p:sldId id="262" r:id="rId12"/>
    <p:sldId id="284" r:id="rId13"/>
    <p:sldId id="264" r:id="rId14"/>
    <p:sldId id="285" r:id="rId15"/>
    <p:sldId id="287" r:id="rId16"/>
    <p:sldId id="288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8" r:id="rId26"/>
    <p:sldId id="319" r:id="rId27"/>
    <p:sldId id="320" r:id="rId28"/>
    <p:sldId id="316" r:id="rId29"/>
    <p:sldId id="317" r:id="rId30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0D73038-F710-4B4F-A140-24AD75F5A160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B211347-9AA1-4C90-B6BB-0C57BCB87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151-0BBC-42F0-8BC4-AD560523AB9B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CEB-B36C-43FB-BAAE-2B8B94E671DC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DC1-CA4E-4915-8C15-23EF44D23236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46-AC06-4BA6-8002-4E50B0EDF09E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1EB4-E410-4FC3-8456-49EEB4FE9BF4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1454-7B33-4635-B3D9-478FB0A22A60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BA4-E1A1-4100-ABF0-7E605C4AC8EE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D1E-3FC3-4C54-95CC-B7D578E70E09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7027-0DAC-4143-89C2-3B98FE0FF425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73B-E517-4A28-8733-1286FD38382D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54CA-240F-4C5F-9DFC-02E17A8669F8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505B1AD-FE0C-47AF-B4E9-60ADB8519616}" type="datetime1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Graph 1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2011/10/28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76528" y="661444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連載</a:t>
            </a:r>
            <a:r>
              <a:rPr lang="en-US" altLang="zh-TW" dirty="0" smtClean="0"/>
              <a:t>: </a:t>
            </a:r>
            <a:r>
              <a:rPr lang="zh-TW" altLang="en-US" dirty="0" smtClean="0"/>
              <a:t>學生上課睡覺姿勢大全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41658" y="1030776"/>
            <a:ext cx="469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http://www.wretch.cc/blog/chi771027/26489957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4"/>
            <a:ext cx="3772658" cy="439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8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有連接的</a:t>
            </a:r>
            <a:r>
              <a:rPr lang="en-US" altLang="zh-TW" dirty="0" smtClean="0"/>
              <a:t>(connected)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b="1" dirty="0" smtClean="0"/>
              <a:t>In undirected graph:</a:t>
            </a:r>
            <a:endParaRPr lang="en-US" altLang="zh-TW" b="1" dirty="0"/>
          </a:p>
          <a:p>
            <a:r>
              <a:rPr lang="en-US" altLang="zh-TW" dirty="0" smtClean="0"/>
              <a:t>Vertices u and v are said to be </a:t>
            </a:r>
            <a:r>
              <a:rPr lang="en-US" altLang="zh-TW" b="1" u="sng" dirty="0" smtClean="0"/>
              <a:t>connected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iff</a:t>
            </a:r>
            <a:endParaRPr lang="en-US" altLang="zh-TW" dirty="0" smtClean="0"/>
          </a:p>
          <a:p>
            <a:r>
              <a:rPr lang="en-US" altLang="zh-TW" dirty="0" smtClean="0"/>
              <a:t>there is a path from u to v. (graph &amp; digraph)</a:t>
            </a:r>
          </a:p>
          <a:p>
            <a:endParaRPr lang="en-US" altLang="zh-TW" dirty="0"/>
          </a:p>
          <a:p>
            <a:r>
              <a:rPr lang="en-US" altLang="zh-TW" b="1" dirty="0" smtClean="0"/>
              <a:t>Connected graph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iff</a:t>
            </a:r>
            <a:r>
              <a:rPr lang="en-US" altLang="zh-TW" dirty="0" smtClean="0"/>
              <a:t> every pair of distinct vertices u and v in V(G) is connected</a:t>
            </a:r>
          </a:p>
          <a:p>
            <a:endParaRPr lang="en-US" altLang="zh-TW" dirty="0" smtClean="0"/>
          </a:p>
          <a:p>
            <a:r>
              <a:rPr lang="en-US" altLang="zh-TW" b="1" dirty="0" smtClean="0"/>
              <a:t>Connected component 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也有人直接叫</a:t>
            </a:r>
            <a:r>
              <a:rPr lang="en-US" altLang="zh-TW" dirty="0" smtClean="0"/>
              <a:t>component):</a:t>
            </a:r>
          </a:p>
          <a:p>
            <a:r>
              <a:rPr lang="en-US" altLang="zh-TW" dirty="0" smtClean="0"/>
              <a:t>A maximal connected </a:t>
            </a:r>
            <a:r>
              <a:rPr lang="en-US" altLang="zh-TW" dirty="0" err="1" smtClean="0"/>
              <a:t>subgraph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Maximal</a:t>
            </a:r>
            <a:r>
              <a:rPr lang="en-US" altLang="zh-TW" dirty="0" smtClean="0"/>
              <a:t>: no other </a:t>
            </a:r>
            <a:r>
              <a:rPr lang="en-US" altLang="zh-TW" dirty="0" err="1" smtClean="0"/>
              <a:t>subgraph</a:t>
            </a:r>
            <a:r>
              <a:rPr lang="en-US" altLang="zh-TW" dirty="0" smtClean="0"/>
              <a:t> in G is both connected and contains the component.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問</a:t>
            </a:r>
            <a:r>
              <a:rPr lang="en-US" altLang="zh-TW" dirty="0" smtClean="0"/>
              <a:t>: Tree</a:t>
            </a:r>
            <a:r>
              <a:rPr lang="zh-TW" altLang="en-US" dirty="0" smtClean="0"/>
              <a:t>是一個怎麼樣的</a:t>
            </a:r>
            <a:r>
              <a:rPr lang="en-US" altLang="zh-TW" dirty="0" smtClean="0"/>
              <a:t>graph?</a:t>
            </a:r>
          </a:p>
          <a:p>
            <a:r>
              <a:rPr lang="zh-TW" altLang="en-US" dirty="0" smtClean="0"/>
              <a:t>答</a:t>
            </a:r>
            <a:r>
              <a:rPr lang="en-US" altLang="zh-TW" dirty="0" smtClean="0"/>
              <a:t>: connected and acyclic (</a:t>
            </a:r>
            <a:r>
              <a:rPr lang="zh-TW" altLang="en-US" dirty="0" smtClean="0"/>
              <a:t>沒有</a:t>
            </a:r>
            <a:r>
              <a:rPr lang="en-US" altLang="zh-TW" dirty="0" smtClean="0"/>
              <a:t>cycle) graph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問</a:t>
            </a:r>
            <a:r>
              <a:rPr lang="en-US" altLang="zh-TW" dirty="0" smtClean="0"/>
              <a:t>: Forest</a:t>
            </a:r>
            <a:r>
              <a:rPr lang="zh-TW" altLang="en-US" dirty="0" smtClean="0"/>
              <a:t>是一個怎麼樣的</a:t>
            </a:r>
            <a:r>
              <a:rPr lang="en-US" altLang="zh-TW" dirty="0" smtClean="0"/>
              <a:t>graph?</a:t>
            </a:r>
          </a:p>
          <a:p>
            <a:r>
              <a:rPr lang="zh-TW" altLang="en-US" dirty="0" smtClean="0"/>
              <a:t>答</a:t>
            </a:r>
            <a:r>
              <a:rPr lang="en-US" altLang="zh-TW" dirty="0" smtClean="0"/>
              <a:t>: acyclic graph</a:t>
            </a:r>
          </a:p>
        </p:txBody>
      </p:sp>
      <p:sp>
        <p:nvSpPr>
          <p:cNvPr id="4" name="橢圓 3"/>
          <p:cNvSpPr/>
          <p:nvPr/>
        </p:nvSpPr>
        <p:spPr>
          <a:xfrm>
            <a:off x="6737233" y="5665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737233" y="215069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945145" y="15026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673337" y="13784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6" idx="7"/>
          </p:cNvCxnSpPr>
          <p:nvPr/>
        </p:nvCxnSpPr>
        <p:spPr>
          <a:xfrm flipH="1">
            <a:off x="6190996" y="812368"/>
            <a:ext cx="588418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7"/>
            <a:endCxn id="7" idx="3"/>
          </p:cNvCxnSpPr>
          <p:nvPr/>
        </p:nvCxnSpPr>
        <p:spPr>
          <a:xfrm flipV="1">
            <a:off x="6983084" y="1624307"/>
            <a:ext cx="732434" cy="568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7" idx="2"/>
          </p:cNvCxnSpPr>
          <p:nvPr/>
        </p:nvCxnSpPr>
        <p:spPr>
          <a:xfrm flipV="1">
            <a:off x="6233177" y="1522472"/>
            <a:ext cx="1440160" cy="124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7744105" y="2260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680209" y="148867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11" idx="7"/>
            <a:endCxn id="12" idx="3"/>
          </p:cNvCxnSpPr>
          <p:nvPr/>
        </p:nvCxnSpPr>
        <p:spPr>
          <a:xfrm flipV="1">
            <a:off x="7989956" y="1734526"/>
            <a:ext cx="732434" cy="568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7177665" y="62174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363995" y="53493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7465697" y="53493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8249401" y="59294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527484" y="53493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15" idx="5"/>
            <a:endCxn id="14" idx="1"/>
          </p:cNvCxnSpPr>
          <p:nvPr/>
        </p:nvCxnSpPr>
        <p:spPr>
          <a:xfrm>
            <a:off x="6609846" y="5595214"/>
            <a:ext cx="610000" cy="664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5" idx="6"/>
            <a:endCxn id="16" idx="2"/>
          </p:cNvCxnSpPr>
          <p:nvPr/>
        </p:nvCxnSpPr>
        <p:spPr>
          <a:xfrm>
            <a:off x="6652027" y="5493379"/>
            <a:ext cx="8136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6" idx="5"/>
            <a:endCxn id="17" idx="1"/>
          </p:cNvCxnSpPr>
          <p:nvPr/>
        </p:nvCxnSpPr>
        <p:spPr>
          <a:xfrm>
            <a:off x="7711548" y="5595214"/>
            <a:ext cx="580034" cy="376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6" idx="6"/>
            <a:endCxn id="18" idx="2"/>
          </p:cNvCxnSpPr>
          <p:nvPr/>
        </p:nvCxnSpPr>
        <p:spPr>
          <a:xfrm>
            <a:off x="7753729" y="5493379"/>
            <a:ext cx="7737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43" y="119809"/>
            <a:ext cx="1160909" cy="10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8283808" y="8545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半獸人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9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11" grpId="0" uiExpand="1" animBg="1"/>
      <p:bldP spid="12" grpId="0" uiExpand="1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強連接</a:t>
            </a:r>
            <a:r>
              <a:rPr lang="en-US" altLang="zh-TW" dirty="0" smtClean="0"/>
              <a:t>(strongly connected)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In digraph:</a:t>
            </a:r>
          </a:p>
          <a:p>
            <a:endParaRPr lang="en-US" altLang="zh-TW" b="1" dirty="0" smtClean="0"/>
          </a:p>
          <a:p>
            <a:r>
              <a:rPr lang="en-US" altLang="zh-TW" b="1" dirty="0" smtClean="0"/>
              <a:t>Strongly connected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G is strongly connected </a:t>
            </a:r>
            <a:r>
              <a:rPr lang="en-US" altLang="zh-TW" dirty="0" err="1" smtClean="0"/>
              <a:t>iff</a:t>
            </a:r>
            <a:endParaRPr lang="en-US" altLang="zh-TW" dirty="0" smtClean="0"/>
          </a:p>
          <a:p>
            <a:r>
              <a:rPr lang="en-US" altLang="zh-TW" dirty="0" smtClean="0"/>
              <a:t>for every pair of distinct vertices u and v in V</a:t>
            </a:r>
          </a:p>
          <a:p>
            <a:r>
              <a:rPr lang="en-US" altLang="zh-TW" dirty="0" smtClean="0"/>
              <a:t>there is a directed path from u to v and also a directed path from v to u.</a:t>
            </a:r>
          </a:p>
          <a:p>
            <a:endParaRPr lang="en-US" altLang="zh-TW" dirty="0"/>
          </a:p>
          <a:p>
            <a:r>
              <a:rPr lang="en-US" altLang="zh-TW" b="1" dirty="0" smtClean="0"/>
              <a:t>Strongly connected component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A maximal </a:t>
            </a:r>
            <a:r>
              <a:rPr lang="en-US" altLang="zh-TW" dirty="0" err="1" smtClean="0"/>
              <a:t>subgraph</a:t>
            </a:r>
            <a:r>
              <a:rPr lang="en-US" altLang="zh-TW" dirty="0" smtClean="0"/>
              <a:t> which is strongly connected.</a:t>
            </a:r>
          </a:p>
        </p:txBody>
      </p:sp>
      <p:sp>
        <p:nvSpPr>
          <p:cNvPr id="4" name="橢圓 3"/>
          <p:cNvSpPr/>
          <p:nvPr/>
        </p:nvSpPr>
        <p:spPr>
          <a:xfrm>
            <a:off x="6300192" y="17390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164288" y="17474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100392" y="175578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253110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164288" y="253110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8100392" y="253110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4" idx="6"/>
            <a:endCxn id="5" idx="2"/>
          </p:cNvCxnSpPr>
          <p:nvPr/>
        </p:nvCxnSpPr>
        <p:spPr>
          <a:xfrm>
            <a:off x="6588224" y="1883035"/>
            <a:ext cx="576064" cy="8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0"/>
            <a:endCxn id="4" idx="4"/>
          </p:cNvCxnSpPr>
          <p:nvPr/>
        </p:nvCxnSpPr>
        <p:spPr>
          <a:xfrm flipV="1">
            <a:off x="6444208" y="2027051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7"/>
            <a:endCxn id="8" idx="1"/>
          </p:cNvCxnSpPr>
          <p:nvPr/>
        </p:nvCxnSpPr>
        <p:spPr>
          <a:xfrm>
            <a:off x="6546043" y="2573288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3"/>
            <a:endCxn id="7" idx="5"/>
          </p:cNvCxnSpPr>
          <p:nvPr/>
        </p:nvCxnSpPr>
        <p:spPr>
          <a:xfrm flipH="1">
            <a:off x="6546043" y="2776958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3"/>
            <a:endCxn id="7" idx="7"/>
          </p:cNvCxnSpPr>
          <p:nvPr/>
        </p:nvCxnSpPr>
        <p:spPr>
          <a:xfrm flipH="1">
            <a:off x="6546043" y="1993254"/>
            <a:ext cx="660426" cy="580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4"/>
            <a:endCxn id="8" idx="0"/>
          </p:cNvCxnSpPr>
          <p:nvPr/>
        </p:nvCxnSpPr>
        <p:spPr>
          <a:xfrm>
            <a:off x="7308304" y="2035435"/>
            <a:ext cx="0" cy="495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0"/>
            <a:endCxn id="6" idx="4"/>
          </p:cNvCxnSpPr>
          <p:nvPr/>
        </p:nvCxnSpPr>
        <p:spPr>
          <a:xfrm flipV="1">
            <a:off x="8244408" y="2043819"/>
            <a:ext cx="0" cy="487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48680"/>
            <a:ext cx="11620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8169255" y="12687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強獸人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要怎麼表示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主流表示法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Adjacency matrix 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array)</a:t>
            </a:r>
          </a:p>
          <a:p>
            <a:r>
              <a:rPr lang="en-US" altLang="zh-TW" dirty="0" smtClean="0"/>
              <a:t>Adjacency lists 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linked list)</a:t>
            </a:r>
          </a:p>
          <a:p>
            <a:endParaRPr lang="en-US" altLang="zh-TW" dirty="0"/>
          </a:p>
          <a:p>
            <a:r>
              <a:rPr lang="zh-TW" altLang="en-US" dirty="0" smtClean="0"/>
              <a:t>兩者都可以表示</a:t>
            </a:r>
            <a:r>
              <a:rPr lang="en-US" altLang="zh-TW" dirty="0" smtClean="0"/>
              <a:t>directed &amp; undirected graph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0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表示法</a:t>
            </a:r>
            <a:r>
              <a:rPr lang="en-US" altLang="zh-TW" dirty="0" smtClean="0"/>
              <a:t>I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TW" altLang="en-US" dirty="0" smtClean="0"/>
                  <a:t>本方法叫做</a:t>
                </a:r>
                <a:r>
                  <a:rPr lang="en-US" altLang="zh-TW" dirty="0" smtClean="0"/>
                  <a:t>adjacency matrix</a:t>
                </a:r>
              </a:p>
              <a:p>
                <a:r>
                  <a:rPr lang="en-US" altLang="zh-TW" dirty="0" smtClean="0"/>
                  <a:t>index</a:t>
                </a:r>
                <a:r>
                  <a:rPr lang="zh-TW" altLang="en-US" dirty="0" smtClean="0"/>
                  <a:t>當作</a:t>
                </a:r>
                <a:r>
                  <a:rPr lang="en-US" altLang="zh-TW" dirty="0" smtClean="0"/>
                  <a:t>vertex</a:t>
                </a:r>
                <a:r>
                  <a:rPr lang="zh-TW" altLang="en-US" dirty="0" smtClean="0"/>
                  <a:t>號碼</a:t>
                </a:r>
                <a:endParaRPr lang="en-US" altLang="zh-TW" dirty="0" smtClean="0"/>
              </a:p>
              <a:p>
                <a:r>
                  <a:rPr lang="en-US" altLang="zh-TW" dirty="0" smtClean="0"/>
                  <a:t>edge</a:t>
                </a:r>
                <a:r>
                  <a:rPr lang="zh-TW" altLang="en-US" dirty="0" smtClean="0"/>
                  <a:t>用</a:t>
                </a:r>
                <a:r>
                  <a:rPr lang="en-US" altLang="zh-TW" dirty="0" smtClean="0"/>
                  <a:t>matrix</a:t>
                </a:r>
                <a:r>
                  <a:rPr lang="zh-TW" altLang="en-US" dirty="0" smtClean="0"/>
                  <a:t>的值來表示</a:t>
                </a:r>
                <a:r>
                  <a:rPr lang="en-US" altLang="zh-TW" dirty="0" smtClean="0"/>
                  <a:t>:</a:t>
                </a:r>
              </a:p>
              <a:p>
                <a:r>
                  <a:rPr lang="zh-TW" altLang="en-US" dirty="0" smtClean="0"/>
                  <a:t>如果有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i,j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這條</a:t>
                </a:r>
                <a:r>
                  <a:rPr lang="en-US" altLang="zh-TW" dirty="0" smtClean="0"/>
                  <a:t>edge,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a[i][j]=1, a[j][i]=1. (graph)</a:t>
                </a:r>
              </a:p>
              <a:p>
                <a:r>
                  <a:rPr lang="zh-TW" altLang="en-US" dirty="0"/>
                  <a:t>如果</a:t>
                </a:r>
                <a:r>
                  <a:rPr lang="zh-TW" altLang="en-US" dirty="0" smtClean="0"/>
                  <a:t>有</a:t>
                </a:r>
                <a:r>
                  <a:rPr lang="en-US" altLang="zh-TW" dirty="0" smtClean="0"/>
                  <a:t>&lt;</a:t>
                </a:r>
                <a:r>
                  <a:rPr lang="en-US" altLang="zh-TW" dirty="0" err="1" smtClean="0"/>
                  <a:t>i,j</a:t>
                </a:r>
                <a:r>
                  <a:rPr lang="en-US" altLang="zh-TW" dirty="0" smtClean="0"/>
                  <a:t>&gt;</a:t>
                </a:r>
                <a:r>
                  <a:rPr lang="zh-TW" altLang="en-US" dirty="0" smtClean="0"/>
                  <a:t>這條</a:t>
                </a:r>
                <a:r>
                  <a:rPr lang="en-US" altLang="zh-TW" dirty="0" smtClean="0"/>
                  <a:t>edge,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a[i][j]=1. (digraph)</a:t>
                </a:r>
              </a:p>
              <a:p>
                <a:r>
                  <a:rPr lang="zh-TW" altLang="en-US" dirty="0" smtClean="0"/>
                  <a:t>對</a:t>
                </a:r>
                <a:r>
                  <a:rPr lang="en-US" altLang="zh-TW" dirty="0" smtClean="0"/>
                  <a:t>undirected graph,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 (</a:t>
                </a:r>
                <a:r>
                  <a:rPr lang="zh-TW" altLang="en-US" dirty="0" smtClean="0"/>
                  <a:t>也就是對對角線對稱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請同學解釋要怎麼建</a:t>
                </a:r>
                <a:r>
                  <a:rPr lang="en-US" altLang="zh-TW" dirty="0" smtClean="0"/>
                  <a:t>adjacency matrix</a:t>
                </a:r>
                <a:r>
                  <a:rPr lang="en-US" altLang="zh-TW" dirty="0" smtClean="0">
                    <a:sym typeface="Wingdings" pitchFamily="2" charset="2"/>
                  </a:rPr>
                  <a:t>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粉簡單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那麼來看看好不好用</a:t>
                </a:r>
                <a:r>
                  <a:rPr lang="en-US" altLang="zh-TW" dirty="0" smtClean="0"/>
                  <a:t>:</a:t>
                </a:r>
              </a:p>
              <a:p>
                <a:r>
                  <a:rPr lang="zh-TW" altLang="en-US" dirty="0"/>
                  <a:t>如果要看總共有</a:t>
                </a:r>
                <a:r>
                  <a:rPr lang="zh-TW" altLang="en-US" dirty="0" smtClean="0"/>
                  <a:t>多少條</a:t>
                </a:r>
                <a:r>
                  <a:rPr lang="en-US" altLang="zh-TW" dirty="0" smtClean="0"/>
                  <a:t>edge? O(??)</a:t>
                </a:r>
              </a:p>
              <a:p>
                <a:r>
                  <a:rPr lang="zh-TW" altLang="en-US" dirty="0" smtClean="0"/>
                  <a:t>答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有沒有可能</a:t>
                </a:r>
                <a:r>
                  <a:rPr lang="zh-TW" altLang="en-US" dirty="0" smtClean="0"/>
                  <a:t>跟</a:t>
                </a:r>
                <a:r>
                  <a:rPr lang="en-US" altLang="zh-TW" dirty="0" smtClean="0"/>
                  <a:t>edge</a:t>
                </a:r>
                <a:r>
                  <a:rPr lang="zh-TW" altLang="en-US" dirty="0" smtClean="0"/>
                  <a:t>數</a:t>
                </a:r>
                <a:r>
                  <a:rPr lang="en-US" altLang="zh-TW" dirty="0" smtClean="0"/>
                  <a:t>(e)</a:t>
                </a:r>
                <a:r>
                  <a:rPr lang="zh-TW" altLang="en-US" dirty="0" smtClean="0"/>
                  <a:t>成正比呢</a:t>
                </a:r>
                <a:r>
                  <a:rPr lang="en-US" altLang="zh-TW" dirty="0" smtClean="0"/>
                  <a:t>? </a:t>
                </a:r>
              </a:p>
              <a:p>
                <a:r>
                  <a:rPr lang="zh-TW" altLang="en-US" dirty="0" smtClean="0"/>
                  <a:t>通常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≪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所以</a:t>
                </a:r>
                <a:r>
                  <a:rPr lang="en-US" altLang="zh-TW" dirty="0" smtClean="0"/>
                  <a:t>adjacency matrix</a:t>
                </a:r>
                <a:r>
                  <a:rPr lang="zh-TW" altLang="en-US" dirty="0" smtClean="0"/>
                  <a:t>裡面很空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2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6012160" y="12320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876256" y="12404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812360" y="12488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012160" y="20241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876256" y="20241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812360" y="20241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6"/>
            <a:endCxn id="5" idx="2"/>
          </p:cNvCxnSpPr>
          <p:nvPr/>
        </p:nvCxnSpPr>
        <p:spPr>
          <a:xfrm>
            <a:off x="6300192" y="1376092"/>
            <a:ext cx="576064" cy="8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4" idx="4"/>
          </p:cNvCxnSpPr>
          <p:nvPr/>
        </p:nvCxnSpPr>
        <p:spPr>
          <a:xfrm flipV="1">
            <a:off x="6156176" y="1520108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7"/>
            <a:endCxn id="8" idx="1"/>
          </p:cNvCxnSpPr>
          <p:nvPr/>
        </p:nvCxnSpPr>
        <p:spPr>
          <a:xfrm>
            <a:off x="6258011" y="2066345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7" idx="5"/>
          </p:cNvCxnSpPr>
          <p:nvPr/>
        </p:nvCxnSpPr>
        <p:spPr>
          <a:xfrm flipH="1">
            <a:off x="6258011" y="2270015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7" idx="7"/>
          </p:cNvCxnSpPr>
          <p:nvPr/>
        </p:nvCxnSpPr>
        <p:spPr>
          <a:xfrm flipH="1">
            <a:off x="6258011" y="1486311"/>
            <a:ext cx="660426" cy="580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4"/>
            <a:endCxn id="8" idx="0"/>
          </p:cNvCxnSpPr>
          <p:nvPr/>
        </p:nvCxnSpPr>
        <p:spPr>
          <a:xfrm>
            <a:off x="7020272" y="1528492"/>
            <a:ext cx="0" cy="495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0"/>
            <a:endCxn id="6" idx="4"/>
          </p:cNvCxnSpPr>
          <p:nvPr/>
        </p:nvCxnSpPr>
        <p:spPr>
          <a:xfrm flipV="1">
            <a:off x="7956376" y="1536876"/>
            <a:ext cx="0" cy="487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表示法</a:t>
            </a:r>
            <a:r>
              <a:rPr lang="en-US" altLang="zh-TW" dirty="0" smtClean="0"/>
              <a:t>II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本方法叫做</a:t>
            </a:r>
            <a:r>
              <a:rPr lang="en-US" altLang="zh-TW" dirty="0" smtClean="0"/>
              <a:t>adjacency lists</a:t>
            </a:r>
          </a:p>
          <a:p>
            <a:r>
              <a:rPr lang="zh-TW" altLang="en-US" dirty="0"/>
              <a:t>建立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list array</a:t>
            </a:r>
            <a:r>
              <a:rPr lang="zh-TW" altLang="en-US" dirty="0" smtClean="0"/>
              <a:t> </a:t>
            </a:r>
            <a:r>
              <a:rPr lang="en-US" altLang="zh-TW" dirty="0" smtClean="0"/>
              <a:t>a[n]</a:t>
            </a:r>
            <a:r>
              <a:rPr lang="en-US" altLang="zh-TW" dirty="0"/>
              <a:t> </a:t>
            </a:r>
            <a:r>
              <a:rPr lang="en-US" altLang="zh-TW" dirty="0" smtClean="0"/>
              <a:t>(n</a:t>
            </a:r>
            <a:r>
              <a:rPr lang="zh-TW" altLang="en-US" dirty="0" smtClean="0"/>
              <a:t>為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數目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每</a:t>
            </a:r>
            <a:r>
              <a:rPr lang="zh-TW" altLang="en-US" dirty="0" smtClean="0"/>
              <a:t>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裡面紀錄通往別的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edge</a:t>
            </a:r>
          </a:p>
          <a:p>
            <a:r>
              <a:rPr lang="zh-TW" altLang="en-US" dirty="0" smtClean="0"/>
              <a:t>問</a:t>
            </a:r>
            <a:r>
              <a:rPr lang="en-US" altLang="zh-TW" dirty="0" smtClean="0"/>
              <a:t>: </a:t>
            </a:r>
            <a:r>
              <a:rPr lang="zh-TW" altLang="en-US" dirty="0" smtClean="0"/>
              <a:t>怎麼算</a:t>
            </a:r>
            <a:r>
              <a:rPr lang="en-US" altLang="zh-TW" dirty="0" smtClean="0"/>
              <a:t>in-degree?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答</a:t>
            </a:r>
            <a:r>
              <a:rPr lang="en-US" altLang="zh-TW" dirty="0" smtClean="0"/>
              <a:t>: </a:t>
            </a:r>
            <a:r>
              <a:rPr lang="zh-TW" altLang="en-US" dirty="0" smtClean="0"/>
              <a:t>如果要比較容易的話</a:t>
            </a:r>
            <a:r>
              <a:rPr lang="en-US" altLang="zh-TW" dirty="0" smtClean="0"/>
              <a:t>, </a:t>
            </a:r>
            <a:r>
              <a:rPr lang="zh-TW" altLang="en-US" dirty="0" smtClean="0"/>
              <a:t>要另外建</a:t>
            </a:r>
            <a:r>
              <a:rPr lang="en-US" altLang="zh-TW" dirty="0" smtClean="0"/>
              <a:t>”inverse adjacency lists”</a:t>
            </a:r>
          </a:p>
          <a:p>
            <a:r>
              <a:rPr lang="zh-TW" altLang="en-US" dirty="0" smtClean="0"/>
              <a:t>請同學告訴我怎麼畫</a:t>
            </a:r>
            <a:r>
              <a:rPr lang="en-US" altLang="zh-TW" dirty="0" smtClean="0">
                <a:sym typeface="Wingdings" pitchFamily="2" charset="2"/>
              </a:rPr>
              <a:t> 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6444208" y="24125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308304" y="24208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244408" y="24292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444208" y="32045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308304" y="32045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8244408" y="32045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6"/>
            <a:endCxn id="5" idx="2"/>
          </p:cNvCxnSpPr>
          <p:nvPr/>
        </p:nvCxnSpPr>
        <p:spPr>
          <a:xfrm>
            <a:off x="6732240" y="2556520"/>
            <a:ext cx="576064" cy="8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4" idx="4"/>
          </p:cNvCxnSpPr>
          <p:nvPr/>
        </p:nvCxnSpPr>
        <p:spPr>
          <a:xfrm flipV="1">
            <a:off x="6588224" y="2700536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7"/>
            <a:endCxn id="8" idx="1"/>
          </p:cNvCxnSpPr>
          <p:nvPr/>
        </p:nvCxnSpPr>
        <p:spPr>
          <a:xfrm>
            <a:off x="6690059" y="3246773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7" idx="5"/>
          </p:cNvCxnSpPr>
          <p:nvPr/>
        </p:nvCxnSpPr>
        <p:spPr>
          <a:xfrm flipH="1">
            <a:off x="6690059" y="3450443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7" idx="7"/>
          </p:cNvCxnSpPr>
          <p:nvPr/>
        </p:nvCxnSpPr>
        <p:spPr>
          <a:xfrm flipH="1">
            <a:off x="6690059" y="2666739"/>
            <a:ext cx="660426" cy="580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4"/>
            <a:endCxn id="8" idx="0"/>
          </p:cNvCxnSpPr>
          <p:nvPr/>
        </p:nvCxnSpPr>
        <p:spPr>
          <a:xfrm>
            <a:off x="7452320" y="2708920"/>
            <a:ext cx="0" cy="495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0"/>
            <a:endCxn id="6" idx="4"/>
          </p:cNvCxnSpPr>
          <p:nvPr/>
        </p:nvCxnSpPr>
        <p:spPr>
          <a:xfrm flipV="1">
            <a:off x="8388424" y="2717304"/>
            <a:ext cx="0" cy="487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20138"/>
              </p:ext>
            </p:extLst>
          </p:nvPr>
        </p:nvGraphicFramePr>
        <p:xfrm>
          <a:off x="1379984" y="3212976"/>
          <a:ext cx="335360" cy="2304258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335360"/>
              </a:tblGrid>
              <a:tr h="38404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803920" y="322136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[0]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89626" y="359069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[1]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5200" y="39781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[2]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75200" y="434748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[3]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2413" y="47379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[4]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75200" y="510723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[5]</a:t>
            </a:r>
            <a:endParaRPr lang="zh-TW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98448"/>
              </p:ext>
            </p:extLst>
          </p:nvPr>
        </p:nvGraphicFramePr>
        <p:xfrm>
          <a:off x="2028056" y="3221360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/>
                <a:gridCol w="407876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73872"/>
              </p:ext>
            </p:extLst>
          </p:nvPr>
        </p:nvGraphicFramePr>
        <p:xfrm>
          <a:off x="2028056" y="3619644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/>
                <a:gridCol w="407876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24386"/>
              </p:ext>
            </p:extLst>
          </p:nvPr>
        </p:nvGraphicFramePr>
        <p:xfrm>
          <a:off x="3145289" y="3603547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/>
                <a:gridCol w="407876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29588"/>
              </p:ext>
            </p:extLst>
          </p:nvPr>
        </p:nvGraphicFramePr>
        <p:xfrm>
          <a:off x="2028056" y="5138718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/>
                <a:gridCol w="407876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81461"/>
              </p:ext>
            </p:extLst>
          </p:nvPr>
        </p:nvGraphicFramePr>
        <p:xfrm>
          <a:off x="2028056" y="4362087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/>
                <a:gridCol w="407876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9402"/>
              </p:ext>
            </p:extLst>
          </p:nvPr>
        </p:nvGraphicFramePr>
        <p:xfrm>
          <a:off x="3180184" y="4413904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/>
                <a:gridCol w="407876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43439"/>
              </p:ext>
            </p:extLst>
          </p:nvPr>
        </p:nvGraphicFramePr>
        <p:xfrm>
          <a:off x="2028056" y="4760361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/>
                <a:gridCol w="407876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>
            <a:endCxn id="24" idx="1"/>
          </p:cNvCxnSpPr>
          <p:nvPr/>
        </p:nvCxnSpPr>
        <p:spPr>
          <a:xfrm>
            <a:off x="1668016" y="3406026"/>
            <a:ext cx="360040" cy="32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25" idx="1"/>
          </p:cNvCxnSpPr>
          <p:nvPr/>
        </p:nvCxnSpPr>
        <p:spPr>
          <a:xfrm>
            <a:off x="1668016" y="3775358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687001" y="4532153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659381" y="4922569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687001" y="5292090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2820144" y="4569618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2821449" y="3784330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投影片編號版面配置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Weighted 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Edge</a:t>
            </a:r>
            <a:r>
              <a:rPr lang="zh-TW" altLang="en-US" dirty="0" smtClean="0"/>
              <a:t>可以有</a:t>
            </a:r>
            <a:r>
              <a:rPr lang="en-US" altLang="zh-TW" dirty="0" smtClean="0"/>
              <a:t>”weight”</a:t>
            </a:r>
          </a:p>
          <a:p>
            <a:r>
              <a:rPr lang="zh-TW" altLang="en-US" dirty="0"/>
              <a:t>表示</a:t>
            </a:r>
            <a:r>
              <a:rPr lang="zh-TW" altLang="en-US" dirty="0" smtClean="0"/>
              <a:t>長度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或者是需要花費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有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graph</a:t>
            </a:r>
          </a:p>
          <a:p>
            <a:r>
              <a:rPr lang="zh-TW" altLang="en-US" dirty="0"/>
              <a:t>又</a:t>
            </a:r>
            <a:r>
              <a:rPr lang="zh-TW" altLang="en-US" dirty="0" smtClean="0"/>
              <a:t>叫做</a:t>
            </a:r>
            <a:r>
              <a:rPr lang="en-US" altLang="zh-TW" dirty="0" smtClean="0"/>
              <a:t>network</a:t>
            </a:r>
          </a:p>
          <a:p>
            <a:endParaRPr lang="en-US" altLang="zh-TW" dirty="0"/>
          </a:p>
          <a:p>
            <a:r>
              <a:rPr lang="zh-TW" altLang="en-US" dirty="0"/>
              <a:t>想想</a:t>
            </a:r>
            <a:r>
              <a:rPr lang="zh-TW" altLang="en-US" dirty="0" smtClean="0"/>
              <a:t>看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用剛剛的</a:t>
            </a:r>
            <a:r>
              <a:rPr lang="en-US" altLang="zh-TW" dirty="0" smtClean="0"/>
              <a:t>representation</a:t>
            </a:r>
            <a:r>
              <a:rPr lang="zh-TW" altLang="en-US" dirty="0" smtClean="0"/>
              <a:t>要怎麼儲存</a:t>
            </a:r>
            <a:r>
              <a:rPr lang="en-US" altLang="zh-TW" dirty="0" smtClean="0"/>
              <a:t>weight?</a:t>
            </a:r>
          </a:p>
          <a:p>
            <a:r>
              <a:rPr lang="zh-TW" altLang="en-US" dirty="0" smtClean="0"/>
              <a:t>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adjacency matrix</a:t>
            </a:r>
            <a:r>
              <a:rPr lang="zh-TW" altLang="en-US" dirty="0" smtClean="0"/>
              <a:t>可以用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的值來存</a:t>
            </a:r>
            <a:endParaRPr lang="en-US" altLang="zh-TW" dirty="0" smtClean="0"/>
          </a:p>
          <a:p>
            <a:r>
              <a:rPr lang="en-US" altLang="zh-TW" dirty="0" smtClean="0"/>
              <a:t>adjacency list</a:t>
            </a:r>
            <a:r>
              <a:rPr lang="zh-TW" altLang="en-US" dirty="0" smtClean="0"/>
              <a:t>可以在</a:t>
            </a:r>
            <a:r>
              <a:rPr lang="en-US" altLang="zh-TW" dirty="0" smtClean="0"/>
              <a:t>list node</a:t>
            </a:r>
            <a:r>
              <a:rPr lang="zh-TW" altLang="en-US" dirty="0" smtClean="0"/>
              <a:t>裡面多開一個欄位存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499518" y="16106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63614" y="161902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299718" y="162740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499518" y="24027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63614" y="24027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299718" y="24027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6"/>
            <a:endCxn id="5" idx="2"/>
          </p:cNvCxnSpPr>
          <p:nvPr/>
        </p:nvCxnSpPr>
        <p:spPr>
          <a:xfrm>
            <a:off x="5787550" y="1754655"/>
            <a:ext cx="576064" cy="8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4" idx="4"/>
          </p:cNvCxnSpPr>
          <p:nvPr/>
        </p:nvCxnSpPr>
        <p:spPr>
          <a:xfrm flipV="1">
            <a:off x="5643534" y="1898671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7"/>
            <a:endCxn id="8" idx="1"/>
          </p:cNvCxnSpPr>
          <p:nvPr/>
        </p:nvCxnSpPr>
        <p:spPr>
          <a:xfrm>
            <a:off x="5745369" y="2444908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7" idx="5"/>
          </p:cNvCxnSpPr>
          <p:nvPr/>
        </p:nvCxnSpPr>
        <p:spPr>
          <a:xfrm flipH="1">
            <a:off x="5745369" y="2648578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7" idx="7"/>
          </p:cNvCxnSpPr>
          <p:nvPr/>
        </p:nvCxnSpPr>
        <p:spPr>
          <a:xfrm flipH="1">
            <a:off x="5745369" y="1864874"/>
            <a:ext cx="660426" cy="580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4"/>
            <a:endCxn id="8" idx="0"/>
          </p:cNvCxnSpPr>
          <p:nvPr/>
        </p:nvCxnSpPr>
        <p:spPr>
          <a:xfrm>
            <a:off x="6507630" y="1907055"/>
            <a:ext cx="0" cy="495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0"/>
            <a:endCxn id="6" idx="4"/>
          </p:cNvCxnSpPr>
          <p:nvPr/>
        </p:nvCxnSpPr>
        <p:spPr>
          <a:xfrm flipV="1">
            <a:off x="7443734" y="1915439"/>
            <a:ext cx="0" cy="487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868144" y="12580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196230" y="197441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51646" y="19302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96321" y="26907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18932" y="213744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867288" y="18986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461273" y="197441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90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兩者比較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Adjacency lists: </a:t>
                </a:r>
              </a:p>
              <a:p>
                <a:r>
                  <a:rPr lang="zh-TW" altLang="en-US" dirty="0" smtClean="0"/>
                  <a:t>用來</a:t>
                </a:r>
                <a:r>
                  <a:rPr lang="zh-TW" altLang="en-US" dirty="0"/>
                  <a:t>表示</a:t>
                </a:r>
                <a:r>
                  <a:rPr lang="en-US" altLang="zh-TW" dirty="0"/>
                  <a:t>sparse graphs</a:t>
                </a:r>
                <a:r>
                  <a:rPr lang="zh-TW" altLang="en-US" dirty="0"/>
                  <a:t>時使用比較少</a:t>
                </a:r>
                <a:r>
                  <a:rPr lang="zh-TW" altLang="en-US" dirty="0" smtClean="0"/>
                  <a:t>空間</a:t>
                </a:r>
                <a:endParaRPr lang="en-US" altLang="zh-TW" dirty="0" smtClean="0"/>
              </a:p>
              <a:p>
                <a:r>
                  <a:rPr lang="zh-TW" altLang="en-US" dirty="0"/>
                  <a:t>使用空間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+|</m:t>
                    </m:r>
                    <m:r>
                      <a:rPr lang="en-US" altLang="zh-TW" i="1">
                        <a:latin typeface="Cambria Math"/>
                      </a:rPr>
                      <m:t>𝐸</m:t>
                    </m:r>
                    <m:r>
                      <a:rPr lang="en-US" altLang="zh-TW" i="1">
                        <a:latin typeface="Cambria Math"/>
                      </a:rPr>
                      <m:t>|)</m:t>
                    </m:r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/>
                  <a:t>Adjacency matrix: 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要</a:t>
                </a:r>
                <a:r>
                  <a:rPr lang="zh-TW" altLang="en-US" dirty="0"/>
                  <a:t>找某個</a:t>
                </a:r>
                <a:r>
                  <a:rPr lang="en-US" altLang="zh-TW" dirty="0"/>
                  <a:t>edge (</a:t>
                </a:r>
                <a:r>
                  <a:rPr lang="en-US" altLang="zh-TW" dirty="0" err="1"/>
                  <a:t>u,v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有沒有在</a:t>
                </a:r>
                <a:r>
                  <a:rPr lang="en-US" altLang="zh-TW" dirty="0"/>
                  <a:t>graph</a:t>
                </a:r>
                <a:r>
                  <a:rPr lang="zh-TW" altLang="en-US" dirty="0"/>
                  <a:t>裡面比較快</a:t>
                </a:r>
                <a:endParaRPr lang="en-US" altLang="zh-TW" dirty="0"/>
              </a:p>
              <a:p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entry</a:t>
                </a:r>
                <a:r>
                  <a:rPr lang="zh-TW" altLang="en-US" dirty="0" smtClean="0"/>
                  <a:t>只需要</a:t>
                </a:r>
                <a:r>
                  <a:rPr lang="en-US" altLang="zh-TW" dirty="0" smtClean="0"/>
                  <a:t>1 bit (</a:t>
                </a:r>
                <a:r>
                  <a:rPr lang="en-US" altLang="zh-TW" dirty="0" err="1" smtClean="0"/>
                  <a:t>unweighted</a:t>
                </a:r>
                <a:r>
                  <a:rPr lang="en-US" altLang="zh-TW" dirty="0" smtClean="0"/>
                  <a:t> graph)</a:t>
                </a:r>
              </a:p>
              <a:p>
                <a:r>
                  <a:rPr lang="zh-TW" altLang="en-US" dirty="0"/>
                  <a:t>簡單</a:t>
                </a:r>
                <a:r>
                  <a:rPr lang="zh-TW" altLang="en-US" dirty="0" smtClean="0"/>
                  <a:t>容易</a:t>
                </a:r>
                <a:r>
                  <a:rPr lang="en-US" altLang="zh-TW" dirty="0" smtClean="0"/>
                  <a:t>, graph</a:t>
                </a:r>
                <a:r>
                  <a:rPr lang="zh-TW" altLang="en-US" dirty="0" smtClean="0"/>
                  <a:t>小的時候用</a:t>
                </a:r>
                <a:r>
                  <a:rPr lang="en-US" altLang="zh-TW" dirty="0" smtClean="0"/>
                  <a:t>adjacency matrix</a:t>
                </a:r>
                <a:r>
                  <a:rPr lang="zh-TW" altLang="en-US" dirty="0" smtClean="0"/>
                  <a:t>比較方便</a:t>
                </a:r>
                <a:endParaRPr lang="en-US" altLang="zh-TW" dirty="0" smtClean="0"/>
              </a:p>
              <a:p>
                <a:r>
                  <a:rPr lang="zh-TW" altLang="en-US" dirty="0"/>
                  <a:t>使用空間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Breadth-First Search (BFS)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</a:t>
            </a:r>
            <a:r>
              <a:rPr lang="en-US" altLang="zh-TW" dirty="0" smtClean="0"/>
              <a:t>graph G=(V,E)</a:t>
            </a:r>
            <a:r>
              <a:rPr lang="zh-TW" altLang="en-US" dirty="0" smtClean="0"/>
              <a:t>及一個</a:t>
            </a:r>
            <a:r>
              <a:rPr lang="en-US" altLang="zh-TW" dirty="0" smtClean="0"/>
              <a:t>source vertex s</a:t>
            </a:r>
          </a:p>
          <a:p>
            <a:r>
              <a:rPr lang="zh-TW" altLang="en-US" dirty="0"/>
              <a:t>找出所有</a:t>
            </a:r>
            <a:r>
              <a:rPr lang="zh-TW" altLang="en-US" dirty="0" smtClean="0"/>
              <a:t>從</a:t>
            </a:r>
            <a:r>
              <a:rPr lang="en-US" altLang="zh-TW" dirty="0" smtClean="0"/>
              <a:t>s reachable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vertices</a:t>
            </a:r>
          </a:p>
          <a:p>
            <a:r>
              <a:rPr lang="zh-TW" altLang="en-US" dirty="0" smtClean="0"/>
              <a:t>計算從</a:t>
            </a:r>
            <a:r>
              <a:rPr lang="en-US" altLang="zh-TW" dirty="0" smtClean="0"/>
              <a:t>s</a:t>
            </a:r>
            <a:r>
              <a:rPr lang="zh-TW" altLang="en-US" dirty="0" smtClean="0"/>
              <a:t>到每一個</a:t>
            </a:r>
            <a:r>
              <a:rPr lang="en-US" altLang="zh-TW" dirty="0" smtClean="0"/>
              <a:t>reachable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的最少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數目</a:t>
            </a:r>
            <a:endParaRPr lang="en-US" altLang="zh-TW" dirty="0" smtClean="0"/>
          </a:p>
          <a:p>
            <a:r>
              <a:rPr lang="zh-TW" altLang="en-US" dirty="0" smtClean="0"/>
              <a:t>產生</a:t>
            </a:r>
            <a:r>
              <a:rPr lang="en-US" altLang="zh-TW" dirty="0" smtClean="0"/>
              <a:t>breadth-first tree, s</a:t>
            </a:r>
            <a:r>
              <a:rPr lang="zh-TW" altLang="en-US" dirty="0" smtClean="0"/>
              <a:t>為</a:t>
            </a:r>
            <a:r>
              <a:rPr lang="en-US" altLang="zh-TW" dirty="0" smtClean="0"/>
              <a:t>root, </a:t>
            </a:r>
            <a:r>
              <a:rPr lang="zh-TW" altLang="en-US" dirty="0" smtClean="0"/>
              <a:t>而其他</a:t>
            </a:r>
            <a:r>
              <a:rPr lang="en-US" altLang="zh-TW" dirty="0" smtClean="0"/>
              <a:t>reachable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vertices</a:t>
            </a:r>
            <a:r>
              <a:rPr lang="zh-TW" altLang="en-US" dirty="0" smtClean="0"/>
              <a:t>都在樹裡面</a:t>
            </a:r>
            <a:endParaRPr lang="en-US" altLang="zh-TW" dirty="0" smtClean="0"/>
          </a:p>
          <a:p>
            <a:r>
              <a:rPr lang="en-US" altLang="zh-TW" dirty="0" smtClean="0"/>
              <a:t>Directed graph &amp; undirected graph</a:t>
            </a:r>
            <a:r>
              <a:rPr lang="zh-TW" altLang="en-US" dirty="0" smtClean="0"/>
              <a:t>皆可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此</a:t>
            </a:r>
            <a:r>
              <a:rPr lang="zh-TW" altLang="en-US" dirty="0"/>
              <a:t>方法</a:t>
            </a:r>
            <a:r>
              <a:rPr lang="zh-TW" altLang="en-US" dirty="0" smtClean="0"/>
              <a:t>會先找到所有距離</a:t>
            </a:r>
            <a:r>
              <a:rPr lang="en-US" altLang="zh-TW" dirty="0" smtClean="0"/>
              <a:t>s distance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vertex, </a:t>
            </a:r>
            <a:r>
              <a:rPr lang="zh-TW" altLang="en-US" dirty="0" smtClean="0"/>
              <a:t>然後再繼續找距離為</a:t>
            </a:r>
            <a:r>
              <a:rPr lang="en-US" altLang="zh-TW" dirty="0" smtClean="0"/>
              <a:t>k+1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vertex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5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BFS Pseudo-code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BFS(G,s)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𝑉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−{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}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=WHITE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u.d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∞</m:t>
                    </m:r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u.pi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None/>
                </a:pP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s.d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=0</a:t>
                </a:r>
              </a:p>
              <a:p>
                <a:pPr marL="0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s.pi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Q={}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ENQUEUE(Q,s)</a:t>
                </a:r>
              </a:p>
              <a:p>
                <a:pPr marL="0" indent="0">
                  <a:buNone/>
                </a:pP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while Q!={}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u=DEQUEUE(Q)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</m:oMath>
                </a14:m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G.Adj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[u]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if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==WHITE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v.d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=u.d+1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v.pi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=u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ENQUEUE(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Q,v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=BLACK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  <a:blipFill rotWithShape="1">
                <a:blip r:embed="rId2"/>
                <a:stretch>
                  <a:fillRect l="-444" t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36096" y="548679"/>
            <a:ext cx="352839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v.color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用</a:t>
            </a:r>
            <a:r>
              <a:rPr lang="zh-TW" altLang="en-US" dirty="0"/>
              <a:t>顏色來</a:t>
            </a:r>
            <a:r>
              <a:rPr lang="zh-TW" altLang="en-US" dirty="0" smtClean="0"/>
              <a:t>區別</a:t>
            </a:r>
            <a:r>
              <a:rPr lang="en-US" altLang="zh-TW" dirty="0" smtClean="0"/>
              <a:t>discover</a:t>
            </a:r>
            <a:r>
              <a:rPr lang="zh-TW" altLang="en-US" dirty="0" smtClean="0"/>
              <a:t>的狀況</a:t>
            </a:r>
            <a:endParaRPr lang="en-US" altLang="zh-TW" dirty="0" smtClean="0"/>
          </a:p>
          <a:p>
            <a:r>
              <a:rPr lang="en-US" altLang="zh-TW" dirty="0" smtClean="0"/>
              <a:t>   WHITE: </a:t>
            </a:r>
            <a:r>
              <a:rPr lang="zh-TW" altLang="en-US" dirty="0" smtClean="0"/>
              <a:t>還沒</a:t>
            </a:r>
            <a:r>
              <a:rPr lang="en-US" altLang="zh-TW" dirty="0" smtClean="0"/>
              <a:t>discovered</a:t>
            </a:r>
          </a:p>
          <a:p>
            <a:r>
              <a:rPr lang="en-US" altLang="zh-TW" dirty="0" smtClean="0"/>
              <a:t>   GRAY: discovered</a:t>
            </a:r>
            <a:r>
              <a:rPr lang="zh-TW" altLang="en-US" dirty="0" smtClean="0"/>
              <a:t>了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但是和該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相連的</a:t>
            </a:r>
            <a:r>
              <a:rPr lang="zh-TW" altLang="en-US" dirty="0"/>
              <a:t>鄰居還沒有</a:t>
            </a:r>
            <a:r>
              <a:rPr lang="zh-TW" altLang="en-US" dirty="0" smtClean="0"/>
              <a:t>都</a:t>
            </a:r>
            <a:r>
              <a:rPr lang="en-US" altLang="zh-TW" dirty="0" smtClean="0"/>
              <a:t>discovered</a:t>
            </a:r>
          </a:p>
          <a:p>
            <a:r>
              <a:rPr lang="en-US" altLang="zh-TW" dirty="0" smtClean="0"/>
              <a:t>   BLACK: </a:t>
            </a:r>
            <a:r>
              <a:rPr lang="en-US" altLang="zh-TW" dirty="0"/>
              <a:t>discovered</a:t>
            </a:r>
            <a:r>
              <a:rPr lang="zh-TW" altLang="en-US" dirty="0" smtClean="0"/>
              <a:t>了且</a:t>
            </a:r>
            <a:r>
              <a:rPr lang="zh-TW" altLang="en-US" dirty="0"/>
              <a:t>和該</a:t>
            </a:r>
            <a:r>
              <a:rPr lang="en-US" altLang="zh-TW" dirty="0"/>
              <a:t>vertex</a:t>
            </a:r>
            <a:r>
              <a:rPr lang="zh-TW" altLang="en-US" dirty="0"/>
              <a:t>相連的</a:t>
            </a:r>
            <a:r>
              <a:rPr lang="zh-TW" altLang="en-US" dirty="0" smtClean="0"/>
              <a:t>鄰居都已</a:t>
            </a:r>
            <a:r>
              <a:rPr lang="en-US" altLang="zh-TW" dirty="0" smtClean="0"/>
              <a:t>discovered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v.d</a:t>
            </a:r>
            <a:r>
              <a:rPr lang="en-US" altLang="zh-TW" dirty="0" smtClean="0"/>
              <a:t>: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的距離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v.pi</a:t>
            </a:r>
            <a:r>
              <a:rPr lang="en-US" altLang="zh-TW" dirty="0" smtClean="0"/>
              <a:t>: </a:t>
            </a:r>
            <a:r>
              <a:rPr lang="zh-TW" altLang="en-US" dirty="0" smtClean="0"/>
              <a:t>祖先 </a:t>
            </a:r>
            <a:r>
              <a:rPr lang="en-US" altLang="zh-TW" dirty="0" smtClean="0"/>
              <a:t>(predecessor)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36682" y="2228308"/>
            <a:ext cx="2170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初始所有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的值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42820" y="3068960"/>
            <a:ext cx="3164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初始開始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vertex s</a:t>
            </a:r>
            <a:r>
              <a:rPr lang="zh-TW" altLang="en-US" dirty="0" smtClean="0"/>
              <a:t>的值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27984" y="4365104"/>
            <a:ext cx="25218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對</a:t>
            </a:r>
            <a:r>
              <a:rPr lang="zh-TW" altLang="en-US" dirty="0" smtClean="0"/>
              <a:t>每一個和</a:t>
            </a:r>
            <a:r>
              <a:rPr lang="en-US" altLang="zh-TW" dirty="0"/>
              <a:t>u</a:t>
            </a:r>
            <a:r>
              <a:rPr lang="zh-TW" altLang="en-US" smtClean="0"/>
              <a:t>相連</a:t>
            </a:r>
            <a:r>
              <a:rPr lang="en-US" altLang="zh-TW" dirty="0" smtClean="0"/>
              <a:t>vertex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4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" y="1073323"/>
            <a:ext cx="3245009" cy="134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22" y="1127276"/>
            <a:ext cx="3431635" cy="13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" y="2720201"/>
            <a:ext cx="3960440" cy="147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09" y="2685394"/>
            <a:ext cx="3872522" cy="150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34" y="4289145"/>
            <a:ext cx="4106542" cy="147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27" y="4293096"/>
            <a:ext cx="3675366" cy="1473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79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Königsberg</a:t>
            </a:r>
            <a:r>
              <a:rPr lang="en-US" altLang="zh-TW" dirty="0" smtClean="0"/>
              <a:t> Seven Bridge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西元</a:t>
            </a:r>
            <a:r>
              <a:rPr lang="en-US" altLang="zh-TW" dirty="0" smtClean="0"/>
              <a:t>1736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, Euler</a:t>
            </a:r>
            <a:r>
              <a:rPr lang="zh-TW" altLang="en-US" dirty="0" smtClean="0"/>
              <a:t>嘗試著要解答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這個問題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r>
              <a:rPr lang="zh-TW" altLang="en-US" dirty="0" smtClean="0"/>
              <a:t>右邊</a:t>
            </a:r>
            <a:r>
              <a:rPr lang="zh-TW" altLang="en-US" dirty="0"/>
              <a:t>地圖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有沒有可能找出一條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路徑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使得每一條橋都走過一次之後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又回到出發點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800"/>
            <a:ext cx="2564435" cy="202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upload.wikimedia.org/wikipedia/commons/thumb/9/91/7_bridges.svg/500px-7_bridg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65104"/>
            <a:ext cx="2602260" cy="20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ile:Konigsburg graph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653136"/>
            <a:ext cx="206220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 rot="10800000">
            <a:off x="2204354" y="6446912"/>
            <a:ext cx="693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答案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必須要是</a:t>
            </a:r>
            <a:r>
              <a:rPr lang="en-US" altLang="zh-TW" dirty="0" smtClean="0"/>
              <a:t>connected &amp; </a:t>
            </a:r>
            <a:r>
              <a:rPr lang="zh-TW" altLang="en-US" dirty="0" smtClean="0"/>
              <a:t>必須有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個或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有</a:t>
            </a:r>
            <a:r>
              <a:rPr lang="en-US" altLang="zh-TW" dirty="0" smtClean="0"/>
              <a:t>odd degree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5" y="1091783"/>
            <a:ext cx="3692063" cy="137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48" y="1091783"/>
            <a:ext cx="3439487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29" y="2996952"/>
            <a:ext cx="3594862" cy="14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14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BFS Pseudo-code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BFS(G,s)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𝑉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−{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}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=WHITE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u.d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∞</m:t>
                    </m:r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u.pi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None/>
                </a:pP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s.d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=0</a:t>
                </a:r>
              </a:p>
              <a:p>
                <a:pPr marL="0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s.pi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Q={}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ENQUEUE(Q,s)</a:t>
                </a:r>
              </a:p>
              <a:p>
                <a:pPr marL="0" indent="0">
                  <a:buNone/>
                </a:pP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while Q!={}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u=DEQUEUE(Q)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</m:oMath>
                </a14:m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G.Adj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[u]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if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==WHITE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v.d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=u.d+1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v.pi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=u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ENQUEUE(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Q,v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=BLACK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  <a:blipFill rotWithShape="1">
                <a:blip r:embed="rId2"/>
                <a:stretch>
                  <a:fillRect l="-444" t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8104" y="5116542"/>
                <a:ext cx="7379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𝐸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116542"/>
                <a:ext cx="73795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649009" y="2087560"/>
                <a:ext cx="7379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𝑉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009" y="2087560"/>
                <a:ext cx="73795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弧 10"/>
          <p:cNvSpPr/>
          <p:nvPr/>
        </p:nvSpPr>
        <p:spPr>
          <a:xfrm rot="10800000">
            <a:off x="4139952" y="1628800"/>
            <a:ext cx="360040" cy="115212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/>
          <p:cNvSpPr/>
          <p:nvPr/>
        </p:nvSpPr>
        <p:spPr>
          <a:xfrm rot="10800000">
            <a:off x="5017990" y="4509120"/>
            <a:ext cx="432048" cy="158417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516216" y="3426823"/>
                <a:ext cx="116525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𝑉</m:t>
                      </m:r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𝐸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426823"/>
                <a:ext cx="116525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80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證明</a:t>
            </a:r>
            <a:r>
              <a:rPr lang="en-US" altLang="zh-TW" dirty="0" smtClean="0"/>
              <a:t>BFS</a:t>
            </a:r>
            <a:r>
              <a:rPr lang="zh-TW" altLang="en-US" dirty="0" smtClean="0"/>
              <a:t>可以找到最短路徑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b="0" dirty="0" smtClean="0"/>
                  <a:t>定義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: 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: s</a:t>
                </a:r>
                <a:r>
                  <a:rPr lang="zh-TW" altLang="en-US" dirty="0" smtClean="0"/>
                  <a:t>到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的最短路徑</a:t>
                </a:r>
                <a:r>
                  <a:rPr lang="zh-TW" altLang="en-US" dirty="0"/>
                  <a:t>的</a:t>
                </a:r>
                <a:r>
                  <a:rPr lang="zh-TW" altLang="en-US" dirty="0" smtClean="0"/>
                  <a:t>長度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邊的數目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Lemma 22.1: G=(V,E)</a:t>
                </a:r>
                <a:r>
                  <a:rPr lang="zh-TW" altLang="en-US" dirty="0" smtClean="0"/>
                  <a:t>是一個</a:t>
                </a:r>
                <a:r>
                  <a:rPr lang="en-US" altLang="zh-TW" dirty="0" smtClean="0"/>
                  <a:t>directed</a:t>
                </a:r>
                <a:r>
                  <a:rPr lang="zh-TW" altLang="en-US" dirty="0" smtClean="0"/>
                  <a:t>或</a:t>
                </a:r>
                <a:r>
                  <a:rPr lang="en-US" altLang="zh-TW" dirty="0" smtClean="0"/>
                  <a:t>undirected graph. s</a:t>
                </a:r>
                <a:r>
                  <a:rPr lang="zh-TW" altLang="en-US" dirty="0" smtClean="0"/>
                  <a:t>是一個任意</a:t>
                </a:r>
                <a:r>
                  <a:rPr lang="en-US" altLang="zh-TW" dirty="0" smtClean="0"/>
                  <a:t>vertex. </a:t>
                </a:r>
                <a:r>
                  <a:rPr lang="zh-TW" altLang="en-US" dirty="0" smtClean="0"/>
                  <a:t>則對任何</a:t>
                </a:r>
                <a:r>
                  <a:rPr lang="en-US" altLang="zh-TW" dirty="0" smtClean="0"/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: </a:t>
                </a:r>
              </a:p>
              <a:p>
                <a:r>
                  <a:rPr lang="zh-TW" altLang="en-US" dirty="0" smtClean="0"/>
                  <a:t>如果從</a:t>
                </a:r>
                <a:r>
                  <a:rPr lang="en-US" altLang="zh-TW" dirty="0" smtClean="0"/>
                  <a:t>s</a:t>
                </a:r>
                <a:r>
                  <a:rPr lang="zh-TW" altLang="en-US" dirty="0" smtClean="0"/>
                  <a:t>開始</a:t>
                </a:r>
                <a:r>
                  <a:rPr lang="en-US" altLang="zh-TW" dirty="0" smtClean="0"/>
                  <a:t>, u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reachable, </a:t>
                </a:r>
                <a:r>
                  <a:rPr lang="zh-TW" altLang="en-US" dirty="0" smtClean="0"/>
                  <a:t>那麼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也是</a:t>
                </a:r>
                <a:r>
                  <a:rPr lang="en-US" altLang="zh-TW" dirty="0" smtClean="0"/>
                  <a:t>. </a:t>
                </a:r>
              </a:p>
              <a:p>
                <a:r>
                  <a:rPr lang="zh-TW" altLang="en-US" dirty="0" smtClean="0"/>
                  <a:t>這個狀況下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s</a:t>
                </a:r>
                <a:r>
                  <a:rPr lang="en-US" altLang="zh-TW" dirty="0" err="1" smtClean="0">
                    <a:sym typeface="Wingdings" pitchFamily="2" charset="2"/>
                  </a:rPr>
                  <a:t>v</a:t>
                </a:r>
                <a:r>
                  <a:rPr lang="zh-TW" altLang="en-US" dirty="0" smtClean="0">
                    <a:sym typeface="Wingdings" pitchFamily="2" charset="2"/>
                  </a:rPr>
                  <a:t>的最短路徑只可能比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+1</m:t>
                    </m:r>
                  </m:oMath>
                </a14:m>
                <a:r>
                  <a:rPr lang="zh-TW" altLang="en-US" dirty="0" smtClean="0"/>
                  <a:t>短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最短路徑可能不經由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過來</a:t>
                </a:r>
                <a:r>
                  <a:rPr lang="en-US" altLang="zh-TW" dirty="0" smtClean="0"/>
                  <a:t>).</a:t>
                </a:r>
                <a:r>
                  <a:rPr lang="zh-TW" altLang="en-US" dirty="0" smtClean="0"/>
                  <a:t>不等式成立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不是</a:t>
                </a:r>
                <a:r>
                  <a:rPr lang="en-US" altLang="zh-TW" dirty="0" smtClean="0"/>
                  <a:t>reachable</a:t>
                </a:r>
                <a:r>
                  <a:rPr lang="zh-TW" altLang="en-US" dirty="0" smtClean="0"/>
                  <a:t>的話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那麼不等式一定成立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BFS</a:t>
            </a:r>
            <a:r>
              <a:rPr lang="zh-TW" altLang="en-US" dirty="0"/>
              <a:t>可以找到最短路徑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Lemma 22.2: </a:t>
                </a:r>
                <a:r>
                  <a:rPr lang="en-US" altLang="zh-TW" dirty="0"/>
                  <a:t>G=(V,E)</a:t>
                </a:r>
                <a:r>
                  <a:rPr lang="zh-TW" altLang="en-US" dirty="0"/>
                  <a:t>是一個</a:t>
                </a:r>
                <a:r>
                  <a:rPr lang="en-US" altLang="zh-TW" dirty="0"/>
                  <a:t>directed</a:t>
                </a:r>
                <a:r>
                  <a:rPr lang="zh-TW" altLang="en-US" dirty="0"/>
                  <a:t>或</a:t>
                </a:r>
                <a:r>
                  <a:rPr lang="en-US" altLang="zh-TW" dirty="0"/>
                  <a:t>undirected graph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對</a:t>
                </a:r>
                <a:r>
                  <a:rPr lang="en-US" altLang="zh-TW" dirty="0" smtClean="0"/>
                  <a:t>G</a:t>
                </a:r>
                <a:r>
                  <a:rPr lang="zh-TW" altLang="en-US" dirty="0" smtClean="0"/>
                  <a:t>及</a:t>
                </a:r>
                <a:r>
                  <a:rPr lang="en-US" altLang="zh-TW" dirty="0" smtClean="0"/>
                  <a:t>vertex s</a:t>
                </a:r>
                <a:r>
                  <a:rPr lang="zh-TW" altLang="en-US" dirty="0" smtClean="0"/>
                  <a:t>跑</a:t>
                </a:r>
                <a:r>
                  <a:rPr lang="en-US" altLang="zh-TW" dirty="0" smtClean="0"/>
                  <a:t>BFS. </a:t>
                </a:r>
                <a:r>
                  <a:rPr lang="zh-TW" altLang="en-US" dirty="0" smtClean="0"/>
                  <a:t>則結束的時候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每一個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TW" dirty="0" smtClean="0"/>
                  <a:t>, BFS</a:t>
                </a:r>
                <a:r>
                  <a:rPr lang="zh-TW" altLang="en-US" dirty="0" smtClean="0"/>
                  <a:t>計算的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: </a:t>
                </a:r>
              </a:p>
              <a:p>
                <a:r>
                  <a:rPr lang="zh-TW" altLang="en-US" dirty="0" smtClean="0"/>
                  <a:t>使用歸納法證明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假設為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每</a:t>
                </a:r>
                <a:r>
                  <a:rPr lang="zh-TW" altLang="en-US" dirty="0"/>
                  <a:t>一個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TW" dirty="0"/>
                  <a:t>, BFS</a:t>
                </a:r>
                <a:r>
                  <a:rPr lang="zh-TW" altLang="en-US" dirty="0"/>
                  <a:t>計算的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.</m:t>
                    </m:r>
                    <m:r>
                      <a:rPr lang="en-US" altLang="zh-TW" i="1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i="1">
                        <a:latin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”</a:t>
                </a:r>
                <a:r>
                  <a:rPr lang="en-US" altLang="zh-TW" dirty="0"/>
                  <a:t>.</a:t>
                </a:r>
              </a:p>
              <a:p>
                <a:r>
                  <a:rPr lang="zh-TW" altLang="en-US" dirty="0" smtClean="0"/>
                  <a:t>一開始把</a:t>
                </a:r>
                <a:r>
                  <a:rPr lang="en-US" altLang="zh-TW" dirty="0" smtClean="0"/>
                  <a:t>s</a:t>
                </a:r>
                <a:r>
                  <a:rPr lang="zh-TW" altLang="en-US" dirty="0" smtClean="0"/>
                  <a:t>丟進</a:t>
                </a:r>
                <a:r>
                  <a:rPr lang="en-US" altLang="zh-TW" dirty="0" smtClean="0"/>
                  <a:t>queue</a:t>
                </a:r>
                <a:r>
                  <a:rPr lang="zh-TW" altLang="en-US" dirty="0" smtClean="0"/>
                  <a:t>的時候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成立</a:t>
                </a:r>
                <a:r>
                  <a:rPr lang="en-US" altLang="zh-TW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b="0" dirty="0" smtClean="0"/>
                  <a:t>. </a:t>
                </a:r>
                <a:r>
                  <a:rPr lang="zh-TW" altLang="en-US" b="0" dirty="0" smtClean="0"/>
                  <a:t>而其他的</a:t>
                </a:r>
                <a:r>
                  <a:rPr lang="en-US" altLang="zh-TW" dirty="0" smtClean="0"/>
                  <a:t>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=∞&gt;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b="0" dirty="0" smtClean="0"/>
                  <a:t>.</a:t>
                </a:r>
                <a:endParaRPr lang="en-US" altLang="zh-TW" dirty="0"/>
              </a:p>
              <a:p>
                <a:r>
                  <a:rPr lang="zh-TW" altLang="en-US" b="0" dirty="0" smtClean="0"/>
                  <a:t>當找到由</a:t>
                </a:r>
                <a:r>
                  <a:rPr lang="en-US" altLang="zh-TW" b="0" dirty="0" smtClean="0"/>
                  <a:t>edge (</a:t>
                </a:r>
                <a:r>
                  <a:rPr lang="en-US" altLang="zh-TW" b="0" dirty="0" err="1" smtClean="0"/>
                  <a:t>u,v</a:t>
                </a:r>
                <a:r>
                  <a:rPr lang="en-US" altLang="zh-TW" b="0" dirty="0" smtClean="0"/>
                  <a:t>)</a:t>
                </a:r>
                <a:r>
                  <a:rPr lang="zh-TW" altLang="en-US" b="0" dirty="0" smtClean="0"/>
                  <a:t>找到</a:t>
                </a:r>
                <a:r>
                  <a:rPr lang="en-US" altLang="zh-TW" dirty="0" smtClean="0"/>
                  <a:t>vertex v</a:t>
                </a:r>
                <a:r>
                  <a:rPr lang="zh-TW" altLang="en-US" dirty="0" smtClean="0"/>
                  <a:t>時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我們可以假設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b="0" dirty="0" smtClean="0"/>
                  <a:t>.</a:t>
                </a:r>
                <a:r>
                  <a:rPr lang="zh-TW" altLang="en-US" b="0" dirty="0" smtClean="0"/>
                  <a:t> </a:t>
                </a:r>
                <a:r>
                  <a:rPr lang="zh-TW" altLang="en-US" dirty="0"/>
                  <a:t>且我們</a:t>
                </a:r>
                <a:r>
                  <a:rPr lang="zh-TW" altLang="en-US" dirty="0" smtClean="0"/>
                  <a:t>知道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+1≥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+1≥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b="0" dirty="0" smtClean="0"/>
                  <a:t>.</a:t>
                </a:r>
              </a:p>
              <a:p>
                <a:r>
                  <a:rPr lang="zh-TW" altLang="en-US" dirty="0"/>
                  <a:t>每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都只做以上步驟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更改</a:t>
                </a:r>
                <a:r>
                  <a:rPr lang="en-US" altLang="zh-TW" dirty="0" err="1" smtClean="0"/>
                  <a:t>v.d</a:t>
                </a:r>
                <a:r>
                  <a:rPr lang="zh-TW" altLang="en-US" dirty="0" smtClean="0"/>
                  <a:t>值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一次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歸納法證明完成</a:t>
                </a:r>
                <a:r>
                  <a:rPr lang="en-US" altLang="zh-TW" dirty="0" smtClean="0"/>
                  <a:t>.</a:t>
                </a:r>
                <a:endParaRPr lang="en-US" altLang="zh-TW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 r="-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5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BFS</a:t>
            </a:r>
            <a:r>
              <a:rPr lang="zh-TW" altLang="en-US" dirty="0"/>
              <a:t>可以找到最短路徑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51411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Lemma 22.3: </a:t>
                </a:r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BFS</a:t>
                </a:r>
                <a:r>
                  <a:rPr lang="zh-TW" altLang="en-US" dirty="0" smtClean="0"/>
                  <a:t>執行在</a:t>
                </a:r>
                <a:r>
                  <a:rPr lang="en-US" altLang="zh-TW" dirty="0" smtClean="0"/>
                  <a:t>G=(V,E)</a:t>
                </a:r>
                <a:r>
                  <a:rPr lang="zh-TW" altLang="en-US" dirty="0" smtClean="0"/>
                  <a:t>上</a:t>
                </a:r>
                <a:r>
                  <a:rPr lang="en-US" altLang="zh-TW" dirty="0" smtClean="0"/>
                  <a:t>, queue</a:t>
                </a:r>
                <a:r>
                  <a:rPr lang="zh-TW" altLang="en-US" dirty="0" smtClean="0"/>
                  <a:t>裡面有以下</a:t>
                </a:r>
                <a:r>
                  <a:rPr lang="en-US" altLang="zh-TW" dirty="0" smtClean="0"/>
                  <a:t>vertices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queue</a:t>
                </a:r>
                <a:r>
                  <a:rPr lang="zh-TW" altLang="en-US" dirty="0" smtClean="0"/>
                  <a:t>的頭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queue</a:t>
                </a:r>
                <a:r>
                  <a:rPr lang="zh-TW" altLang="en-US" dirty="0" smtClean="0"/>
                  <a:t>的尾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=1,2,…,</m:t>
                    </m:r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:</a:t>
                </a:r>
              </a:p>
              <a:p>
                <a:r>
                  <a:rPr lang="zh-TW" altLang="en-US" dirty="0" smtClean="0"/>
                  <a:t>使用歸納法</a:t>
                </a:r>
                <a:r>
                  <a:rPr lang="en-US" altLang="zh-TW" dirty="0" smtClean="0"/>
                  <a:t>. </a:t>
                </a:r>
              </a:p>
              <a:p>
                <a:r>
                  <a:rPr lang="zh-TW" altLang="en-US" dirty="0" smtClean="0"/>
                  <a:t>當</a:t>
                </a:r>
                <a:r>
                  <a:rPr lang="en-US" altLang="zh-TW" dirty="0" smtClean="0"/>
                  <a:t>queue</a:t>
                </a:r>
                <a:r>
                  <a:rPr lang="zh-TW" altLang="en-US" dirty="0" smtClean="0"/>
                  <a:t>一開始裡面只有</a:t>
                </a:r>
                <a:r>
                  <a:rPr lang="en-US" altLang="zh-TW" dirty="0" smtClean="0"/>
                  <a:t>s</a:t>
                </a:r>
                <a:r>
                  <a:rPr lang="zh-TW" altLang="en-US" dirty="0" smtClean="0"/>
                  <a:t>的時候成立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現在我們必須</a:t>
                </a:r>
                <a:r>
                  <a:rPr lang="zh-TW" altLang="en-US" dirty="0" smtClean="0"/>
                  <a:t>證明每次</a:t>
                </a:r>
                <a:r>
                  <a:rPr lang="en-US" altLang="zh-TW" dirty="0" err="1" smtClean="0"/>
                  <a:t>dequeue</a:t>
                </a:r>
                <a:r>
                  <a:rPr lang="zh-TW" altLang="en-US" dirty="0" smtClean="0"/>
                  <a:t>或</a:t>
                </a:r>
                <a:r>
                  <a:rPr lang="en-US" altLang="zh-TW" dirty="0" err="1" smtClean="0"/>
                  <a:t>enqueue</a:t>
                </a:r>
                <a:r>
                  <a:rPr lang="zh-TW" altLang="en-US" dirty="0"/>
                  <a:t>的</a:t>
                </a:r>
                <a:r>
                  <a:rPr lang="zh-TW" altLang="en-US" dirty="0" smtClean="0"/>
                  <a:t>時候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都還是成立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err="1" smtClean="0"/>
                  <a:t>dequeue</a:t>
                </a:r>
                <a:r>
                  <a:rPr lang="zh-TW" altLang="en-US" dirty="0" smtClean="0"/>
                  <a:t>的時候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變成新的</a:t>
                </a:r>
                <a:r>
                  <a:rPr lang="en-US" altLang="zh-TW" dirty="0" smtClean="0"/>
                  <a:t>queue</a:t>
                </a:r>
                <a:r>
                  <a:rPr lang="zh-TW" altLang="en-US" dirty="0" smtClean="0"/>
                  <a:t>頭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 smtClean="0"/>
                  <a:t>.</a:t>
                </a:r>
                <a:r>
                  <a:rPr lang="zh-TW" altLang="en-US" dirty="0" smtClean="0"/>
                  <a:t>其他不等式都不變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因此成立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err="1" smtClean="0"/>
                  <a:t>enqueue</a:t>
                </a:r>
                <a:r>
                  <a:rPr lang="zh-TW" altLang="en-US" dirty="0" smtClean="0"/>
                  <a:t>的時候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新加入的</a:t>
                </a:r>
                <a:r>
                  <a:rPr lang="en-US" altLang="zh-TW" dirty="0" smtClean="0"/>
                  <a:t>vertex v</a:t>
                </a:r>
                <a:r>
                  <a:rPr lang="zh-TW" altLang="en-US" dirty="0" smtClean="0"/>
                  <a:t>變成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zh-TW" altLang="en-US" dirty="0" smtClean="0"/>
                  <a:t>此時我們剛剛把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拿掉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當時是</a:t>
                </a:r>
                <a:r>
                  <a:rPr lang="en-US" altLang="zh-TW" dirty="0" smtClean="0"/>
                  <a:t>queue</a:t>
                </a:r>
                <a:r>
                  <a:rPr lang="zh-TW" altLang="en-US" dirty="0" smtClean="0"/>
                  <a:t>的頭</a:t>
                </a:r>
                <a:r>
                  <a:rPr lang="en-US" altLang="zh-TW" dirty="0" smtClean="0"/>
                  <a:t>). </a:t>
                </a:r>
                <a:r>
                  <a:rPr lang="zh-TW" altLang="en-US" dirty="0" smtClean="0"/>
                  <a:t>所以應該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zh-TW" altLang="en-US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+1=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其他的不等式都</a:t>
                </a:r>
                <a:r>
                  <a:rPr lang="zh-TW" altLang="en-US" dirty="0" smtClean="0"/>
                  <a:t>不變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因此成立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5141168"/>
              </a:xfrm>
              <a:blipFill rotWithShape="1">
                <a:blip r:embed="rId2"/>
                <a:stretch>
                  <a:fillRect l="-430" t="-14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5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BFS</a:t>
            </a:r>
            <a:r>
              <a:rPr lang="zh-TW" altLang="en-US" dirty="0"/>
              <a:t>可以找到最短路徑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Corollary 22.4: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在執行</a:t>
                </a:r>
                <a:r>
                  <a:rPr lang="en-US" altLang="zh-TW" dirty="0" smtClean="0"/>
                  <a:t>BFS</a:t>
                </a:r>
                <a:r>
                  <a:rPr lang="zh-TW" altLang="en-US" dirty="0" smtClean="0"/>
                  <a:t>時被</a:t>
                </a:r>
                <a:r>
                  <a:rPr lang="en-US" altLang="zh-TW" dirty="0" err="1" smtClean="0"/>
                  <a:t>enqueue</a:t>
                </a:r>
                <a:r>
                  <a:rPr lang="zh-TW" altLang="en-US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之前被</a:t>
                </a:r>
                <a:r>
                  <a:rPr lang="en-US" altLang="zh-TW" dirty="0" err="1" smtClean="0"/>
                  <a:t>enqueue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則當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被</a:t>
                </a:r>
                <a:r>
                  <a:rPr lang="en-US" altLang="zh-TW" dirty="0" err="1" smtClean="0"/>
                  <a:t>enqueue</a:t>
                </a:r>
                <a:r>
                  <a:rPr lang="zh-TW" altLang="en-US" dirty="0" smtClean="0"/>
                  <a:t>的時候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直接從</a:t>
                </a:r>
                <a:r>
                  <a:rPr lang="en-US" altLang="zh-TW" dirty="0" smtClean="0"/>
                  <a:t>Lemma 22.3</a:t>
                </a:r>
                <a:r>
                  <a:rPr lang="zh-TW" altLang="en-US" dirty="0" smtClean="0"/>
                  <a:t>就可以得到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因為</a:t>
                </a:r>
                <a:r>
                  <a:rPr lang="en-US" altLang="zh-TW" dirty="0" err="1" smtClean="0"/>
                  <a:t>v.d</a:t>
                </a:r>
                <a:r>
                  <a:rPr lang="zh-TW" altLang="en-US" dirty="0" smtClean="0"/>
                  <a:t>只會被</a:t>
                </a:r>
                <a:r>
                  <a:rPr lang="zh-TW" altLang="en-US" dirty="0"/>
                  <a:t>指定</a:t>
                </a:r>
                <a:r>
                  <a:rPr lang="zh-TW" altLang="en-US" dirty="0" smtClean="0"/>
                  <a:t>值一次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enqueue</a:t>
                </a:r>
                <a:r>
                  <a:rPr lang="zh-TW" altLang="en-US" dirty="0" smtClean="0"/>
                  <a:t>之時</a:t>
                </a:r>
                <a:r>
                  <a:rPr lang="en-US" altLang="zh-TW" dirty="0" smtClean="0"/>
                  <a:t>).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 r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69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BFS</a:t>
            </a:r>
            <a:r>
              <a:rPr lang="zh-TW" altLang="en-US" dirty="0"/>
              <a:t>可以找到最短路徑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Theorem 22.5: </a:t>
                </a:r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BFS</a:t>
                </a:r>
                <a:r>
                  <a:rPr lang="zh-TW" altLang="en-US" dirty="0" smtClean="0"/>
                  <a:t>正確性</a:t>
                </a:r>
                <a:r>
                  <a:rPr lang="en-US" altLang="zh-TW" dirty="0" smtClean="0"/>
                  <a:t>. BFS</a:t>
                </a:r>
                <a:r>
                  <a:rPr lang="zh-TW" altLang="en-US" dirty="0" smtClean="0"/>
                  <a:t>執行在</a:t>
                </a:r>
                <a:r>
                  <a:rPr lang="en-US" altLang="zh-TW" dirty="0" smtClean="0"/>
                  <a:t>G=(V,E)</a:t>
                </a:r>
                <a:r>
                  <a:rPr lang="zh-TW" altLang="en-US" dirty="0" smtClean="0"/>
                  <a:t>上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從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zh-TW" altLang="en-US" dirty="0" smtClean="0"/>
                  <a:t>開始</a:t>
                </a:r>
                <a:r>
                  <a:rPr lang="en-US" altLang="zh-TW" dirty="0" smtClean="0"/>
                  <a:t>. BFS</a:t>
                </a:r>
                <a:r>
                  <a:rPr lang="zh-TW" altLang="en-US" dirty="0" smtClean="0"/>
                  <a:t>執行的時候會找出所有從</a:t>
                </a:r>
                <a:r>
                  <a:rPr lang="en-US" altLang="zh-TW" dirty="0" smtClean="0"/>
                  <a:t>s reachable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結束的時候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每個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∀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 smtClean="0">
                  <a:sym typeface="Wingdings" pitchFamily="2" charset="2"/>
                </a:endParaRPr>
              </a:p>
              <a:p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: </a:t>
                </a:r>
              </a:p>
              <a:p>
                <a:r>
                  <a:rPr lang="zh-TW" altLang="en-US" dirty="0" smtClean="0"/>
                  <a:t>假設有一些</a:t>
                </a:r>
                <a:r>
                  <a:rPr lang="en-US" altLang="zh-TW" dirty="0" err="1" smtClean="0"/>
                  <a:t>v.d</a:t>
                </a:r>
                <a:r>
                  <a:rPr lang="zh-TW" altLang="en-US" dirty="0" smtClean="0"/>
                  <a:t>不是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讓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是其中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最小的一個</a:t>
                </a:r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Lemma 22.2</a:t>
                </a:r>
                <a:r>
                  <a:rPr lang="zh-TW" altLang="en-US" dirty="0" smtClean="0"/>
                  <a:t>說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所以現在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此時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一定是從</a:t>
                </a:r>
                <a:r>
                  <a:rPr lang="en-US" altLang="zh-TW" dirty="0" smtClean="0"/>
                  <a:t>s reachable, </a:t>
                </a:r>
                <a:r>
                  <a:rPr lang="zh-TW" altLang="en-US" dirty="0" smtClean="0"/>
                  <a:t>不然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∞</m:t>
                    </m:r>
                    <m:r>
                      <a:rPr lang="en-US" altLang="zh-TW" b="0" i="0" smtClean="0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v</m:t>
                    </m:r>
                    <m:r>
                      <a:rPr lang="en-US" altLang="zh-TW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d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是</a:t>
                </a:r>
                <a:r>
                  <a:rPr lang="en-US" altLang="zh-TW" dirty="0" err="1" smtClean="0"/>
                  <a:t>s</a:t>
                </a:r>
                <a:r>
                  <a:rPr lang="en-US" altLang="zh-TW" dirty="0" err="1" smtClean="0">
                    <a:sym typeface="Wingdings" pitchFamily="2" charset="2"/>
                  </a:rPr>
                  <a:t>v</a:t>
                </a:r>
                <a:r>
                  <a:rPr lang="zh-TW" altLang="en-US" dirty="0" smtClean="0">
                    <a:sym typeface="Wingdings" pitchFamily="2" charset="2"/>
                  </a:rPr>
                  <a:t>最短路徑上</a:t>
                </a:r>
                <a:r>
                  <a:rPr lang="en-US" altLang="zh-TW" dirty="0" smtClean="0">
                    <a:sym typeface="Wingdings" pitchFamily="2" charset="2"/>
                  </a:rPr>
                  <a:t>v</a:t>
                </a:r>
                <a:r>
                  <a:rPr lang="zh-TW" altLang="en-US" dirty="0" smtClean="0">
                    <a:sym typeface="Wingdings" pitchFamily="2" charset="2"/>
                  </a:rPr>
                  <a:t>的前一個</a:t>
                </a:r>
                <a:r>
                  <a:rPr lang="en-US" altLang="zh-TW" dirty="0" smtClean="0">
                    <a:sym typeface="Wingdings" pitchFamily="2" charset="2"/>
                  </a:rPr>
                  <a:t>vertex, </a:t>
                </a:r>
                <a:r>
                  <a:rPr lang="zh-TW" altLang="en-US" dirty="0" smtClean="0">
                    <a:sym typeface="Wingdings" pitchFamily="2" charset="2"/>
                  </a:rPr>
                  <a:t>則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因為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(</a:t>
                </a:r>
                <a:r>
                  <a:rPr lang="zh-TW" altLang="en-US" dirty="0" smtClean="0"/>
                  <a:t>已經假設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是</a:t>
                </a:r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/>
                  <a:t>最小的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+1=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75" r="-1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7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BFS</a:t>
            </a:r>
            <a:r>
              <a:rPr lang="zh-TW" altLang="en-US" dirty="0"/>
              <a:t>可以找到最短路徑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上頁得到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.</m:t>
                    </m:r>
                    <m:r>
                      <a:rPr lang="en-US" altLang="zh-TW" i="1">
                        <a:latin typeface="Cambria Math"/>
                      </a:rPr>
                      <m:t>𝑑</m:t>
                    </m:r>
                    <m:r>
                      <a:rPr lang="en-US" altLang="zh-TW" i="1">
                        <a:latin typeface="Cambria Math"/>
                      </a:rPr>
                      <m:t>&gt;</m:t>
                    </m:r>
                    <m:r>
                      <a:rPr lang="en-US" altLang="zh-TW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+1=</m:t>
                    </m:r>
                    <m:r>
                      <a:rPr lang="en-US" altLang="zh-TW" i="1">
                        <a:latin typeface="Cambria Math"/>
                      </a:rPr>
                      <m:t>𝑢</m:t>
                    </m:r>
                    <m:r>
                      <a:rPr lang="en-US" altLang="zh-TW" i="1">
                        <a:latin typeface="Cambria Math"/>
                      </a:rPr>
                      <m:t>.</m:t>
                    </m:r>
                    <m:r>
                      <a:rPr lang="en-US" altLang="zh-TW" i="1">
                        <a:latin typeface="Cambria Math"/>
                      </a:rPr>
                      <m:t>𝑑</m:t>
                    </m:r>
                    <m:r>
                      <a:rPr lang="en-US" altLang="zh-TW" i="1">
                        <a:latin typeface="Cambria Math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en-US" altLang="zh-TW" dirty="0" smtClean="0"/>
                  <a:t>BFS</a:t>
                </a:r>
                <a:r>
                  <a:rPr lang="zh-TW" altLang="en-US" dirty="0"/>
                  <a:t>從</a:t>
                </a:r>
                <a:r>
                  <a:rPr lang="en-US" altLang="zh-TW" dirty="0" smtClean="0"/>
                  <a:t>Queue</a:t>
                </a:r>
                <a:r>
                  <a:rPr lang="zh-TW" altLang="en-US" dirty="0" smtClean="0"/>
                  <a:t>裡面把</a:t>
                </a:r>
                <a:r>
                  <a:rPr lang="en-US" altLang="zh-TW" dirty="0" smtClean="0"/>
                  <a:t>u </a:t>
                </a:r>
                <a:r>
                  <a:rPr lang="en-US" altLang="zh-TW" dirty="0" err="1" smtClean="0"/>
                  <a:t>dequeue</a:t>
                </a:r>
                <a:r>
                  <a:rPr lang="zh-TW" altLang="en-US" dirty="0" smtClean="0"/>
                  <a:t>出來的時候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的鄰居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們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可能是</a:t>
                </a:r>
                <a:r>
                  <a:rPr lang="en-US" altLang="zh-TW" dirty="0" smtClean="0"/>
                  <a:t>WHITE, GRAY, </a:t>
                </a:r>
                <a:r>
                  <a:rPr lang="zh-TW" altLang="en-US" dirty="0" smtClean="0"/>
                  <a:t>或</a:t>
                </a:r>
                <a:r>
                  <a:rPr lang="en-US" altLang="zh-TW" dirty="0" smtClean="0"/>
                  <a:t>BLACK</a:t>
                </a:r>
              </a:p>
              <a:p>
                <a:r>
                  <a:rPr lang="zh-TW" altLang="en-US" dirty="0"/>
                  <a:t>如果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WHITE, </a:t>
                </a:r>
                <a:r>
                  <a:rPr lang="zh-TW" altLang="en-US" dirty="0" smtClean="0"/>
                  <a:t>則會設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矛盾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如果是</a:t>
                </a:r>
                <a:r>
                  <a:rPr lang="en-US" altLang="zh-TW" dirty="0" smtClean="0"/>
                  <a:t>BLACK, </a:t>
                </a:r>
                <a:r>
                  <a:rPr lang="zh-TW" altLang="en-US" dirty="0" smtClean="0"/>
                  <a:t>則它之前已經被</a:t>
                </a:r>
                <a:r>
                  <a:rPr lang="en-US" altLang="zh-TW" dirty="0" err="1" smtClean="0"/>
                  <a:t>dequeue</a:t>
                </a:r>
                <a:r>
                  <a:rPr lang="zh-TW" altLang="en-US" dirty="0" smtClean="0"/>
                  <a:t>過</a:t>
                </a:r>
                <a:r>
                  <a:rPr lang="en-US" altLang="zh-TW" dirty="0" smtClean="0"/>
                  <a:t>. Corollary 22.4</a:t>
                </a:r>
                <a:r>
                  <a:rPr lang="zh-TW" altLang="en-US" dirty="0" smtClean="0"/>
                  <a:t>說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矛盾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如果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GRAY, </a:t>
                </a:r>
                <a:r>
                  <a:rPr lang="zh-TW" altLang="en-US" dirty="0" smtClean="0"/>
                  <a:t>則它是剛剛</a:t>
                </a:r>
                <a:r>
                  <a:rPr lang="en-US" altLang="zh-TW" dirty="0" err="1" smtClean="0"/>
                  <a:t>dequeue</a:t>
                </a:r>
                <a:r>
                  <a:rPr lang="zh-TW" altLang="en-US" dirty="0" smtClean="0"/>
                  <a:t>某個</a:t>
                </a:r>
                <a:r>
                  <a:rPr lang="en-US" altLang="zh-TW" dirty="0" smtClean="0"/>
                  <a:t>vertex w</a:t>
                </a:r>
                <a:r>
                  <a:rPr lang="zh-TW" altLang="en-US" dirty="0" smtClean="0"/>
                  <a:t>的時候被改成</a:t>
                </a:r>
                <a:r>
                  <a:rPr lang="en-US" altLang="zh-TW" dirty="0" smtClean="0"/>
                  <a:t>GRAY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比</a:t>
                </a:r>
                <a:r>
                  <a:rPr lang="en-US" altLang="zh-TW" dirty="0" smtClean="0"/>
                  <a:t>u </a:t>
                </a:r>
                <a:r>
                  <a:rPr lang="en-US" altLang="zh-TW" dirty="0" err="1" smtClean="0"/>
                  <a:t>dequeue</a:t>
                </a:r>
                <a:r>
                  <a:rPr lang="zh-TW" altLang="en-US" dirty="0" smtClean="0"/>
                  <a:t>的時間早</a:t>
                </a:r>
                <a:r>
                  <a:rPr lang="en-US" altLang="zh-TW" dirty="0" smtClean="0"/>
                  <a:t>). </a:t>
                </a:r>
                <a:r>
                  <a:rPr lang="zh-TW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但 </a:t>
                </a:r>
                <a:r>
                  <a:rPr lang="en-US" altLang="zh-TW" dirty="0" smtClean="0"/>
                  <a:t>Corollary 22.4</a:t>
                </a:r>
                <a:r>
                  <a:rPr lang="zh-TW" altLang="en-US" dirty="0" smtClean="0"/>
                  <a:t>說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因此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矛盾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因此原假設不成立</a:t>
                </a:r>
                <a:r>
                  <a:rPr lang="en-US" altLang="zh-TW" dirty="0" smtClean="0"/>
                  <a:t>.</a:t>
                </a:r>
                <a:r>
                  <a:rPr lang="zh-TW" altLang="en-US" dirty="0" smtClean="0"/>
                  <a:t>證明完畢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下課休息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48680"/>
            <a:ext cx="52292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3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下課休息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48680"/>
            <a:ext cx="52292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7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G: a graph, consists of two sets, V and E.</a:t>
            </a:r>
          </a:p>
          <a:p>
            <a:r>
              <a:rPr lang="en-US" altLang="zh-TW" dirty="0" smtClean="0"/>
              <a:t>V: a finite, nonempty set of vertices.</a:t>
            </a:r>
          </a:p>
          <a:p>
            <a:r>
              <a:rPr lang="en-US" altLang="zh-TW" dirty="0" smtClean="0"/>
              <a:t>E: a set of pairs of vertices.</a:t>
            </a:r>
          </a:p>
          <a:p>
            <a:endParaRPr lang="en-US" altLang="zh-TW" dirty="0"/>
          </a:p>
          <a:p>
            <a:r>
              <a:rPr lang="en-US" altLang="zh-TW" dirty="0" smtClean="0"/>
              <a:t>G=(V,E)</a:t>
            </a:r>
          </a:p>
          <a:p>
            <a:r>
              <a:rPr lang="en-US" altLang="zh-TW" dirty="0" smtClean="0"/>
              <a:t>V={0,1,2,3}</a:t>
            </a:r>
          </a:p>
          <a:p>
            <a:r>
              <a:rPr lang="en-US" altLang="zh-TW" dirty="0" smtClean="0"/>
              <a:t>E={(0,1),(0,2),(0,3),(1,2),(1,3),(2,3)}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橢圓 3"/>
          <p:cNvSpPr/>
          <p:nvPr/>
        </p:nvSpPr>
        <p:spPr>
          <a:xfrm>
            <a:off x="6876256" y="24348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876256" y="401903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084168" y="337096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812360" y="32468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4" idx="4"/>
            <a:endCxn id="5" idx="0"/>
          </p:cNvCxnSpPr>
          <p:nvPr/>
        </p:nvCxnSpPr>
        <p:spPr>
          <a:xfrm>
            <a:off x="7020272" y="2722893"/>
            <a:ext cx="0" cy="12961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6" idx="7"/>
          </p:cNvCxnSpPr>
          <p:nvPr/>
        </p:nvCxnSpPr>
        <p:spPr>
          <a:xfrm flipH="1">
            <a:off x="6330019" y="2680712"/>
            <a:ext cx="588418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5"/>
            <a:endCxn id="7" idx="1"/>
          </p:cNvCxnSpPr>
          <p:nvPr/>
        </p:nvCxnSpPr>
        <p:spPr>
          <a:xfrm>
            <a:off x="7122107" y="2680712"/>
            <a:ext cx="732434" cy="608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7"/>
            <a:endCxn id="7" idx="3"/>
          </p:cNvCxnSpPr>
          <p:nvPr/>
        </p:nvCxnSpPr>
        <p:spPr>
          <a:xfrm flipV="1">
            <a:off x="7122107" y="3492651"/>
            <a:ext cx="732434" cy="568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5" idx="1"/>
            <a:endCxn id="6" idx="5"/>
          </p:cNvCxnSpPr>
          <p:nvPr/>
        </p:nvCxnSpPr>
        <p:spPr>
          <a:xfrm flipH="1" flipV="1">
            <a:off x="6330019" y="3616816"/>
            <a:ext cx="588418" cy="4444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6" idx="6"/>
            <a:endCxn id="7" idx="2"/>
          </p:cNvCxnSpPr>
          <p:nvPr/>
        </p:nvCxnSpPr>
        <p:spPr>
          <a:xfrm flipV="1">
            <a:off x="6372200" y="3390816"/>
            <a:ext cx="1440160" cy="124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Directed &amp; undirected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Graph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edge</a:t>
            </a:r>
            <a:r>
              <a:rPr lang="zh-TW" altLang="en-US" dirty="0" smtClean="0"/>
              <a:t>有方向的叫做</a:t>
            </a:r>
            <a:r>
              <a:rPr lang="en-US" altLang="zh-TW" dirty="0" smtClean="0"/>
              <a:t>directed graph, </a:t>
            </a:r>
            <a:r>
              <a:rPr lang="zh-TW" altLang="en-US" dirty="0" smtClean="0"/>
              <a:t>沒方向的叫做</a:t>
            </a:r>
            <a:r>
              <a:rPr lang="en-US" altLang="zh-TW" dirty="0" smtClean="0"/>
              <a:t>undirected graph</a:t>
            </a:r>
          </a:p>
          <a:p>
            <a:r>
              <a:rPr lang="en-US" altLang="zh-TW" dirty="0" smtClean="0"/>
              <a:t>Directed graph </a:t>
            </a:r>
            <a:r>
              <a:rPr lang="zh-TW" altLang="en-US" dirty="0" smtClean="0"/>
              <a:t>通常又叫</a:t>
            </a:r>
            <a:r>
              <a:rPr lang="en-US" altLang="zh-TW" dirty="0" smtClean="0"/>
              <a:t>digraph</a:t>
            </a:r>
          </a:p>
          <a:p>
            <a:r>
              <a:rPr lang="en-US" altLang="zh-TW" dirty="0" smtClean="0"/>
              <a:t>Undirected graph </a:t>
            </a:r>
            <a:r>
              <a:rPr lang="zh-TW" altLang="en-US" dirty="0" smtClean="0"/>
              <a:t>通常就只叫做</a:t>
            </a:r>
            <a:r>
              <a:rPr lang="en-US" altLang="zh-TW" dirty="0" smtClean="0"/>
              <a:t>graph</a:t>
            </a:r>
          </a:p>
          <a:p>
            <a:endParaRPr lang="en-US" altLang="zh-TW" dirty="0"/>
          </a:p>
          <a:p>
            <a:r>
              <a:rPr lang="en-US" altLang="zh-TW" dirty="0" smtClean="0"/>
              <a:t>(1,2)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(2,1)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undirected graph</a:t>
            </a:r>
            <a:r>
              <a:rPr lang="zh-TW" altLang="en-US" dirty="0" smtClean="0"/>
              <a:t>是一樣的</a:t>
            </a:r>
            <a:r>
              <a:rPr lang="en-US" altLang="zh-TW" dirty="0" smtClean="0"/>
              <a:t>edge</a:t>
            </a:r>
          </a:p>
          <a:p>
            <a:r>
              <a:rPr lang="en-US" altLang="zh-TW" dirty="0" smtClean="0"/>
              <a:t>&lt;1,2&gt;</a:t>
            </a:r>
            <a:r>
              <a:rPr lang="zh-TW" altLang="en-US" dirty="0" smtClean="0"/>
              <a:t>和</a:t>
            </a:r>
            <a:r>
              <a:rPr lang="en-US" altLang="zh-TW" dirty="0" smtClean="0"/>
              <a:t>&lt;2,1&gt;</a:t>
            </a:r>
            <a:r>
              <a:rPr lang="zh-TW" altLang="en-US" dirty="0" smtClean="0"/>
              <a:t>在</a:t>
            </a:r>
            <a:r>
              <a:rPr lang="en-US" altLang="zh-TW" dirty="0" smtClean="0"/>
              <a:t>digraph</a:t>
            </a:r>
            <a:r>
              <a:rPr lang="zh-TW" altLang="en-US" dirty="0" smtClean="0"/>
              <a:t>是不一樣的</a:t>
            </a:r>
            <a:r>
              <a:rPr lang="en-US" altLang="zh-TW" dirty="0" smtClean="0"/>
              <a:t>edge</a:t>
            </a:r>
          </a:p>
          <a:p>
            <a:r>
              <a:rPr lang="en-US" altLang="zh-TW" dirty="0" smtClean="0"/>
              <a:t>V={0,1,2,3}</a:t>
            </a:r>
          </a:p>
          <a:p>
            <a:r>
              <a:rPr lang="en-US" altLang="zh-TW" dirty="0" smtClean="0"/>
              <a:t>E=?</a:t>
            </a:r>
          </a:p>
          <a:p>
            <a:r>
              <a:rPr lang="en-US" altLang="zh-TW" dirty="0" smtClean="0"/>
              <a:t>E={&lt;0,1&gt;,&lt;0,2&gt;,&lt;1,2&gt;,&lt;2,1&gt;,&lt;3,1&gt;,&lt;3,2&gt;}</a:t>
            </a:r>
          </a:p>
        </p:txBody>
      </p:sp>
      <p:sp>
        <p:nvSpPr>
          <p:cNvPr id="4" name="橢圓 3"/>
          <p:cNvSpPr/>
          <p:nvPr/>
        </p:nvSpPr>
        <p:spPr>
          <a:xfrm>
            <a:off x="7184167" y="4134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184167" y="57189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392079" y="507083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120271" y="49466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4" idx="3"/>
            <a:endCxn id="6" idx="7"/>
          </p:cNvCxnSpPr>
          <p:nvPr/>
        </p:nvCxnSpPr>
        <p:spPr>
          <a:xfrm flipH="1">
            <a:off x="6637930" y="4380584"/>
            <a:ext cx="588418" cy="73243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5"/>
            <a:endCxn id="7" idx="1"/>
          </p:cNvCxnSpPr>
          <p:nvPr/>
        </p:nvCxnSpPr>
        <p:spPr>
          <a:xfrm>
            <a:off x="7430018" y="4380584"/>
            <a:ext cx="732434" cy="60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7"/>
            <a:endCxn id="7" idx="3"/>
          </p:cNvCxnSpPr>
          <p:nvPr/>
        </p:nvCxnSpPr>
        <p:spPr>
          <a:xfrm flipV="1">
            <a:off x="7430018" y="5192523"/>
            <a:ext cx="732434" cy="56856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1"/>
            <a:endCxn id="6" idx="5"/>
          </p:cNvCxnSpPr>
          <p:nvPr/>
        </p:nvCxnSpPr>
        <p:spPr>
          <a:xfrm flipH="1" flipV="1">
            <a:off x="6637930" y="5316688"/>
            <a:ext cx="588418" cy="44440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6680111" y="5048237"/>
            <a:ext cx="1440160" cy="12416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692322" y="5172621"/>
            <a:ext cx="1440160" cy="124165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23528" y="6194254"/>
            <a:ext cx="77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</a:t>
            </a:r>
            <a:r>
              <a:rPr lang="en-US" altLang="zh-TW" dirty="0"/>
              <a:t>: </a:t>
            </a:r>
            <a:r>
              <a:rPr lang="zh-TW" altLang="en-US" dirty="0"/>
              <a:t>課本裡面</a:t>
            </a:r>
            <a:r>
              <a:rPr lang="en-US" altLang="zh-TW" dirty="0"/>
              <a:t>digraph</a:t>
            </a:r>
            <a:r>
              <a:rPr lang="zh-TW" altLang="en-US" dirty="0"/>
              <a:t>也使用</a:t>
            </a:r>
            <a:r>
              <a:rPr lang="en-US" altLang="zh-TW" dirty="0"/>
              <a:t>() </a:t>
            </a:r>
            <a:r>
              <a:rPr lang="zh-TW" altLang="en-US" dirty="0"/>
              <a:t>小括號</a:t>
            </a:r>
            <a:r>
              <a:rPr lang="en-US" altLang="zh-TW" dirty="0"/>
              <a:t>, </a:t>
            </a:r>
            <a:r>
              <a:rPr lang="zh-TW" altLang="en-US" dirty="0"/>
              <a:t>不過我比較喜歡用</a:t>
            </a:r>
            <a:r>
              <a:rPr lang="en-US" altLang="zh-TW" dirty="0"/>
              <a:t>&lt;&gt;</a:t>
            </a:r>
            <a:r>
              <a:rPr lang="zh-TW" altLang="en-US" dirty="0"/>
              <a:t>角括號來表示</a:t>
            </a:r>
            <a:r>
              <a:rPr lang="en-US" altLang="zh-TW" dirty="0"/>
              <a:t>digraph</a:t>
            </a:r>
            <a:r>
              <a:rPr lang="zh-TW" altLang="en-US" dirty="0"/>
              <a:t>的</a:t>
            </a:r>
            <a:r>
              <a:rPr lang="en-US" altLang="zh-TW" dirty="0"/>
              <a:t>edge, </a:t>
            </a:r>
            <a:r>
              <a:rPr lang="zh-TW" altLang="en-US" dirty="0"/>
              <a:t>覺得這樣比較清楚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 Edge &amp; </a:t>
            </a:r>
            <a:r>
              <a:rPr lang="en-US" altLang="zh-TW" dirty="0" err="1" smtClean="0"/>
              <a:t>Multigraph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7421" y="24804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587421" y="40645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795333" y="34165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523525" y="32923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6" idx="7"/>
          </p:cNvCxnSpPr>
          <p:nvPr/>
        </p:nvCxnSpPr>
        <p:spPr>
          <a:xfrm flipH="1">
            <a:off x="6041184" y="2726263"/>
            <a:ext cx="588418" cy="73243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6833272" y="2726263"/>
            <a:ext cx="732434" cy="60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7"/>
            <a:endCxn id="7" idx="3"/>
          </p:cNvCxnSpPr>
          <p:nvPr/>
        </p:nvCxnSpPr>
        <p:spPr>
          <a:xfrm flipV="1">
            <a:off x="6833272" y="3538202"/>
            <a:ext cx="732434" cy="56856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1"/>
            <a:endCxn id="6" idx="5"/>
          </p:cNvCxnSpPr>
          <p:nvPr/>
        </p:nvCxnSpPr>
        <p:spPr>
          <a:xfrm flipH="1" flipV="1">
            <a:off x="6041184" y="3662367"/>
            <a:ext cx="588418" cy="44440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 13"/>
          <p:cNvSpPr/>
          <p:nvPr/>
        </p:nvSpPr>
        <p:spPr>
          <a:xfrm>
            <a:off x="6335393" y="1981129"/>
            <a:ext cx="748543" cy="499283"/>
          </a:xfrm>
          <a:custGeom>
            <a:avLst/>
            <a:gdLst>
              <a:gd name="connsiteX0" fmla="*/ 391795 w 748543"/>
              <a:gd name="connsiteY0" fmla="*/ 499283 h 499283"/>
              <a:gd name="connsiteX1" fmla="*/ 8618 w 748543"/>
              <a:gd name="connsiteY1" fmla="*/ 63855 h 499283"/>
              <a:gd name="connsiteX2" fmla="*/ 722720 w 748543"/>
              <a:gd name="connsiteY2" fmla="*/ 37729 h 499283"/>
              <a:gd name="connsiteX3" fmla="*/ 522423 w 748543"/>
              <a:gd name="connsiteY3" fmla="*/ 403489 h 499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43" h="499283">
                <a:moveTo>
                  <a:pt x="391795" y="499283"/>
                </a:moveTo>
                <a:cubicBezTo>
                  <a:pt x="172629" y="320032"/>
                  <a:pt x="-46536" y="140781"/>
                  <a:pt x="8618" y="63855"/>
                </a:cubicBezTo>
                <a:cubicBezTo>
                  <a:pt x="63772" y="-13071"/>
                  <a:pt x="637086" y="-18877"/>
                  <a:pt x="722720" y="37729"/>
                </a:cubicBezTo>
                <a:cubicBezTo>
                  <a:pt x="808354" y="94335"/>
                  <a:pt x="665388" y="248912"/>
                  <a:pt x="522423" y="40348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123728" y="254785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2123728" y="413203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1331640" y="34839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3059832" y="33597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28" name="直線接點 27"/>
          <p:cNvCxnSpPr>
            <a:stCxn id="24" idx="3"/>
            <a:endCxn id="26" idx="7"/>
          </p:cNvCxnSpPr>
          <p:nvPr/>
        </p:nvCxnSpPr>
        <p:spPr>
          <a:xfrm flipH="1">
            <a:off x="1577491" y="2793710"/>
            <a:ext cx="588418" cy="732434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4" idx="5"/>
            <a:endCxn id="27" idx="1"/>
          </p:cNvCxnSpPr>
          <p:nvPr/>
        </p:nvCxnSpPr>
        <p:spPr>
          <a:xfrm>
            <a:off x="2369579" y="2793710"/>
            <a:ext cx="732434" cy="60826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5" idx="7"/>
            <a:endCxn id="27" idx="3"/>
          </p:cNvCxnSpPr>
          <p:nvPr/>
        </p:nvCxnSpPr>
        <p:spPr>
          <a:xfrm flipV="1">
            <a:off x="2369579" y="3605649"/>
            <a:ext cx="732434" cy="56856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5" idx="1"/>
            <a:endCxn id="26" idx="5"/>
          </p:cNvCxnSpPr>
          <p:nvPr/>
        </p:nvCxnSpPr>
        <p:spPr>
          <a:xfrm flipH="1" flipV="1">
            <a:off x="1577491" y="3729814"/>
            <a:ext cx="588418" cy="44440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250688" y="1755466"/>
            <a:ext cx="1748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Graph with self-edges</a:t>
            </a:r>
          </a:p>
          <a:p>
            <a:r>
              <a:rPr lang="en-US" altLang="zh-TW" sz="2400" dirty="0"/>
              <a:t>&lt;</a:t>
            </a:r>
            <a:r>
              <a:rPr lang="en-US" altLang="zh-TW" sz="2400" dirty="0" err="1" smtClean="0"/>
              <a:t>v,v</a:t>
            </a:r>
            <a:r>
              <a:rPr lang="en-US" altLang="zh-TW" sz="2400" dirty="0"/>
              <a:t>&gt;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87675" y="1965720"/>
            <a:ext cx="17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Multigraph</a:t>
            </a:r>
            <a:endParaRPr lang="zh-TW" altLang="en-US" sz="2400" dirty="0"/>
          </a:p>
        </p:txBody>
      </p:sp>
      <p:cxnSp>
        <p:nvCxnSpPr>
          <p:cNvPr id="36" name="直線接點 35"/>
          <p:cNvCxnSpPr/>
          <p:nvPr/>
        </p:nvCxnSpPr>
        <p:spPr>
          <a:xfrm flipV="1">
            <a:off x="2411760" y="3667731"/>
            <a:ext cx="732434" cy="56856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2327398" y="3537380"/>
            <a:ext cx="732434" cy="56856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14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Maximum number of edges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一個有</a:t>
                </a:r>
                <a:r>
                  <a:rPr lang="en-US" altLang="zh-TW" dirty="0" smtClean="0"/>
                  <a:t>n vertices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graph, </a:t>
                </a:r>
                <a:r>
                  <a:rPr lang="zh-TW" altLang="en-US" dirty="0" smtClean="0"/>
                  <a:t>最多有幾個</a:t>
                </a:r>
                <a:r>
                  <a:rPr lang="en-US" altLang="zh-TW" dirty="0" smtClean="0"/>
                  <a:t>edges?</a:t>
                </a:r>
              </a:p>
              <a:p>
                <a:r>
                  <a:rPr lang="zh-TW" altLang="en-US" dirty="0"/>
                  <a:t>一個有</a:t>
                </a:r>
                <a:r>
                  <a:rPr lang="en-US" altLang="zh-TW" dirty="0"/>
                  <a:t>n vertices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digraph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最多有幾個</a:t>
                </a:r>
                <a:r>
                  <a:rPr lang="en-US" altLang="zh-TW" dirty="0"/>
                  <a:t>edges?</a:t>
                </a:r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答案</a:t>
                </a:r>
                <a:r>
                  <a:rPr lang="en-US" altLang="zh-TW" dirty="0" smtClean="0"/>
                  <a:t>: graph: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, </a:t>
                </a:r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          digraph: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怎麼這麼多名詞</a:t>
            </a:r>
            <a:r>
              <a:rPr lang="en-US" altLang="zh-TW" dirty="0" smtClean="0"/>
              <a:t>XD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相鄰</a:t>
                </a:r>
                <a:r>
                  <a:rPr lang="en-US" altLang="zh-TW" dirty="0" smtClean="0"/>
                  <a:t>(adjacent): </a:t>
                </a:r>
                <a:br>
                  <a:rPr lang="en-US" altLang="zh-TW" dirty="0" smtClean="0"/>
                </a:br>
                <a:r>
                  <a:rPr lang="zh-TW" altLang="en-US" dirty="0" smtClean="0"/>
                  <a:t>如果有</a:t>
                </a:r>
                <a:r>
                  <a:rPr lang="en-US" altLang="zh-TW" dirty="0" smtClean="0"/>
                  <a:t>edge 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), </a:t>
                </a:r>
                <a:r>
                  <a:rPr lang="zh-TW" altLang="en-US" dirty="0" smtClean="0"/>
                  <a:t>那麼</a:t>
                </a:r>
                <a:r>
                  <a:rPr lang="en-US" altLang="zh-TW" dirty="0" smtClean="0"/>
                  <a:t>u, v</a:t>
                </a:r>
                <a:r>
                  <a:rPr lang="zh-TW" altLang="en-US" dirty="0" smtClean="0"/>
                  <a:t>兩</a:t>
                </a:r>
                <a:r>
                  <a:rPr lang="en-US" altLang="zh-TW" dirty="0" smtClean="0"/>
                  <a:t>vertices</a:t>
                </a:r>
                <a:r>
                  <a:rPr lang="zh-TW" altLang="en-US" dirty="0" smtClean="0"/>
                  <a:t>就是</a:t>
                </a:r>
                <a:r>
                  <a:rPr lang="en-US" altLang="zh-TW" dirty="0" smtClean="0"/>
                  <a:t>adjacent. </a:t>
                </a:r>
                <a:br>
                  <a:rPr lang="en-US" altLang="zh-TW" dirty="0" smtClean="0"/>
                </a:br>
                <a:endParaRPr lang="en-US" altLang="zh-TW" dirty="0" smtClean="0"/>
              </a:p>
              <a:p>
                <a:r>
                  <a:rPr lang="zh-TW" altLang="en-US" dirty="0" smtClean="0"/>
                  <a:t>如果有</a:t>
                </a:r>
                <a:r>
                  <a:rPr lang="en-US" altLang="zh-TW" dirty="0" smtClean="0"/>
                  <a:t>edge &lt;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&gt; </a:t>
                </a:r>
                <a:r>
                  <a:rPr lang="zh-TW" altLang="en-US" dirty="0" smtClean="0"/>
                  <a:t>那麼我們說 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 smtClean="0"/>
                  <a:t>v is adjacent to u. 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</a:t>
                </a:r>
                <a:r>
                  <a:rPr lang="en-US" altLang="zh-TW" dirty="0" smtClean="0"/>
                  <a:t>(</a:t>
                </a:r>
                <a:r>
                  <a:rPr lang="zh-TW" altLang="en-US" smtClean="0"/>
                  <a:t>有些資料結構</a:t>
                </a:r>
                <a:r>
                  <a:rPr lang="zh-TW" altLang="en-US" dirty="0" smtClean="0"/>
                  <a:t>課本用相反的定義</a:t>
                </a:r>
                <a:r>
                  <a:rPr lang="en-US" altLang="zh-TW" dirty="0" smtClean="0"/>
                  <a:t>T_T)</a:t>
                </a:r>
                <a:br>
                  <a:rPr lang="en-US" altLang="zh-TW" dirty="0" smtClean="0"/>
                </a:br>
                <a:endParaRPr lang="en-US" altLang="zh-TW" dirty="0"/>
              </a:p>
              <a:p>
                <a:r>
                  <a:rPr lang="zh-TW" altLang="en-US" dirty="0" smtClean="0"/>
                  <a:t>作用</a:t>
                </a:r>
                <a:r>
                  <a:rPr lang="en-US" altLang="zh-TW" dirty="0" smtClean="0"/>
                  <a:t>(incident): </a:t>
                </a:r>
                <a:r>
                  <a:rPr lang="zh-TW" altLang="en-US" dirty="0" smtClean="0"/>
                  <a:t>如果有</a:t>
                </a:r>
                <a:r>
                  <a:rPr lang="en-US" altLang="zh-TW" dirty="0" smtClean="0"/>
                  <a:t>edge 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 </a:t>
                </a:r>
                <a:r>
                  <a:rPr lang="zh-TW" altLang="en-US" dirty="0" smtClean="0"/>
                  <a:t>那麼</a:t>
                </a:r>
                <a:r>
                  <a:rPr lang="en-US" altLang="zh-TW" dirty="0" smtClean="0"/>
                  <a:t>u, v</a:t>
                </a:r>
                <a:r>
                  <a:rPr lang="zh-TW" altLang="en-US" dirty="0" smtClean="0"/>
                  <a:t>兩</a:t>
                </a:r>
                <a:r>
                  <a:rPr lang="en-US" altLang="zh-TW" dirty="0" smtClean="0"/>
                  <a:t>vertices</a:t>
                </a:r>
                <a:r>
                  <a:rPr lang="zh-TW" altLang="en-US" dirty="0" smtClean="0"/>
                  <a:t>就是</a:t>
                </a:r>
                <a:r>
                  <a:rPr lang="en-US" altLang="zh-TW" dirty="0" smtClean="0"/>
                  <a:t>incident (</a:t>
                </a:r>
                <a:r>
                  <a:rPr lang="zh-TW" altLang="en-US" dirty="0" smtClean="0"/>
                  <a:t>作用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on (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) u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 v</a:t>
                </a:r>
                <a:r>
                  <a:rPr lang="zh-TW" altLang="en-US" dirty="0" smtClean="0"/>
                  <a:t>上面</a:t>
                </a:r>
                <a:endParaRPr lang="en-US" altLang="zh-TW" dirty="0" smtClean="0"/>
              </a:p>
              <a:p>
                <a:r>
                  <a:rPr lang="en-US" altLang="zh-TW" dirty="0" smtClean="0"/>
                  <a:t>&lt;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/>
                  <a:t>&gt;</a:t>
                </a:r>
                <a:r>
                  <a:rPr lang="en-US" altLang="zh-TW" dirty="0" smtClean="0"/>
                  <a:t> is incident </a:t>
                </a:r>
                <a:r>
                  <a:rPr lang="en-US" altLang="zh-TW" b="1" dirty="0" smtClean="0"/>
                  <a:t>from</a:t>
                </a:r>
                <a:r>
                  <a:rPr lang="en-US" altLang="zh-TW" dirty="0" smtClean="0"/>
                  <a:t> u and is incident </a:t>
                </a:r>
                <a:r>
                  <a:rPr lang="en-US" altLang="zh-TW" b="1" dirty="0" smtClean="0"/>
                  <a:t>to</a:t>
                </a:r>
                <a:r>
                  <a:rPr lang="en-US" altLang="zh-TW" dirty="0" smtClean="0"/>
                  <a:t> v.</a:t>
                </a:r>
              </a:p>
              <a:p>
                <a:r>
                  <a:rPr lang="en-US" altLang="zh-TW" dirty="0" smtClean="0"/>
                  <a:t>&lt;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&gt; </a:t>
                </a:r>
                <a:r>
                  <a:rPr lang="en-US" altLang="zh-TW" b="1" dirty="0" smtClean="0"/>
                  <a:t>leaves</a:t>
                </a:r>
                <a:r>
                  <a:rPr lang="en-US" altLang="zh-TW" dirty="0" smtClean="0"/>
                  <a:t> u and </a:t>
                </a:r>
                <a:r>
                  <a:rPr lang="en-US" altLang="zh-TW" b="1" dirty="0" smtClean="0"/>
                  <a:t>enters</a:t>
                </a:r>
                <a:r>
                  <a:rPr lang="en-US" altLang="zh-TW" dirty="0" smtClean="0"/>
                  <a:t> v.</a:t>
                </a:r>
              </a:p>
              <a:p>
                <a:endParaRPr lang="en-US" altLang="zh-TW" dirty="0"/>
              </a:p>
              <a:p>
                <a:r>
                  <a:rPr lang="en-US" altLang="zh-TW" dirty="0" err="1" smtClean="0"/>
                  <a:t>Subgraph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G=(V,E), G’=(V’,E’)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G</a:t>
                </a:r>
                <a:r>
                  <a:rPr lang="zh-TW" altLang="en-US" dirty="0" smtClean="0"/>
                  <a:t>的</a:t>
                </a:r>
                <a:r>
                  <a:rPr lang="en-US" altLang="zh-TW" dirty="0" err="1" smtClean="0"/>
                  <a:t>subgraph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V</m:t>
                    </m:r>
                    <m:r>
                      <a:rPr lang="en-US" altLang="zh-TW" b="0" i="0" smtClean="0">
                        <a:latin typeface="Cambria Math"/>
                        <a:ea typeface="Cambria Math"/>
                      </a:rPr>
                      <m:t>′</m:t>
                    </m:r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V</m:t>
                    </m:r>
                  </m:oMath>
                </a14:m>
                <a:r>
                  <a:rPr lang="zh-TW" altLang="en-US" dirty="0" smtClean="0"/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n-US" altLang="zh-TW">
                        <a:latin typeface="Cambria Math"/>
                        <a:ea typeface="Cambria Math"/>
                      </a:rPr>
                      <m:t>′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1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7521590" y="148701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521590" y="307118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729502" y="242311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457694" y="22989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4" idx="3"/>
            <a:endCxn id="6" idx="7"/>
          </p:cNvCxnSpPr>
          <p:nvPr/>
        </p:nvCxnSpPr>
        <p:spPr>
          <a:xfrm flipH="1">
            <a:off x="6975353" y="1732862"/>
            <a:ext cx="588418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7"/>
            <a:endCxn id="7" idx="3"/>
          </p:cNvCxnSpPr>
          <p:nvPr/>
        </p:nvCxnSpPr>
        <p:spPr>
          <a:xfrm flipV="1">
            <a:off x="7767441" y="2544801"/>
            <a:ext cx="732434" cy="568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6" idx="6"/>
            <a:endCxn id="7" idx="2"/>
          </p:cNvCxnSpPr>
          <p:nvPr/>
        </p:nvCxnSpPr>
        <p:spPr>
          <a:xfrm flipV="1">
            <a:off x="7017534" y="2442966"/>
            <a:ext cx="1440160" cy="124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Degree of vertex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Vertex</a:t>
            </a:r>
            <a:r>
              <a:rPr lang="zh-TW" altLang="en-US" sz="2000" dirty="0"/>
              <a:t>的</a:t>
            </a:r>
            <a:r>
              <a:rPr lang="en-US" altLang="zh-TW" sz="2000" b="1" dirty="0"/>
              <a:t>degree</a:t>
            </a:r>
            <a:r>
              <a:rPr lang="en-US" altLang="zh-TW" sz="2000" dirty="0"/>
              <a:t>:</a:t>
            </a:r>
          </a:p>
          <a:p>
            <a:r>
              <a:rPr lang="zh-TW" altLang="en-US" sz="2000" dirty="0" smtClean="0"/>
              <a:t>有幾個</a:t>
            </a:r>
            <a:r>
              <a:rPr lang="en-US" altLang="zh-TW" sz="2000" dirty="0" smtClean="0"/>
              <a:t>edge</a:t>
            </a:r>
            <a:r>
              <a:rPr lang="zh-TW" altLang="en-US" sz="2000" dirty="0" smtClean="0"/>
              <a:t>連在</a:t>
            </a:r>
            <a:r>
              <a:rPr lang="en-US" altLang="zh-TW" sz="2000" dirty="0" smtClean="0"/>
              <a:t>vertex</a:t>
            </a:r>
            <a:r>
              <a:rPr lang="zh-TW" altLang="en-US" sz="2000" dirty="0" smtClean="0"/>
              <a:t>上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Digraph</a:t>
            </a:r>
            <a:r>
              <a:rPr lang="zh-TW" altLang="en-US" sz="2000" dirty="0" smtClean="0"/>
              <a:t>中</a:t>
            </a:r>
            <a:endParaRPr lang="en-US" altLang="zh-TW" sz="2000" dirty="0" smtClean="0"/>
          </a:p>
          <a:p>
            <a:r>
              <a:rPr lang="zh-TW" altLang="en-US" sz="2000" dirty="0" smtClean="0"/>
              <a:t>又可分為</a:t>
            </a:r>
            <a:r>
              <a:rPr lang="en-US" altLang="zh-TW" sz="2000" dirty="0" smtClean="0"/>
              <a:t>in-degree and out-degree</a:t>
            </a:r>
          </a:p>
          <a:p>
            <a:r>
              <a:rPr lang="en-US" altLang="zh-TW" sz="2000" dirty="0" smtClean="0"/>
              <a:t>in-degree: </a:t>
            </a:r>
            <a:r>
              <a:rPr lang="zh-TW" altLang="en-US" sz="2000" dirty="0" smtClean="0"/>
              <a:t>進入</a:t>
            </a:r>
            <a:r>
              <a:rPr lang="en-US" altLang="zh-TW" sz="2000" dirty="0" smtClean="0"/>
              <a:t>vertex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edge</a:t>
            </a:r>
            <a:r>
              <a:rPr lang="zh-TW" altLang="en-US" sz="2000" dirty="0" smtClean="0"/>
              <a:t>數</a:t>
            </a:r>
            <a:endParaRPr lang="en-US" altLang="zh-TW" sz="2000" dirty="0" smtClean="0"/>
          </a:p>
          <a:p>
            <a:r>
              <a:rPr lang="en-US" altLang="zh-TW" sz="2000" dirty="0" smtClean="0"/>
              <a:t>out-degree</a:t>
            </a:r>
            <a:r>
              <a:rPr lang="en-US" altLang="zh-TW" sz="2000" dirty="0"/>
              <a:t>: </a:t>
            </a:r>
            <a:r>
              <a:rPr lang="zh-TW" altLang="en-US" sz="2000" dirty="0"/>
              <a:t>出去</a:t>
            </a:r>
            <a:r>
              <a:rPr lang="en-US" altLang="zh-TW" sz="2000" dirty="0" smtClean="0"/>
              <a:t>vertex</a:t>
            </a:r>
            <a:r>
              <a:rPr lang="zh-TW" altLang="en-US" sz="2000" dirty="0"/>
              <a:t>的</a:t>
            </a:r>
            <a:r>
              <a:rPr lang="en-US" altLang="zh-TW" sz="2000" dirty="0"/>
              <a:t>edge</a:t>
            </a:r>
            <a:r>
              <a:rPr lang="zh-TW" altLang="en-US" sz="2000" dirty="0" smtClean="0"/>
              <a:t>數</a:t>
            </a:r>
            <a:endParaRPr lang="en-US" altLang="zh-TW" sz="2000" dirty="0" smtClean="0"/>
          </a:p>
          <a:p>
            <a:r>
              <a:rPr lang="en-US" altLang="zh-TW" sz="2000" dirty="0" smtClean="0"/>
              <a:t>degree=</a:t>
            </a:r>
            <a:r>
              <a:rPr lang="en-US" altLang="zh-TW" sz="2000" dirty="0" err="1" smtClean="0"/>
              <a:t>in-degree+out-degree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一個</a:t>
            </a:r>
            <a:r>
              <a:rPr lang="en-US" altLang="zh-TW" sz="2000" dirty="0" smtClean="0"/>
              <a:t>degree=0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vertex</a:t>
            </a:r>
            <a:r>
              <a:rPr lang="zh-TW" altLang="en-US" sz="2000" dirty="0" smtClean="0"/>
              <a:t>可稱為</a:t>
            </a:r>
            <a:r>
              <a:rPr lang="en-US" altLang="zh-TW" sz="2000" dirty="0" smtClean="0"/>
              <a:t>isolated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Edge</a:t>
            </a:r>
            <a:r>
              <a:rPr lang="zh-TW" altLang="en-US" sz="2000" dirty="0" smtClean="0"/>
              <a:t>數和</a:t>
            </a:r>
            <a:r>
              <a:rPr lang="en-US" altLang="zh-TW" sz="2000" dirty="0" smtClean="0"/>
              <a:t>degree</a:t>
            </a:r>
            <a:r>
              <a:rPr lang="zh-TW" altLang="en-US" sz="2000" dirty="0" smtClean="0"/>
              <a:t>的關係</a:t>
            </a:r>
            <a:r>
              <a:rPr lang="en-US" altLang="zh-TW" sz="2000" dirty="0" smtClean="0"/>
              <a:t>: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橢圓 3"/>
          <p:cNvSpPr/>
          <p:nvPr/>
        </p:nvSpPr>
        <p:spPr>
          <a:xfrm>
            <a:off x="6054341" y="33486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918437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854541" y="33653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054341" y="41406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918437" y="41406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854541" y="41406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6"/>
            <a:endCxn id="5" idx="2"/>
          </p:cNvCxnSpPr>
          <p:nvPr/>
        </p:nvCxnSpPr>
        <p:spPr>
          <a:xfrm>
            <a:off x="6342373" y="3492624"/>
            <a:ext cx="576064" cy="8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4" idx="4"/>
          </p:cNvCxnSpPr>
          <p:nvPr/>
        </p:nvCxnSpPr>
        <p:spPr>
          <a:xfrm flipV="1">
            <a:off x="6198357" y="3636640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7"/>
            <a:endCxn id="8" idx="1"/>
          </p:cNvCxnSpPr>
          <p:nvPr/>
        </p:nvCxnSpPr>
        <p:spPr>
          <a:xfrm>
            <a:off x="6300192" y="4182877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7" idx="5"/>
          </p:cNvCxnSpPr>
          <p:nvPr/>
        </p:nvCxnSpPr>
        <p:spPr>
          <a:xfrm flipH="1">
            <a:off x="6300192" y="4386547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7" idx="7"/>
          </p:cNvCxnSpPr>
          <p:nvPr/>
        </p:nvCxnSpPr>
        <p:spPr>
          <a:xfrm flipH="1">
            <a:off x="6300192" y="3602843"/>
            <a:ext cx="660426" cy="580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4"/>
            <a:endCxn id="8" idx="0"/>
          </p:cNvCxnSpPr>
          <p:nvPr/>
        </p:nvCxnSpPr>
        <p:spPr>
          <a:xfrm>
            <a:off x="7062453" y="3645024"/>
            <a:ext cx="0" cy="495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0"/>
            <a:endCxn id="6" idx="4"/>
          </p:cNvCxnSpPr>
          <p:nvPr/>
        </p:nvCxnSpPr>
        <p:spPr>
          <a:xfrm flipV="1">
            <a:off x="7998557" y="3653408"/>
            <a:ext cx="0" cy="487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491880" y="5589240"/>
                <a:ext cx="1599990" cy="662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𝑒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589240"/>
                <a:ext cx="1599990" cy="662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6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路徑 </a:t>
            </a:r>
            <a:r>
              <a:rPr lang="en-US" altLang="zh-TW" dirty="0" smtClean="0"/>
              <a:t>(path)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Path: </a:t>
                </a:r>
                <a:r>
                  <a:rPr lang="zh-TW" altLang="en-US" dirty="0" smtClean="0"/>
                  <a:t>一條從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到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path, </a:t>
                </a:r>
                <a:r>
                  <a:rPr lang="zh-TW" altLang="en-US" dirty="0" smtClean="0"/>
                  <a:t>是一連串的</a:t>
                </a:r>
                <a:r>
                  <a:rPr lang="en-US" altLang="zh-TW" dirty="0" smtClean="0"/>
                  <a:t>vertices,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而且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都是</a:t>
                </a:r>
                <a:r>
                  <a:rPr lang="en-US" altLang="zh-TW" dirty="0" smtClean="0"/>
                  <a:t>edge.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(digraph</a:t>
                </a:r>
                <a:r>
                  <a:rPr lang="zh-TW" altLang="en-US" dirty="0" smtClean="0"/>
                  <a:t>的定義自行類推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如果有一</a:t>
                </a:r>
                <a:r>
                  <a:rPr lang="zh-TW" altLang="en-US" dirty="0" smtClean="0"/>
                  <a:t>條</a:t>
                </a:r>
                <a:r>
                  <a:rPr lang="en-US" altLang="zh-TW" dirty="0" smtClean="0"/>
                  <a:t>path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從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到</a:t>
                </a:r>
                <a:r>
                  <a:rPr lang="en-US" altLang="zh-TW" dirty="0" smtClean="0"/>
                  <a:t>u’, </a:t>
                </a:r>
                <a:r>
                  <a:rPr lang="zh-TW" altLang="en-US" dirty="0" smtClean="0"/>
                  <a:t>則我們說</a:t>
                </a:r>
                <a:r>
                  <a:rPr lang="en-US" altLang="zh-TW" dirty="0" smtClean="0"/>
                  <a:t>u’ is reachable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from u via p.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以上的</a:t>
                </a:r>
                <a:r>
                  <a:rPr lang="en-US" altLang="zh-TW" dirty="0" smtClean="0"/>
                  <a:t>path</a:t>
                </a:r>
                <a:r>
                  <a:rPr lang="zh-TW" altLang="en-US" dirty="0" smtClean="0"/>
                  <a:t>也可以寫成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𝑢</m:t>
                    </m:r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a:rPr lang="en-US" altLang="zh-TW" i="1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Path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length: </a:t>
                </a:r>
                <a:r>
                  <a:rPr lang="zh-TW" altLang="en-US" dirty="0" smtClean="0"/>
                  <a:t>裡面有幾條</a:t>
                </a:r>
                <a:r>
                  <a:rPr lang="en-US" altLang="zh-TW" dirty="0" smtClean="0"/>
                  <a:t>edge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Simple path: </a:t>
                </a:r>
                <a:r>
                  <a:rPr lang="zh-TW" altLang="en-US" dirty="0" smtClean="0"/>
                  <a:t>除了</a:t>
                </a:r>
                <a:r>
                  <a:rPr lang="en-US" altLang="zh-TW" dirty="0" smtClean="0"/>
                  <a:t>u, v(</a:t>
                </a:r>
                <a:r>
                  <a:rPr lang="zh-TW" altLang="en-US" dirty="0" smtClean="0"/>
                  <a:t>起點和終點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以外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其他的</a:t>
                </a:r>
                <a:r>
                  <a:rPr lang="en-US" altLang="zh-TW" dirty="0" smtClean="0"/>
                  <a:t>vertices</a:t>
                </a:r>
                <a:r>
                  <a:rPr lang="zh-TW" altLang="en-US" dirty="0" smtClean="0"/>
                  <a:t>都沒有重複過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Cycle: 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一樣的</a:t>
                </a:r>
                <a:r>
                  <a:rPr lang="en-US" altLang="zh-TW" dirty="0" smtClean="0"/>
                  <a:t>simple path</a:t>
                </a:r>
              </a:p>
              <a:p>
                <a:r>
                  <a:rPr lang="en-US" altLang="zh-TW" dirty="0" err="1" smtClean="0"/>
                  <a:t>Subpath</a:t>
                </a:r>
                <a:r>
                  <a:rPr lang="en-US" altLang="zh-TW" dirty="0" smtClean="0"/>
                  <a:t>:??</a:t>
                </a:r>
              </a:p>
              <a:p>
                <a:r>
                  <a:rPr lang="zh-TW" altLang="en-US" dirty="0" smtClean="0"/>
                  <a:t>答案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定義</a:t>
                </a:r>
                <a:r>
                  <a:rPr lang="en-US" altLang="zh-TW" dirty="0" smtClean="0"/>
                  <a:t>path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vertex sequence</a:t>
                </a:r>
                <a:r>
                  <a:rPr lang="zh-TW" altLang="en-US" dirty="0" smtClean="0"/>
                  <a:t>裡面的連續的一段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2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7412402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412402" y="39330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620314" y="32849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348506" y="31608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6" idx="7"/>
          </p:cNvCxnSpPr>
          <p:nvPr/>
        </p:nvCxnSpPr>
        <p:spPr>
          <a:xfrm flipH="1">
            <a:off x="6866165" y="2594731"/>
            <a:ext cx="588418" cy="73243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7658253" y="2594731"/>
            <a:ext cx="732434" cy="60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7"/>
            <a:endCxn id="7" idx="3"/>
          </p:cNvCxnSpPr>
          <p:nvPr/>
        </p:nvCxnSpPr>
        <p:spPr>
          <a:xfrm flipV="1">
            <a:off x="7658253" y="3406670"/>
            <a:ext cx="732434" cy="56856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1"/>
            <a:endCxn id="6" idx="5"/>
          </p:cNvCxnSpPr>
          <p:nvPr/>
        </p:nvCxnSpPr>
        <p:spPr>
          <a:xfrm flipH="1" flipV="1">
            <a:off x="6866165" y="3530835"/>
            <a:ext cx="588418" cy="44440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6908346" y="3262384"/>
            <a:ext cx="1440160" cy="12416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6920557" y="3386768"/>
            <a:ext cx="1440160" cy="124165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91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2293</TotalTime>
  <Words>1368</Words>
  <Application>Microsoft Office PowerPoint</Application>
  <PresentationFormat>如螢幕大小 (4:3)</PresentationFormat>
  <Paragraphs>386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微軟正黑體</vt:lpstr>
      <vt:lpstr>新細明體</vt:lpstr>
      <vt:lpstr>Arial</vt:lpstr>
      <vt:lpstr>Calibri</vt:lpstr>
      <vt:lpstr>Cambria Math</vt:lpstr>
      <vt:lpstr>Consolas</vt:lpstr>
      <vt:lpstr>Corbel</vt:lpstr>
      <vt:lpstr>Courier New</vt:lpstr>
      <vt:lpstr>Wingdings</vt:lpstr>
      <vt:lpstr>清晰度</vt:lpstr>
      <vt:lpstr>Graph 1 </vt:lpstr>
      <vt:lpstr>Königsberg Seven Bridge Problem</vt:lpstr>
      <vt:lpstr>A graph</vt:lpstr>
      <vt:lpstr>Directed &amp; undirected graph</vt:lpstr>
      <vt:lpstr>Self Edge &amp; Multigraph</vt:lpstr>
      <vt:lpstr>Maximum number of edges</vt:lpstr>
      <vt:lpstr>怎麼這麼多名詞XD</vt:lpstr>
      <vt:lpstr>Degree of vertex</vt:lpstr>
      <vt:lpstr>路徑 (path)</vt:lpstr>
      <vt:lpstr>有連接的(connected)</vt:lpstr>
      <vt:lpstr>強連接(strongly connected)</vt:lpstr>
      <vt:lpstr>要怎麼表示一個graph呢?</vt:lpstr>
      <vt:lpstr>表示法I 用Array</vt:lpstr>
      <vt:lpstr>表示法II 用linked list</vt:lpstr>
      <vt:lpstr>Weighted Edge</vt:lpstr>
      <vt:lpstr>兩者比較</vt:lpstr>
      <vt:lpstr>Breadth-First Search (BFS)</vt:lpstr>
      <vt:lpstr>BFS Pseudo-code</vt:lpstr>
      <vt:lpstr>PowerPoint 簡報</vt:lpstr>
      <vt:lpstr>PowerPoint 簡報</vt:lpstr>
      <vt:lpstr>BFS Pseudo-code</vt:lpstr>
      <vt:lpstr>證明BFS可以找到最短路徑</vt:lpstr>
      <vt:lpstr>證明BFS可以找到最短路徑</vt:lpstr>
      <vt:lpstr>證明BFS可以找到最短路徑</vt:lpstr>
      <vt:lpstr>證明BFS可以找到最短路徑</vt:lpstr>
      <vt:lpstr>證明BFS可以找到最短路徑</vt:lpstr>
      <vt:lpstr>證明BFS可以找到最短路徑</vt:lpstr>
      <vt:lpstr>下課休息</vt:lpstr>
      <vt:lpstr>下課休息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Hsin-Mu Tsai</dc:creator>
  <cp:lastModifiedBy>hsinmu</cp:lastModifiedBy>
  <cp:revision>72</cp:revision>
  <cp:lastPrinted>2010-11-19T01:13:57Z</cp:lastPrinted>
  <dcterms:created xsi:type="dcterms:W3CDTF">2010-11-17T04:59:33Z</dcterms:created>
  <dcterms:modified xsi:type="dcterms:W3CDTF">2014-11-06T05:31:07Z</dcterms:modified>
</cp:coreProperties>
</file>