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5"/>
  </p:notesMasterIdLst>
  <p:sldIdLst>
    <p:sldId id="256" r:id="rId2"/>
    <p:sldId id="284" r:id="rId3"/>
    <p:sldId id="285" r:id="rId4"/>
    <p:sldId id="290" r:id="rId5"/>
    <p:sldId id="287" r:id="rId6"/>
    <p:sldId id="288" r:id="rId7"/>
    <p:sldId id="291" r:id="rId8"/>
    <p:sldId id="289" r:id="rId9"/>
    <p:sldId id="292" r:id="rId10"/>
    <p:sldId id="297" r:id="rId11"/>
    <p:sldId id="293" r:id="rId12"/>
    <p:sldId id="294" r:id="rId13"/>
    <p:sldId id="320" r:id="rId14"/>
    <p:sldId id="295" r:id="rId15"/>
    <p:sldId id="298" r:id="rId16"/>
    <p:sldId id="299" r:id="rId17"/>
    <p:sldId id="268" r:id="rId18"/>
    <p:sldId id="313" r:id="rId19"/>
    <p:sldId id="314" r:id="rId20"/>
    <p:sldId id="315" r:id="rId21"/>
    <p:sldId id="316" r:id="rId22"/>
    <p:sldId id="269" r:id="rId23"/>
    <p:sldId id="271" r:id="rId24"/>
    <p:sldId id="272" r:id="rId25"/>
    <p:sldId id="273" r:id="rId26"/>
    <p:sldId id="280" r:id="rId27"/>
    <p:sldId id="274" r:id="rId28"/>
    <p:sldId id="275" r:id="rId29"/>
    <p:sldId id="276" r:id="rId30"/>
    <p:sldId id="277" r:id="rId31"/>
    <p:sldId id="300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2" r:id="rId42"/>
    <p:sldId id="317" r:id="rId43"/>
    <p:sldId id="318" r:id="rId44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44" y="5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3E81BB0-D005-4498-B7A9-A69FF05767BA}" type="datetimeFigureOut">
              <a:rPr lang="zh-TW" altLang="en-US" smtClean="0"/>
              <a:t>2012/4/30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4D921D1-8CFE-401E-8B15-4563F3BCC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080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921D1-8CFE-401E-8B15-4563F3BCC716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7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1436-7F02-471D-949F-27B5963FF149}" type="datetime1">
              <a:rPr lang="zh-TW" altLang="en-US" smtClean="0"/>
              <a:t>2012/4/30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AB6D-1120-475C-B625-1C5DC2B807B9}" type="datetime1">
              <a:rPr lang="zh-TW" altLang="en-US" smtClean="0"/>
              <a:t>2012/4/30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4B588-9183-4546-8BB7-0AD402B41E7C}" type="datetime1">
              <a:rPr lang="zh-TW" altLang="en-US" smtClean="0"/>
              <a:t>2012/4/30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EDFB-8C9C-4603-9623-8011DB1BB483}" type="datetime1">
              <a:rPr lang="zh-TW" altLang="en-US" smtClean="0"/>
              <a:t>2012/4/30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3D38-8443-4DA0-B162-A1D5175304A3}" type="datetime1">
              <a:rPr lang="zh-TW" altLang="en-US" smtClean="0"/>
              <a:t>2012/4/30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CA48-62C0-470A-8022-E65954F24AEF}" type="datetime1">
              <a:rPr lang="zh-TW" altLang="en-US" smtClean="0"/>
              <a:t>2012/4/30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1A1E-0C98-4ACC-A6FB-C8D38D1B5212}" type="datetime1">
              <a:rPr lang="zh-TW" altLang="en-US" smtClean="0"/>
              <a:t>2012/4/30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C0CF-704E-401F-BB40-F4AB410FC373}" type="datetime1">
              <a:rPr lang="zh-TW" altLang="en-US" smtClean="0"/>
              <a:t>2012/4/30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A969-0B04-4CB6-BBEF-FBD95F301050}" type="datetime1">
              <a:rPr lang="zh-TW" altLang="en-US" smtClean="0"/>
              <a:t>2012/4/30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D738-48A0-40AC-9EDA-72F6B0245A1A}" type="datetime1">
              <a:rPr lang="zh-TW" altLang="en-US" smtClean="0"/>
              <a:t>2012/4/30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C299-8989-45C4-A20E-73130DD05C7B}" type="datetime1">
              <a:rPr lang="zh-TW" altLang="en-US" smtClean="0"/>
              <a:t>2012/4/30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4A46CEB-7A8A-4B8B-A485-413B42F6435C}" type="datetime1">
              <a:rPr lang="zh-TW" altLang="en-US" smtClean="0"/>
              <a:t>2012/4/30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F4A4F69-382D-4C53-AE62-8E7A689EA7F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e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Graph 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Michael Tsai</a:t>
            </a:r>
          </a:p>
          <a:p>
            <a:r>
              <a:rPr lang="en-US" altLang="zh-TW" dirty="0" smtClean="0"/>
              <a:t>2011/11/4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962" y="2348880"/>
            <a:ext cx="3561452" cy="4151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776528" y="661444"/>
            <a:ext cx="306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連載</a:t>
            </a:r>
            <a:r>
              <a:rPr lang="en-US" altLang="zh-TW" dirty="0" smtClean="0"/>
              <a:t>: </a:t>
            </a:r>
            <a:r>
              <a:rPr lang="zh-TW" altLang="en-US" dirty="0" smtClean="0"/>
              <a:t>學生上課睡覺姿勢大全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141658" y="1030776"/>
            <a:ext cx="4696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http://www.wretch.cc/blog/chi771027/26489957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498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Depth-first Forest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類似於</a:t>
                </a:r>
                <a:r>
                  <a:rPr lang="en-US" altLang="zh-TW" dirty="0" smtClean="0"/>
                  <a:t>breadth-first search, depth-first search</a:t>
                </a:r>
                <a:r>
                  <a:rPr lang="zh-TW" altLang="en-US" dirty="0" smtClean="0"/>
                  <a:t>也可以產生</a:t>
                </a:r>
                <a:r>
                  <a:rPr lang="en-US" altLang="zh-TW" dirty="0" smtClean="0"/>
                  <a:t>predecessor </a:t>
                </a:r>
                <a:r>
                  <a:rPr lang="en-US" altLang="zh-TW" dirty="0" err="1" smtClean="0"/>
                  <a:t>subgraph</a:t>
                </a:r>
                <a:r>
                  <a:rPr lang="en-US" altLang="zh-TW" dirty="0" smtClean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𝜋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𝑉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𝜋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𝜋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={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. 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𝜋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:</m:t>
                    </m:r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∈</m:t>
                    </m:r>
                    <m:r>
                      <a:rPr lang="en-US" altLang="zh-TW" b="0" i="1" smtClean="0">
                        <a:latin typeface="Cambria Math"/>
                      </a:rPr>
                      <m:t>𝑉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r>
                      <a:rPr lang="en-US" altLang="zh-TW" b="0" i="1" smtClean="0">
                        <a:latin typeface="Cambria Math"/>
                      </a:rPr>
                      <m:t>𝑎𝑛𝑑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. </m:t>
                    </m:r>
                    <m:r>
                      <a:rPr lang="en-US" altLang="zh-TW" b="0" i="1" smtClean="0">
                        <a:latin typeface="Cambria Math"/>
                      </a:rPr>
                      <m:t>𝜋</m:t>
                    </m:r>
                    <m:r>
                      <a:rPr lang="en-US" altLang="zh-TW" b="0" i="1" smtClean="0">
                        <a:latin typeface="Cambria Math"/>
                      </a:rPr>
                      <m:t>≠</m:t>
                    </m:r>
                    <m:r>
                      <a:rPr lang="en-US" altLang="zh-TW" b="0" i="1" smtClean="0">
                        <a:latin typeface="Cambria Math"/>
                      </a:rPr>
                      <m:t>𝑁𝐼𝐿</m:t>
                    </m:r>
                    <m:r>
                      <a:rPr lang="en-US" altLang="zh-TW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endParaRPr lang="en-US" altLang="zh-TW" dirty="0"/>
              </a:p>
              <a:p>
                <a:r>
                  <a:rPr lang="zh-TW" altLang="en-US" dirty="0" smtClean="0"/>
                  <a:t>而</a:t>
                </a:r>
                <a:r>
                  <a:rPr lang="en-US" altLang="zh-TW" dirty="0" smtClean="0"/>
                  <a:t>Predecessor </a:t>
                </a:r>
                <a:r>
                  <a:rPr lang="en-US" altLang="zh-TW" dirty="0" err="1" smtClean="0"/>
                  <a:t>subgraph</a:t>
                </a:r>
                <a:r>
                  <a:rPr lang="zh-TW" altLang="en-US" dirty="0" smtClean="0"/>
                  <a:t>正好可以產生一個由多棵</a:t>
                </a:r>
                <a:r>
                  <a:rPr lang="en-US" altLang="zh-TW" dirty="0" smtClean="0"/>
                  <a:t>depth-first tree</a:t>
                </a:r>
                <a:r>
                  <a:rPr lang="zh-TW" altLang="en-US" dirty="0" smtClean="0"/>
                  <a:t>組成的 </a:t>
                </a:r>
                <a:r>
                  <a:rPr lang="en-US" altLang="zh-TW" dirty="0" smtClean="0"/>
                  <a:t>depth-first forest.</a:t>
                </a:r>
              </a:p>
              <a:p>
                <a:endParaRPr lang="en-US" altLang="zh-TW" dirty="0"/>
              </a:p>
              <a:p>
                <a:r>
                  <a:rPr lang="zh-TW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TW" altLang="en-US" dirty="0" smtClean="0"/>
                  <a:t>裡面的</a:t>
                </a:r>
                <a:r>
                  <a:rPr lang="en-US" altLang="zh-TW" dirty="0" smtClean="0"/>
                  <a:t>edge</a:t>
                </a:r>
                <a:r>
                  <a:rPr lang="zh-TW" altLang="en-US" dirty="0" smtClean="0"/>
                  <a:t>叫做</a:t>
                </a:r>
                <a:r>
                  <a:rPr lang="en-US" altLang="zh-TW" dirty="0" smtClean="0"/>
                  <a:t>tree edge.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125" r="-9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62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Depth-first Search</a:t>
            </a:r>
            <a:r>
              <a:rPr lang="zh-TW" altLang="en-US" dirty="0" smtClean="0"/>
              <a:t>的括號結構性質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3314" y="1484784"/>
            <a:ext cx="8229600" cy="4876800"/>
          </a:xfrm>
        </p:spPr>
        <p:txBody>
          <a:bodyPr/>
          <a:lstStyle/>
          <a:p>
            <a:r>
              <a:rPr lang="en-US" altLang="zh-TW" dirty="0" smtClean="0"/>
              <a:t>Parenthesis structure: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括號結構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如果我們</a:t>
            </a:r>
            <a:r>
              <a:rPr lang="zh-TW" altLang="en-US" dirty="0" smtClean="0"/>
              <a:t>用 </a:t>
            </a:r>
            <a:r>
              <a:rPr lang="en-US" altLang="zh-TW" dirty="0" smtClean="0"/>
              <a:t>(</a:t>
            </a:r>
            <a:r>
              <a:rPr lang="zh-TW" altLang="en-US" dirty="0" smtClean="0"/>
              <a:t>代表 </a:t>
            </a:r>
            <a:r>
              <a:rPr lang="en-US" altLang="zh-TW" dirty="0" smtClean="0"/>
              <a:t>vertex u</a:t>
            </a:r>
            <a:r>
              <a:rPr lang="zh-TW" altLang="en-US" dirty="0" smtClean="0"/>
              <a:t>的</a:t>
            </a:r>
            <a:r>
              <a:rPr lang="en-US" altLang="zh-TW" dirty="0" smtClean="0"/>
              <a:t>discovery</a:t>
            </a:r>
            <a:r>
              <a:rPr lang="zh-TW" altLang="en-US" dirty="0" smtClean="0"/>
              <a:t>被找到</a:t>
            </a:r>
            <a:endParaRPr lang="en-US" altLang="zh-TW" dirty="0" smtClean="0"/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)</a:t>
            </a:r>
            <a:r>
              <a:rPr lang="zh-TW" altLang="en-US" dirty="0" smtClean="0"/>
              <a:t>代表 </a:t>
            </a:r>
            <a:r>
              <a:rPr lang="en-US" altLang="zh-TW" dirty="0" smtClean="0"/>
              <a:t>vertex u </a:t>
            </a:r>
            <a:r>
              <a:rPr lang="zh-TW" altLang="en-US" dirty="0" smtClean="0"/>
              <a:t>的結束</a:t>
            </a:r>
            <a:endParaRPr lang="en-US" altLang="zh-TW" dirty="0" smtClean="0"/>
          </a:p>
          <a:p>
            <a:r>
              <a:rPr lang="zh-TW" altLang="en-US" dirty="0" smtClean="0"/>
              <a:t>則整個</a:t>
            </a:r>
            <a:r>
              <a:rPr lang="en-US" altLang="zh-TW" dirty="0" err="1" smtClean="0"/>
              <a:t>dfs</a:t>
            </a:r>
            <a:r>
              <a:rPr lang="zh-TW" altLang="en-US" dirty="0" smtClean="0"/>
              <a:t>的尋找歷史會使得</a:t>
            </a:r>
            <a:r>
              <a:rPr lang="en-US" altLang="zh-TW" dirty="0" smtClean="0"/>
              <a:t>vertex</a:t>
            </a:r>
            <a:r>
              <a:rPr lang="zh-TW" altLang="en-US" dirty="0" smtClean="0"/>
              <a:t>們</a:t>
            </a:r>
            <a:r>
              <a:rPr lang="zh-TW" altLang="en-US" dirty="0" smtClean="0"/>
              <a:t>的左括號和</a:t>
            </a:r>
            <a:r>
              <a:rPr lang="zh-TW" altLang="en-US" dirty="0" smtClean="0"/>
              <a:t>右括號都會</a:t>
            </a:r>
            <a:r>
              <a:rPr lang="zh-TW" altLang="en-US" dirty="0"/>
              <a:t>不是</a:t>
            </a:r>
            <a:r>
              <a:rPr lang="zh-TW" altLang="en-US" dirty="0" smtClean="0"/>
              <a:t>互相包含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就是相互</a:t>
            </a:r>
            <a:r>
              <a:rPr lang="zh-TW" altLang="en-US" dirty="0" smtClean="0"/>
              <a:t>分離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378980"/>
            <a:ext cx="5395453" cy="3187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3" y="4220594"/>
            <a:ext cx="3766838" cy="1584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文字方塊 12"/>
          <p:cNvSpPr txBox="1"/>
          <p:nvPr/>
        </p:nvSpPr>
        <p:spPr>
          <a:xfrm>
            <a:off x="289954" y="5920598"/>
            <a:ext cx="329288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Reading assignment:</a:t>
            </a:r>
            <a:br>
              <a:rPr lang="en-US" altLang="zh-TW" dirty="0" smtClean="0"/>
            </a:br>
            <a:r>
              <a:rPr lang="zh-TW" altLang="en-US" dirty="0" smtClean="0"/>
              <a:t>證明請</a:t>
            </a:r>
            <a:r>
              <a:rPr lang="zh-TW" altLang="en-US" dirty="0" smtClean="0"/>
              <a:t>見</a:t>
            </a:r>
            <a:r>
              <a:rPr lang="en-US" altLang="zh-TW" dirty="0" err="1" smtClean="0"/>
              <a:t>Cormen</a:t>
            </a:r>
            <a:r>
              <a:rPr lang="zh-TW" altLang="en-US" dirty="0" smtClean="0"/>
              <a:t>課本</a:t>
            </a:r>
            <a:r>
              <a:rPr lang="en-US" altLang="zh-TW" dirty="0" smtClean="0"/>
              <a:t>p.607-608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70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549027"/>
            <a:ext cx="8229600" cy="990600"/>
          </a:xfrm>
        </p:spPr>
        <p:txBody>
          <a:bodyPr/>
          <a:lstStyle/>
          <a:p>
            <a:r>
              <a:rPr lang="zh-TW" altLang="en-US" dirty="0"/>
              <a:t>白</a:t>
            </a:r>
            <a:r>
              <a:rPr lang="zh-TW" altLang="en-US" dirty="0" smtClean="0"/>
              <a:t>路</a:t>
            </a:r>
            <a:r>
              <a:rPr lang="en-US" altLang="zh-TW" dirty="0" smtClean="0"/>
              <a:t>(White-path) </a:t>
            </a:r>
            <a:r>
              <a:rPr lang="zh-TW" altLang="en-US" dirty="0" smtClean="0"/>
              <a:t>性質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4005064"/>
            <a:ext cx="8229600" cy="2615952"/>
          </a:xfrm>
        </p:spPr>
        <p:txBody>
          <a:bodyPr>
            <a:normAutofit/>
          </a:bodyPr>
          <a:lstStyle/>
          <a:p>
            <a:r>
              <a:rPr lang="en-US" altLang="zh-TW" dirty="0">
                <a:sym typeface="Wingdings" pitchFamily="2" charset="2"/>
              </a:rPr>
              <a:t>() </a:t>
            </a:r>
            <a:r>
              <a:rPr lang="en-US" altLang="zh-TW" dirty="0" smtClean="0"/>
              <a:t>:</a:t>
            </a:r>
            <a:endParaRPr lang="en-US" altLang="zh-TW" dirty="0" smtClean="0"/>
          </a:p>
          <a:p>
            <a:r>
              <a:rPr lang="zh-TW" altLang="en-US" dirty="0" smtClean="0"/>
              <a:t>如果</a:t>
            </a:r>
            <a:r>
              <a:rPr lang="en-US" altLang="zh-TW" dirty="0" smtClean="0"/>
              <a:t>v=u</a:t>
            </a:r>
            <a:r>
              <a:rPr lang="zh-TW" altLang="en-US" dirty="0" smtClean="0"/>
              <a:t>的話</a:t>
            </a:r>
            <a:r>
              <a:rPr lang="en-US" altLang="zh-TW" dirty="0" smtClean="0"/>
              <a:t>, </a:t>
            </a:r>
            <a:r>
              <a:rPr lang="zh-TW" altLang="en-US" dirty="0" smtClean="0"/>
              <a:t>那設定</a:t>
            </a:r>
            <a:r>
              <a:rPr lang="en-US" altLang="zh-TW" dirty="0" err="1" smtClean="0"/>
              <a:t>u.d</a:t>
            </a:r>
            <a:r>
              <a:rPr lang="zh-TW" altLang="en-US" dirty="0" smtClean="0"/>
              <a:t>的時候</a:t>
            </a:r>
            <a:r>
              <a:rPr lang="en-US" altLang="zh-TW" dirty="0" smtClean="0"/>
              <a:t>, u</a:t>
            </a:r>
            <a:r>
              <a:rPr lang="zh-TW" altLang="en-US" dirty="0" smtClean="0"/>
              <a:t>還是白的</a:t>
            </a:r>
            <a:r>
              <a:rPr lang="en-US" altLang="zh-TW" dirty="0" smtClean="0"/>
              <a:t>. </a:t>
            </a:r>
          </a:p>
          <a:p>
            <a:r>
              <a:rPr lang="zh-TW" altLang="en-US" dirty="0" smtClean="0"/>
              <a:t>如果</a:t>
            </a:r>
            <a:r>
              <a:rPr lang="en-US" altLang="zh-TW" dirty="0" smtClean="0"/>
              <a:t>v</a:t>
            </a:r>
            <a:r>
              <a:rPr lang="zh-TW" altLang="en-US" dirty="0"/>
              <a:t>真的</a:t>
            </a:r>
            <a:r>
              <a:rPr lang="zh-TW" altLang="en-US" dirty="0" smtClean="0"/>
              <a:t>是</a:t>
            </a:r>
            <a:r>
              <a:rPr lang="en-US" altLang="zh-TW" dirty="0" smtClean="0"/>
              <a:t>u</a:t>
            </a:r>
            <a:r>
              <a:rPr lang="zh-TW" altLang="en-US" dirty="0" smtClean="0"/>
              <a:t>的子孫的話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u.d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v.d</a:t>
            </a:r>
            <a:r>
              <a:rPr lang="en-US" altLang="zh-TW" dirty="0" smtClean="0"/>
              <a:t> (v discover</a:t>
            </a:r>
            <a:r>
              <a:rPr lang="zh-TW" altLang="en-US" dirty="0" smtClean="0"/>
              <a:t>的時間比較晚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此時</a:t>
            </a:r>
            <a:r>
              <a:rPr lang="en-US" altLang="zh-TW" dirty="0" smtClean="0"/>
              <a:t>v</a:t>
            </a:r>
            <a:r>
              <a:rPr lang="zh-TW" altLang="en-US" dirty="0" smtClean="0"/>
              <a:t>一定還是白的 </a:t>
            </a:r>
            <a:r>
              <a:rPr lang="en-US" altLang="zh-TW" dirty="0" smtClean="0"/>
              <a:t>(</a:t>
            </a:r>
            <a:r>
              <a:rPr lang="zh-TW" altLang="en-US" dirty="0" smtClean="0"/>
              <a:t>才在設定</a:t>
            </a:r>
            <a:r>
              <a:rPr lang="en-US" altLang="zh-TW" dirty="0" err="1" smtClean="0"/>
              <a:t>u.d</a:t>
            </a:r>
            <a:r>
              <a:rPr lang="zh-TW" altLang="en-US" dirty="0" smtClean="0"/>
              <a:t>而已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既然</a:t>
            </a:r>
            <a:r>
              <a:rPr lang="en-US" altLang="zh-TW" dirty="0" smtClean="0"/>
              <a:t>v</a:t>
            </a:r>
            <a:r>
              <a:rPr lang="zh-TW" altLang="en-US" dirty="0" smtClean="0"/>
              <a:t>可以是任何</a:t>
            </a:r>
            <a:r>
              <a:rPr lang="en-US" altLang="zh-TW" dirty="0" smtClean="0"/>
              <a:t>u</a:t>
            </a:r>
            <a:r>
              <a:rPr lang="zh-TW" altLang="en-US" dirty="0" smtClean="0"/>
              <a:t>的子孫的話</a:t>
            </a:r>
            <a:r>
              <a:rPr lang="en-US" altLang="zh-TW" dirty="0" smtClean="0"/>
              <a:t>, </a:t>
            </a:r>
            <a:r>
              <a:rPr lang="zh-TW" altLang="en-US" dirty="0" smtClean="0"/>
              <a:t>表示在</a:t>
            </a:r>
            <a:r>
              <a:rPr lang="en-US" altLang="zh-TW" dirty="0" smtClean="0"/>
              <a:t>u</a:t>
            </a:r>
            <a:r>
              <a:rPr lang="zh-TW" altLang="en-US" dirty="0" smtClean="0"/>
              <a:t>到</a:t>
            </a:r>
            <a:r>
              <a:rPr lang="en-US" altLang="zh-TW" dirty="0" smtClean="0"/>
              <a:t>v</a:t>
            </a:r>
            <a:r>
              <a:rPr lang="zh-TW" altLang="en-US" dirty="0" smtClean="0"/>
              <a:t>的路上</a:t>
            </a:r>
            <a:r>
              <a:rPr lang="en-US" altLang="zh-TW" dirty="0" smtClean="0"/>
              <a:t>(</a:t>
            </a:r>
            <a:r>
              <a:rPr lang="zh-TW" altLang="en-US" dirty="0" smtClean="0"/>
              <a:t>都是</a:t>
            </a:r>
            <a:r>
              <a:rPr lang="en-US" altLang="zh-TW" dirty="0" smtClean="0"/>
              <a:t>u</a:t>
            </a:r>
            <a:r>
              <a:rPr lang="zh-TW" altLang="en-US" dirty="0" smtClean="0"/>
              <a:t>的子孫</a:t>
            </a:r>
            <a:r>
              <a:rPr lang="en-US" altLang="zh-TW" dirty="0" smtClean="0"/>
              <a:t>)</a:t>
            </a:r>
            <a:r>
              <a:rPr lang="zh-TW" altLang="en-US" dirty="0" smtClean="0"/>
              <a:t>都也應該是白的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707" y="0"/>
            <a:ext cx="3099293" cy="2088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228183" y="116632"/>
            <a:ext cx="9749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白鷺鷥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95536" y="2636912"/>
            <a:ext cx="365677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2000" dirty="0" smtClean="0"/>
              <a:t>在</a:t>
            </a:r>
            <a:r>
              <a:rPr lang="en-US" altLang="zh-TW" sz="2000" dirty="0" smtClean="0"/>
              <a:t>G</a:t>
            </a:r>
            <a:r>
              <a:rPr lang="zh-TW" altLang="en-US" sz="2000" dirty="0" smtClean="0"/>
              <a:t>的</a:t>
            </a:r>
            <a:r>
              <a:rPr lang="en-US" altLang="zh-TW" sz="2000" dirty="0" smtClean="0"/>
              <a:t>depth-search </a:t>
            </a:r>
            <a:r>
              <a:rPr lang="en-US" altLang="zh-TW" sz="2400" dirty="0" smtClean="0"/>
              <a:t>forest</a:t>
            </a:r>
            <a:r>
              <a:rPr lang="zh-TW" altLang="en-US" sz="2000" dirty="0" smtClean="0"/>
              <a:t>裡面</a:t>
            </a:r>
            <a:r>
              <a:rPr lang="en-US" altLang="zh-TW" sz="2000" dirty="0"/>
              <a:t>: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12420" y="3304907"/>
            <a:ext cx="1335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v</a:t>
            </a:r>
            <a:r>
              <a:rPr lang="zh-TW" altLang="en-US" dirty="0" smtClean="0"/>
              <a:t>是</a:t>
            </a:r>
            <a:r>
              <a:rPr lang="en-US" altLang="zh-TW" dirty="0" smtClean="0"/>
              <a:t>u</a:t>
            </a:r>
            <a:r>
              <a:rPr lang="zh-TW" altLang="en-US" dirty="0" smtClean="0"/>
              <a:t>的子孫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178043" y="3284984"/>
            <a:ext cx="40559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設定</a:t>
            </a:r>
            <a:r>
              <a:rPr lang="en-US" altLang="zh-TW" dirty="0" err="1" smtClean="0"/>
              <a:t>u.d</a:t>
            </a:r>
            <a:r>
              <a:rPr lang="zh-TW" altLang="en-US" dirty="0" smtClean="0"/>
              <a:t>的時候</a:t>
            </a:r>
            <a:r>
              <a:rPr lang="en-US" altLang="zh-TW" dirty="0" smtClean="0"/>
              <a:t>, u</a:t>
            </a:r>
            <a:r>
              <a:rPr lang="zh-TW" altLang="en-US" dirty="0" smtClean="0"/>
              <a:t>到</a:t>
            </a:r>
            <a:r>
              <a:rPr lang="en-US" altLang="zh-TW" dirty="0" smtClean="0"/>
              <a:t>v</a:t>
            </a:r>
            <a:r>
              <a:rPr lang="zh-TW" altLang="en-US" dirty="0" smtClean="0"/>
              <a:t>有一條全白的路徑</a:t>
            </a:r>
            <a:endParaRPr lang="zh-TW" altLang="en-US" dirty="0"/>
          </a:p>
        </p:txBody>
      </p:sp>
      <p:sp>
        <p:nvSpPr>
          <p:cNvPr id="8" name="左-右雙向箭號 7"/>
          <p:cNvSpPr/>
          <p:nvPr/>
        </p:nvSpPr>
        <p:spPr>
          <a:xfrm>
            <a:off x="1851464" y="3284984"/>
            <a:ext cx="1184658" cy="3286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84895" y="1628800"/>
            <a:ext cx="658493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從括號結構性質可得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zh-TW" altLang="en-US" dirty="0" smtClean="0"/>
              <a:t>在</a:t>
            </a:r>
            <a:r>
              <a:rPr lang="en-US" altLang="zh-TW" dirty="0" smtClean="0"/>
              <a:t>depth-first forest of G</a:t>
            </a:r>
            <a:r>
              <a:rPr lang="zh-TW" altLang="en-US" dirty="0" smtClean="0"/>
              <a:t>裡面</a:t>
            </a:r>
            <a:r>
              <a:rPr lang="en-US" altLang="zh-TW" dirty="0" smtClean="0"/>
              <a:t>, v</a:t>
            </a:r>
            <a:r>
              <a:rPr lang="zh-TW" altLang="en-US" dirty="0" smtClean="0"/>
              <a:t>是</a:t>
            </a:r>
            <a:r>
              <a:rPr lang="en-US" altLang="zh-TW" dirty="0" smtClean="0"/>
              <a:t>u</a:t>
            </a:r>
            <a:r>
              <a:rPr lang="zh-TW" altLang="en-US" dirty="0" smtClean="0"/>
              <a:t>的子孫 </a:t>
            </a:r>
            <a:r>
              <a:rPr lang="en-US" altLang="zh-TW" dirty="0" err="1" smtClean="0"/>
              <a:t>iff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u.d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v.d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v.f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u.f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807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10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549027"/>
            <a:ext cx="8229600" cy="990600"/>
          </a:xfrm>
        </p:spPr>
        <p:txBody>
          <a:bodyPr/>
          <a:lstStyle/>
          <a:p>
            <a:r>
              <a:rPr lang="zh-TW" altLang="en-US" dirty="0"/>
              <a:t>白</a:t>
            </a:r>
            <a:r>
              <a:rPr lang="zh-TW" altLang="en-US" dirty="0" smtClean="0"/>
              <a:t>路</a:t>
            </a:r>
            <a:r>
              <a:rPr lang="en-US" altLang="zh-TW" dirty="0" smtClean="0"/>
              <a:t>(White-path) </a:t>
            </a:r>
            <a:r>
              <a:rPr lang="zh-TW" altLang="en-US" dirty="0" smtClean="0"/>
              <a:t>性質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3573016"/>
                <a:ext cx="8496944" cy="316835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>
                    <a:sym typeface="Wingdings" pitchFamily="2" charset="2"/>
                  </a:rPr>
                  <a:t>() </a:t>
                </a:r>
                <a:r>
                  <a:rPr lang="en-US" altLang="zh-TW" dirty="0" smtClean="0"/>
                  <a:t>: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假設在</a:t>
                </a:r>
                <a:r>
                  <a:rPr lang="en-US" altLang="zh-TW" dirty="0" err="1" smtClean="0"/>
                  <a:t>u.d</a:t>
                </a:r>
                <a:r>
                  <a:rPr lang="zh-TW" altLang="en-US" dirty="0" smtClean="0"/>
                  <a:t>的時候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有一條從</a:t>
                </a:r>
                <a:r>
                  <a:rPr lang="en-US" altLang="zh-TW" dirty="0" smtClean="0"/>
                  <a:t>u</a:t>
                </a:r>
                <a:r>
                  <a:rPr lang="zh-TW" altLang="en-US" dirty="0" smtClean="0"/>
                  <a:t>到</a:t>
                </a:r>
                <a:r>
                  <a:rPr lang="en-US" altLang="zh-TW" dirty="0" smtClean="0"/>
                  <a:t>v</a:t>
                </a:r>
                <a:r>
                  <a:rPr lang="zh-TW" altLang="en-US" dirty="0" smtClean="0"/>
                  <a:t>的全白路徑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但是</a:t>
                </a:r>
                <a:r>
                  <a:rPr lang="en-US" altLang="zh-TW" dirty="0" smtClean="0"/>
                  <a:t>v</a:t>
                </a:r>
                <a:r>
                  <a:rPr lang="zh-TW" altLang="en-US" dirty="0" smtClean="0"/>
                  <a:t>不是</a:t>
                </a:r>
                <a:r>
                  <a:rPr lang="en-US" altLang="zh-TW" dirty="0" smtClean="0"/>
                  <a:t>u</a:t>
                </a:r>
                <a:r>
                  <a:rPr lang="zh-TW" altLang="en-US" dirty="0" smtClean="0"/>
                  <a:t>的子孫</a:t>
                </a:r>
                <a:r>
                  <a:rPr lang="en-US" altLang="zh-TW" dirty="0" smtClean="0"/>
                  <a:t>.</a:t>
                </a:r>
              </a:p>
              <a:p>
                <a:r>
                  <a:rPr lang="zh-TW" altLang="en-US" dirty="0" smtClean="0"/>
                  <a:t>假設在白路徑上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每個</a:t>
                </a:r>
                <a:r>
                  <a:rPr lang="en-US" altLang="zh-TW" dirty="0" smtClean="0"/>
                  <a:t>v</a:t>
                </a:r>
                <a:r>
                  <a:rPr lang="zh-TW" altLang="en-US" dirty="0" smtClean="0"/>
                  <a:t>之外的</a:t>
                </a:r>
                <a:r>
                  <a:rPr lang="en-US" altLang="zh-TW" dirty="0" smtClean="0"/>
                  <a:t>node, </a:t>
                </a:r>
                <a:r>
                  <a:rPr lang="zh-TW" altLang="en-US" dirty="0" smtClean="0"/>
                  <a:t>都變成</a:t>
                </a:r>
                <a:r>
                  <a:rPr lang="en-US" altLang="zh-TW" dirty="0" smtClean="0"/>
                  <a:t>u</a:t>
                </a:r>
                <a:r>
                  <a:rPr lang="zh-TW" altLang="en-US" dirty="0" smtClean="0"/>
                  <a:t>的子孫</a:t>
                </a:r>
                <a:r>
                  <a:rPr lang="en-US" altLang="zh-TW" dirty="0" smtClean="0"/>
                  <a:t>. 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意思其實就是取</a:t>
                </a:r>
                <a:r>
                  <a:rPr lang="en-US" altLang="zh-TW" dirty="0" smtClean="0"/>
                  <a:t>v</a:t>
                </a:r>
                <a:r>
                  <a:rPr lang="zh-TW" altLang="en-US" dirty="0" smtClean="0"/>
                  <a:t>使得他是</a:t>
                </a:r>
                <a:r>
                  <a:rPr lang="en-US" altLang="zh-TW" dirty="0" smtClean="0"/>
                  <a:t>u-&gt;v</a:t>
                </a:r>
                <a:r>
                  <a:rPr lang="zh-TW" altLang="en-US" dirty="0" smtClean="0"/>
                  <a:t>白路徑上第一個不是</a:t>
                </a:r>
                <a:r>
                  <a:rPr lang="en-US" altLang="zh-TW" dirty="0" smtClean="0"/>
                  <a:t>u</a:t>
                </a:r>
                <a:r>
                  <a:rPr lang="zh-TW" altLang="en-US" dirty="0" smtClean="0"/>
                  <a:t>子孫的</a:t>
                </a:r>
                <a:r>
                  <a:rPr lang="en-US" altLang="zh-TW" dirty="0" smtClean="0"/>
                  <a:t>node)</a:t>
                </a:r>
              </a:p>
              <a:p>
                <a:r>
                  <a:rPr lang="zh-TW" altLang="en-US" dirty="0" smtClean="0"/>
                  <a:t>取</a:t>
                </a:r>
                <a:r>
                  <a:rPr lang="en-US" altLang="zh-TW" dirty="0" smtClean="0"/>
                  <a:t>w</a:t>
                </a:r>
                <a:r>
                  <a:rPr lang="zh-TW" altLang="en-US" dirty="0" smtClean="0"/>
                  <a:t>為</a:t>
                </a:r>
                <a:r>
                  <a:rPr lang="en-US" altLang="zh-TW" dirty="0" smtClean="0"/>
                  <a:t>v</a:t>
                </a:r>
                <a:r>
                  <a:rPr lang="zh-TW" altLang="en-US" dirty="0" smtClean="0"/>
                  <a:t>的</a:t>
                </a:r>
                <a:r>
                  <a:rPr lang="en-US" altLang="zh-TW" dirty="0" err="1" smtClean="0"/>
                  <a:t>u</a:t>
                </a:r>
                <a:r>
                  <a:rPr lang="en-US" altLang="zh-TW" dirty="0" err="1" smtClean="0">
                    <a:sym typeface="Wingdings" pitchFamily="2" charset="2"/>
                  </a:rPr>
                  <a:t></a:t>
                </a:r>
                <a:r>
                  <a:rPr lang="en-US" altLang="zh-TW" dirty="0" err="1" smtClean="0"/>
                  <a:t>v</a:t>
                </a:r>
                <a:r>
                  <a:rPr lang="zh-TW" altLang="en-US" dirty="0" smtClean="0"/>
                  <a:t>路徑上的前一個</a:t>
                </a:r>
                <a:r>
                  <a:rPr lang="en-US" altLang="zh-TW" dirty="0" smtClean="0"/>
                  <a:t> (u</a:t>
                </a:r>
                <a:r>
                  <a:rPr lang="zh-TW" altLang="en-US" dirty="0" smtClean="0"/>
                  <a:t>和</a:t>
                </a:r>
                <a:r>
                  <a:rPr lang="en-US" altLang="zh-TW" dirty="0" smtClean="0"/>
                  <a:t>w</a:t>
                </a:r>
                <a:r>
                  <a:rPr lang="zh-TW" altLang="en-US" dirty="0" smtClean="0"/>
                  <a:t>有可能是同一個點</a:t>
                </a:r>
                <a:r>
                  <a:rPr lang="en-US" altLang="zh-TW" dirty="0" smtClean="0"/>
                  <a:t>)</a:t>
                </a:r>
              </a:p>
              <a:p>
                <a:r>
                  <a:rPr lang="en-US" altLang="zh-TW" b="0" dirty="0" smtClean="0"/>
                  <a:t>(1)</a:t>
                </a:r>
                <a:r>
                  <a:rPr lang="zh-TW" altLang="en-US" b="0" dirty="0" smtClean="0"/>
                  <a:t>由括號性質得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𝑤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𝑓</m:t>
                    </m:r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𝑓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(2)</a:t>
                </a:r>
                <a:r>
                  <a:rPr lang="zh-TW" altLang="en-US" dirty="0" smtClean="0"/>
                  <a:t>既然</a:t>
                </a:r>
                <a:r>
                  <a:rPr lang="zh-TW" altLang="en-US" dirty="0"/>
                  <a:t>有白</a:t>
                </a:r>
                <a:r>
                  <a:rPr lang="zh-TW" altLang="en-US" dirty="0" smtClean="0"/>
                  <a:t>路徑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所以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&lt;</m:t>
                    </m:r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</m:oMath>
                </a14:m>
                <a:endParaRPr lang="en-US" altLang="zh-TW" b="0" dirty="0" smtClean="0"/>
              </a:p>
              <a:p>
                <a:r>
                  <a:rPr lang="en-US" altLang="zh-TW" dirty="0" smtClean="0"/>
                  <a:t>(3)v</a:t>
                </a:r>
                <a:r>
                  <a:rPr lang="zh-TW" altLang="en-US" dirty="0"/>
                  <a:t>會</a:t>
                </a:r>
                <a:r>
                  <a:rPr lang="zh-TW" altLang="en-US" dirty="0" smtClean="0"/>
                  <a:t>在</a:t>
                </a:r>
                <a:r>
                  <a:rPr lang="en-US" altLang="zh-TW" dirty="0"/>
                  <a:t>w</a:t>
                </a:r>
                <a:r>
                  <a:rPr lang="zh-TW" altLang="en-US" dirty="0" smtClean="0"/>
                  <a:t>結束前被找到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因為</a:t>
                </a:r>
                <a:r>
                  <a:rPr lang="en-US" altLang="zh-TW" dirty="0" smtClean="0"/>
                  <a:t>v</a:t>
                </a:r>
                <a:r>
                  <a:rPr lang="zh-TW" altLang="en-US" dirty="0" smtClean="0"/>
                  <a:t>和</a:t>
                </a:r>
                <a:r>
                  <a:rPr lang="en-US" altLang="zh-TW" dirty="0" smtClean="0"/>
                  <a:t>w</a:t>
                </a:r>
                <a:r>
                  <a:rPr lang="zh-TW" altLang="en-US" dirty="0" smtClean="0"/>
                  <a:t>有一條</a:t>
                </a:r>
                <a:r>
                  <a:rPr lang="en-US" altLang="zh-TW" dirty="0" smtClean="0"/>
                  <a:t>edge)</a:t>
                </a:r>
                <a:r>
                  <a:rPr lang="zh-TW" altLang="en-US" dirty="0" smtClean="0"/>
                  <a:t> </a:t>
                </a:r>
                <a:r>
                  <a:rPr lang="zh-TW" altLang="en-US" dirty="0" smtClean="0"/>
                  <a:t>所以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&lt;</m:t>
                    </m:r>
                    <m:r>
                      <a:rPr lang="en-US" altLang="zh-TW" b="0" i="1" smtClean="0">
                        <a:latin typeface="Cambria Math"/>
                      </a:rPr>
                      <m:t>𝑤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𝑓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合併</a:t>
                </a:r>
                <a:r>
                  <a:rPr lang="zh-TW" altLang="en-US" dirty="0" smtClean="0"/>
                  <a:t>以上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&lt;</m:t>
                    </m:r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&lt;</m:t>
                    </m:r>
                    <m:r>
                      <a:rPr lang="en-US" altLang="zh-TW" b="0" i="1" smtClean="0">
                        <a:latin typeface="Cambria Math"/>
                      </a:rPr>
                      <m:t>𝑤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𝑓</m:t>
                    </m:r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 smtClean="0">
                    <a:sym typeface="Wingdings" pitchFamily="2" charset="2"/>
                  </a:rPr>
                  <a:t> </a:t>
                </a:r>
                <a:r>
                  <a:rPr lang="en-US" altLang="zh-TW" dirty="0" err="1" smtClean="0">
                    <a:sym typeface="Wingdings" pitchFamily="2" charset="2"/>
                  </a:rPr>
                  <a:t>v.d</a:t>
                </a:r>
                <a:r>
                  <a:rPr lang="zh-TW" altLang="en-US" dirty="0" smtClean="0">
                    <a:sym typeface="Wingdings" pitchFamily="2" charset="2"/>
                  </a:rPr>
                  <a:t>被包含在 </a:t>
                </a:r>
                <a:r>
                  <a:rPr lang="en-US" altLang="zh-TW" dirty="0" err="1" smtClean="0">
                    <a:sym typeface="Wingdings" pitchFamily="2" charset="2"/>
                  </a:rPr>
                  <a:t>u.d</a:t>
                </a:r>
                <a:r>
                  <a:rPr lang="zh-TW" altLang="en-US" dirty="0" smtClean="0">
                    <a:sym typeface="Wingdings" pitchFamily="2" charset="2"/>
                  </a:rPr>
                  <a:t>和</a:t>
                </a:r>
                <a:r>
                  <a:rPr lang="en-US" altLang="zh-TW" dirty="0" err="1" smtClean="0">
                    <a:sym typeface="Wingdings" pitchFamily="2" charset="2"/>
                  </a:rPr>
                  <a:t>u.f</a:t>
                </a:r>
                <a:r>
                  <a:rPr lang="zh-TW" altLang="en-US" dirty="0" smtClean="0">
                    <a:sym typeface="Wingdings" pitchFamily="2" charset="2"/>
                  </a:rPr>
                  <a:t>中間了</a:t>
                </a:r>
                <a:endParaRPr lang="en-US" altLang="zh-TW" dirty="0" smtClean="0"/>
              </a:p>
              <a:p>
                <a:r>
                  <a:rPr lang="zh-TW" altLang="en-US" dirty="0" smtClean="0"/>
                  <a:t>由此可見</a:t>
                </a:r>
                <a:r>
                  <a:rPr lang="en-US" altLang="zh-TW" dirty="0" smtClean="0"/>
                  <a:t>, [</a:t>
                </a:r>
                <a:r>
                  <a:rPr lang="en-US" altLang="zh-TW" dirty="0" err="1" smtClean="0"/>
                  <a:t>v.d</a:t>
                </a:r>
                <a:r>
                  <a:rPr lang="en-US" altLang="zh-TW" dirty="0"/>
                  <a:t> </a:t>
                </a:r>
                <a:r>
                  <a:rPr lang="en-US" altLang="zh-TW" dirty="0" err="1" smtClean="0"/>
                  <a:t>v.f</a:t>
                </a:r>
                <a:r>
                  <a:rPr lang="en-US" altLang="zh-TW" dirty="0" smtClean="0"/>
                  <a:t>] </a:t>
                </a:r>
                <a:r>
                  <a:rPr lang="zh-TW" altLang="en-US" dirty="0" smtClean="0"/>
                  <a:t>應該為包含在 </a:t>
                </a:r>
                <a:r>
                  <a:rPr lang="en-US" altLang="zh-TW" dirty="0" smtClean="0"/>
                  <a:t>[</a:t>
                </a:r>
                <a:r>
                  <a:rPr lang="en-US" altLang="zh-TW" dirty="0" err="1" smtClean="0"/>
                  <a:t>u.d</a:t>
                </a:r>
                <a:r>
                  <a:rPr lang="en-US" altLang="zh-TW" dirty="0" smtClean="0"/>
                  <a:t>, </a:t>
                </a:r>
                <a:r>
                  <a:rPr lang="en-US" altLang="zh-TW" dirty="0" err="1" smtClean="0"/>
                  <a:t>u.f</a:t>
                </a:r>
                <a:r>
                  <a:rPr lang="en-US" altLang="zh-TW" dirty="0" smtClean="0"/>
                  <a:t>]</a:t>
                </a:r>
                <a:r>
                  <a:rPr lang="zh-TW" altLang="en-US" dirty="0" smtClean="0"/>
                  <a:t>裡面的狀況</a:t>
                </a:r>
                <a:endParaRPr lang="en-US" altLang="zh-TW" dirty="0" smtClean="0"/>
              </a:p>
              <a:p>
                <a:r>
                  <a:rPr lang="en-US" altLang="zh-TW" dirty="0" smtClean="0"/>
                  <a:t>v</a:t>
                </a:r>
                <a:r>
                  <a:rPr lang="zh-TW" altLang="en-US" dirty="0" smtClean="0"/>
                  <a:t>為</a:t>
                </a:r>
                <a:r>
                  <a:rPr lang="en-US" altLang="zh-TW" dirty="0" smtClean="0"/>
                  <a:t>u</a:t>
                </a:r>
                <a:r>
                  <a:rPr lang="zh-TW" altLang="en-US" dirty="0" smtClean="0"/>
                  <a:t>之子孫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矛盾</a:t>
                </a:r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3573016"/>
                <a:ext cx="8496944" cy="3168352"/>
              </a:xfrm>
              <a:blipFill rotWithShape="1">
                <a:blip r:embed="rId2"/>
                <a:stretch>
                  <a:fillRect l="-287" t="-2885" b="-32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707" y="0"/>
            <a:ext cx="3099293" cy="2088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228183" y="116632"/>
            <a:ext cx="9749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白鷺鷥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84895" y="2421285"/>
            <a:ext cx="365677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2000" dirty="0" smtClean="0"/>
              <a:t>在</a:t>
            </a:r>
            <a:r>
              <a:rPr lang="en-US" altLang="zh-TW" sz="2000" dirty="0" smtClean="0"/>
              <a:t>G</a:t>
            </a:r>
            <a:r>
              <a:rPr lang="zh-TW" altLang="en-US" sz="2000" dirty="0" smtClean="0"/>
              <a:t>的</a:t>
            </a:r>
            <a:r>
              <a:rPr lang="en-US" altLang="zh-TW" sz="2000" dirty="0" smtClean="0"/>
              <a:t>depth-search </a:t>
            </a:r>
            <a:r>
              <a:rPr lang="en-US" altLang="zh-TW" sz="2400" dirty="0" smtClean="0"/>
              <a:t>forest</a:t>
            </a:r>
            <a:r>
              <a:rPr lang="zh-TW" altLang="en-US" sz="2000" dirty="0" smtClean="0"/>
              <a:t>裡面</a:t>
            </a:r>
            <a:r>
              <a:rPr lang="en-US" altLang="zh-TW" sz="2000" dirty="0"/>
              <a:t>: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01779" y="3089280"/>
            <a:ext cx="1335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v</a:t>
            </a:r>
            <a:r>
              <a:rPr lang="zh-TW" altLang="en-US" dirty="0" smtClean="0"/>
              <a:t>是</a:t>
            </a:r>
            <a:r>
              <a:rPr lang="en-US" altLang="zh-TW" dirty="0" smtClean="0"/>
              <a:t>u</a:t>
            </a:r>
            <a:r>
              <a:rPr lang="zh-TW" altLang="en-US" dirty="0" smtClean="0"/>
              <a:t>的子孫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167402" y="3069357"/>
            <a:ext cx="40559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設定</a:t>
            </a:r>
            <a:r>
              <a:rPr lang="en-US" altLang="zh-TW" dirty="0" err="1" smtClean="0"/>
              <a:t>u.d</a:t>
            </a:r>
            <a:r>
              <a:rPr lang="zh-TW" altLang="en-US" dirty="0" smtClean="0"/>
              <a:t>的時候</a:t>
            </a:r>
            <a:r>
              <a:rPr lang="en-US" altLang="zh-TW" dirty="0" smtClean="0"/>
              <a:t>, u</a:t>
            </a:r>
            <a:r>
              <a:rPr lang="zh-TW" altLang="en-US" dirty="0" smtClean="0"/>
              <a:t>到</a:t>
            </a:r>
            <a:r>
              <a:rPr lang="en-US" altLang="zh-TW" dirty="0" smtClean="0"/>
              <a:t>v</a:t>
            </a:r>
            <a:r>
              <a:rPr lang="zh-TW" altLang="en-US" dirty="0" smtClean="0"/>
              <a:t>有一條全白的路徑</a:t>
            </a:r>
            <a:endParaRPr lang="zh-TW" altLang="en-US" dirty="0"/>
          </a:p>
        </p:txBody>
      </p:sp>
      <p:sp>
        <p:nvSpPr>
          <p:cNvPr id="8" name="左-右雙向箭號 7"/>
          <p:cNvSpPr/>
          <p:nvPr/>
        </p:nvSpPr>
        <p:spPr>
          <a:xfrm>
            <a:off x="1840823" y="3069357"/>
            <a:ext cx="1184658" cy="3286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84895" y="1628800"/>
            <a:ext cx="658493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從括號結構性質可得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zh-TW" altLang="en-US" dirty="0" smtClean="0"/>
              <a:t>在</a:t>
            </a:r>
            <a:r>
              <a:rPr lang="en-US" altLang="zh-TW" dirty="0" smtClean="0"/>
              <a:t>depth-first forest of G</a:t>
            </a:r>
            <a:r>
              <a:rPr lang="zh-TW" altLang="en-US" dirty="0" smtClean="0"/>
              <a:t>裡面</a:t>
            </a:r>
            <a:r>
              <a:rPr lang="en-US" altLang="zh-TW" dirty="0" smtClean="0"/>
              <a:t>, v</a:t>
            </a:r>
            <a:r>
              <a:rPr lang="zh-TW" altLang="en-US" dirty="0" smtClean="0"/>
              <a:t>是</a:t>
            </a:r>
            <a:r>
              <a:rPr lang="en-US" altLang="zh-TW" dirty="0" smtClean="0"/>
              <a:t>u</a:t>
            </a:r>
            <a:r>
              <a:rPr lang="zh-TW" altLang="en-US" dirty="0" smtClean="0"/>
              <a:t>的子孫 </a:t>
            </a:r>
            <a:r>
              <a:rPr lang="en-US" altLang="zh-TW" dirty="0" err="1" smtClean="0"/>
              <a:t>iff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u.d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v.d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v.f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u.f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7884368" y="357301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8055768" y="4149080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227118" y="4725144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</a:t>
            </a:r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8379518" y="5373216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</a:t>
            </a:r>
            <a:endParaRPr lang="zh-TW" altLang="en-US" dirty="0"/>
          </a:p>
        </p:txBody>
      </p:sp>
      <p:cxnSp>
        <p:nvCxnSpPr>
          <p:cNvPr id="16" name="直線接點 15"/>
          <p:cNvCxnSpPr>
            <a:stCxn id="11" idx="4"/>
            <a:endCxn id="13" idx="1"/>
          </p:cNvCxnSpPr>
          <p:nvPr/>
        </p:nvCxnSpPr>
        <p:spPr>
          <a:xfrm>
            <a:off x="8028384" y="3861048"/>
            <a:ext cx="69565" cy="330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13" idx="4"/>
            <a:endCxn id="14" idx="1"/>
          </p:cNvCxnSpPr>
          <p:nvPr/>
        </p:nvCxnSpPr>
        <p:spPr>
          <a:xfrm>
            <a:off x="8199784" y="4437112"/>
            <a:ext cx="69515" cy="330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14" idx="4"/>
            <a:endCxn id="15" idx="0"/>
          </p:cNvCxnSpPr>
          <p:nvPr/>
        </p:nvCxnSpPr>
        <p:spPr>
          <a:xfrm>
            <a:off x="8371134" y="5013176"/>
            <a:ext cx="15240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02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10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Depth-first forest 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edge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876800"/>
          </a:xfrm>
        </p:spPr>
        <p:txBody>
          <a:bodyPr/>
          <a:lstStyle/>
          <a:p>
            <a:r>
              <a:rPr lang="zh-TW" altLang="en-US" dirty="0" smtClean="0"/>
              <a:t>有四種</a:t>
            </a:r>
            <a:r>
              <a:rPr lang="en-US" altLang="zh-TW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Tree edge: </a:t>
            </a:r>
            <a:r>
              <a:rPr lang="zh-TW" altLang="en-US" dirty="0" smtClean="0"/>
              <a:t>在</a:t>
            </a:r>
            <a:r>
              <a:rPr lang="en-US" altLang="zh-TW" dirty="0" smtClean="0"/>
              <a:t>depth-first forest</a:t>
            </a:r>
            <a:r>
              <a:rPr lang="zh-TW" altLang="en-US" dirty="0" smtClean="0"/>
              <a:t>裡面的邊叫做</a:t>
            </a:r>
            <a:r>
              <a:rPr lang="en-US" altLang="zh-TW" dirty="0" smtClean="0"/>
              <a:t>tree edge. </a:t>
            </a:r>
            <a:r>
              <a:rPr lang="zh-TW" altLang="en-US" dirty="0" smtClean="0"/>
              <a:t>如果</a:t>
            </a:r>
            <a:r>
              <a:rPr lang="en-US" altLang="zh-TW" dirty="0" smtClean="0"/>
              <a:t>v</a:t>
            </a:r>
            <a:r>
              <a:rPr lang="zh-TW" altLang="en-US" dirty="0" smtClean="0"/>
              <a:t>是經由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u,v</a:t>
            </a:r>
            <a:r>
              <a:rPr lang="en-US" altLang="zh-TW" dirty="0" smtClean="0"/>
              <a:t>) discover</a:t>
            </a:r>
            <a:r>
              <a:rPr lang="zh-TW" altLang="en-US" dirty="0" smtClean="0"/>
              <a:t>的</a:t>
            </a:r>
            <a:r>
              <a:rPr lang="en-US" altLang="zh-TW" dirty="0" smtClean="0"/>
              <a:t>, </a:t>
            </a:r>
            <a:r>
              <a:rPr lang="zh-TW" altLang="en-US" dirty="0" smtClean="0"/>
              <a:t>那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u,v</a:t>
            </a:r>
            <a:r>
              <a:rPr lang="en-US" altLang="zh-TW" dirty="0" smtClean="0"/>
              <a:t>)</a:t>
            </a:r>
            <a:r>
              <a:rPr lang="zh-TW" altLang="en-US" dirty="0" smtClean="0"/>
              <a:t>就是</a:t>
            </a:r>
            <a:r>
              <a:rPr lang="en-US" altLang="zh-TW" dirty="0" smtClean="0"/>
              <a:t>tree edge.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Back edge: </a:t>
            </a:r>
            <a:r>
              <a:rPr lang="zh-TW" altLang="en-US" dirty="0" smtClean="0"/>
              <a:t>連接</a:t>
            </a:r>
            <a:r>
              <a:rPr lang="en-US" altLang="zh-TW" dirty="0" smtClean="0"/>
              <a:t>u</a:t>
            </a:r>
            <a:r>
              <a:rPr lang="zh-TW" altLang="en-US" dirty="0" smtClean="0"/>
              <a:t>到它的祖先</a:t>
            </a:r>
            <a:r>
              <a:rPr lang="en-US" altLang="zh-TW" dirty="0" smtClean="0"/>
              <a:t>v</a:t>
            </a:r>
            <a:r>
              <a:rPr lang="zh-TW" altLang="en-US" dirty="0" smtClean="0"/>
              <a:t>的邊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u,v</a:t>
            </a:r>
            <a:r>
              <a:rPr lang="en-US" altLang="zh-TW" dirty="0" smtClean="0"/>
              <a:t>)</a:t>
            </a:r>
            <a:r>
              <a:rPr lang="zh-TW" altLang="en-US" dirty="0" smtClean="0"/>
              <a:t>叫做</a:t>
            </a:r>
            <a:r>
              <a:rPr lang="en-US" altLang="zh-TW" dirty="0" smtClean="0"/>
              <a:t>back edge. Self-loop</a:t>
            </a:r>
            <a:r>
              <a:rPr lang="zh-TW" altLang="en-US" dirty="0" smtClean="0"/>
              <a:t>也算做是</a:t>
            </a:r>
            <a:r>
              <a:rPr lang="en-US" altLang="zh-TW" dirty="0" smtClean="0"/>
              <a:t>back edge</a:t>
            </a:r>
            <a:r>
              <a:rPr lang="zh-TW" altLang="en-US" dirty="0" smtClean="0"/>
              <a:t>的一種</a:t>
            </a:r>
            <a:r>
              <a:rPr lang="en-US" altLang="zh-TW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Forward edge: </a:t>
            </a:r>
            <a:r>
              <a:rPr lang="zh-TW" altLang="en-US" dirty="0" smtClean="0"/>
              <a:t>連接</a:t>
            </a:r>
            <a:r>
              <a:rPr lang="en-US" altLang="zh-TW" dirty="0" smtClean="0"/>
              <a:t>u</a:t>
            </a:r>
            <a:r>
              <a:rPr lang="zh-TW" altLang="en-US" dirty="0" smtClean="0"/>
              <a:t>到它的子孫</a:t>
            </a:r>
            <a:r>
              <a:rPr lang="en-US" altLang="zh-TW" dirty="0" smtClean="0"/>
              <a:t>v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nontree</a:t>
            </a:r>
            <a:r>
              <a:rPr lang="en-US" altLang="zh-TW" dirty="0" smtClean="0"/>
              <a:t> edge (</a:t>
            </a:r>
            <a:r>
              <a:rPr lang="en-US" altLang="zh-TW" dirty="0" err="1" smtClean="0"/>
              <a:t>u,v</a:t>
            </a:r>
            <a:r>
              <a:rPr lang="en-US" altLang="zh-TW" dirty="0" smtClean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Cross edge: </a:t>
            </a:r>
            <a:r>
              <a:rPr lang="zh-TW" altLang="en-US" dirty="0" smtClean="0"/>
              <a:t>所有其他的</a:t>
            </a:r>
            <a:r>
              <a:rPr lang="en-US" altLang="zh-TW" dirty="0" smtClean="0"/>
              <a:t>edge.</a:t>
            </a:r>
            <a:r>
              <a:rPr lang="zh-TW" altLang="en-US" dirty="0" smtClean="0"/>
              <a:t> 可以是連接同一棵</a:t>
            </a:r>
            <a:r>
              <a:rPr lang="en-US" altLang="zh-TW" dirty="0" smtClean="0"/>
              <a:t>depth-first tree</a:t>
            </a:r>
            <a:r>
              <a:rPr lang="zh-TW" altLang="en-US" dirty="0" smtClean="0"/>
              <a:t>的邊</a:t>
            </a:r>
            <a:r>
              <a:rPr lang="en-US" altLang="zh-TW" dirty="0" smtClean="0"/>
              <a:t>, </a:t>
            </a:r>
            <a:r>
              <a:rPr lang="zh-TW" altLang="en-US" dirty="0" smtClean="0"/>
              <a:t>或者是連接不同</a:t>
            </a:r>
            <a:r>
              <a:rPr lang="en-US" altLang="zh-TW" dirty="0" smtClean="0"/>
              <a:t>depth-first tree</a:t>
            </a:r>
            <a:r>
              <a:rPr lang="zh-TW" altLang="en-US" dirty="0" smtClean="0"/>
              <a:t>的邊</a:t>
            </a:r>
            <a:r>
              <a:rPr lang="en-US" altLang="zh-TW" dirty="0" smtClean="0"/>
              <a:t>.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45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例子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69032"/>
            <a:ext cx="1129308" cy="1129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圓角矩形圖說文字 5"/>
          <p:cNvSpPr/>
          <p:nvPr/>
        </p:nvSpPr>
        <p:spPr>
          <a:xfrm>
            <a:off x="3018681" y="522387"/>
            <a:ext cx="1152128" cy="504056"/>
          </a:xfrm>
          <a:prstGeom prst="wedgeRoundRectCallout">
            <a:avLst>
              <a:gd name="adj1" fmla="val -66303"/>
              <a:gd name="adj2" fmla="val -244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我是</a:t>
            </a:r>
            <a:r>
              <a:rPr lang="zh-TW" altLang="en-US" dirty="0" smtClean="0"/>
              <a:t>栗子</a:t>
            </a:r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6879770" cy="3930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868" y="582316"/>
            <a:ext cx="4028042" cy="1694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6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如何分辨是什麼邊呢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當我們第一次碰到</a:t>
            </a:r>
            <a:r>
              <a:rPr lang="en-US" altLang="zh-TW" dirty="0" smtClean="0"/>
              <a:t>edge (</a:t>
            </a:r>
            <a:r>
              <a:rPr lang="en-US" altLang="zh-TW" dirty="0" err="1" smtClean="0"/>
              <a:t>u,v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的時候</a:t>
            </a:r>
            <a:r>
              <a:rPr lang="en-US" altLang="zh-TW" dirty="0" smtClean="0"/>
              <a:t>, v</a:t>
            </a:r>
            <a:r>
              <a:rPr lang="zh-TW" altLang="en-US" dirty="0" smtClean="0"/>
              <a:t>的顏色告訴我們它是什麼邊</a:t>
            </a:r>
            <a:r>
              <a:rPr lang="en-US" altLang="zh-TW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WHITE </a:t>
            </a:r>
            <a:r>
              <a:rPr lang="en-US" altLang="zh-TW" dirty="0" smtClean="0">
                <a:sym typeface="Wingdings" pitchFamily="2" charset="2"/>
              </a:rPr>
              <a:t> tree edge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sym typeface="Wingdings" pitchFamily="2" charset="2"/>
              </a:rPr>
              <a:t>GRAY  back edge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sym typeface="Wingdings" pitchFamily="2" charset="2"/>
              </a:rPr>
              <a:t>BLACK  forward </a:t>
            </a:r>
            <a:r>
              <a:rPr lang="zh-TW" altLang="en-US" dirty="0" smtClean="0">
                <a:sym typeface="Wingdings" pitchFamily="2" charset="2"/>
              </a:rPr>
              <a:t>或 </a:t>
            </a:r>
            <a:r>
              <a:rPr lang="en-US" altLang="zh-TW" dirty="0" smtClean="0">
                <a:sym typeface="Wingdings" pitchFamily="2" charset="2"/>
              </a:rPr>
              <a:t>cross edge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zh-TW" dirty="0" err="1" smtClean="0">
                <a:sym typeface="Wingdings" pitchFamily="2" charset="2"/>
              </a:rPr>
              <a:t>u.d</a:t>
            </a:r>
            <a:r>
              <a:rPr lang="en-US" altLang="zh-TW" dirty="0" smtClean="0">
                <a:sym typeface="Wingdings" pitchFamily="2" charset="2"/>
              </a:rPr>
              <a:t>&lt;</a:t>
            </a:r>
            <a:r>
              <a:rPr lang="en-US" altLang="zh-TW" dirty="0" err="1" smtClean="0">
                <a:sym typeface="Wingdings" pitchFamily="2" charset="2"/>
              </a:rPr>
              <a:t>v.d</a:t>
            </a:r>
            <a:r>
              <a:rPr lang="zh-TW" altLang="en-US" dirty="0" smtClean="0">
                <a:sym typeface="Wingdings" pitchFamily="2" charset="2"/>
              </a:rPr>
              <a:t>的話就是一條</a:t>
            </a:r>
            <a:r>
              <a:rPr lang="en-US" altLang="zh-TW" dirty="0" smtClean="0">
                <a:sym typeface="Wingdings" pitchFamily="2" charset="2"/>
              </a:rPr>
              <a:t>forward edge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zh-TW" dirty="0" err="1" smtClean="0">
                <a:sym typeface="Wingdings" pitchFamily="2" charset="2"/>
              </a:rPr>
              <a:t>u.d</a:t>
            </a:r>
            <a:r>
              <a:rPr lang="en-US" altLang="zh-TW" dirty="0" smtClean="0">
                <a:sym typeface="Wingdings" pitchFamily="2" charset="2"/>
              </a:rPr>
              <a:t>&gt;</a:t>
            </a:r>
            <a:r>
              <a:rPr lang="en-US" altLang="zh-TW" dirty="0" err="1" smtClean="0">
                <a:sym typeface="Wingdings" pitchFamily="2" charset="2"/>
              </a:rPr>
              <a:t>v.d</a:t>
            </a:r>
            <a:r>
              <a:rPr lang="zh-TW" altLang="en-US" dirty="0" smtClean="0">
                <a:sym typeface="Wingdings" pitchFamily="2" charset="2"/>
              </a:rPr>
              <a:t>的話就是一條</a:t>
            </a:r>
            <a:r>
              <a:rPr lang="en-US" altLang="zh-TW" dirty="0" smtClean="0">
                <a:sym typeface="Wingdings" pitchFamily="2" charset="2"/>
              </a:rPr>
              <a:t>cross edge</a:t>
            </a:r>
          </a:p>
          <a:p>
            <a:pPr marL="731520" lvl="1" indent="-457200">
              <a:buFont typeface="+mj-lt"/>
              <a:buAutoNum type="arabicPeriod"/>
            </a:pPr>
            <a:endParaRPr lang="en-US" altLang="zh-TW" dirty="0">
              <a:sym typeface="Wingdings" pitchFamily="2" charset="2"/>
            </a:endParaRPr>
          </a:p>
          <a:p>
            <a:r>
              <a:rPr lang="zh-TW" altLang="en-US" dirty="0" smtClean="0">
                <a:sym typeface="Wingdings" pitchFamily="2" charset="2"/>
              </a:rPr>
              <a:t>在</a:t>
            </a:r>
            <a:r>
              <a:rPr lang="en-US" altLang="zh-TW" dirty="0" smtClean="0">
                <a:sym typeface="Wingdings" pitchFamily="2" charset="2"/>
              </a:rPr>
              <a:t>undirected graph</a:t>
            </a:r>
            <a:r>
              <a:rPr lang="zh-TW" altLang="en-US" dirty="0" smtClean="0">
                <a:sym typeface="Wingdings" pitchFamily="2" charset="2"/>
              </a:rPr>
              <a:t>的</a:t>
            </a:r>
            <a:r>
              <a:rPr lang="en-US" altLang="zh-TW" dirty="0" smtClean="0">
                <a:sym typeface="Wingdings" pitchFamily="2" charset="2"/>
              </a:rPr>
              <a:t>depth-first forest </a:t>
            </a:r>
            <a:r>
              <a:rPr lang="zh-TW" altLang="en-US" dirty="0" smtClean="0">
                <a:sym typeface="Wingdings" pitchFamily="2" charset="2"/>
              </a:rPr>
              <a:t>裡面沒有</a:t>
            </a:r>
            <a:r>
              <a:rPr lang="en-US" altLang="zh-TW" dirty="0" smtClean="0">
                <a:sym typeface="Wingdings" pitchFamily="2" charset="2"/>
              </a:rPr>
              <a:t>forward edge or cross edge. </a:t>
            </a:r>
            <a:r>
              <a:rPr lang="zh-TW" altLang="en-US" dirty="0" smtClean="0">
                <a:sym typeface="Wingdings" pitchFamily="2" charset="2"/>
              </a:rPr>
              <a:t>想想看為什麼</a:t>
            </a:r>
            <a:r>
              <a:rPr lang="en-US" altLang="zh-TW" dirty="0" smtClean="0">
                <a:sym typeface="Wingdings" pitchFamily="2" charset="2"/>
              </a:rPr>
              <a:t>?</a:t>
            </a:r>
          </a:p>
          <a:p>
            <a:pPr marL="0" indent="0">
              <a:buNone/>
            </a:pPr>
            <a:endParaRPr lang="en-US" altLang="zh-TW" dirty="0">
              <a:sym typeface="Wingdings" pitchFamily="2" charset="2"/>
            </a:endParaRPr>
          </a:p>
          <a:p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71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萬用</a:t>
            </a:r>
            <a:r>
              <a:rPr lang="en-US" altLang="zh-TW" dirty="0" smtClean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可以用來幹嘛呢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1. </a:t>
            </a:r>
            <a:r>
              <a:rPr lang="zh-TW" altLang="en-US" dirty="0" smtClean="0"/>
              <a:t>看某</a:t>
            </a:r>
            <a:r>
              <a:rPr lang="en-US" altLang="zh-TW" dirty="0" smtClean="0"/>
              <a:t>graph G</a:t>
            </a:r>
            <a:r>
              <a:rPr lang="zh-TW" altLang="en-US" dirty="0" smtClean="0"/>
              <a:t>是不是</a:t>
            </a:r>
            <a:r>
              <a:rPr lang="en-US" altLang="zh-TW" dirty="0" smtClean="0"/>
              <a:t>connected</a:t>
            </a:r>
          </a:p>
          <a:p>
            <a:r>
              <a:rPr lang="zh-TW" altLang="en-US" dirty="0" smtClean="0"/>
              <a:t>複習</a:t>
            </a:r>
            <a:r>
              <a:rPr lang="en-US" altLang="zh-TW" dirty="0" smtClean="0"/>
              <a:t>:</a:t>
            </a:r>
            <a:r>
              <a:rPr lang="zh-TW" altLang="en-US" dirty="0" smtClean="0"/>
              <a:t> 什麼是</a:t>
            </a:r>
            <a:r>
              <a:rPr lang="en-US" altLang="zh-TW" dirty="0" smtClean="0"/>
              <a:t>connected graph</a:t>
            </a:r>
          </a:p>
          <a:p>
            <a:r>
              <a:rPr lang="zh-TW" altLang="en-US" dirty="0"/>
              <a:t>怎麼</a:t>
            </a:r>
            <a:r>
              <a:rPr lang="zh-TW" altLang="en-US" dirty="0" smtClean="0"/>
              <a:t>做</a:t>
            </a:r>
            <a:r>
              <a:rPr lang="en-US" altLang="zh-TW" dirty="0" smtClean="0"/>
              <a:t>?</a:t>
            </a:r>
          </a:p>
          <a:p>
            <a:endParaRPr lang="en-US" altLang="zh-TW" dirty="0"/>
          </a:p>
          <a:p>
            <a:r>
              <a:rPr lang="en-US" altLang="zh-TW" dirty="0" smtClean="0"/>
              <a:t>2. </a:t>
            </a:r>
            <a:r>
              <a:rPr lang="zh-TW" altLang="en-US" dirty="0"/>
              <a:t>列出所有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connected component</a:t>
            </a:r>
          </a:p>
          <a:p>
            <a:r>
              <a:rPr lang="zh-TW" altLang="en-US" dirty="0" smtClean="0"/>
              <a:t>複習</a:t>
            </a:r>
            <a:r>
              <a:rPr lang="en-US" altLang="zh-TW" dirty="0" smtClean="0"/>
              <a:t>:</a:t>
            </a:r>
            <a:r>
              <a:rPr lang="zh-TW" altLang="en-US" dirty="0" smtClean="0"/>
              <a:t> 什麼是</a:t>
            </a:r>
            <a:r>
              <a:rPr lang="en-US" altLang="zh-TW" dirty="0" smtClean="0"/>
              <a:t>connected component</a:t>
            </a:r>
          </a:p>
          <a:p>
            <a:r>
              <a:rPr lang="zh-TW" altLang="en-US" dirty="0"/>
              <a:t>怎麼</a:t>
            </a:r>
            <a:r>
              <a:rPr lang="zh-TW" altLang="en-US" dirty="0" smtClean="0"/>
              <a:t>做</a:t>
            </a:r>
            <a:r>
              <a:rPr lang="en-US" altLang="zh-TW" dirty="0" smtClean="0"/>
              <a:t>?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後面還有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61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5212" y="526135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Topological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232792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什麼時候可以</a:t>
            </a:r>
            <a:r>
              <a:rPr lang="zh-TW" altLang="en-US" dirty="0" smtClean="0"/>
              <a:t>修</a:t>
            </a:r>
            <a:r>
              <a:rPr lang="en-US" altLang="zh-TW" dirty="0" smtClean="0"/>
              <a:t>j</a:t>
            </a:r>
            <a:r>
              <a:rPr lang="zh-TW" altLang="en-US" dirty="0" smtClean="0"/>
              <a:t>課程呢</a:t>
            </a:r>
            <a:r>
              <a:rPr lang="en-US" altLang="zh-TW" dirty="0" smtClean="0"/>
              <a:t>? </a:t>
            </a:r>
            <a:r>
              <a:rPr lang="zh-TW" altLang="en-US" dirty="0" smtClean="0"/>
              <a:t>修完所有</a:t>
            </a:r>
            <a:r>
              <a:rPr lang="en-US" altLang="zh-TW" dirty="0"/>
              <a:t>edge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i,j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中</a:t>
            </a:r>
            <a:r>
              <a:rPr lang="en-US" altLang="zh-TW" dirty="0" smtClean="0"/>
              <a:t>i</a:t>
            </a:r>
            <a:r>
              <a:rPr lang="zh-TW" altLang="en-US" dirty="0" smtClean="0"/>
              <a:t>課程以後</a:t>
            </a:r>
            <a:endParaRPr lang="en-US" altLang="zh-TW" dirty="0" smtClean="0"/>
          </a:p>
          <a:p>
            <a:r>
              <a:rPr lang="zh-TW" altLang="en-US" dirty="0"/>
              <a:t>所有</a:t>
            </a:r>
            <a:r>
              <a:rPr lang="zh-TW" altLang="en-US" dirty="0" smtClean="0"/>
              <a:t>的</a:t>
            </a:r>
            <a:r>
              <a:rPr lang="en-US" altLang="zh-TW" dirty="0" smtClean="0"/>
              <a:t>”activity”</a:t>
            </a:r>
            <a:r>
              <a:rPr lang="zh-TW" altLang="en-US" dirty="0" smtClean="0"/>
              <a:t>都是發生在</a:t>
            </a:r>
            <a:r>
              <a:rPr lang="en-US" altLang="zh-TW" dirty="0" smtClean="0"/>
              <a:t>vertex</a:t>
            </a:r>
            <a:r>
              <a:rPr lang="zh-TW" altLang="en-US" dirty="0" smtClean="0"/>
              <a:t>上</a:t>
            </a:r>
            <a:endParaRPr lang="en-US" altLang="zh-TW" dirty="0" smtClean="0"/>
          </a:p>
          <a:p>
            <a:r>
              <a:rPr lang="zh-TW" altLang="en-US" dirty="0" smtClean="0"/>
              <a:t>所以又稱為</a:t>
            </a:r>
            <a:r>
              <a:rPr lang="en-US" altLang="zh-TW" dirty="0" smtClean="0"/>
              <a:t>activity-on-vertex (AOV) network</a:t>
            </a:r>
          </a:p>
          <a:p>
            <a:r>
              <a:rPr lang="zh-TW" altLang="en-US" dirty="0" smtClean="0"/>
              <a:t>問</a:t>
            </a:r>
            <a:r>
              <a:rPr lang="en-US" altLang="zh-TW" dirty="0" smtClean="0"/>
              <a:t>: </a:t>
            </a:r>
            <a:r>
              <a:rPr lang="zh-TW" altLang="en-US" dirty="0" smtClean="0"/>
              <a:t>如何找到一種修課順序呢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此順序又</a:t>
            </a:r>
            <a:r>
              <a:rPr lang="zh-TW" altLang="en-US" dirty="0" smtClean="0"/>
              <a:t>稱為</a:t>
            </a:r>
            <a:r>
              <a:rPr lang="en-US" altLang="zh-TW" dirty="0" smtClean="0"/>
              <a:t>topological order</a:t>
            </a:r>
          </a:p>
          <a:p>
            <a:r>
              <a:rPr lang="zh-TW" altLang="en-US" dirty="0"/>
              <a:t>要</a:t>
            </a:r>
            <a:r>
              <a:rPr lang="zh-TW" altLang="en-US" dirty="0" smtClean="0"/>
              <a:t>找</a:t>
            </a:r>
            <a:r>
              <a:rPr lang="en-US" altLang="zh-TW" dirty="0" smtClean="0"/>
              <a:t>topological order</a:t>
            </a:r>
            <a:r>
              <a:rPr lang="zh-TW" altLang="en-US" dirty="0" smtClean="0"/>
              <a:t>的</a:t>
            </a:r>
            <a:r>
              <a:rPr lang="en-US" altLang="zh-TW" dirty="0" smtClean="0"/>
              <a:t>graph</a:t>
            </a:r>
            <a:r>
              <a:rPr lang="zh-TW" altLang="en-US" dirty="0" smtClean="0"/>
              <a:t>必須是</a:t>
            </a:r>
            <a:r>
              <a:rPr lang="en-US" altLang="zh-TW" dirty="0" smtClean="0"/>
              <a:t>directed acyclic graph (DAG)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F923-774F-402D-8074-3EFCADB8A564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11560" y="3140968"/>
            <a:ext cx="9721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計程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95736" y="3153219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演算法上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23928" y="3153219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演算法下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1520" y="2272341"/>
            <a:ext cx="9721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計概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4932040" y="2329029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作業系統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660232" y="1730165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計算機網路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779912" y="1428432"/>
            <a:ext cx="701891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機率</a:t>
            </a:r>
          </a:p>
        </p:txBody>
      </p:sp>
      <p:sp>
        <p:nvSpPr>
          <p:cNvPr id="13" name="矩形 12"/>
          <p:cNvSpPr/>
          <p:nvPr/>
        </p:nvSpPr>
        <p:spPr>
          <a:xfrm>
            <a:off x="674660" y="1412776"/>
            <a:ext cx="109793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微積分上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195736" y="141277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微積分下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131840" y="2329029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計組</a:t>
            </a:r>
            <a:endParaRPr lang="zh-TW" altLang="en-US" dirty="0"/>
          </a:p>
        </p:txBody>
      </p:sp>
      <p:cxnSp>
        <p:nvCxnSpPr>
          <p:cNvPr id="17" name="直線單箭頭接點 16"/>
          <p:cNvCxnSpPr>
            <a:stCxn id="13" idx="3"/>
            <a:endCxn id="14" idx="1"/>
          </p:cNvCxnSpPr>
          <p:nvPr/>
        </p:nvCxnSpPr>
        <p:spPr>
          <a:xfrm>
            <a:off x="1772595" y="1628800"/>
            <a:ext cx="42314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4" idx="3"/>
            <a:endCxn id="11" idx="1"/>
          </p:cNvCxnSpPr>
          <p:nvPr/>
        </p:nvCxnSpPr>
        <p:spPr>
          <a:xfrm>
            <a:off x="3347864" y="1628800"/>
            <a:ext cx="432048" cy="15656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1" idx="3"/>
            <a:endCxn id="10" idx="1"/>
          </p:cNvCxnSpPr>
          <p:nvPr/>
        </p:nvCxnSpPr>
        <p:spPr>
          <a:xfrm>
            <a:off x="4481803" y="1644456"/>
            <a:ext cx="2178429" cy="301733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9" idx="3"/>
            <a:endCxn id="10" idx="1"/>
          </p:cNvCxnSpPr>
          <p:nvPr/>
        </p:nvCxnSpPr>
        <p:spPr>
          <a:xfrm flipV="1">
            <a:off x="6228184" y="1946189"/>
            <a:ext cx="432048" cy="59886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8" idx="3"/>
            <a:endCxn id="15" idx="1"/>
          </p:cNvCxnSpPr>
          <p:nvPr/>
        </p:nvCxnSpPr>
        <p:spPr>
          <a:xfrm>
            <a:off x="1223628" y="2488365"/>
            <a:ext cx="1908212" cy="5668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5" idx="3"/>
            <a:endCxn id="6" idx="1"/>
          </p:cNvCxnSpPr>
          <p:nvPr/>
        </p:nvCxnSpPr>
        <p:spPr>
          <a:xfrm>
            <a:off x="1583668" y="3356992"/>
            <a:ext cx="612068" cy="1225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6" idx="0"/>
            <a:endCxn id="15" idx="2"/>
          </p:cNvCxnSpPr>
          <p:nvPr/>
        </p:nvCxnSpPr>
        <p:spPr>
          <a:xfrm flipV="1">
            <a:off x="2843808" y="2761077"/>
            <a:ext cx="936104" cy="39214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5" idx="3"/>
            <a:endCxn id="9" idx="1"/>
          </p:cNvCxnSpPr>
          <p:nvPr/>
        </p:nvCxnSpPr>
        <p:spPr>
          <a:xfrm>
            <a:off x="4427984" y="2545053"/>
            <a:ext cx="504056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6" idx="3"/>
            <a:endCxn id="7" idx="1"/>
          </p:cNvCxnSpPr>
          <p:nvPr/>
        </p:nvCxnSpPr>
        <p:spPr>
          <a:xfrm>
            <a:off x="3491880" y="3369243"/>
            <a:ext cx="432048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7" idx="3"/>
            <a:endCxn id="9" idx="2"/>
          </p:cNvCxnSpPr>
          <p:nvPr/>
        </p:nvCxnSpPr>
        <p:spPr>
          <a:xfrm flipV="1">
            <a:off x="5436096" y="2761077"/>
            <a:ext cx="144016" cy="608166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72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Topological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call DFS(G) 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算出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每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一個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vertex v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的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v.f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zh-TW" altLang="en-US" dirty="0">
                <a:latin typeface="Courier New" pitchFamily="49" charset="0"/>
                <a:cs typeface="Courier New" pitchFamily="49" charset="0"/>
              </a:rPr>
              <a:t>每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個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vertex finish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的時候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就把它放到一個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linked list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的最前面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把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linked list return</a:t>
            </a:r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F923-774F-402D-8074-3EFCADB8A564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1520" y="4683918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西裝褲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9532" y="3933056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內褲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99059" y="5488457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皮帶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25452" y="4892183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襯衫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123728" y="5575154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領帶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123728" y="6262220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外套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625502" y="4211935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鞋子</a:t>
            </a:r>
            <a:endParaRPr lang="zh-TW" altLang="en-US" dirty="0" smtClean="0"/>
          </a:p>
        </p:txBody>
      </p:sp>
      <p:sp>
        <p:nvSpPr>
          <p:cNvPr id="13" name="矩形 12"/>
          <p:cNvSpPr/>
          <p:nvPr/>
        </p:nvSpPr>
        <p:spPr>
          <a:xfrm>
            <a:off x="3275856" y="5086106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手錶</a:t>
            </a:r>
          </a:p>
        </p:txBody>
      </p:sp>
      <p:sp>
        <p:nvSpPr>
          <p:cNvPr id="14" name="矩形 13"/>
          <p:cNvSpPr/>
          <p:nvPr/>
        </p:nvSpPr>
        <p:spPr>
          <a:xfrm>
            <a:off x="2699792" y="3365376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襪子</a:t>
            </a:r>
            <a:endParaRPr lang="zh-TW" altLang="en-US" dirty="0" smtClean="0"/>
          </a:p>
        </p:txBody>
      </p:sp>
      <p:cxnSp>
        <p:nvCxnSpPr>
          <p:cNvPr id="18" name="直線單箭頭接點 17"/>
          <p:cNvCxnSpPr>
            <a:stCxn id="7" idx="2"/>
            <a:endCxn id="5" idx="0"/>
          </p:cNvCxnSpPr>
          <p:nvPr/>
        </p:nvCxnSpPr>
        <p:spPr>
          <a:xfrm>
            <a:off x="755576" y="4365104"/>
            <a:ext cx="0" cy="318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5" idx="2"/>
            <a:endCxn id="8" idx="0"/>
          </p:cNvCxnSpPr>
          <p:nvPr/>
        </p:nvCxnSpPr>
        <p:spPr>
          <a:xfrm>
            <a:off x="755576" y="5115966"/>
            <a:ext cx="39527" cy="372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7" idx="3"/>
            <a:endCxn id="12" idx="1"/>
          </p:cNvCxnSpPr>
          <p:nvPr/>
        </p:nvCxnSpPr>
        <p:spPr>
          <a:xfrm>
            <a:off x="1151620" y="4149080"/>
            <a:ext cx="1473882" cy="278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5" idx="3"/>
            <a:endCxn id="12" idx="1"/>
          </p:cNvCxnSpPr>
          <p:nvPr/>
        </p:nvCxnSpPr>
        <p:spPr>
          <a:xfrm flipV="1">
            <a:off x="1259632" y="4427959"/>
            <a:ext cx="1365870" cy="4719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9" idx="1"/>
            <a:endCxn id="8" idx="3"/>
          </p:cNvCxnSpPr>
          <p:nvPr/>
        </p:nvCxnSpPr>
        <p:spPr>
          <a:xfrm flipH="1">
            <a:off x="1191147" y="5108207"/>
            <a:ext cx="934305" cy="596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8" idx="2"/>
          </p:cNvCxnSpPr>
          <p:nvPr/>
        </p:nvCxnSpPr>
        <p:spPr>
          <a:xfrm>
            <a:off x="795103" y="5920505"/>
            <a:ext cx="1328625" cy="557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0" idx="2"/>
            <a:endCxn id="11" idx="0"/>
          </p:cNvCxnSpPr>
          <p:nvPr/>
        </p:nvCxnSpPr>
        <p:spPr>
          <a:xfrm>
            <a:off x="2519772" y="6007202"/>
            <a:ext cx="0" cy="255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9" idx="2"/>
            <a:endCxn id="10" idx="0"/>
          </p:cNvCxnSpPr>
          <p:nvPr/>
        </p:nvCxnSpPr>
        <p:spPr>
          <a:xfrm flipH="1">
            <a:off x="2519772" y="5324231"/>
            <a:ext cx="1724" cy="250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14" idx="2"/>
            <a:endCxn id="12" idx="0"/>
          </p:cNvCxnSpPr>
          <p:nvPr/>
        </p:nvCxnSpPr>
        <p:spPr>
          <a:xfrm flipH="1">
            <a:off x="3021546" y="3797424"/>
            <a:ext cx="74290" cy="414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110197" y="3635347"/>
            <a:ext cx="28886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70670" y="4418434"/>
            <a:ext cx="30328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110197" y="5288109"/>
            <a:ext cx="28886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1744130" y="6478244"/>
            <a:ext cx="30328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1820440" y="6100631"/>
            <a:ext cx="30328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956344" y="5265026"/>
            <a:ext cx="30649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2368128" y="4417231"/>
            <a:ext cx="28405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2391382" y="4069474"/>
            <a:ext cx="30328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1200380" y="4517285"/>
            <a:ext cx="30649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979804" y="3612758"/>
            <a:ext cx="40748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1941576" y="4764915"/>
            <a:ext cx="39305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11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923133" y="5478881"/>
            <a:ext cx="40748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2694670" y="5465691"/>
            <a:ext cx="38741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13</a:t>
            </a:r>
            <a:endParaRPr lang="zh-TW" altLang="en-US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2723833" y="4754500"/>
            <a:ext cx="40748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14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3288138" y="3243426"/>
            <a:ext cx="41069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16</a:t>
            </a:r>
            <a:endParaRPr lang="zh-TW" altLang="en-US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2487032" y="3212068"/>
            <a:ext cx="39946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15</a:t>
            </a:r>
            <a:endParaRPr lang="zh-TW" altLang="en-US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3720186" y="4786563"/>
            <a:ext cx="40748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18</a:t>
            </a:r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3275856" y="4781292"/>
            <a:ext cx="383759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17</a:t>
            </a:r>
            <a:endParaRPr lang="zh-TW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7901644" y="6131065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外套</a:t>
            </a:r>
            <a:endParaRPr lang="zh-TW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7901644" y="5518154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皮帶</a:t>
            </a:r>
            <a:endParaRPr lang="zh-TW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7901644" y="4886617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鞋子</a:t>
            </a:r>
            <a:endParaRPr lang="zh-TW" altLang="en-US" dirty="0" smtClean="0"/>
          </a:p>
        </p:txBody>
      </p:sp>
      <p:sp>
        <p:nvSpPr>
          <p:cNvPr id="72" name="矩形 71"/>
          <p:cNvSpPr/>
          <p:nvPr/>
        </p:nvSpPr>
        <p:spPr>
          <a:xfrm>
            <a:off x="7685620" y="4286158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西裝褲</a:t>
            </a:r>
            <a:endParaRPr lang="zh-TW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7901644" y="3721211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內褲</a:t>
            </a:r>
            <a:endParaRPr lang="zh-TW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7935577" y="3139955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領帶</a:t>
            </a:r>
            <a:endParaRPr lang="zh-TW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6228184" y="6149871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襯衫</a:t>
            </a:r>
            <a:endParaRPr lang="zh-TW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6228184" y="5618999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襪子</a:t>
            </a:r>
            <a:endParaRPr lang="zh-TW" altLang="en-US" dirty="0" smtClean="0"/>
          </a:p>
        </p:txBody>
      </p:sp>
      <p:sp>
        <p:nvSpPr>
          <p:cNvPr id="77" name="矩形 76"/>
          <p:cNvSpPr/>
          <p:nvPr/>
        </p:nvSpPr>
        <p:spPr>
          <a:xfrm>
            <a:off x="6228184" y="5074971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7164647" y="1340768"/>
                <a:ext cx="1473993" cy="4616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647" y="1340768"/>
                <a:ext cx="1473993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41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9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Breadth-First Tree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BFS</a:t>
                </a:r>
                <a:r>
                  <a:rPr lang="zh-TW" altLang="en-US" dirty="0" smtClean="0"/>
                  <a:t>做出一棵樹</a:t>
                </a:r>
                <a:r>
                  <a:rPr lang="en-US" altLang="zh-TW" dirty="0" smtClean="0"/>
                  <a:t>: Breadth-First Tree</a:t>
                </a:r>
              </a:p>
              <a:p>
                <a:r>
                  <a:rPr lang="zh-TW" altLang="en-US" dirty="0"/>
                  <a:t>這個</a:t>
                </a:r>
                <a:r>
                  <a:rPr lang="zh-TW" altLang="en-US" dirty="0" smtClean="0"/>
                  <a:t>樹其實也就是</a:t>
                </a:r>
                <a:r>
                  <a:rPr lang="en-US" altLang="zh-TW" dirty="0" smtClean="0"/>
                  <a:t>BFS</a:t>
                </a:r>
                <a:r>
                  <a:rPr lang="zh-TW" altLang="en-US" dirty="0" smtClean="0"/>
                  <a:t>產生出來的</a:t>
                </a:r>
                <a:r>
                  <a:rPr lang="en-US" altLang="zh-TW" dirty="0" smtClean="0"/>
                  <a:t>predecessor </a:t>
                </a:r>
                <a:r>
                  <a:rPr lang="en-US" altLang="zh-TW" dirty="0" err="1" smtClean="0"/>
                  <a:t>subgraph</a:t>
                </a:r>
                <a:r>
                  <a:rPr lang="en-US" altLang="zh-TW" dirty="0" smtClean="0"/>
                  <a:t> of G: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𝜋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𝜋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𝜋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𝜋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∈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𝑉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: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.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𝜋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≠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𝑁𝐼𝐿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⋃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</m:oMath>
                </a14:m>
                <a:endParaRPr lang="en-US" altLang="zh-TW" b="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={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.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: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en-US" altLang="zh-TW" b="0" dirty="0" smtClean="0">
                  <a:ea typeface="Cambria Math"/>
                </a:endParaRPr>
              </a:p>
              <a:p>
                <a:r>
                  <a:rPr lang="zh-TW" altLang="en-US" dirty="0" smtClean="0">
                    <a:latin typeface="+mn-ea"/>
                  </a:rPr>
                  <a:t>從</a:t>
                </a:r>
                <a:r>
                  <a:rPr lang="en-US" altLang="zh-TW" dirty="0" smtClean="0">
                    <a:latin typeface="+mn-ea"/>
                  </a:rPr>
                  <a:t>s</a:t>
                </a:r>
                <a:r>
                  <a:rPr lang="zh-TW" altLang="en-US" dirty="0" smtClean="0">
                    <a:latin typeface="+mn-ea"/>
                  </a:rPr>
                  <a:t>到任何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+mn-ea"/>
                  </a:rPr>
                  <a:t>, </a:t>
                </a:r>
                <a:r>
                  <a:rPr lang="zh-TW" altLang="en-US" dirty="0" smtClean="0">
                    <a:latin typeface="+mn-ea"/>
                  </a:rPr>
                  <a:t>都只有一條</a:t>
                </a:r>
                <a:r>
                  <a:rPr lang="en-US" altLang="zh-TW" dirty="0" smtClean="0">
                    <a:latin typeface="+mn-ea"/>
                  </a:rPr>
                  <a:t>path, </a:t>
                </a:r>
                <a:r>
                  <a:rPr lang="zh-TW" altLang="en-US" dirty="0" smtClean="0">
                    <a:latin typeface="+mn-ea"/>
                  </a:rPr>
                  <a:t>而此</a:t>
                </a:r>
                <a:r>
                  <a:rPr lang="en-US" altLang="zh-TW" dirty="0" smtClean="0">
                    <a:latin typeface="+mn-ea"/>
                  </a:rPr>
                  <a:t>path</a:t>
                </a:r>
                <a:r>
                  <a:rPr lang="zh-TW" altLang="en-US" dirty="0" smtClean="0">
                    <a:latin typeface="+mn-ea"/>
                  </a:rPr>
                  <a:t>即為</a:t>
                </a:r>
                <a:r>
                  <a:rPr lang="en-US" altLang="zh-TW" dirty="0" smtClean="0">
                    <a:latin typeface="+mn-ea"/>
                  </a:rPr>
                  <a:t>s</a:t>
                </a:r>
                <a:r>
                  <a:rPr lang="zh-TW" altLang="en-US" dirty="0" smtClean="0">
                    <a:latin typeface="+mn-ea"/>
                  </a:rPr>
                  <a:t>到</a:t>
                </a:r>
                <a:r>
                  <a:rPr lang="en-US" altLang="zh-TW" dirty="0" smtClean="0">
                    <a:latin typeface="+mn-ea"/>
                  </a:rPr>
                  <a:t>v</a:t>
                </a:r>
                <a:r>
                  <a:rPr lang="zh-TW" altLang="en-US" dirty="0" smtClean="0">
                    <a:latin typeface="+mn-ea"/>
                  </a:rPr>
                  <a:t>的最短路徑</a:t>
                </a:r>
                <a:r>
                  <a:rPr lang="en-US" altLang="zh-TW" dirty="0" smtClean="0">
                    <a:latin typeface="+mn-ea"/>
                  </a:rPr>
                  <a:t>.</a:t>
                </a:r>
              </a:p>
              <a:p>
                <a:endParaRPr lang="en-US" altLang="zh-TW" dirty="0">
                  <a:latin typeface="+mn-ea"/>
                </a:endParaRPr>
              </a:p>
              <a:p>
                <a:r>
                  <a:rPr lang="zh-TW" altLang="en-US" dirty="0" smtClean="0">
                    <a:latin typeface="+mn-ea"/>
                  </a:rPr>
                  <a:t>最短路徑的證明在上次的</a:t>
                </a:r>
                <a:r>
                  <a:rPr lang="en-US" altLang="zh-TW" dirty="0" smtClean="0">
                    <a:latin typeface="+mn-ea"/>
                  </a:rPr>
                  <a:t>slides</a:t>
                </a:r>
                <a:r>
                  <a:rPr lang="zh-TW" altLang="en-US" dirty="0" smtClean="0">
                    <a:latin typeface="+mn-ea"/>
                  </a:rPr>
                  <a:t>最後幾頁</a:t>
                </a:r>
                <a:endParaRPr lang="en-US" altLang="zh-TW" dirty="0" smtClean="0">
                  <a:latin typeface="+mn-ea"/>
                </a:endParaRPr>
              </a:p>
              <a:p>
                <a:endParaRPr lang="en-US" altLang="zh-TW" dirty="0">
                  <a:ea typeface="Cambria Math"/>
                </a:endParaRPr>
              </a:p>
              <a:p>
                <a:endParaRPr lang="en-US" altLang="zh-TW" b="0" dirty="0" smtClean="0">
                  <a:ea typeface="Cambria Math"/>
                </a:endParaRPr>
              </a:p>
              <a:p>
                <a:endParaRPr lang="en-US" altLang="zh-TW" b="0" dirty="0" smtClean="0">
                  <a:ea typeface="Cambria Math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125" r="-14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12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證明</a:t>
            </a:r>
            <a:r>
              <a:rPr lang="en-US" altLang="zh-TW" dirty="0" smtClean="0"/>
              <a:t>topological sort</a:t>
            </a:r>
            <a:r>
              <a:rPr lang="zh-TW" altLang="en-US" dirty="0" smtClean="0"/>
              <a:t>正確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Lemma 22.11: G</a:t>
            </a:r>
            <a:r>
              <a:rPr lang="zh-TW" altLang="en-US" dirty="0" smtClean="0"/>
              <a:t>是</a:t>
            </a:r>
            <a:r>
              <a:rPr lang="en-US" altLang="zh-TW" dirty="0" smtClean="0"/>
              <a:t>acyclic </a:t>
            </a:r>
            <a:r>
              <a:rPr lang="en-US" altLang="zh-TW" dirty="0" err="1" smtClean="0"/>
              <a:t>iff</a:t>
            </a:r>
            <a:r>
              <a:rPr lang="en-US" altLang="zh-TW" dirty="0" smtClean="0"/>
              <a:t> G</a:t>
            </a:r>
            <a:r>
              <a:rPr lang="zh-TW" altLang="en-US" dirty="0" smtClean="0"/>
              <a:t>的</a:t>
            </a:r>
            <a:r>
              <a:rPr lang="en-US" altLang="zh-TW" dirty="0" smtClean="0"/>
              <a:t>depth-first search</a:t>
            </a:r>
            <a:r>
              <a:rPr lang="zh-TW" altLang="en-US" dirty="0" smtClean="0"/>
              <a:t>沒有</a:t>
            </a:r>
            <a:r>
              <a:rPr lang="en-US" altLang="zh-TW" dirty="0" smtClean="0"/>
              <a:t>back edges</a:t>
            </a:r>
          </a:p>
          <a:p>
            <a:r>
              <a:rPr lang="zh-TW" altLang="en-US" dirty="0" smtClean="0"/>
              <a:t>證明</a:t>
            </a:r>
            <a:r>
              <a:rPr lang="en-US" altLang="zh-TW" dirty="0" smtClean="0"/>
              <a:t>: </a:t>
            </a:r>
          </a:p>
          <a:p>
            <a:r>
              <a:rPr lang="en-US" altLang="zh-TW" dirty="0">
                <a:sym typeface="Wingdings" pitchFamily="2" charset="2"/>
              </a:rPr>
              <a:t>(</a:t>
            </a:r>
            <a:r>
              <a:rPr lang="en-US" altLang="zh-TW" dirty="0" smtClean="0">
                <a:sym typeface="Wingdings" pitchFamily="2" charset="2"/>
              </a:rPr>
              <a:t>)</a:t>
            </a:r>
            <a:r>
              <a:rPr lang="zh-TW" altLang="en-US" dirty="0" smtClean="0">
                <a:sym typeface="Wingdings" pitchFamily="2" charset="2"/>
              </a:rPr>
              <a:t>假設有</a:t>
            </a:r>
            <a:r>
              <a:rPr lang="en-US" altLang="zh-TW" dirty="0" smtClean="0">
                <a:sym typeface="Wingdings" pitchFamily="2" charset="2"/>
              </a:rPr>
              <a:t>back edge &lt;</a:t>
            </a:r>
            <a:r>
              <a:rPr lang="en-US" altLang="zh-TW" dirty="0" err="1" smtClean="0">
                <a:sym typeface="Wingdings" pitchFamily="2" charset="2"/>
              </a:rPr>
              <a:t>u,v</a:t>
            </a:r>
            <a:r>
              <a:rPr lang="en-US" altLang="zh-TW" dirty="0">
                <a:sym typeface="Wingdings" pitchFamily="2" charset="2"/>
              </a:rPr>
              <a:t>&gt;</a:t>
            </a:r>
            <a:r>
              <a:rPr lang="en-US" altLang="zh-TW" dirty="0" smtClean="0">
                <a:sym typeface="Wingdings" pitchFamily="2" charset="2"/>
              </a:rPr>
              <a:t>, </a:t>
            </a:r>
            <a:r>
              <a:rPr lang="zh-TW" altLang="en-US" dirty="0" smtClean="0">
                <a:sym typeface="Wingdings" pitchFamily="2" charset="2"/>
              </a:rPr>
              <a:t>那麼</a:t>
            </a:r>
            <a:r>
              <a:rPr lang="en-US" altLang="zh-TW" dirty="0" smtClean="0">
                <a:sym typeface="Wingdings" pitchFamily="2" charset="2"/>
              </a:rPr>
              <a:t>v</a:t>
            </a:r>
            <a:r>
              <a:rPr lang="zh-TW" altLang="en-US" dirty="0" smtClean="0">
                <a:sym typeface="Wingdings" pitchFamily="2" charset="2"/>
              </a:rPr>
              <a:t>在</a:t>
            </a:r>
            <a:r>
              <a:rPr lang="en-US" altLang="zh-TW" dirty="0" smtClean="0">
                <a:sym typeface="Wingdings" pitchFamily="2" charset="2"/>
              </a:rPr>
              <a:t>depth-first forest</a:t>
            </a:r>
            <a:r>
              <a:rPr lang="zh-TW" altLang="en-US" dirty="0" smtClean="0">
                <a:sym typeface="Wingdings" pitchFamily="2" charset="2"/>
              </a:rPr>
              <a:t>裡面應該是</a:t>
            </a:r>
            <a:r>
              <a:rPr lang="en-US" altLang="zh-TW" dirty="0" smtClean="0">
                <a:sym typeface="Wingdings" pitchFamily="2" charset="2"/>
              </a:rPr>
              <a:t>u</a:t>
            </a:r>
            <a:r>
              <a:rPr lang="zh-TW" altLang="en-US" dirty="0" smtClean="0">
                <a:sym typeface="Wingdings" pitchFamily="2" charset="2"/>
              </a:rPr>
              <a:t>的祖先</a:t>
            </a:r>
            <a:endParaRPr lang="en-US" altLang="zh-TW" dirty="0" smtClean="0">
              <a:sym typeface="Wingdings" pitchFamily="2" charset="2"/>
            </a:endParaRPr>
          </a:p>
          <a:p>
            <a:r>
              <a:rPr lang="zh-TW" altLang="en-US" dirty="0" smtClean="0">
                <a:sym typeface="Wingdings" pitchFamily="2" charset="2"/>
              </a:rPr>
              <a:t>可是</a:t>
            </a:r>
            <a:r>
              <a:rPr lang="zh-TW" altLang="en-US" dirty="0">
                <a:sym typeface="Wingdings" pitchFamily="2" charset="2"/>
              </a:rPr>
              <a:t>這樣</a:t>
            </a:r>
            <a:r>
              <a:rPr lang="zh-TW" altLang="en-US" dirty="0" smtClean="0">
                <a:sym typeface="Wingdings" pitchFamily="2" charset="2"/>
              </a:rPr>
              <a:t>的話表示</a:t>
            </a:r>
            <a:r>
              <a:rPr lang="zh-TW" altLang="en-US" dirty="0">
                <a:sym typeface="Wingdings" pitchFamily="2" charset="2"/>
              </a:rPr>
              <a:t>可以</a:t>
            </a:r>
            <a:r>
              <a:rPr lang="zh-TW" altLang="en-US" dirty="0" smtClean="0">
                <a:sym typeface="Wingdings" pitchFamily="2" charset="2"/>
              </a:rPr>
              <a:t>用另外一條沿著</a:t>
            </a:r>
            <a:r>
              <a:rPr lang="en-US" altLang="zh-TW" dirty="0" smtClean="0">
                <a:sym typeface="Wingdings" pitchFamily="2" charset="2"/>
              </a:rPr>
              <a:t>tree edges</a:t>
            </a:r>
            <a:r>
              <a:rPr lang="zh-TW" altLang="en-US" dirty="0" smtClean="0">
                <a:sym typeface="Wingdings" pitchFamily="2" charset="2"/>
              </a:rPr>
              <a:t>從</a:t>
            </a:r>
            <a:r>
              <a:rPr lang="en-US" altLang="zh-TW" dirty="0" smtClean="0">
                <a:sym typeface="Wingdings" pitchFamily="2" charset="2"/>
              </a:rPr>
              <a:t>v</a:t>
            </a:r>
            <a:r>
              <a:rPr lang="zh-TW" altLang="en-US" dirty="0" smtClean="0">
                <a:sym typeface="Wingdings" pitchFamily="2" charset="2"/>
              </a:rPr>
              <a:t>走到</a:t>
            </a:r>
            <a:r>
              <a:rPr lang="en-US" altLang="zh-TW" dirty="0" smtClean="0">
                <a:sym typeface="Wingdings" pitchFamily="2" charset="2"/>
              </a:rPr>
              <a:t>u, </a:t>
            </a:r>
            <a:r>
              <a:rPr lang="zh-TW" altLang="en-US" dirty="0" smtClean="0">
                <a:sym typeface="Wingdings" pitchFamily="2" charset="2"/>
              </a:rPr>
              <a:t>這樣就有 </a:t>
            </a:r>
            <a:r>
              <a:rPr lang="en-US" altLang="zh-TW" dirty="0" err="1" smtClean="0">
                <a:sym typeface="Wingdings" pitchFamily="2" charset="2"/>
              </a:rPr>
              <a:t>vuv</a:t>
            </a:r>
            <a:r>
              <a:rPr lang="zh-TW" altLang="en-US" dirty="0" smtClean="0">
                <a:sym typeface="Wingdings" pitchFamily="2" charset="2"/>
              </a:rPr>
              <a:t>的</a:t>
            </a:r>
            <a:r>
              <a:rPr lang="en-US" altLang="zh-TW" dirty="0" smtClean="0">
                <a:sym typeface="Wingdings" pitchFamily="2" charset="2"/>
              </a:rPr>
              <a:t>cycle.</a:t>
            </a:r>
            <a:r>
              <a:rPr lang="zh-TW" altLang="en-US" dirty="0" smtClean="0">
                <a:sym typeface="Wingdings" pitchFamily="2" charset="2"/>
              </a:rPr>
              <a:t> 矛盾</a:t>
            </a:r>
            <a:r>
              <a:rPr lang="en-US" altLang="zh-TW" dirty="0" smtClean="0">
                <a:sym typeface="Wingdings" pitchFamily="2" charset="2"/>
              </a:rPr>
              <a:t>. </a:t>
            </a:r>
            <a:r>
              <a:rPr lang="zh-TW" altLang="en-US" dirty="0" smtClean="0">
                <a:sym typeface="Wingdings" pitchFamily="2" charset="2"/>
              </a:rPr>
              <a:t>所以應該沒有</a:t>
            </a:r>
            <a:r>
              <a:rPr lang="en-US" altLang="zh-TW" dirty="0" smtClean="0">
                <a:sym typeface="Wingdings" pitchFamily="2" charset="2"/>
              </a:rPr>
              <a:t>back edges.</a:t>
            </a:r>
          </a:p>
          <a:p>
            <a:r>
              <a:rPr lang="en-US" altLang="zh-TW" dirty="0" smtClean="0">
                <a:sym typeface="Wingdings" pitchFamily="2" charset="2"/>
              </a:rPr>
              <a:t>()</a:t>
            </a:r>
            <a:r>
              <a:rPr lang="zh-TW" altLang="en-US" dirty="0" smtClean="0">
                <a:sym typeface="Wingdings" pitchFamily="2" charset="2"/>
              </a:rPr>
              <a:t>假設有一個</a:t>
            </a:r>
            <a:r>
              <a:rPr lang="en-US" altLang="zh-TW" dirty="0" smtClean="0">
                <a:sym typeface="Wingdings" pitchFamily="2" charset="2"/>
              </a:rPr>
              <a:t>cycle c</a:t>
            </a:r>
            <a:r>
              <a:rPr lang="zh-TW" altLang="en-US" dirty="0" smtClean="0">
                <a:sym typeface="Wingdings" pitchFamily="2" charset="2"/>
              </a:rPr>
              <a:t>在</a:t>
            </a:r>
            <a:r>
              <a:rPr lang="en-US" altLang="zh-TW" dirty="0" smtClean="0">
                <a:sym typeface="Wingdings" pitchFamily="2" charset="2"/>
              </a:rPr>
              <a:t>G</a:t>
            </a:r>
            <a:r>
              <a:rPr lang="zh-TW" altLang="en-US" dirty="0" smtClean="0">
                <a:sym typeface="Wingdings" pitchFamily="2" charset="2"/>
              </a:rPr>
              <a:t>中</a:t>
            </a:r>
            <a:r>
              <a:rPr lang="en-US" altLang="zh-TW" dirty="0" smtClean="0">
                <a:sym typeface="Wingdings" pitchFamily="2" charset="2"/>
              </a:rPr>
              <a:t>. </a:t>
            </a:r>
          </a:p>
          <a:p>
            <a:r>
              <a:rPr lang="en-US" altLang="zh-TW" dirty="0" smtClean="0">
                <a:sym typeface="Wingdings" pitchFamily="2" charset="2"/>
              </a:rPr>
              <a:t>v</a:t>
            </a:r>
            <a:r>
              <a:rPr lang="zh-TW" altLang="en-US" dirty="0" smtClean="0">
                <a:sym typeface="Wingdings" pitchFamily="2" charset="2"/>
              </a:rPr>
              <a:t>是 </a:t>
            </a:r>
            <a:r>
              <a:rPr lang="en-US" altLang="zh-TW" dirty="0" smtClean="0">
                <a:sym typeface="Wingdings" pitchFamily="2" charset="2"/>
              </a:rPr>
              <a:t>c</a:t>
            </a:r>
            <a:r>
              <a:rPr lang="zh-TW" altLang="en-US" dirty="0" smtClean="0">
                <a:sym typeface="Wingdings" pitchFamily="2" charset="2"/>
              </a:rPr>
              <a:t>裡面第一個被</a:t>
            </a:r>
            <a:r>
              <a:rPr lang="en-US" altLang="zh-TW" dirty="0" smtClean="0">
                <a:sym typeface="Wingdings" pitchFamily="2" charset="2"/>
              </a:rPr>
              <a:t>discover</a:t>
            </a:r>
            <a:r>
              <a:rPr lang="zh-TW" altLang="en-US" dirty="0" smtClean="0">
                <a:sym typeface="Wingdings" pitchFamily="2" charset="2"/>
              </a:rPr>
              <a:t>的</a:t>
            </a:r>
            <a:r>
              <a:rPr lang="en-US" altLang="zh-TW" dirty="0" smtClean="0">
                <a:sym typeface="Wingdings" pitchFamily="2" charset="2"/>
              </a:rPr>
              <a:t>vertex. &lt;</a:t>
            </a:r>
            <a:r>
              <a:rPr lang="en-US" altLang="zh-TW" dirty="0" err="1" smtClean="0">
                <a:sym typeface="Wingdings" pitchFamily="2" charset="2"/>
              </a:rPr>
              <a:t>u,v</a:t>
            </a:r>
            <a:r>
              <a:rPr lang="en-US" altLang="zh-TW" dirty="0">
                <a:sym typeface="Wingdings" pitchFamily="2" charset="2"/>
              </a:rPr>
              <a:t>&gt;</a:t>
            </a:r>
            <a:r>
              <a:rPr lang="zh-TW" altLang="en-US" dirty="0" smtClean="0">
                <a:sym typeface="Wingdings" pitchFamily="2" charset="2"/>
              </a:rPr>
              <a:t>是</a:t>
            </a:r>
            <a:r>
              <a:rPr lang="en-US" altLang="zh-TW" dirty="0" smtClean="0">
                <a:sym typeface="Wingdings" pitchFamily="2" charset="2"/>
              </a:rPr>
              <a:t>c</a:t>
            </a:r>
            <a:r>
              <a:rPr lang="zh-TW" altLang="en-US" dirty="0" smtClean="0">
                <a:sym typeface="Wingdings" pitchFamily="2" charset="2"/>
              </a:rPr>
              <a:t>裡面某一條邊</a:t>
            </a:r>
            <a:r>
              <a:rPr lang="en-US" altLang="zh-TW" dirty="0" smtClean="0">
                <a:sym typeface="Wingdings" pitchFamily="2" charset="2"/>
              </a:rPr>
              <a:t>.</a:t>
            </a:r>
          </a:p>
          <a:p>
            <a:r>
              <a:rPr lang="en-US" altLang="zh-TW" dirty="0" err="1" smtClean="0">
                <a:sym typeface="Wingdings" pitchFamily="2" charset="2"/>
              </a:rPr>
              <a:t>v.d</a:t>
            </a:r>
            <a:r>
              <a:rPr lang="zh-TW" altLang="en-US" dirty="0" smtClean="0">
                <a:sym typeface="Wingdings" pitchFamily="2" charset="2"/>
              </a:rPr>
              <a:t>的時候</a:t>
            </a:r>
            <a:r>
              <a:rPr lang="en-US" altLang="zh-TW" dirty="0" smtClean="0">
                <a:sym typeface="Wingdings" pitchFamily="2" charset="2"/>
              </a:rPr>
              <a:t>, </a:t>
            </a:r>
            <a:r>
              <a:rPr lang="en-US" altLang="zh-TW" dirty="0" err="1" smtClean="0">
                <a:sym typeface="Wingdings" pitchFamily="2" charset="2"/>
              </a:rPr>
              <a:t>vu</a:t>
            </a:r>
            <a:r>
              <a:rPr lang="zh-TW" altLang="en-US" dirty="0" smtClean="0">
                <a:sym typeface="Wingdings" pitchFamily="2" charset="2"/>
              </a:rPr>
              <a:t>都是白色</a:t>
            </a:r>
            <a:r>
              <a:rPr lang="en-US" altLang="zh-TW" dirty="0" smtClean="0">
                <a:sym typeface="Wingdings" pitchFamily="2" charset="2"/>
              </a:rPr>
              <a:t>vertex, </a:t>
            </a:r>
            <a:r>
              <a:rPr lang="zh-TW" altLang="en-US" dirty="0" smtClean="0">
                <a:sym typeface="Wingdings" pitchFamily="2" charset="2"/>
              </a:rPr>
              <a:t>因此根據白路徑定理</a:t>
            </a:r>
            <a:r>
              <a:rPr lang="en-US" altLang="zh-TW" dirty="0" smtClean="0">
                <a:sym typeface="Wingdings" pitchFamily="2" charset="2"/>
              </a:rPr>
              <a:t>, u</a:t>
            </a:r>
            <a:r>
              <a:rPr lang="zh-TW" altLang="en-US" dirty="0" smtClean="0">
                <a:sym typeface="Wingdings" pitchFamily="2" charset="2"/>
              </a:rPr>
              <a:t>會變成</a:t>
            </a:r>
            <a:r>
              <a:rPr lang="en-US" altLang="zh-TW" dirty="0" smtClean="0">
                <a:sym typeface="Wingdings" pitchFamily="2" charset="2"/>
              </a:rPr>
              <a:t>v</a:t>
            </a:r>
            <a:r>
              <a:rPr lang="zh-TW" altLang="en-US" dirty="0" smtClean="0">
                <a:sym typeface="Wingdings" pitchFamily="2" charset="2"/>
              </a:rPr>
              <a:t>的子孫</a:t>
            </a:r>
            <a:r>
              <a:rPr lang="en-US" altLang="zh-TW" dirty="0" smtClean="0">
                <a:sym typeface="Wingdings" pitchFamily="2" charset="2"/>
              </a:rPr>
              <a:t>, </a:t>
            </a:r>
            <a:r>
              <a:rPr lang="zh-TW" altLang="en-US" dirty="0" smtClean="0">
                <a:sym typeface="Wingdings" pitchFamily="2" charset="2"/>
              </a:rPr>
              <a:t>因此 </a:t>
            </a:r>
            <a:r>
              <a:rPr lang="en-US" altLang="zh-TW" dirty="0">
                <a:sym typeface="Wingdings" pitchFamily="2" charset="2"/>
              </a:rPr>
              <a:t>&lt;</a:t>
            </a:r>
            <a:r>
              <a:rPr lang="en-US" altLang="zh-TW" dirty="0" err="1" smtClean="0">
                <a:sym typeface="Wingdings" pitchFamily="2" charset="2"/>
              </a:rPr>
              <a:t>u,v</a:t>
            </a:r>
            <a:r>
              <a:rPr lang="en-US" altLang="zh-TW" dirty="0">
                <a:sym typeface="Wingdings" pitchFamily="2" charset="2"/>
              </a:rPr>
              <a:t>&gt;</a:t>
            </a:r>
            <a:r>
              <a:rPr lang="zh-TW" altLang="en-US" dirty="0" smtClean="0">
                <a:sym typeface="Wingdings" pitchFamily="2" charset="2"/>
              </a:rPr>
              <a:t>是</a:t>
            </a:r>
            <a:r>
              <a:rPr lang="en-US" altLang="zh-TW" dirty="0" smtClean="0">
                <a:sym typeface="Wingdings" pitchFamily="2" charset="2"/>
              </a:rPr>
              <a:t>back edge. </a:t>
            </a:r>
            <a:r>
              <a:rPr lang="zh-TW" altLang="en-US" dirty="0" smtClean="0">
                <a:sym typeface="Wingdings" pitchFamily="2" charset="2"/>
              </a:rPr>
              <a:t>矛盾</a:t>
            </a:r>
            <a:endParaRPr lang="en-US" altLang="zh-TW" dirty="0" smtClean="0">
              <a:sym typeface="Wingdings" pitchFamily="2" charset="2"/>
            </a:endParaRPr>
          </a:p>
          <a:p>
            <a:r>
              <a:rPr lang="zh-TW" altLang="en-US" dirty="0" smtClean="0">
                <a:sym typeface="Wingdings" pitchFamily="2" charset="2"/>
              </a:rPr>
              <a:t>因此沒有</a:t>
            </a:r>
            <a:r>
              <a:rPr lang="en-US" altLang="zh-TW" dirty="0" smtClean="0">
                <a:sym typeface="Wingdings" pitchFamily="2" charset="2"/>
              </a:rPr>
              <a:t>cycle.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98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證明</a:t>
            </a:r>
            <a:r>
              <a:rPr lang="en-US" altLang="zh-TW" dirty="0"/>
              <a:t>topological sorting</a:t>
            </a:r>
            <a:r>
              <a:rPr lang="zh-TW" altLang="en-US" dirty="0"/>
              <a:t>正確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/>
          </a:bodyPr>
          <a:lstStyle/>
          <a:p>
            <a:r>
              <a:rPr lang="zh-TW" altLang="en-US" dirty="0" smtClean="0"/>
              <a:t>證明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假設我們</a:t>
            </a:r>
            <a:r>
              <a:rPr lang="zh-TW" altLang="en-US" dirty="0" smtClean="0"/>
              <a:t>在</a:t>
            </a:r>
            <a:r>
              <a:rPr lang="en-US" altLang="zh-TW" dirty="0" smtClean="0"/>
              <a:t>G</a:t>
            </a:r>
            <a:r>
              <a:rPr lang="zh-TW" altLang="en-US" dirty="0" smtClean="0"/>
              <a:t>這個</a:t>
            </a:r>
            <a:r>
              <a:rPr lang="en-US" altLang="zh-TW" dirty="0" smtClean="0"/>
              <a:t>DAG</a:t>
            </a:r>
            <a:r>
              <a:rPr lang="zh-TW" altLang="en-US" dirty="0" smtClean="0"/>
              <a:t>上跑</a:t>
            </a:r>
            <a:r>
              <a:rPr lang="en-US" altLang="zh-TW" dirty="0" smtClean="0"/>
              <a:t>DFS</a:t>
            </a:r>
          </a:p>
          <a:p>
            <a:r>
              <a:rPr lang="zh-TW" altLang="en-US" dirty="0" smtClean="0"/>
              <a:t>那麼對任何兩</a:t>
            </a:r>
            <a:r>
              <a:rPr lang="en-US" altLang="zh-TW" dirty="0" smtClean="0"/>
              <a:t>vertex </a:t>
            </a:r>
            <a:r>
              <a:rPr lang="en-US" altLang="zh-TW" dirty="0" err="1" smtClean="0"/>
              <a:t>u,v</a:t>
            </a:r>
            <a:r>
              <a:rPr lang="en-US" altLang="zh-TW" dirty="0" smtClean="0"/>
              <a:t>, </a:t>
            </a:r>
            <a:r>
              <a:rPr lang="zh-TW" altLang="en-US" dirty="0" smtClean="0"/>
              <a:t>如果</a:t>
            </a:r>
            <a:r>
              <a:rPr lang="en-US" altLang="zh-TW" dirty="0" smtClean="0"/>
              <a:t>G</a:t>
            </a:r>
            <a:r>
              <a:rPr lang="zh-TW" altLang="en-US" dirty="0" smtClean="0"/>
              <a:t>裡面有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u,v</a:t>
            </a:r>
            <a:r>
              <a:rPr lang="en-US" altLang="zh-TW" dirty="0" smtClean="0"/>
              <a:t>&gt;, </a:t>
            </a:r>
            <a:r>
              <a:rPr lang="zh-TW" altLang="en-US" dirty="0" smtClean="0"/>
              <a:t>則</a:t>
            </a:r>
            <a:r>
              <a:rPr lang="en-US" altLang="zh-TW" dirty="0" err="1" smtClean="0"/>
              <a:t>v.f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u.f</a:t>
            </a:r>
            <a:r>
              <a:rPr lang="en-US" altLang="zh-TW" dirty="0" smtClean="0"/>
              <a:t>. </a:t>
            </a:r>
            <a:r>
              <a:rPr lang="zh-TW" altLang="en-US" dirty="0" smtClean="0"/>
              <a:t>說明如下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某個邊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u,v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被</a:t>
            </a:r>
            <a:r>
              <a:rPr lang="en-US" altLang="zh-TW" dirty="0" smtClean="0"/>
              <a:t>DFS</a:t>
            </a:r>
            <a:r>
              <a:rPr lang="zh-TW" altLang="en-US" dirty="0" smtClean="0"/>
              <a:t>經過的時候</a:t>
            </a:r>
            <a:r>
              <a:rPr lang="en-US" altLang="zh-TW" dirty="0" smtClean="0"/>
              <a:t>, v</a:t>
            </a:r>
            <a:r>
              <a:rPr lang="zh-TW" altLang="en-US" dirty="0" smtClean="0"/>
              <a:t>不可以是灰色的</a:t>
            </a:r>
            <a:r>
              <a:rPr lang="en-US" altLang="zh-TW" dirty="0" smtClean="0"/>
              <a:t>, </a:t>
            </a:r>
            <a:r>
              <a:rPr lang="zh-TW" altLang="en-US" dirty="0" smtClean="0"/>
              <a:t>因為這樣的話</a:t>
            </a:r>
            <a:r>
              <a:rPr lang="en-US" altLang="zh-TW" dirty="0" smtClean="0"/>
              <a:t>, v</a:t>
            </a:r>
            <a:r>
              <a:rPr lang="zh-TW" altLang="en-US" dirty="0" smtClean="0"/>
              <a:t>就應該會是</a:t>
            </a:r>
            <a:r>
              <a:rPr lang="en-US" altLang="zh-TW" dirty="0" smtClean="0"/>
              <a:t>u</a:t>
            </a:r>
            <a:r>
              <a:rPr lang="zh-TW" altLang="en-US" dirty="0" smtClean="0"/>
              <a:t>的祖先</a:t>
            </a:r>
            <a:r>
              <a:rPr lang="en-US" altLang="zh-TW" dirty="0" smtClean="0"/>
              <a:t>, </a:t>
            </a:r>
            <a:r>
              <a:rPr lang="zh-TW" altLang="en-US" dirty="0" smtClean="0"/>
              <a:t>這樣的話就有</a:t>
            </a:r>
            <a:r>
              <a:rPr lang="en-US" altLang="zh-TW" dirty="0" smtClean="0"/>
              <a:t>back edge</a:t>
            </a:r>
            <a:r>
              <a:rPr lang="zh-TW" altLang="en-US" dirty="0" smtClean="0"/>
              <a:t>了 </a:t>
            </a:r>
            <a:r>
              <a:rPr lang="en-US" altLang="zh-TW" dirty="0" smtClean="0"/>
              <a:t>(</a:t>
            </a:r>
            <a:r>
              <a:rPr lang="zh-TW" altLang="en-US" dirty="0" smtClean="0"/>
              <a:t>根據前一頁的定理</a:t>
            </a:r>
            <a:r>
              <a:rPr lang="en-US" altLang="zh-TW" dirty="0" smtClean="0"/>
              <a:t>, </a:t>
            </a:r>
            <a:r>
              <a:rPr lang="zh-TW" altLang="en-US" dirty="0" smtClean="0"/>
              <a:t>矛盾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所以</a:t>
            </a:r>
            <a:r>
              <a:rPr lang="en-US" altLang="zh-TW" dirty="0" smtClean="0"/>
              <a:t>v</a:t>
            </a:r>
            <a:r>
              <a:rPr lang="zh-TW" altLang="en-US" dirty="0" smtClean="0"/>
              <a:t>只能是黑或白色</a:t>
            </a:r>
            <a:r>
              <a:rPr lang="en-US" altLang="zh-TW" dirty="0" smtClean="0"/>
              <a:t>. </a:t>
            </a:r>
          </a:p>
          <a:p>
            <a:r>
              <a:rPr lang="zh-TW" altLang="en-US" dirty="0" smtClean="0"/>
              <a:t>如果</a:t>
            </a:r>
            <a:r>
              <a:rPr lang="en-US" altLang="zh-TW" dirty="0" smtClean="0"/>
              <a:t>v</a:t>
            </a:r>
            <a:r>
              <a:rPr lang="zh-TW" altLang="en-US" dirty="0" smtClean="0"/>
              <a:t>是白色的</a:t>
            </a:r>
            <a:r>
              <a:rPr lang="en-US" altLang="zh-TW" dirty="0" smtClean="0"/>
              <a:t>, </a:t>
            </a:r>
            <a:r>
              <a:rPr lang="zh-TW" altLang="en-US" dirty="0" smtClean="0"/>
              <a:t>那</a:t>
            </a:r>
            <a:r>
              <a:rPr lang="en-US" altLang="zh-TW" dirty="0" smtClean="0"/>
              <a:t>v</a:t>
            </a:r>
            <a:r>
              <a:rPr lang="zh-TW" altLang="en-US" dirty="0" smtClean="0"/>
              <a:t>就是</a:t>
            </a:r>
            <a:r>
              <a:rPr lang="en-US" altLang="zh-TW" dirty="0" smtClean="0"/>
              <a:t>u</a:t>
            </a:r>
            <a:r>
              <a:rPr lang="zh-TW" altLang="en-US" dirty="0" smtClean="0"/>
              <a:t>的子孫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v.f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u.f</a:t>
            </a:r>
            <a:endParaRPr lang="en-US" altLang="zh-TW" dirty="0" smtClean="0"/>
          </a:p>
          <a:p>
            <a:r>
              <a:rPr lang="zh-TW" altLang="en-US" dirty="0" smtClean="0"/>
              <a:t>如果</a:t>
            </a:r>
            <a:r>
              <a:rPr lang="en-US" altLang="zh-TW" dirty="0" smtClean="0"/>
              <a:t>v</a:t>
            </a:r>
            <a:r>
              <a:rPr lang="zh-TW" altLang="en-US" dirty="0" smtClean="0"/>
              <a:t>是黑色的</a:t>
            </a:r>
            <a:r>
              <a:rPr lang="en-US" altLang="zh-TW" dirty="0" smtClean="0"/>
              <a:t>, </a:t>
            </a:r>
            <a:r>
              <a:rPr lang="zh-TW" altLang="en-US" dirty="0" smtClean="0"/>
              <a:t>那</a:t>
            </a:r>
            <a:r>
              <a:rPr lang="en-US" altLang="zh-TW" dirty="0" smtClean="0"/>
              <a:t>v</a:t>
            </a:r>
            <a:r>
              <a:rPr lang="zh-TW" altLang="en-US" dirty="0" smtClean="0"/>
              <a:t>已完成且</a:t>
            </a:r>
            <a:r>
              <a:rPr lang="en-US" altLang="zh-TW" dirty="0" err="1" smtClean="0"/>
              <a:t>v.f</a:t>
            </a:r>
            <a:r>
              <a:rPr lang="zh-TW" altLang="en-US" dirty="0" smtClean="0"/>
              <a:t>已經被設定</a:t>
            </a:r>
            <a:r>
              <a:rPr lang="en-US" altLang="zh-TW" dirty="0" smtClean="0"/>
              <a:t>. </a:t>
            </a:r>
            <a:r>
              <a:rPr lang="zh-TW" altLang="en-US" dirty="0" smtClean="0"/>
              <a:t>但是我們還在從</a:t>
            </a:r>
            <a:r>
              <a:rPr lang="en-US" altLang="zh-TW" dirty="0" smtClean="0"/>
              <a:t>u</a:t>
            </a:r>
            <a:r>
              <a:rPr lang="zh-TW" altLang="en-US" dirty="0" smtClean="0"/>
              <a:t>往外尋找</a:t>
            </a:r>
            <a:r>
              <a:rPr lang="en-US" altLang="zh-TW" dirty="0" smtClean="0"/>
              <a:t>, </a:t>
            </a:r>
            <a:r>
              <a:rPr lang="zh-TW" altLang="en-US" dirty="0" smtClean="0"/>
              <a:t>還沒有對</a:t>
            </a:r>
            <a:r>
              <a:rPr lang="en-US" altLang="zh-TW" dirty="0" err="1" smtClean="0"/>
              <a:t>u.f</a:t>
            </a:r>
            <a:r>
              <a:rPr lang="zh-TW" altLang="en-US" dirty="0" smtClean="0"/>
              <a:t>指定值</a:t>
            </a:r>
            <a:r>
              <a:rPr lang="en-US" altLang="zh-TW" dirty="0" smtClean="0"/>
              <a:t>, </a:t>
            </a:r>
            <a:r>
              <a:rPr lang="zh-TW" altLang="en-US" dirty="0" smtClean="0"/>
              <a:t>所以 </a:t>
            </a:r>
            <a:r>
              <a:rPr lang="en-US" altLang="zh-TW" dirty="0" err="1" smtClean="0"/>
              <a:t>v.f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u.f</a:t>
            </a:r>
            <a:endParaRPr lang="en-US" altLang="zh-TW" dirty="0"/>
          </a:p>
          <a:p>
            <a:r>
              <a:rPr lang="zh-TW" altLang="en-US" dirty="0" smtClean="0"/>
              <a:t>所以對任何</a:t>
            </a:r>
            <a:r>
              <a:rPr lang="en-US" altLang="zh-TW" dirty="0" smtClean="0"/>
              <a:t>edge &lt;</a:t>
            </a:r>
            <a:r>
              <a:rPr lang="en-US" altLang="zh-TW" dirty="0" err="1" smtClean="0"/>
              <a:t>u,v</a:t>
            </a:r>
            <a:r>
              <a:rPr lang="en-US" altLang="zh-TW" dirty="0" smtClean="0"/>
              <a:t>&gt;, </a:t>
            </a:r>
            <a:r>
              <a:rPr lang="en-US" altLang="zh-TW" dirty="0" err="1" smtClean="0"/>
              <a:t>v.f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u.f</a:t>
            </a:r>
            <a:r>
              <a:rPr lang="zh-TW" altLang="en-US" dirty="0" smtClean="0"/>
              <a:t>都成立</a:t>
            </a:r>
            <a:r>
              <a:rPr lang="en-US" altLang="zh-TW" dirty="0" smtClean="0"/>
              <a:t>.</a:t>
            </a:r>
          </a:p>
          <a:p>
            <a:r>
              <a:rPr lang="en-US" altLang="zh-TW" dirty="0" err="1" smtClean="0"/>
              <a:t>v.f</a:t>
            </a:r>
            <a:r>
              <a:rPr lang="zh-TW" altLang="en-US" dirty="0" smtClean="0"/>
              <a:t>值越小的放越後面</a:t>
            </a:r>
            <a:r>
              <a:rPr lang="en-US" altLang="zh-TW" dirty="0" smtClean="0"/>
              <a:t>, </a:t>
            </a:r>
            <a:r>
              <a:rPr lang="zh-TW" altLang="en-US" dirty="0" smtClean="0"/>
              <a:t>所以只要有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u,v</a:t>
            </a:r>
            <a:r>
              <a:rPr lang="en-US" altLang="zh-TW" dirty="0" smtClean="0"/>
              <a:t>&gt;, u</a:t>
            </a:r>
            <a:r>
              <a:rPr lang="zh-TW" altLang="en-US" dirty="0" smtClean="0"/>
              <a:t>都會比</a:t>
            </a:r>
            <a:r>
              <a:rPr lang="en-US" altLang="zh-TW" dirty="0" smtClean="0"/>
              <a:t>v</a:t>
            </a:r>
            <a:r>
              <a:rPr lang="zh-TW" altLang="en-US" dirty="0" smtClean="0"/>
              <a:t>先做 </a:t>
            </a:r>
            <a:endParaRPr lang="en-US" altLang="zh-TW" dirty="0" smtClean="0"/>
          </a:p>
          <a:p>
            <a:r>
              <a:rPr lang="zh-TW" altLang="en-US" dirty="0" smtClean="0"/>
              <a:t>證畢</a:t>
            </a:r>
            <a:r>
              <a:rPr lang="en-US" altLang="zh-TW" dirty="0" smtClean="0"/>
              <a:t>!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87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Spanning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3431" y="1624492"/>
            <a:ext cx="8229600" cy="511687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Spanning Tree:</a:t>
            </a:r>
          </a:p>
          <a:p>
            <a:r>
              <a:rPr lang="zh-TW" altLang="en-US" dirty="0" smtClean="0"/>
              <a:t>是任何一種</a:t>
            </a:r>
            <a:r>
              <a:rPr lang="en-US" altLang="zh-TW" dirty="0" smtClean="0"/>
              <a:t>tree, </a:t>
            </a:r>
          </a:p>
          <a:p>
            <a:r>
              <a:rPr lang="zh-TW" altLang="en-US" dirty="0" smtClean="0"/>
              <a:t>並且是原本的</a:t>
            </a:r>
            <a:r>
              <a:rPr lang="en-US" altLang="zh-TW" dirty="0" smtClean="0"/>
              <a:t>graph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subgraph</a:t>
            </a:r>
            <a:r>
              <a:rPr lang="en-US" altLang="zh-TW" dirty="0" smtClean="0"/>
              <a:t>, G’=(V, E’)</a:t>
            </a:r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包含</a:t>
            </a:r>
            <a:r>
              <a:rPr lang="zh-TW" altLang="en-US" dirty="0"/>
              <a:t>了原本所有</a:t>
            </a:r>
            <a:r>
              <a:rPr lang="zh-TW" altLang="en-US" dirty="0" smtClean="0"/>
              <a:t>的</a:t>
            </a:r>
            <a:r>
              <a:rPr lang="en-US" altLang="zh-TW" dirty="0" smtClean="0"/>
              <a:t>vertex</a:t>
            </a:r>
            <a:r>
              <a:rPr lang="zh-TW" altLang="en-US" dirty="0" smtClean="0"/>
              <a:t>及原本某些</a:t>
            </a:r>
            <a:r>
              <a:rPr lang="en-US" altLang="zh-TW" dirty="0" smtClean="0"/>
              <a:t>edge)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spanning tree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edges</a:t>
            </a:r>
            <a:r>
              <a:rPr lang="zh-TW" altLang="en-US" dirty="0" smtClean="0"/>
              <a:t>稱為</a:t>
            </a:r>
            <a:r>
              <a:rPr lang="en-US" altLang="zh-TW" dirty="0" smtClean="0"/>
              <a:t>tree edges</a:t>
            </a:r>
          </a:p>
          <a:p>
            <a:r>
              <a:rPr lang="zh-TW" altLang="en-US" dirty="0" smtClean="0"/>
              <a:t>在原本的</a:t>
            </a:r>
            <a:r>
              <a:rPr lang="en-US" altLang="zh-TW" dirty="0" smtClean="0"/>
              <a:t>graph</a:t>
            </a:r>
            <a:r>
              <a:rPr lang="zh-TW" altLang="en-US" dirty="0" smtClean="0"/>
              <a:t>中但不在</a:t>
            </a:r>
            <a:r>
              <a:rPr lang="en-US" altLang="zh-TW" dirty="0" smtClean="0"/>
              <a:t>tree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edges</a:t>
            </a:r>
            <a:r>
              <a:rPr lang="zh-TW" altLang="en-US" dirty="0" smtClean="0"/>
              <a:t>稱為</a:t>
            </a:r>
            <a:r>
              <a:rPr lang="en-US" altLang="zh-TW" dirty="0" err="1" smtClean="0"/>
              <a:t>nontree</a:t>
            </a:r>
            <a:r>
              <a:rPr lang="en-US" altLang="zh-TW" dirty="0" smtClean="0"/>
              <a:t> edges</a:t>
            </a:r>
          </a:p>
          <a:p>
            <a:r>
              <a:rPr lang="zh-TW" altLang="en-US" dirty="0" smtClean="0"/>
              <a:t>練習一下</a:t>
            </a:r>
            <a:r>
              <a:rPr lang="en-US" altLang="zh-TW" dirty="0" smtClean="0"/>
              <a:t>: </a:t>
            </a:r>
            <a:r>
              <a:rPr lang="zh-TW" altLang="en-US" dirty="0" smtClean="0"/>
              <a:t>隨便畫出幾種</a:t>
            </a:r>
            <a:r>
              <a:rPr lang="en-US" altLang="zh-TW" dirty="0" smtClean="0"/>
              <a:t>spanning tree</a:t>
            </a:r>
          </a:p>
          <a:p>
            <a:endParaRPr lang="en-US" altLang="zh-TW" dirty="0"/>
          </a:p>
        </p:txBody>
      </p:sp>
      <p:sp>
        <p:nvSpPr>
          <p:cNvPr id="4" name="橢圓 3"/>
          <p:cNvSpPr/>
          <p:nvPr/>
        </p:nvSpPr>
        <p:spPr>
          <a:xfrm>
            <a:off x="5532598" y="96079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6684726" y="16870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8154999" y="92003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028542" y="204091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6108662" y="204091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7404806" y="204091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8772958" y="204091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6684726" y="297701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cxnSp>
        <p:nvCxnSpPr>
          <p:cNvPr id="12" name="直線接點 11"/>
          <p:cNvCxnSpPr>
            <a:stCxn id="5" idx="2"/>
            <a:endCxn id="4" idx="7"/>
          </p:cNvCxnSpPr>
          <p:nvPr/>
        </p:nvCxnSpPr>
        <p:spPr>
          <a:xfrm flipH="1">
            <a:off x="5778449" y="312721"/>
            <a:ext cx="906277" cy="6902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5" idx="6"/>
            <a:endCxn id="6" idx="1"/>
          </p:cNvCxnSpPr>
          <p:nvPr/>
        </p:nvCxnSpPr>
        <p:spPr>
          <a:xfrm>
            <a:off x="6972758" y="312721"/>
            <a:ext cx="1224422" cy="6494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3"/>
            <a:endCxn id="7" idx="7"/>
          </p:cNvCxnSpPr>
          <p:nvPr/>
        </p:nvCxnSpPr>
        <p:spPr>
          <a:xfrm flipH="1">
            <a:off x="5274393" y="1206644"/>
            <a:ext cx="300386" cy="876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4" idx="5"/>
            <a:endCxn id="8" idx="1"/>
          </p:cNvCxnSpPr>
          <p:nvPr/>
        </p:nvCxnSpPr>
        <p:spPr>
          <a:xfrm>
            <a:off x="5778449" y="1206644"/>
            <a:ext cx="372394" cy="876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6" idx="3"/>
            <a:endCxn id="9" idx="7"/>
          </p:cNvCxnSpPr>
          <p:nvPr/>
        </p:nvCxnSpPr>
        <p:spPr>
          <a:xfrm flipH="1">
            <a:off x="7650657" y="1165890"/>
            <a:ext cx="546523" cy="9172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6" idx="5"/>
            <a:endCxn id="10" idx="1"/>
          </p:cNvCxnSpPr>
          <p:nvPr/>
        </p:nvCxnSpPr>
        <p:spPr>
          <a:xfrm>
            <a:off x="8400850" y="1165890"/>
            <a:ext cx="414289" cy="9172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9" idx="4"/>
            <a:endCxn id="11" idx="7"/>
          </p:cNvCxnSpPr>
          <p:nvPr/>
        </p:nvCxnSpPr>
        <p:spPr>
          <a:xfrm flipH="1">
            <a:off x="6930577" y="2328945"/>
            <a:ext cx="618245" cy="6902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8" idx="5"/>
            <a:endCxn id="11" idx="1"/>
          </p:cNvCxnSpPr>
          <p:nvPr/>
        </p:nvCxnSpPr>
        <p:spPr>
          <a:xfrm>
            <a:off x="6354513" y="2286764"/>
            <a:ext cx="372394" cy="7324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0" idx="3"/>
            <a:endCxn id="11" idx="6"/>
          </p:cNvCxnSpPr>
          <p:nvPr/>
        </p:nvCxnSpPr>
        <p:spPr>
          <a:xfrm flipH="1">
            <a:off x="6972758" y="2286764"/>
            <a:ext cx="1842381" cy="8342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7" idx="5"/>
            <a:endCxn id="11" idx="2"/>
          </p:cNvCxnSpPr>
          <p:nvPr/>
        </p:nvCxnSpPr>
        <p:spPr>
          <a:xfrm>
            <a:off x="5274393" y="2286764"/>
            <a:ext cx="1410333" cy="8342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48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Spanning Tree</a:t>
            </a:r>
            <a:r>
              <a:rPr lang="zh-TW" altLang="en-US" dirty="0" smtClean="0"/>
              <a:t>的一些特性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Spanning Tree</a:t>
            </a:r>
            <a:r>
              <a:rPr lang="zh-TW" altLang="en-US" dirty="0" smtClean="0"/>
              <a:t>是</a:t>
            </a:r>
            <a:r>
              <a:rPr lang="en-US" altLang="zh-TW" dirty="0" smtClean="0"/>
              <a:t>minimal </a:t>
            </a:r>
            <a:r>
              <a:rPr lang="en-US" altLang="zh-TW" dirty="0" err="1" smtClean="0"/>
              <a:t>subgraph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且</a:t>
            </a:r>
            <a:r>
              <a:rPr lang="en-US" altLang="zh-TW" dirty="0" smtClean="0"/>
              <a:t>V(G’)=V(G) &amp; G’ is connected.</a:t>
            </a:r>
          </a:p>
          <a:p>
            <a:r>
              <a:rPr lang="zh-TW" altLang="en-US" dirty="0" smtClean="0"/>
              <a:t>在這邊</a:t>
            </a:r>
            <a:r>
              <a:rPr lang="en-US" altLang="zh-TW" dirty="0" smtClean="0"/>
              <a:t>minimal</a:t>
            </a:r>
            <a:r>
              <a:rPr lang="zh-TW" altLang="en-US" dirty="0" smtClean="0"/>
              <a:t>的意思</a:t>
            </a:r>
            <a:r>
              <a:rPr lang="en-US" altLang="zh-TW" dirty="0" smtClean="0"/>
              <a:t>, </a:t>
            </a:r>
            <a:r>
              <a:rPr lang="zh-TW" altLang="en-US" dirty="0" smtClean="0"/>
              <a:t>變成是說</a:t>
            </a:r>
            <a:r>
              <a:rPr lang="en-US" altLang="zh-TW" dirty="0" smtClean="0"/>
              <a:t>edge</a:t>
            </a:r>
            <a:r>
              <a:rPr lang="zh-TW" altLang="en-US" dirty="0" smtClean="0"/>
              <a:t>數目是最少的</a:t>
            </a:r>
            <a:r>
              <a:rPr lang="en-US" altLang="zh-TW" dirty="0" smtClean="0"/>
              <a:t>.</a:t>
            </a:r>
          </a:p>
          <a:p>
            <a:r>
              <a:rPr lang="zh-TW" altLang="en-US" dirty="0" smtClean="0"/>
              <a:t>為什麼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想想看</a:t>
            </a:r>
            <a:r>
              <a:rPr lang="zh-TW" altLang="en-US" dirty="0" smtClean="0"/>
              <a:t>連接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</a:t>
            </a:r>
            <a:r>
              <a:rPr lang="en-US" altLang="zh-TW" dirty="0" smtClean="0"/>
              <a:t>vertex (node)</a:t>
            </a:r>
            <a:r>
              <a:rPr lang="zh-TW" altLang="en-US" dirty="0" smtClean="0"/>
              <a:t>最少要多少</a:t>
            </a:r>
            <a:r>
              <a:rPr lang="en-US" altLang="zh-TW" dirty="0" smtClean="0"/>
              <a:t>edge?</a:t>
            </a:r>
          </a:p>
          <a:p>
            <a:r>
              <a:rPr lang="en-US" altLang="zh-TW" dirty="0" smtClean="0"/>
              <a:t>n-1</a:t>
            </a:r>
            <a:r>
              <a:rPr lang="zh-TW" altLang="en-US" dirty="0" smtClean="0"/>
              <a:t>個</a:t>
            </a:r>
            <a:endParaRPr lang="en-US" altLang="zh-TW" dirty="0" smtClean="0"/>
          </a:p>
          <a:p>
            <a:r>
              <a:rPr lang="zh-TW" altLang="en-US" dirty="0" smtClean="0"/>
              <a:t>正好就是有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</a:t>
            </a:r>
            <a:r>
              <a:rPr lang="en-US" altLang="zh-TW" dirty="0" smtClean="0"/>
              <a:t>node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tree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branch</a:t>
            </a:r>
            <a:r>
              <a:rPr lang="zh-TW" altLang="en-US" dirty="0" smtClean="0"/>
              <a:t>數目</a:t>
            </a:r>
            <a:endParaRPr lang="en-US" altLang="zh-TW" dirty="0" smtClean="0"/>
          </a:p>
          <a:p>
            <a:r>
              <a:rPr lang="zh-TW" altLang="en-US" dirty="0" smtClean="0"/>
              <a:t>所以</a:t>
            </a:r>
            <a:r>
              <a:rPr lang="en-US" altLang="zh-TW" dirty="0" smtClean="0"/>
              <a:t>spanning tree</a:t>
            </a:r>
            <a:r>
              <a:rPr lang="zh-TW" altLang="en-US" dirty="0" smtClean="0"/>
              <a:t>是</a:t>
            </a:r>
            <a:r>
              <a:rPr lang="en-US" altLang="zh-TW" dirty="0" smtClean="0"/>
              <a:t>minimal </a:t>
            </a:r>
            <a:r>
              <a:rPr lang="en-US" altLang="zh-TW" dirty="0" err="1" smtClean="0"/>
              <a:t>subgraph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99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Biconnected</a:t>
            </a:r>
            <a:r>
              <a:rPr lang="en-US" altLang="zh-TW" dirty="0" smtClean="0"/>
              <a:t> Components</a:t>
            </a:r>
            <a:r>
              <a:rPr lang="zh-TW" altLang="en-US" dirty="0" smtClean="0"/>
              <a:t>相關名詞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Articulation point: </a:t>
            </a:r>
          </a:p>
          <a:p>
            <a:r>
              <a:rPr lang="zh-TW" altLang="en-US" dirty="0" smtClean="0"/>
              <a:t>如果在</a:t>
            </a:r>
            <a:r>
              <a:rPr lang="en-US" altLang="zh-TW" dirty="0" smtClean="0"/>
              <a:t>connected graph G</a:t>
            </a:r>
            <a:r>
              <a:rPr lang="zh-TW" altLang="en-US" dirty="0" smtClean="0"/>
              <a:t>中的的一個</a:t>
            </a:r>
            <a:r>
              <a:rPr lang="en-US" altLang="zh-TW" dirty="0" smtClean="0"/>
              <a:t>vertex v</a:t>
            </a:r>
            <a:r>
              <a:rPr lang="zh-TW" altLang="en-US" dirty="0" smtClean="0"/>
              <a:t>被移除以後</a:t>
            </a:r>
            <a:r>
              <a:rPr lang="en-US" altLang="zh-TW" dirty="0" smtClean="0"/>
              <a:t>(</a:t>
            </a:r>
            <a:r>
              <a:rPr lang="zh-TW" altLang="en-US" dirty="0" smtClean="0"/>
              <a:t>包含</a:t>
            </a:r>
            <a:r>
              <a:rPr lang="en-US" altLang="zh-TW" dirty="0" smtClean="0"/>
              <a:t>v</a:t>
            </a:r>
            <a:r>
              <a:rPr lang="zh-TW" altLang="en-US" dirty="0" smtClean="0"/>
              <a:t>和所有</a:t>
            </a:r>
            <a:r>
              <a:rPr lang="en-US" altLang="zh-TW" dirty="0" smtClean="0"/>
              <a:t>incident</a:t>
            </a:r>
            <a:r>
              <a:rPr lang="zh-TW" altLang="en-US" dirty="0" smtClean="0"/>
              <a:t>在它上面的</a:t>
            </a:r>
            <a:r>
              <a:rPr lang="en-US" altLang="zh-TW" dirty="0" smtClean="0"/>
              <a:t>edge), </a:t>
            </a:r>
            <a:r>
              <a:rPr lang="zh-TW" altLang="en-US" dirty="0" smtClean="0"/>
              <a:t>新的</a:t>
            </a:r>
            <a:r>
              <a:rPr lang="en-US" altLang="zh-TW" dirty="0" smtClean="0"/>
              <a:t>graph G’</a:t>
            </a:r>
            <a:r>
              <a:rPr lang="zh-TW" altLang="en-US" dirty="0" smtClean="0"/>
              <a:t>會變成有</a:t>
            </a:r>
            <a:r>
              <a:rPr lang="zh-TW" altLang="en-US" dirty="0"/>
              <a:t>兩塊以上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connected components</a:t>
            </a:r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複習</a:t>
            </a:r>
            <a:r>
              <a:rPr lang="en-US" altLang="zh-TW" dirty="0" smtClean="0"/>
              <a:t>: </a:t>
            </a:r>
            <a:r>
              <a:rPr lang="zh-TW" altLang="en-US" dirty="0" smtClean="0"/>
              <a:t>什麼是 </a:t>
            </a:r>
            <a:r>
              <a:rPr lang="en-US" altLang="zh-TW" dirty="0" smtClean="0"/>
              <a:t>connected components)</a:t>
            </a:r>
          </a:p>
          <a:p>
            <a:endParaRPr lang="en-US" altLang="zh-TW" dirty="0"/>
          </a:p>
          <a:p>
            <a:r>
              <a:rPr lang="en-US" altLang="zh-TW" dirty="0" err="1" smtClean="0"/>
              <a:t>Biconnected</a:t>
            </a:r>
            <a:r>
              <a:rPr lang="en-US" altLang="zh-TW" dirty="0" smtClean="0"/>
              <a:t> graph: </a:t>
            </a:r>
            <a:r>
              <a:rPr lang="zh-TW" altLang="en-US" dirty="0" smtClean="0"/>
              <a:t>沒有</a:t>
            </a:r>
            <a:r>
              <a:rPr lang="en-US" altLang="zh-TW" dirty="0" smtClean="0"/>
              <a:t>articulation point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graph</a:t>
            </a:r>
          </a:p>
          <a:p>
            <a:r>
              <a:rPr lang="en-US" altLang="zh-TW" dirty="0" err="1" smtClean="0"/>
              <a:t>Biconnected</a:t>
            </a:r>
            <a:r>
              <a:rPr lang="en-US" altLang="zh-TW" dirty="0" smtClean="0"/>
              <a:t> component: maximal </a:t>
            </a:r>
            <a:r>
              <a:rPr lang="en-US" altLang="zh-TW" dirty="0" err="1" smtClean="0"/>
              <a:t>biconnected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subgraph</a:t>
            </a:r>
            <a:endParaRPr lang="en-US" altLang="zh-TW" dirty="0" smtClean="0"/>
          </a:p>
          <a:p>
            <a:r>
              <a:rPr lang="zh-TW" altLang="en-US" dirty="0" smtClean="0"/>
              <a:t>這邊</a:t>
            </a:r>
            <a:r>
              <a:rPr lang="en-US" altLang="zh-TW" dirty="0" smtClean="0"/>
              <a:t>maximal</a:t>
            </a:r>
            <a:r>
              <a:rPr lang="zh-TW" altLang="en-US" dirty="0" smtClean="0"/>
              <a:t>是說</a:t>
            </a:r>
            <a:r>
              <a:rPr lang="en-US" altLang="zh-TW" dirty="0" smtClean="0"/>
              <a:t>, </a:t>
            </a:r>
            <a:r>
              <a:rPr lang="zh-TW" altLang="en-US" dirty="0" smtClean="0"/>
              <a:t>沒有一個可以包含它的</a:t>
            </a:r>
            <a:r>
              <a:rPr lang="en-US" altLang="zh-TW" dirty="0" err="1" smtClean="0"/>
              <a:t>subgraph</a:t>
            </a:r>
            <a:r>
              <a:rPr lang="zh-TW" altLang="en-US" dirty="0" smtClean="0"/>
              <a:t>是</a:t>
            </a:r>
            <a:r>
              <a:rPr lang="en-US" altLang="zh-TW" dirty="0" err="1" smtClean="0"/>
              <a:t>biconnected</a:t>
            </a:r>
            <a:r>
              <a:rPr lang="zh-TW" altLang="en-US" dirty="0" smtClean="0"/>
              <a:t>的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18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50987"/>
            <a:ext cx="8229600" cy="990600"/>
          </a:xfrm>
        </p:spPr>
        <p:txBody>
          <a:bodyPr/>
          <a:lstStyle/>
          <a:p>
            <a:r>
              <a:rPr lang="zh-TW" altLang="en-US" dirty="0" smtClean="0"/>
              <a:t>例子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987035" y="291801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22939" y="378211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1635107" y="378211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998867" y="190990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1007251" y="471821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147275" y="378211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3723339" y="291801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3723339" y="457420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3723339" y="190990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4803459" y="190345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</a:t>
            </a:r>
            <a:endParaRPr lang="zh-TW" altLang="en-US" dirty="0"/>
          </a:p>
        </p:txBody>
      </p:sp>
      <p:cxnSp>
        <p:nvCxnSpPr>
          <p:cNvPr id="15" name="直線接點 14"/>
          <p:cNvCxnSpPr>
            <a:stCxn id="7" idx="4"/>
            <a:endCxn id="4" idx="0"/>
          </p:cNvCxnSpPr>
          <p:nvPr/>
        </p:nvCxnSpPr>
        <p:spPr>
          <a:xfrm flipH="1">
            <a:off x="1131051" y="2197938"/>
            <a:ext cx="11832" cy="7200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4" idx="3"/>
            <a:endCxn id="5" idx="7"/>
          </p:cNvCxnSpPr>
          <p:nvPr/>
        </p:nvCxnSpPr>
        <p:spPr>
          <a:xfrm flipH="1">
            <a:off x="368790" y="3163869"/>
            <a:ext cx="660426" cy="6604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5" idx="5"/>
            <a:endCxn id="8" idx="1"/>
          </p:cNvCxnSpPr>
          <p:nvPr/>
        </p:nvCxnSpPr>
        <p:spPr>
          <a:xfrm>
            <a:off x="368790" y="4027965"/>
            <a:ext cx="680642" cy="7324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6" idx="3"/>
            <a:endCxn id="8" idx="7"/>
          </p:cNvCxnSpPr>
          <p:nvPr/>
        </p:nvCxnSpPr>
        <p:spPr>
          <a:xfrm flipH="1">
            <a:off x="1253102" y="4027965"/>
            <a:ext cx="424186" cy="7324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4" idx="5"/>
            <a:endCxn id="6" idx="1"/>
          </p:cNvCxnSpPr>
          <p:nvPr/>
        </p:nvCxnSpPr>
        <p:spPr>
          <a:xfrm>
            <a:off x="1232886" y="3163869"/>
            <a:ext cx="444402" cy="6604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6" idx="6"/>
            <a:endCxn id="9" idx="2"/>
          </p:cNvCxnSpPr>
          <p:nvPr/>
        </p:nvCxnSpPr>
        <p:spPr>
          <a:xfrm>
            <a:off x="1923139" y="3926130"/>
            <a:ext cx="12241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9" idx="0"/>
            <a:endCxn id="10" idx="3"/>
          </p:cNvCxnSpPr>
          <p:nvPr/>
        </p:nvCxnSpPr>
        <p:spPr>
          <a:xfrm flipV="1">
            <a:off x="3291291" y="3163869"/>
            <a:ext cx="474229" cy="6182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9" idx="4"/>
            <a:endCxn id="11" idx="1"/>
          </p:cNvCxnSpPr>
          <p:nvPr/>
        </p:nvCxnSpPr>
        <p:spPr>
          <a:xfrm>
            <a:off x="3291291" y="4070146"/>
            <a:ext cx="474229" cy="5462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10" idx="4"/>
            <a:endCxn id="11" idx="0"/>
          </p:cNvCxnSpPr>
          <p:nvPr/>
        </p:nvCxnSpPr>
        <p:spPr>
          <a:xfrm>
            <a:off x="3867355" y="3206050"/>
            <a:ext cx="0" cy="13681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0" idx="7"/>
            <a:endCxn id="13" idx="3"/>
          </p:cNvCxnSpPr>
          <p:nvPr/>
        </p:nvCxnSpPr>
        <p:spPr>
          <a:xfrm flipV="1">
            <a:off x="3969190" y="2149308"/>
            <a:ext cx="876450" cy="8108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12" idx="4"/>
            <a:endCxn id="10" idx="0"/>
          </p:cNvCxnSpPr>
          <p:nvPr/>
        </p:nvCxnSpPr>
        <p:spPr>
          <a:xfrm>
            <a:off x="3867355" y="2197938"/>
            <a:ext cx="0" cy="7200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1168835" y="5629890"/>
            <a:ext cx="5915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猜一猜哪邊是</a:t>
            </a:r>
            <a:r>
              <a:rPr lang="en-US" altLang="zh-TW" dirty="0" smtClean="0"/>
              <a:t>articulation point? (</a:t>
            </a:r>
            <a:r>
              <a:rPr lang="zh-TW" altLang="en-US" dirty="0" smtClean="0"/>
              <a:t>有沒有</a:t>
            </a:r>
            <a:r>
              <a:rPr lang="en-US" altLang="zh-TW" dirty="0" smtClean="0"/>
              <a:t>articulation point?)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190539" y="6093296"/>
            <a:ext cx="491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加了什麼邊可以讓它變成不是</a:t>
            </a:r>
            <a:r>
              <a:rPr lang="en-US" altLang="zh-TW" dirty="0" smtClean="0"/>
              <a:t>articulation point?</a:t>
            </a:r>
            <a:endParaRPr lang="zh-TW" altLang="en-US" dirty="0"/>
          </a:p>
        </p:txBody>
      </p:sp>
      <p:sp>
        <p:nvSpPr>
          <p:cNvPr id="38" name="投影片編號版面配置區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5946204" y="282440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1" name="橢圓 60"/>
          <p:cNvSpPr/>
          <p:nvPr/>
        </p:nvSpPr>
        <p:spPr>
          <a:xfrm>
            <a:off x="5958036" y="181629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cxnSp>
        <p:nvCxnSpPr>
          <p:cNvPr id="62" name="直線接點 61"/>
          <p:cNvCxnSpPr>
            <a:stCxn id="61" idx="4"/>
            <a:endCxn id="60" idx="0"/>
          </p:cNvCxnSpPr>
          <p:nvPr/>
        </p:nvCxnSpPr>
        <p:spPr>
          <a:xfrm flipH="1">
            <a:off x="6090220" y="2104326"/>
            <a:ext cx="11832" cy="7200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橢圓 62"/>
          <p:cNvSpPr/>
          <p:nvPr/>
        </p:nvSpPr>
        <p:spPr>
          <a:xfrm>
            <a:off x="5731185" y="324205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4" name="橢圓 63"/>
          <p:cNvSpPr/>
          <p:nvPr/>
        </p:nvSpPr>
        <p:spPr>
          <a:xfrm>
            <a:off x="4867089" y="410615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65" name="橢圓 64"/>
          <p:cNvSpPr/>
          <p:nvPr/>
        </p:nvSpPr>
        <p:spPr>
          <a:xfrm>
            <a:off x="6379257" y="410615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66" name="橢圓 65"/>
          <p:cNvSpPr/>
          <p:nvPr/>
        </p:nvSpPr>
        <p:spPr>
          <a:xfrm>
            <a:off x="5751401" y="504225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cxnSp>
        <p:nvCxnSpPr>
          <p:cNvPr id="67" name="直線接點 66"/>
          <p:cNvCxnSpPr>
            <a:stCxn id="63" idx="3"/>
            <a:endCxn id="64" idx="7"/>
          </p:cNvCxnSpPr>
          <p:nvPr/>
        </p:nvCxnSpPr>
        <p:spPr>
          <a:xfrm flipH="1">
            <a:off x="5112940" y="3487905"/>
            <a:ext cx="660426" cy="6604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>
            <a:stCxn id="64" idx="5"/>
            <a:endCxn id="66" idx="1"/>
          </p:cNvCxnSpPr>
          <p:nvPr/>
        </p:nvCxnSpPr>
        <p:spPr>
          <a:xfrm>
            <a:off x="5112940" y="4352001"/>
            <a:ext cx="680642" cy="7324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65" idx="3"/>
            <a:endCxn id="66" idx="7"/>
          </p:cNvCxnSpPr>
          <p:nvPr/>
        </p:nvCxnSpPr>
        <p:spPr>
          <a:xfrm flipH="1">
            <a:off x="5997252" y="4352001"/>
            <a:ext cx="424186" cy="7324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>
            <a:stCxn id="63" idx="5"/>
            <a:endCxn id="65" idx="1"/>
          </p:cNvCxnSpPr>
          <p:nvPr/>
        </p:nvCxnSpPr>
        <p:spPr>
          <a:xfrm>
            <a:off x="5977036" y="3487905"/>
            <a:ext cx="444402" cy="6604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橢圓 70"/>
          <p:cNvSpPr/>
          <p:nvPr/>
        </p:nvSpPr>
        <p:spPr>
          <a:xfrm>
            <a:off x="6427023" y="34956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72" name="橢圓 71"/>
          <p:cNvSpPr/>
          <p:nvPr/>
        </p:nvSpPr>
        <p:spPr>
          <a:xfrm>
            <a:off x="7939191" y="34956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73" name="直線接點 72"/>
          <p:cNvCxnSpPr>
            <a:stCxn id="71" idx="6"/>
            <a:endCxn id="72" idx="2"/>
          </p:cNvCxnSpPr>
          <p:nvPr/>
        </p:nvCxnSpPr>
        <p:spPr>
          <a:xfrm>
            <a:off x="6715055" y="3639636"/>
            <a:ext cx="12241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橢圓 73"/>
          <p:cNvSpPr/>
          <p:nvPr/>
        </p:nvSpPr>
        <p:spPr>
          <a:xfrm>
            <a:off x="7492965" y="283085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75" name="橢圓 74"/>
          <p:cNvSpPr/>
          <p:nvPr/>
        </p:nvSpPr>
        <p:spPr>
          <a:xfrm>
            <a:off x="7492965" y="182273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76" name="橢圓 75"/>
          <p:cNvSpPr/>
          <p:nvPr/>
        </p:nvSpPr>
        <p:spPr>
          <a:xfrm>
            <a:off x="8861117" y="180984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</a:t>
            </a:r>
            <a:endParaRPr lang="zh-TW" altLang="en-US" dirty="0"/>
          </a:p>
        </p:txBody>
      </p:sp>
      <p:cxnSp>
        <p:nvCxnSpPr>
          <p:cNvPr id="77" name="直線接點 76"/>
          <p:cNvCxnSpPr>
            <a:stCxn id="55" idx="7"/>
            <a:endCxn id="76" idx="3"/>
          </p:cNvCxnSpPr>
          <p:nvPr/>
        </p:nvCxnSpPr>
        <p:spPr>
          <a:xfrm flipV="1">
            <a:off x="8211618" y="2055696"/>
            <a:ext cx="691680" cy="8173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>
            <a:stCxn id="75" idx="4"/>
            <a:endCxn id="74" idx="0"/>
          </p:cNvCxnSpPr>
          <p:nvPr/>
        </p:nvCxnSpPr>
        <p:spPr>
          <a:xfrm>
            <a:off x="7636981" y="2110770"/>
            <a:ext cx="0" cy="7200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橢圓 78"/>
          <p:cNvSpPr/>
          <p:nvPr/>
        </p:nvSpPr>
        <p:spPr>
          <a:xfrm>
            <a:off x="8109783" y="410615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80" name="橢圓 79"/>
          <p:cNvSpPr/>
          <p:nvPr/>
        </p:nvSpPr>
        <p:spPr>
          <a:xfrm>
            <a:off x="8685847" y="324205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81" name="橢圓 80"/>
          <p:cNvSpPr/>
          <p:nvPr/>
        </p:nvSpPr>
        <p:spPr>
          <a:xfrm>
            <a:off x="8685847" y="489823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cxnSp>
        <p:nvCxnSpPr>
          <p:cNvPr id="82" name="直線接點 81"/>
          <p:cNvCxnSpPr>
            <a:stCxn id="79" idx="0"/>
            <a:endCxn id="80" idx="3"/>
          </p:cNvCxnSpPr>
          <p:nvPr/>
        </p:nvCxnSpPr>
        <p:spPr>
          <a:xfrm flipV="1">
            <a:off x="8253799" y="3487905"/>
            <a:ext cx="474229" cy="6182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stCxn id="79" idx="4"/>
            <a:endCxn id="81" idx="1"/>
          </p:cNvCxnSpPr>
          <p:nvPr/>
        </p:nvCxnSpPr>
        <p:spPr>
          <a:xfrm>
            <a:off x="8253799" y="4394182"/>
            <a:ext cx="474229" cy="5462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/>
          <p:cNvCxnSpPr>
            <a:stCxn id="80" idx="4"/>
            <a:endCxn id="81" idx="0"/>
          </p:cNvCxnSpPr>
          <p:nvPr/>
        </p:nvCxnSpPr>
        <p:spPr>
          <a:xfrm>
            <a:off x="8829863" y="3530086"/>
            <a:ext cx="0" cy="13681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5762644" y="1340768"/>
            <a:ext cx="267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Biconnected</a:t>
            </a:r>
            <a:r>
              <a:rPr lang="en-US" altLang="zh-TW" dirty="0" smtClean="0"/>
              <a:t> components:</a:t>
            </a:r>
            <a:endParaRPr lang="zh-TW" altLang="en-US" dirty="0"/>
          </a:p>
        </p:txBody>
      </p:sp>
      <p:sp>
        <p:nvSpPr>
          <p:cNvPr id="55" name="橢圓 54"/>
          <p:cNvSpPr/>
          <p:nvPr/>
        </p:nvSpPr>
        <p:spPr>
          <a:xfrm>
            <a:off x="7965767" y="283085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284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36" grpId="0"/>
      <p:bldP spid="37" grpId="0"/>
      <p:bldP spid="60" grpId="0" animBg="1"/>
      <p:bldP spid="61" grpId="0" animBg="1"/>
      <p:bldP spid="63" grpId="0" animBg="1"/>
      <p:bldP spid="64" grpId="0" animBg="1"/>
      <p:bldP spid="65" grpId="0" animBg="1"/>
      <p:bldP spid="66" grpId="0" animBg="1"/>
      <p:bldP spid="71" grpId="0" animBg="1"/>
      <p:bldP spid="72" grpId="0" animBg="1"/>
      <p:bldP spid="74" grpId="0" animBg="1"/>
      <p:bldP spid="75" grpId="0" animBg="1"/>
      <p:bldP spid="76" grpId="0" animBg="1"/>
      <p:bldP spid="79" grpId="0" animBg="1"/>
      <p:bldP spid="80" grpId="0" animBg="1"/>
      <p:bldP spid="81" grpId="0" animBg="1"/>
      <p:bldP spid="5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1673" y="343604"/>
            <a:ext cx="8229600" cy="990600"/>
          </a:xfrm>
        </p:spPr>
        <p:txBody>
          <a:bodyPr/>
          <a:lstStyle/>
          <a:p>
            <a:r>
              <a:rPr lang="zh-TW" altLang="en-US" dirty="0" smtClean="0"/>
              <a:t>例子</a:t>
            </a:r>
            <a:r>
              <a:rPr lang="en-US" altLang="zh-TW" dirty="0" smtClean="0"/>
              <a:t>: </a:t>
            </a:r>
            <a:r>
              <a:rPr lang="zh-TW" altLang="en-US" dirty="0" smtClean="0"/>
              <a:t>資訊系館網路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222673"/>
            <a:ext cx="1716782" cy="1716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558" y="2348880"/>
            <a:ext cx="1716782" cy="1716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69206"/>
            <a:ext cx="1964407" cy="1964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418853"/>
            <a:ext cx="19050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橢圓 4"/>
          <p:cNvSpPr/>
          <p:nvPr/>
        </p:nvSpPr>
        <p:spPr>
          <a:xfrm>
            <a:off x="164715" y="4869134"/>
            <a:ext cx="158417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NTU CC</a:t>
            </a:r>
            <a:endParaRPr lang="zh-TW" altLang="en-US" dirty="0"/>
          </a:p>
        </p:txBody>
      </p:sp>
      <p:cxnSp>
        <p:nvCxnSpPr>
          <p:cNvPr id="8" name="直線接點 7"/>
          <p:cNvCxnSpPr>
            <a:endCxn id="5" idx="0"/>
          </p:cNvCxnSpPr>
          <p:nvPr/>
        </p:nvCxnSpPr>
        <p:spPr>
          <a:xfrm flipH="1">
            <a:off x="956803" y="2780928"/>
            <a:ext cx="792088" cy="20882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3075" idx="3"/>
            <a:endCxn id="3074" idx="1"/>
          </p:cNvCxnSpPr>
          <p:nvPr/>
        </p:nvCxnSpPr>
        <p:spPr>
          <a:xfrm flipV="1">
            <a:off x="3224039" y="2081064"/>
            <a:ext cx="843905" cy="5703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3075" idx="3"/>
            <a:endCxn id="6" idx="1"/>
          </p:cNvCxnSpPr>
          <p:nvPr/>
        </p:nvCxnSpPr>
        <p:spPr>
          <a:xfrm>
            <a:off x="3224039" y="2651410"/>
            <a:ext cx="867519" cy="5558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3074" idx="3"/>
            <a:endCxn id="3076" idx="1"/>
          </p:cNvCxnSpPr>
          <p:nvPr/>
        </p:nvCxnSpPr>
        <p:spPr>
          <a:xfrm flipV="1">
            <a:off x="5784726" y="1895103"/>
            <a:ext cx="731490" cy="1859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4926335" y="2204864"/>
            <a:ext cx="23614" cy="8640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72280" y="369633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1G </a:t>
            </a:r>
            <a:r>
              <a:rPr lang="zh-TW" altLang="en-US" dirty="0" smtClean="0"/>
              <a:t>光纖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547664" y="1896398"/>
            <a:ext cx="11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cisco 3750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999504" y="2714659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cisco 2960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346473" y="1555675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cisco 2960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110222" y="302260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215 </a:t>
            </a:r>
            <a:r>
              <a:rPr lang="zh-TW" altLang="en-US" dirty="0" smtClean="0"/>
              <a:t>機房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153311" y="129987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各樓層研討室</a:t>
            </a:r>
            <a:endParaRPr lang="zh-TW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241" y="4530365"/>
            <a:ext cx="1176722" cy="1176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602" y="4551887"/>
            <a:ext cx="1176722" cy="1176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365" y="4585355"/>
            <a:ext cx="1176722" cy="1176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直線接點 26"/>
          <p:cNvCxnSpPr>
            <a:endCxn id="34" idx="0"/>
          </p:cNvCxnSpPr>
          <p:nvPr/>
        </p:nvCxnSpPr>
        <p:spPr>
          <a:xfrm flipH="1">
            <a:off x="5784726" y="2265730"/>
            <a:ext cx="1811610" cy="2319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endCxn id="33" idx="0"/>
          </p:cNvCxnSpPr>
          <p:nvPr/>
        </p:nvCxnSpPr>
        <p:spPr>
          <a:xfrm flipH="1">
            <a:off x="7080963" y="2265730"/>
            <a:ext cx="515373" cy="22861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endCxn id="3077" idx="0"/>
          </p:cNvCxnSpPr>
          <p:nvPr/>
        </p:nvCxnSpPr>
        <p:spPr>
          <a:xfrm>
            <a:off x="7596336" y="2265730"/>
            <a:ext cx="801266" cy="2264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415687" y="5771180"/>
            <a:ext cx="4780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Where is the articulation point(s)?</a:t>
            </a:r>
          </a:p>
          <a:p>
            <a:r>
              <a:rPr lang="en-US" altLang="zh-TW" dirty="0" smtClean="0"/>
              <a:t>How do we eliminate them?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5368548" y="578944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PC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6854779" y="5777395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PC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8171418" y="578944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PC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7544601" y="10380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實驗室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2905671" y="1803417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1G </a:t>
            </a:r>
            <a:r>
              <a:rPr lang="zh-TW" altLang="en-US" dirty="0" smtClean="0"/>
              <a:t>網路線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075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DFS</a:t>
            </a:r>
            <a:r>
              <a:rPr lang="zh-TW" altLang="en-US" dirty="0" smtClean="0"/>
              <a:t>另一用途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可以用來</a:t>
            </a:r>
            <a:r>
              <a:rPr lang="zh-TW" altLang="en-US" dirty="0" smtClean="0"/>
              <a:t>尋找</a:t>
            </a:r>
            <a:r>
              <a:rPr lang="en-US" altLang="zh-TW" dirty="0" smtClean="0"/>
              <a:t>articulation point &amp; </a:t>
            </a:r>
            <a:r>
              <a:rPr lang="en-US" altLang="zh-TW" dirty="0" err="1" smtClean="0"/>
              <a:t>biconnected</a:t>
            </a:r>
            <a:r>
              <a:rPr lang="en-US" altLang="zh-TW" dirty="0" smtClean="0"/>
              <a:t> components</a:t>
            </a:r>
          </a:p>
          <a:p>
            <a:endParaRPr lang="en-US" altLang="zh-TW" dirty="0"/>
          </a:p>
          <a:p>
            <a:r>
              <a:rPr lang="zh-TW" altLang="en-US" dirty="0" smtClean="0"/>
              <a:t>怎麼用呢</a:t>
            </a:r>
            <a:r>
              <a:rPr lang="en-US" altLang="zh-TW" dirty="0" smtClean="0"/>
              <a:t>? </a:t>
            </a:r>
            <a:r>
              <a:rPr lang="zh-TW" altLang="en-US" dirty="0" smtClean="0"/>
              <a:t>首先先把</a:t>
            </a:r>
            <a:r>
              <a:rPr lang="en-US" altLang="zh-TW" dirty="0" smtClean="0"/>
              <a:t>graph</a:t>
            </a:r>
            <a:r>
              <a:rPr lang="zh-TW" altLang="en-US" dirty="0" smtClean="0"/>
              <a:t>做一次</a:t>
            </a:r>
            <a:r>
              <a:rPr lang="en-US" altLang="zh-TW" dirty="0" err="1" smtClean="0"/>
              <a:t>dfs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並標上順序</a:t>
            </a:r>
            <a:endParaRPr lang="en-US" altLang="zh-TW" dirty="0" smtClean="0"/>
          </a:p>
          <a:p>
            <a:r>
              <a:rPr lang="zh-TW" altLang="en-US" dirty="0" smtClean="0"/>
              <a:t>從哪個</a:t>
            </a:r>
            <a:r>
              <a:rPr lang="en-US" altLang="zh-TW" dirty="0" smtClean="0"/>
              <a:t>vertex</a:t>
            </a:r>
            <a:r>
              <a:rPr lang="zh-TW" altLang="en-US" dirty="0" smtClean="0"/>
              <a:t>開始不重要</a:t>
            </a:r>
            <a:r>
              <a:rPr lang="en-US" altLang="zh-TW" dirty="0" smtClean="0"/>
              <a:t>, edge</a:t>
            </a:r>
            <a:r>
              <a:rPr lang="zh-TW" altLang="en-US" dirty="0" smtClean="0"/>
              <a:t>順序也不重要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真的嗎</a:t>
            </a:r>
            <a:r>
              <a:rPr lang="en-US" altLang="zh-TW" dirty="0" smtClean="0"/>
              <a:t>? </a:t>
            </a:r>
            <a:r>
              <a:rPr lang="zh-TW" altLang="en-US" dirty="0" smtClean="0"/>
              <a:t>自己驗證看看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044130" y="476495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80034" y="562905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1692202" y="562905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1055962" y="375684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1064346" y="656515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204370" y="562905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3780434" y="476495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3780434" y="642114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3780434" y="375684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4860554" y="375039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</a:t>
            </a:r>
            <a:endParaRPr lang="zh-TW" altLang="en-US" dirty="0"/>
          </a:p>
        </p:txBody>
      </p:sp>
      <p:cxnSp>
        <p:nvCxnSpPr>
          <p:cNvPr id="14" name="直線接點 13"/>
          <p:cNvCxnSpPr>
            <a:stCxn id="7" idx="4"/>
            <a:endCxn id="4" idx="0"/>
          </p:cNvCxnSpPr>
          <p:nvPr/>
        </p:nvCxnSpPr>
        <p:spPr>
          <a:xfrm flipH="1">
            <a:off x="1188146" y="4044877"/>
            <a:ext cx="11832" cy="7200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4" idx="3"/>
            <a:endCxn id="5" idx="7"/>
          </p:cNvCxnSpPr>
          <p:nvPr/>
        </p:nvCxnSpPr>
        <p:spPr>
          <a:xfrm flipH="1">
            <a:off x="425885" y="5010808"/>
            <a:ext cx="660426" cy="6604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5" idx="5"/>
            <a:endCxn id="8" idx="1"/>
          </p:cNvCxnSpPr>
          <p:nvPr/>
        </p:nvCxnSpPr>
        <p:spPr>
          <a:xfrm>
            <a:off x="425885" y="5874904"/>
            <a:ext cx="680642" cy="7324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6" idx="3"/>
            <a:endCxn id="8" idx="7"/>
          </p:cNvCxnSpPr>
          <p:nvPr/>
        </p:nvCxnSpPr>
        <p:spPr>
          <a:xfrm flipH="1">
            <a:off x="1310197" y="5874904"/>
            <a:ext cx="424186" cy="7324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4" idx="5"/>
            <a:endCxn id="6" idx="1"/>
          </p:cNvCxnSpPr>
          <p:nvPr/>
        </p:nvCxnSpPr>
        <p:spPr>
          <a:xfrm>
            <a:off x="1289981" y="5010808"/>
            <a:ext cx="444402" cy="6604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6" idx="6"/>
            <a:endCxn id="9" idx="2"/>
          </p:cNvCxnSpPr>
          <p:nvPr/>
        </p:nvCxnSpPr>
        <p:spPr>
          <a:xfrm>
            <a:off x="1980234" y="5773069"/>
            <a:ext cx="12241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9" idx="0"/>
            <a:endCxn id="10" idx="3"/>
          </p:cNvCxnSpPr>
          <p:nvPr/>
        </p:nvCxnSpPr>
        <p:spPr>
          <a:xfrm flipV="1">
            <a:off x="3348386" y="5010808"/>
            <a:ext cx="474229" cy="6182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9" idx="4"/>
            <a:endCxn id="11" idx="1"/>
          </p:cNvCxnSpPr>
          <p:nvPr/>
        </p:nvCxnSpPr>
        <p:spPr>
          <a:xfrm>
            <a:off x="3348386" y="5917085"/>
            <a:ext cx="474229" cy="5462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0" idx="4"/>
            <a:endCxn id="11" idx="0"/>
          </p:cNvCxnSpPr>
          <p:nvPr/>
        </p:nvCxnSpPr>
        <p:spPr>
          <a:xfrm>
            <a:off x="3924450" y="5052989"/>
            <a:ext cx="0" cy="13681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10" idx="7"/>
            <a:endCxn id="13" idx="3"/>
          </p:cNvCxnSpPr>
          <p:nvPr/>
        </p:nvCxnSpPr>
        <p:spPr>
          <a:xfrm flipV="1">
            <a:off x="4026285" y="3996247"/>
            <a:ext cx="876450" cy="8108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2" idx="4"/>
            <a:endCxn id="10" idx="0"/>
          </p:cNvCxnSpPr>
          <p:nvPr/>
        </p:nvCxnSpPr>
        <p:spPr>
          <a:xfrm>
            <a:off x="3924450" y="4044877"/>
            <a:ext cx="0" cy="7200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1836218" y="531993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393443" y="642365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80034" y="525972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310197" y="453964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95922" y="387434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988346" y="525972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068466" y="621113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104470" y="476495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148586" y="375938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3427129" y="375938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9</a:t>
            </a:r>
            <a:endParaRPr lang="zh-TW" altLang="en-US" dirty="0"/>
          </a:p>
        </p:txBody>
      </p:sp>
      <p:cxnSp>
        <p:nvCxnSpPr>
          <p:cNvPr id="35" name="直線接點 34"/>
          <p:cNvCxnSpPr/>
          <p:nvPr/>
        </p:nvCxnSpPr>
        <p:spPr>
          <a:xfrm>
            <a:off x="1289981" y="5021519"/>
            <a:ext cx="444402" cy="66042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V="1">
            <a:off x="3348386" y="5021519"/>
            <a:ext cx="474229" cy="61824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投影片編號版面配置區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7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尋找</a:t>
            </a:r>
            <a:r>
              <a:rPr lang="en-US" altLang="zh-TW" dirty="0" smtClean="0"/>
              <a:t>articulation point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3538736" cy="4876800"/>
          </a:xfrm>
        </p:spPr>
        <p:txBody>
          <a:bodyPr>
            <a:normAutofit fontScale="92500"/>
          </a:bodyPr>
          <a:lstStyle/>
          <a:p>
            <a:r>
              <a:rPr lang="zh-TW" altLang="en-US" dirty="0" smtClean="0"/>
              <a:t>如果是</a:t>
            </a:r>
            <a:r>
              <a:rPr lang="en-US" altLang="zh-TW" dirty="0" smtClean="0"/>
              <a:t>root</a:t>
            </a:r>
            <a:r>
              <a:rPr lang="zh-TW" altLang="en-US" dirty="0" smtClean="0"/>
              <a:t>的話</a:t>
            </a:r>
            <a:r>
              <a:rPr lang="en-US" altLang="zh-TW" dirty="0" smtClean="0"/>
              <a:t>(</a:t>
            </a:r>
            <a:r>
              <a:rPr lang="zh-TW" altLang="en-US" dirty="0" smtClean="0"/>
              <a:t>開始做</a:t>
            </a:r>
            <a:r>
              <a:rPr lang="en-US" altLang="zh-TW" dirty="0" err="1" smtClean="0"/>
              <a:t>dfs</a:t>
            </a:r>
            <a:r>
              <a:rPr lang="zh-TW" altLang="en-US" dirty="0" smtClean="0"/>
              <a:t>的地方</a:t>
            </a:r>
            <a:r>
              <a:rPr lang="en-US" altLang="zh-TW" dirty="0" smtClean="0"/>
              <a:t>), </a:t>
            </a:r>
            <a:r>
              <a:rPr lang="zh-TW" altLang="en-US" dirty="0" smtClean="0"/>
              <a:t>且有</a:t>
            </a:r>
            <a:r>
              <a:rPr lang="zh-TW" altLang="en-US" dirty="0"/>
              <a:t>超過一個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children </a:t>
            </a:r>
            <a:r>
              <a:rPr lang="en-US" altLang="zh-TW" dirty="0" smtClean="0">
                <a:sym typeface="Wingdings" pitchFamily="2" charset="2"/>
              </a:rPr>
              <a:t></a:t>
            </a:r>
            <a:r>
              <a:rPr lang="zh-TW" altLang="en-US" dirty="0" smtClean="0">
                <a:sym typeface="Wingdings" pitchFamily="2" charset="2"/>
              </a:rPr>
              <a:t>是</a:t>
            </a:r>
            <a:r>
              <a:rPr lang="en-US" altLang="zh-TW" dirty="0" smtClean="0">
                <a:sym typeface="Wingdings" pitchFamily="2" charset="2"/>
              </a:rPr>
              <a:t>articulation point</a:t>
            </a:r>
          </a:p>
          <a:p>
            <a:r>
              <a:rPr lang="zh-TW" altLang="en-US" dirty="0">
                <a:sym typeface="Wingdings" pitchFamily="2" charset="2"/>
              </a:rPr>
              <a:t>如果</a:t>
            </a:r>
            <a:r>
              <a:rPr lang="zh-TW" altLang="en-US" dirty="0" smtClean="0">
                <a:sym typeface="Wingdings" pitchFamily="2" charset="2"/>
              </a:rPr>
              <a:t>不是</a:t>
            </a:r>
            <a:r>
              <a:rPr lang="en-US" altLang="zh-TW" dirty="0" smtClean="0">
                <a:sym typeface="Wingdings" pitchFamily="2" charset="2"/>
              </a:rPr>
              <a:t>root:</a:t>
            </a:r>
          </a:p>
          <a:p>
            <a:r>
              <a:rPr lang="zh-TW" altLang="en-US" dirty="0" smtClean="0">
                <a:sym typeface="Wingdings" pitchFamily="2" charset="2"/>
              </a:rPr>
              <a:t>當有</a:t>
            </a:r>
            <a:r>
              <a:rPr lang="zh-TW" altLang="en-US" dirty="0">
                <a:sym typeface="Wingdings" pitchFamily="2" charset="2"/>
              </a:rPr>
              <a:t>一個以上的</a:t>
            </a:r>
            <a:r>
              <a:rPr lang="zh-TW" altLang="en-US" dirty="0" smtClean="0">
                <a:sym typeface="Wingdings" pitchFamily="2" charset="2"/>
              </a:rPr>
              <a:t>小孩</a:t>
            </a:r>
            <a:r>
              <a:rPr lang="en-US" altLang="zh-TW" dirty="0" smtClean="0">
                <a:sym typeface="Wingdings" pitchFamily="2" charset="2"/>
              </a:rPr>
              <a:t>, </a:t>
            </a:r>
            <a:r>
              <a:rPr lang="zh-TW" altLang="en-US" dirty="0" smtClean="0">
                <a:sym typeface="Wingdings" pitchFamily="2" charset="2"/>
              </a:rPr>
              <a:t>無法沿著它自己的小孩及一條</a:t>
            </a:r>
            <a:r>
              <a:rPr lang="en-US" altLang="zh-TW" dirty="0" err="1" smtClean="0">
                <a:sym typeface="Wingdings" pitchFamily="2" charset="2"/>
              </a:rPr>
              <a:t>nontree</a:t>
            </a:r>
            <a:r>
              <a:rPr lang="en-US" altLang="zh-TW" dirty="0" smtClean="0">
                <a:sym typeface="Wingdings" pitchFamily="2" charset="2"/>
              </a:rPr>
              <a:t> edge (back edge)</a:t>
            </a:r>
            <a:r>
              <a:rPr lang="zh-TW" altLang="en-US" dirty="0" smtClean="0">
                <a:sym typeface="Wingdings" pitchFamily="2" charset="2"/>
              </a:rPr>
              <a:t>到達它的祖先的時候</a:t>
            </a:r>
            <a:r>
              <a:rPr lang="en-US" altLang="zh-TW" dirty="0" smtClean="0">
                <a:sym typeface="Wingdings" pitchFamily="2" charset="2"/>
              </a:rPr>
              <a:t>, </a:t>
            </a:r>
            <a:r>
              <a:rPr lang="zh-TW" altLang="en-US" dirty="0" smtClean="0">
                <a:sym typeface="Wingdings" pitchFamily="2" charset="2"/>
              </a:rPr>
              <a:t>則為</a:t>
            </a:r>
            <a:r>
              <a:rPr lang="en-US" altLang="zh-TW" dirty="0" smtClean="0">
                <a:sym typeface="Wingdings" pitchFamily="2" charset="2"/>
              </a:rPr>
              <a:t>articulation point</a:t>
            </a:r>
          </a:p>
          <a:p>
            <a:r>
              <a:rPr lang="en-US" altLang="zh-TW" dirty="0" smtClean="0">
                <a:sym typeface="Wingdings" pitchFamily="2" charset="2"/>
              </a:rPr>
              <a:t>back edge: </a:t>
            </a:r>
            <a:r>
              <a:rPr lang="zh-TW" altLang="en-US" dirty="0" smtClean="0">
                <a:sym typeface="Wingdings" pitchFamily="2" charset="2"/>
              </a:rPr>
              <a:t>一條</a:t>
            </a:r>
            <a:r>
              <a:rPr lang="en-US" altLang="zh-TW" dirty="0" smtClean="0">
                <a:sym typeface="Wingdings" pitchFamily="2" charset="2"/>
              </a:rPr>
              <a:t>edge (</a:t>
            </a:r>
            <a:r>
              <a:rPr lang="en-US" altLang="zh-TW" dirty="0" err="1" smtClean="0">
                <a:sym typeface="Wingdings" pitchFamily="2" charset="2"/>
              </a:rPr>
              <a:t>u,v</a:t>
            </a:r>
            <a:r>
              <a:rPr lang="en-US" altLang="zh-TW" dirty="0" smtClean="0">
                <a:sym typeface="Wingdings" pitchFamily="2" charset="2"/>
              </a:rPr>
              <a:t>), u</a:t>
            </a:r>
            <a:r>
              <a:rPr lang="zh-TW" altLang="en-US" dirty="0" smtClean="0">
                <a:sym typeface="Wingdings" pitchFamily="2" charset="2"/>
              </a:rPr>
              <a:t>是</a:t>
            </a:r>
            <a:r>
              <a:rPr lang="en-US" altLang="zh-TW" dirty="0" smtClean="0">
                <a:sym typeface="Wingdings" pitchFamily="2" charset="2"/>
              </a:rPr>
              <a:t>v</a:t>
            </a:r>
            <a:r>
              <a:rPr lang="zh-TW" altLang="en-US" dirty="0" smtClean="0">
                <a:sym typeface="Wingdings" pitchFamily="2" charset="2"/>
              </a:rPr>
              <a:t>的祖先或者</a:t>
            </a:r>
            <a:r>
              <a:rPr lang="en-US" altLang="zh-TW" dirty="0" smtClean="0">
                <a:sym typeface="Wingdings" pitchFamily="2" charset="2"/>
              </a:rPr>
              <a:t>v</a:t>
            </a:r>
            <a:r>
              <a:rPr lang="zh-TW" altLang="en-US" dirty="0" smtClean="0">
                <a:sym typeface="Wingdings" pitchFamily="2" charset="2"/>
              </a:rPr>
              <a:t>是</a:t>
            </a:r>
            <a:r>
              <a:rPr lang="en-US" altLang="zh-TW" dirty="0" smtClean="0">
                <a:sym typeface="Wingdings" pitchFamily="2" charset="2"/>
              </a:rPr>
              <a:t>u</a:t>
            </a:r>
            <a:r>
              <a:rPr lang="zh-TW" altLang="en-US" dirty="0" smtClean="0">
                <a:sym typeface="Wingdings" pitchFamily="2" charset="2"/>
              </a:rPr>
              <a:t>的祖先</a:t>
            </a:r>
            <a:r>
              <a:rPr lang="en-US" altLang="zh-TW" dirty="0" smtClean="0">
                <a:sym typeface="Wingdings" pitchFamily="2" charset="2"/>
              </a:rPr>
              <a:t>.</a:t>
            </a:r>
          </a:p>
          <a:p>
            <a:endParaRPr lang="en-US" altLang="zh-TW" dirty="0" smtClean="0">
              <a:sym typeface="Wingdings" pitchFamily="2" charset="2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6012160" y="22768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4932040" y="29249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4940424" y="364502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4948808" y="436510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4957192" y="50131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7164288" y="29249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7164288" y="364502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7172672" y="436319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7164288" y="50131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8100392" y="50131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cxnSp>
        <p:nvCxnSpPr>
          <p:cNvPr id="15" name="直線接點 14"/>
          <p:cNvCxnSpPr>
            <a:stCxn id="4" idx="3"/>
            <a:endCxn id="5" idx="7"/>
          </p:cNvCxnSpPr>
          <p:nvPr/>
        </p:nvCxnSpPr>
        <p:spPr>
          <a:xfrm flipH="1">
            <a:off x="5177891" y="2522723"/>
            <a:ext cx="876450" cy="4444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4" idx="5"/>
            <a:endCxn id="9" idx="1"/>
          </p:cNvCxnSpPr>
          <p:nvPr/>
        </p:nvCxnSpPr>
        <p:spPr>
          <a:xfrm>
            <a:off x="6258011" y="2522723"/>
            <a:ext cx="948458" cy="4444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5" idx="4"/>
            <a:endCxn id="6" idx="0"/>
          </p:cNvCxnSpPr>
          <p:nvPr/>
        </p:nvCxnSpPr>
        <p:spPr>
          <a:xfrm>
            <a:off x="5076056" y="3212976"/>
            <a:ext cx="8384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9" idx="4"/>
            <a:endCxn id="10" idx="0"/>
          </p:cNvCxnSpPr>
          <p:nvPr/>
        </p:nvCxnSpPr>
        <p:spPr>
          <a:xfrm>
            <a:off x="7308304" y="3212976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6" idx="4"/>
            <a:endCxn id="7" idx="0"/>
          </p:cNvCxnSpPr>
          <p:nvPr/>
        </p:nvCxnSpPr>
        <p:spPr>
          <a:xfrm>
            <a:off x="5084440" y="3933056"/>
            <a:ext cx="8384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7" idx="4"/>
            <a:endCxn id="8" idx="0"/>
          </p:cNvCxnSpPr>
          <p:nvPr/>
        </p:nvCxnSpPr>
        <p:spPr>
          <a:xfrm>
            <a:off x="5092824" y="4653136"/>
            <a:ext cx="8384" cy="3600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0" idx="4"/>
            <a:endCxn id="11" idx="0"/>
          </p:cNvCxnSpPr>
          <p:nvPr/>
        </p:nvCxnSpPr>
        <p:spPr>
          <a:xfrm>
            <a:off x="7308304" y="3933056"/>
            <a:ext cx="8384" cy="4301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1" idx="4"/>
            <a:endCxn id="12" idx="0"/>
          </p:cNvCxnSpPr>
          <p:nvPr/>
        </p:nvCxnSpPr>
        <p:spPr>
          <a:xfrm flipH="1">
            <a:off x="7308304" y="4651226"/>
            <a:ext cx="8384" cy="3619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1" idx="5"/>
            <a:endCxn id="13" idx="1"/>
          </p:cNvCxnSpPr>
          <p:nvPr/>
        </p:nvCxnSpPr>
        <p:spPr>
          <a:xfrm>
            <a:off x="7418523" y="4609045"/>
            <a:ext cx="724050" cy="4463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手繪多邊形 37"/>
          <p:cNvSpPr/>
          <p:nvPr/>
        </p:nvSpPr>
        <p:spPr>
          <a:xfrm>
            <a:off x="7458075" y="3152775"/>
            <a:ext cx="503878" cy="1295400"/>
          </a:xfrm>
          <a:custGeom>
            <a:avLst/>
            <a:gdLst>
              <a:gd name="connsiteX0" fmla="*/ 9525 w 503878"/>
              <a:gd name="connsiteY0" fmla="*/ 1295400 h 1295400"/>
              <a:gd name="connsiteX1" fmla="*/ 438150 w 503878"/>
              <a:gd name="connsiteY1" fmla="*/ 942975 h 1295400"/>
              <a:gd name="connsiteX2" fmla="*/ 457200 w 503878"/>
              <a:gd name="connsiteY2" fmla="*/ 285750 h 1295400"/>
              <a:gd name="connsiteX3" fmla="*/ 0 w 503878"/>
              <a:gd name="connsiteY3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878" h="1295400">
                <a:moveTo>
                  <a:pt x="9525" y="1295400"/>
                </a:moveTo>
                <a:cubicBezTo>
                  <a:pt x="186531" y="1203325"/>
                  <a:pt x="363537" y="1111250"/>
                  <a:pt x="438150" y="942975"/>
                </a:cubicBezTo>
                <a:cubicBezTo>
                  <a:pt x="512763" y="774700"/>
                  <a:pt x="530225" y="442912"/>
                  <a:pt x="457200" y="285750"/>
                </a:cubicBezTo>
                <a:cubicBezTo>
                  <a:pt x="384175" y="128587"/>
                  <a:pt x="192087" y="64293"/>
                  <a:pt x="0" y="0"/>
                </a:cubicBezTo>
              </a:path>
            </a:pathLst>
          </a:cu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5902697" y="189307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4772768" y="256025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4725143" y="340819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5246365" y="423971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4607965" y="501317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7458075" y="271289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7452320" y="35637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6850973" y="432445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6880236" y="497252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8388424" y="49411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50" name="手繪多邊形 49"/>
          <p:cNvSpPr/>
          <p:nvPr/>
        </p:nvSpPr>
        <p:spPr>
          <a:xfrm>
            <a:off x="4376032" y="2389209"/>
            <a:ext cx="1643768" cy="2135166"/>
          </a:xfrm>
          <a:custGeom>
            <a:avLst/>
            <a:gdLst>
              <a:gd name="connsiteX0" fmla="*/ 586493 w 1643768"/>
              <a:gd name="connsiteY0" fmla="*/ 2135166 h 2135166"/>
              <a:gd name="connsiteX1" fmla="*/ 5468 w 1643768"/>
              <a:gd name="connsiteY1" fmla="*/ 1030266 h 2135166"/>
              <a:gd name="connsiteX2" fmla="*/ 376943 w 1643768"/>
              <a:gd name="connsiteY2" fmla="*/ 163491 h 2135166"/>
              <a:gd name="connsiteX3" fmla="*/ 1643768 w 1643768"/>
              <a:gd name="connsiteY3" fmla="*/ 1566 h 2135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3768" h="2135166">
                <a:moveTo>
                  <a:pt x="586493" y="2135166"/>
                </a:moveTo>
                <a:cubicBezTo>
                  <a:pt x="313443" y="1747022"/>
                  <a:pt x="40393" y="1358878"/>
                  <a:pt x="5468" y="1030266"/>
                </a:cubicBezTo>
                <a:cubicBezTo>
                  <a:pt x="-29457" y="701653"/>
                  <a:pt x="103893" y="334941"/>
                  <a:pt x="376943" y="163491"/>
                </a:cubicBezTo>
                <a:cubicBezTo>
                  <a:pt x="649993" y="-7959"/>
                  <a:pt x="1146880" y="-3197"/>
                  <a:pt x="1643768" y="1566"/>
                </a:cubicBezTo>
              </a:path>
            </a:pathLst>
          </a:cu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投影片編號版面配置區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65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尋找</a:t>
            </a:r>
            <a:r>
              <a:rPr lang="en-US" altLang="zh-TW" dirty="0" smtClean="0"/>
              <a:t>articulation point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定義</a:t>
            </a:r>
            <a:r>
              <a:rPr lang="zh-TW" altLang="en-US" dirty="0" smtClean="0"/>
              <a:t>一些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來找</a:t>
            </a:r>
            <a:r>
              <a:rPr lang="en-US" altLang="zh-TW" dirty="0" smtClean="0"/>
              <a:t>articulation point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low(u)=min{</a:t>
            </a:r>
            <a:r>
              <a:rPr lang="en-US" altLang="zh-TW" dirty="0" err="1" smtClean="0"/>
              <a:t>u.d</a:t>
            </a:r>
            <a:r>
              <a:rPr lang="en-US" altLang="zh-TW" dirty="0" smtClean="0"/>
              <a:t>, min{low(w)|w is a child of u}, min{</a:t>
            </a:r>
            <a:r>
              <a:rPr lang="en-US" altLang="zh-TW" dirty="0" err="1" smtClean="0"/>
              <a:t>w.d</a:t>
            </a:r>
            <a:r>
              <a:rPr lang="en-US" altLang="zh-TW" dirty="0" smtClean="0"/>
              <a:t>| (</a:t>
            </a:r>
            <a:r>
              <a:rPr lang="en-US" altLang="zh-TW" dirty="0" err="1" smtClean="0"/>
              <a:t>u,w</a:t>
            </a:r>
            <a:r>
              <a:rPr lang="en-US" altLang="zh-TW" dirty="0" smtClean="0"/>
              <a:t>) is a back edge}}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41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Depth-first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當可能的時候</a:t>
            </a:r>
            <a:r>
              <a:rPr lang="en-US" altLang="zh-TW" dirty="0" smtClean="0"/>
              <a:t>, </a:t>
            </a:r>
            <a:r>
              <a:rPr lang="zh-TW" altLang="en-US" dirty="0" smtClean="0"/>
              <a:t>就往更深的地方找去 </a:t>
            </a:r>
            <a:r>
              <a:rPr lang="en-US" altLang="zh-TW" dirty="0" smtClean="0">
                <a:sym typeface="Wingdings" pitchFamily="2" charset="2"/>
              </a:rPr>
              <a:t> Depth-first</a:t>
            </a:r>
          </a:p>
          <a:p>
            <a:endParaRPr lang="en-US" altLang="zh-TW" dirty="0">
              <a:sym typeface="Wingdings" pitchFamily="2" charset="2"/>
            </a:endParaRPr>
          </a:p>
          <a:p>
            <a:r>
              <a:rPr lang="zh-TW" altLang="en-US" dirty="0" smtClean="0">
                <a:sym typeface="Wingdings" pitchFamily="2" charset="2"/>
              </a:rPr>
              <a:t>和</a:t>
            </a:r>
            <a:r>
              <a:rPr lang="en-US" altLang="zh-TW" dirty="0" smtClean="0">
                <a:sym typeface="Wingdings" pitchFamily="2" charset="2"/>
              </a:rPr>
              <a:t>Breadth-first Search</a:t>
            </a:r>
            <a:r>
              <a:rPr lang="zh-TW" altLang="en-US" dirty="0" smtClean="0">
                <a:sym typeface="Wingdings" pitchFamily="2" charset="2"/>
              </a:rPr>
              <a:t>不同的地方</a:t>
            </a:r>
            <a:r>
              <a:rPr lang="en-US" altLang="zh-TW" dirty="0" smtClean="0">
                <a:sym typeface="Wingdings" pitchFamily="2" charset="2"/>
              </a:rPr>
              <a:t>:</a:t>
            </a:r>
            <a:r>
              <a:rPr lang="zh-TW" altLang="en-US" dirty="0" smtClean="0">
                <a:sym typeface="Wingdings" pitchFamily="2" charset="2"/>
              </a:rPr>
              <a:t> </a:t>
            </a:r>
            <a:endParaRPr lang="en-US" altLang="zh-TW" dirty="0" smtClean="0">
              <a:sym typeface="Wingdings" pitchFamily="2" charset="2"/>
            </a:endParaRPr>
          </a:p>
          <a:p>
            <a:r>
              <a:rPr lang="zh-TW" altLang="en-US" dirty="0" smtClean="0">
                <a:sym typeface="Wingdings" pitchFamily="2" charset="2"/>
              </a:rPr>
              <a:t>會長</a:t>
            </a:r>
            <a:r>
              <a:rPr lang="zh-TW" altLang="en-US" dirty="0">
                <a:sym typeface="Wingdings" pitchFamily="2" charset="2"/>
              </a:rPr>
              <a:t>出</a:t>
            </a:r>
            <a:r>
              <a:rPr lang="zh-TW" altLang="en-US" dirty="0" smtClean="0">
                <a:sym typeface="Wingdings" pitchFamily="2" charset="2"/>
              </a:rPr>
              <a:t>一個</a:t>
            </a:r>
            <a:r>
              <a:rPr lang="en-US" altLang="zh-TW" dirty="0" smtClean="0">
                <a:sym typeface="Wingdings" pitchFamily="2" charset="2"/>
              </a:rPr>
              <a:t>forest (</a:t>
            </a:r>
            <a:r>
              <a:rPr lang="zh-TW" altLang="en-US" dirty="0" smtClean="0">
                <a:sym typeface="Wingdings" pitchFamily="2" charset="2"/>
              </a:rPr>
              <a:t>多棵樹</a:t>
            </a:r>
            <a:r>
              <a:rPr lang="en-US" altLang="zh-TW" dirty="0" smtClean="0">
                <a:sym typeface="Wingdings" pitchFamily="2" charset="2"/>
              </a:rPr>
              <a:t>)</a:t>
            </a:r>
          </a:p>
          <a:p>
            <a:r>
              <a:rPr lang="zh-TW" altLang="en-US" dirty="0"/>
              <a:t>會</a:t>
            </a:r>
            <a:r>
              <a:rPr lang="zh-TW" altLang="en-US" dirty="0" smtClean="0"/>
              <a:t>記錄</a:t>
            </a:r>
            <a:r>
              <a:rPr lang="en-US" altLang="zh-TW" dirty="0" smtClean="0"/>
              <a:t>timestamp: </a:t>
            </a:r>
            <a:r>
              <a:rPr lang="zh-TW" altLang="en-US" dirty="0" smtClean="0"/>
              <a:t>開始找到的時間</a:t>
            </a:r>
            <a:r>
              <a:rPr lang="en-US" altLang="zh-TW" dirty="0" smtClean="0"/>
              <a:t>(</a:t>
            </a:r>
            <a:r>
              <a:rPr lang="zh-TW" altLang="en-US" dirty="0" smtClean="0"/>
              <a:t>變成灰色</a:t>
            </a:r>
            <a:r>
              <a:rPr lang="en-US" altLang="zh-TW" dirty="0" smtClean="0"/>
              <a:t>)</a:t>
            </a:r>
            <a:r>
              <a:rPr lang="zh-TW" altLang="en-US" dirty="0" smtClean="0"/>
              <a:t>和完成所有和它相鄰的</a:t>
            </a:r>
            <a:r>
              <a:rPr lang="en-US" altLang="zh-TW" dirty="0" smtClean="0"/>
              <a:t>vertex</a:t>
            </a:r>
            <a:r>
              <a:rPr lang="zh-TW" altLang="en-US" dirty="0" smtClean="0"/>
              <a:t>的時間</a:t>
            </a:r>
            <a:r>
              <a:rPr lang="en-US" altLang="zh-TW" dirty="0" smtClean="0"/>
              <a:t>(</a:t>
            </a:r>
            <a:r>
              <a:rPr lang="zh-TW" altLang="en-US" dirty="0" smtClean="0"/>
              <a:t>變成黑色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74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尋找</a:t>
            </a:r>
            <a:r>
              <a:rPr lang="en-US" altLang="zh-TW" dirty="0" smtClean="0"/>
              <a:t>articulation point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內容版面配置區 39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3826768" cy="3701008"/>
              </a:xfrm>
            </p:spPr>
            <p:txBody>
              <a:bodyPr/>
              <a:lstStyle/>
              <a:p>
                <a:r>
                  <a:rPr lang="zh-TW" altLang="en-US" dirty="0" smtClean="0"/>
                  <a:t>當某</a:t>
                </a:r>
                <a:r>
                  <a:rPr lang="en-US" altLang="zh-TW" dirty="0" smtClean="0"/>
                  <a:t>vertex v</a:t>
                </a:r>
                <a:r>
                  <a:rPr lang="zh-TW" altLang="en-US" dirty="0" smtClean="0"/>
                  <a:t>有任何一個</a:t>
                </a:r>
                <a:r>
                  <a:rPr lang="en-US" altLang="zh-TW" dirty="0" smtClean="0"/>
                  <a:t>child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low</a:t>
                </a:r>
                <a:r>
                  <a:rPr lang="zh-TW" altLang="en-US" dirty="0" smtClean="0"/>
                  <a:t>值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≥</m:t>
                    </m:r>
                  </m:oMath>
                </a14:m>
                <a:r>
                  <a:rPr lang="en-US" altLang="zh-TW" dirty="0" err="1" smtClean="0"/>
                  <a:t>v.d</a:t>
                </a:r>
                <a:r>
                  <a:rPr lang="zh-TW" altLang="en-US" dirty="0" smtClean="0"/>
                  <a:t>時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則</a:t>
                </a:r>
                <a:r>
                  <a:rPr lang="en-US" altLang="zh-TW" dirty="0" smtClean="0"/>
                  <a:t>v</a:t>
                </a:r>
                <a:r>
                  <a:rPr lang="zh-TW" altLang="en-US" dirty="0" smtClean="0"/>
                  <a:t>為</a:t>
                </a:r>
                <a:r>
                  <a:rPr lang="en-US" altLang="zh-TW" dirty="0" smtClean="0"/>
                  <a:t>articulation point</a:t>
                </a:r>
              </a:p>
              <a:p>
                <a:endParaRPr lang="en-US" altLang="zh-TW" dirty="0" smtClean="0"/>
              </a:p>
            </p:txBody>
          </p:sp>
        </mc:Choice>
        <mc:Fallback>
          <p:sp>
            <p:nvSpPr>
              <p:cNvPr id="40" name="內容版面配置區 3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3826768" cy="3701008"/>
              </a:xfrm>
              <a:blipFill rotWithShape="1">
                <a:blip r:embed="rId2"/>
                <a:stretch>
                  <a:fillRect l="-1274" t="-1483" r="-23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投影片編號版面配置區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4" name="橢圓 3"/>
          <p:cNvSpPr/>
          <p:nvPr/>
        </p:nvSpPr>
        <p:spPr>
          <a:xfrm>
            <a:off x="6205985" y="193372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5125865" y="258180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5134249" y="330188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142633" y="402196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5151017" y="467003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7358113" y="258180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7358113" y="330188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7366497" y="402005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7358113" y="467003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8294217" y="467003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cxnSp>
        <p:nvCxnSpPr>
          <p:cNvPr id="14" name="直線接點 13"/>
          <p:cNvCxnSpPr>
            <a:stCxn id="4" idx="3"/>
            <a:endCxn id="5" idx="7"/>
          </p:cNvCxnSpPr>
          <p:nvPr/>
        </p:nvCxnSpPr>
        <p:spPr>
          <a:xfrm flipH="1">
            <a:off x="5371716" y="2179580"/>
            <a:ext cx="876450" cy="4444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4" idx="5"/>
            <a:endCxn id="9" idx="1"/>
          </p:cNvCxnSpPr>
          <p:nvPr/>
        </p:nvCxnSpPr>
        <p:spPr>
          <a:xfrm>
            <a:off x="6451836" y="2179580"/>
            <a:ext cx="948458" cy="4444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5" idx="4"/>
            <a:endCxn id="6" idx="0"/>
          </p:cNvCxnSpPr>
          <p:nvPr/>
        </p:nvCxnSpPr>
        <p:spPr>
          <a:xfrm>
            <a:off x="5269881" y="2869833"/>
            <a:ext cx="8384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9" idx="4"/>
            <a:endCxn id="10" idx="0"/>
          </p:cNvCxnSpPr>
          <p:nvPr/>
        </p:nvCxnSpPr>
        <p:spPr>
          <a:xfrm>
            <a:off x="7502129" y="2869833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6" idx="4"/>
            <a:endCxn id="7" idx="0"/>
          </p:cNvCxnSpPr>
          <p:nvPr/>
        </p:nvCxnSpPr>
        <p:spPr>
          <a:xfrm>
            <a:off x="5278265" y="3589913"/>
            <a:ext cx="8384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7" idx="4"/>
            <a:endCxn id="8" idx="0"/>
          </p:cNvCxnSpPr>
          <p:nvPr/>
        </p:nvCxnSpPr>
        <p:spPr>
          <a:xfrm>
            <a:off x="5286649" y="4309993"/>
            <a:ext cx="8384" cy="3600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0" idx="4"/>
            <a:endCxn id="11" idx="0"/>
          </p:cNvCxnSpPr>
          <p:nvPr/>
        </p:nvCxnSpPr>
        <p:spPr>
          <a:xfrm>
            <a:off x="7502129" y="3589913"/>
            <a:ext cx="8384" cy="4301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11" idx="4"/>
            <a:endCxn id="12" idx="0"/>
          </p:cNvCxnSpPr>
          <p:nvPr/>
        </p:nvCxnSpPr>
        <p:spPr>
          <a:xfrm flipH="1">
            <a:off x="7502129" y="4308083"/>
            <a:ext cx="8384" cy="3619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1" idx="5"/>
            <a:endCxn id="13" idx="1"/>
          </p:cNvCxnSpPr>
          <p:nvPr/>
        </p:nvCxnSpPr>
        <p:spPr>
          <a:xfrm>
            <a:off x="7612348" y="4265902"/>
            <a:ext cx="724050" cy="4463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手繪多邊形 23"/>
          <p:cNvSpPr/>
          <p:nvPr/>
        </p:nvSpPr>
        <p:spPr>
          <a:xfrm>
            <a:off x="7651900" y="2809632"/>
            <a:ext cx="503878" cy="1295400"/>
          </a:xfrm>
          <a:custGeom>
            <a:avLst/>
            <a:gdLst>
              <a:gd name="connsiteX0" fmla="*/ 9525 w 503878"/>
              <a:gd name="connsiteY0" fmla="*/ 1295400 h 1295400"/>
              <a:gd name="connsiteX1" fmla="*/ 438150 w 503878"/>
              <a:gd name="connsiteY1" fmla="*/ 942975 h 1295400"/>
              <a:gd name="connsiteX2" fmla="*/ 457200 w 503878"/>
              <a:gd name="connsiteY2" fmla="*/ 285750 h 1295400"/>
              <a:gd name="connsiteX3" fmla="*/ 0 w 503878"/>
              <a:gd name="connsiteY3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878" h="1295400">
                <a:moveTo>
                  <a:pt x="9525" y="1295400"/>
                </a:moveTo>
                <a:cubicBezTo>
                  <a:pt x="186531" y="1203325"/>
                  <a:pt x="363537" y="1111250"/>
                  <a:pt x="438150" y="942975"/>
                </a:cubicBezTo>
                <a:cubicBezTo>
                  <a:pt x="512763" y="774700"/>
                  <a:pt x="530225" y="442912"/>
                  <a:pt x="457200" y="285750"/>
                </a:cubicBezTo>
                <a:cubicBezTo>
                  <a:pt x="384175" y="128587"/>
                  <a:pt x="192087" y="64293"/>
                  <a:pt x="0" y="0"/>
                </a:cubicBezTo>
              </a:path>
            </a:pathLst>
          </a:cu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6096522" y="154993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966593" y="221711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918968" y="306504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440190" y="389657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4801790" y="467003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651900" y="236975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7646145" y="32205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7044798" y="398131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7074061" y="462938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8582249" y="45979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37" name="手繪多邊形 36"/>
          <p:cNvSpPr/>
          <p:nvPr/>
        </p:nvSpPr>
        <p:spPr>
          <a:xfrm>
            <a:off x="4562217" y="1971533"/>
            <a:ext cx="1643768" cy="2135166"/>
          </a:xfrm>
          <a:custGeom>
            <a:avLst/>
            <a:gdLst>
              <a:gd name="connsiteX0" fmla="*/ 586493 w 1643768"/>
              <a:gd name="connsiteY0" fmla="*/ 2135166 h 2135166"/>
              <a:gd name="connsiteX1" fmla="*/ 5468 w 1643768"/>
              <a:gd name="connsiteY1" fmla="*/ 1030266 h 2135166"/>
              <a:gd name="connsiteX2" fmla="*/ 376943 w 1643768"/>
              <a:gd name="connsiteY2" fmla="*/ 163491 h 2135166"/>
              <a:gd name="connsiteX3" fmla="*/ 1643768 w 1643768"/>
              <a:gd name="connsiteY3" fmla="*/ 1566 h 2135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3768" h="2135166">
                <a:moveTo>
                  <a:pt x="586493" y="2135166"/>
                </a:moveTo>
                <a:cubicBezTo>
                  <a:pt x="313443" y="1747022"/>
                  <a:pt x="40393" y="1358878"/>
                  <a:pt x="5468" y="1030266"/>
                </a:cubicBezTo>
                <a:cubicBezTo>
                  <a:pt x="-29457" y="701653"/>
                  <a:pt x="103893" y="334941"/>
                  <a:pt x="376943" y="163491"/>
                </a:cubicBezTo>
                <a:cubicBezTo>
                  <a:pt x="649993" y="-7959"/>
                  <a:pt x="1146880" y="-3197"/>
                  <a:pt x="1643768" y="1566"/>
                </a:cubicBezTo>
              </a:path>
            </a:pathLst>
          </a:cu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1" name="內容版面配置區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3014302"/>
              </p:ext>
            </p:extLst>
          </p:nvPr>
        </p:nvGraphicFramePr>
        <p:xfrm>
          <a:off x="505896" y="5589240"/>
          <a:ext cx="822959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v.d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low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83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Minimum cost spanning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</a:t>
            </a:r>
            <a:r>
              <a:rPr lang="en-US" altLang="zh-TW" dirty="0" smtClean="0"/>
              <a:t>graph</a:t>
            </a:r>
            <a:r>
              <a:rPr lang="zh-TW" altLang="en-US" dirty="0" smtClean="0"/>
              <a:t>可能有多個</a:t>
            </a:r>
            <a:r>
              <a:rPr lang="en-US" altLang="zh-TW" dirty="0" smtClean="0"/>
              <a:t>spanning tree</a:t>
            </a:r>
          </a:p>
          <a:p>
            <a:r>
              <a:rPr lang="zh-TW" altLang="en-US" dirty="0" smtClean="0"/>
              <a:t>假設每個</a:t>
            </a:r>
            <a:r>
              <a:rPr lang="en-US" altLang="zh-TW" dirty="0" smtClean="0"/>
              <a:t>edge</a:t>
            </a:r>
            <a:r>
              <a:rPr lang="zh-TW" altLang="en-US" dirty="0" smtClean="0"/>
              <a:t>上面都有</a:t>
            </a:r>
            <a:r>
              <a:rPr lang="en-US" altLang="zh-TW" dirty="0" smtClean="0"/>
              <a:t>cost</a:t>
            </a:r>
          </a:p>
          <a:p>
            <a:r>
              <a:rPr lang="zh-TW" altLang="en-US" dirty="0"/>
              <a:t>哪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spanning tree</a:t>
            </a:r>
            <a:r>
              <a:rPr lang="zh-TW" altLang="en-US" dirty="0" smtClean="0"/>
              <a:t>的總花費</a:t>
            </a:r>
            <a:r>
              <a:rPr lang="en-US" altLang="zh-TW" dirty="0" smtClean="0"/>
              <a:t>(</a:t>
            </a:r>
            <a:r>
              <a:rPr lang="zh-TW" altLang="en-US" dirty="0" smtClean="0"/>
              <a:t>所有</a:t>
            </a:r>
            <a:r>
              <a:rPr lang="en-US" altLang="zh-TW" dirty="0" smtClean="0"/>
              <a:t>edge cost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)</a:t>
            </a:r>
            <a:r>
              <a:rPr lang="zh-TW" altLang="en-US" dirty="0" smtClean="0"/>
              <a:t>最小呢</a:t>
            </a:r>
            <a:r>
              <a:rPr lang="en-US" altLang="zh-TW" dirty="0" smtClean="0"/>
              <a:t>?</a:t>
            </a:r>
          </a:p>
          <a:p>
            <a:endParaRPr lang="en-US" altLang="zh-TW" dirty="0"/>
          </a:p>
          <a:p>
            <a:r>
              <a:rPr lang="zh-TW" altLang="en-US" dirty="0" smtClean="0"/>
              <a:t>複習</a:t>
            </a:r>
            <a:r>
              <a:rPr lang="en-US" altLang="zh-TW" dirty="0" smtClean="0"/>
              <a:t>: spanning tree</a:t>
            </a:r>
            <a:r>
              <a:rPr lang="zh-TW" altLang="en-US" dirty="0" smtClean="0"/>
              <a:t>須滿足那些條件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1. </a:t>
            </a:r>
            <a:r>
              <a:rPr lang="zh-TW" altLang="en-US" dirty="0" smtClean="0"/>
              <a:t>因為是</a:t>
            </a:r>
            <a:r>
              <a:rPr lang="en-US" altLang="zh-TW" dirty="0" smtClean="0"/>
              <a:t>tree, </a:t>
            </a:r>
            <a:r>
              <a:rPr lang="zh-TW" altLang="en-US" dirty="0" smtClean="0"/>
              <a:t>所以沒有</a:t>
            </a:r>
            <a:r>
              <a:rPr lang="en-US" altLang="zh-TW" dirty="0" smtClean="0"/>
              <a:t>cycle</a:t>
            </a:r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因為是</a:t>
            </a:r>
            <a:r>
              <a:rPr lang="en-US" altLang="zh-TW" dirty="0" smtClean="0"/>
              <a:t>tree, </a:t>
            </a:r>
            <a:r>
              <a:rPr lang="zh-TW" altLang="en-US" dirty="0" smtClean="0"/>
              <a:t>所以正好有</a:t>
            </a:r>
            <a:r>
              <a:rPr lang="en-US" altLang="zh-TW" dirty="0" smtClean="0"/>
              <a:t>n-1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edge</a:t>
            </a:r>
          </a:p>
          <a:p>
            <a:endParaRPr lang="en-US" altLang="zh-TW" dirty="0" smtClean="0"/>
          </a:p>
          <a:p>
            <a:r>
              <a:rPr lang="zh-TW" altLang="en-US" dirty="0"/>
              <a:t>下面介紹三種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greedy algorithm</a:t>
            </a:r>
            <a:r>
              <a:rPr lang="zh-TW" altLang="en-US" dirty="0" smtClean="0"/>
              <a:t>產生</a:t>
            </a:r>
            <a:r>
              <a:rPr lang="en-US" altLang="zh-TW" dirty="0" smtClean="0"/>
              <a:t>minimum cost spanning tree</a:t>
            </a:r>
            <a:r>
              <a:rPr lang="zh-TW" altLang="en-US" dirty="0" smtClean="0"/>
              <a:t>的方法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F923-774F-402D-8074-3EFCADB8A564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80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Kruskal’s</a:t>
            </a:r>
            <a:r>
              <a:rPr lang="en-US" altLang="zh-TW" dirty="0" smtClean="0"/>
              <a:t>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這個方法是我覺得最直觀的方法</a:t>
            </a:r>
            <a:r>
              <a:rPr lang="en-US" altLang="zh-TW" dirty="0" smtClean="0"/>
              <a:t>.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T={}; //</a:t>
            </a:r>
            <a:r>
              <a:rPr lang="zh-TW" altLang="en-US" dirty="0" smtClean="0"/>
              <a:t>在</a:t>
            </a:r>
            <a:r>
              <a:rPr lang="en-US" altLang="zh-TW" dirty="0" smtClean="0"/>
              <a:t>spanning tree</a:t>
            </a:r>
            <a:r>
              <a:rPr lang="zh-TW" altLang="en-US" dirty="0" smtClean="0"/>
              <a:t>裡面的</a:t>
            </a:r>
            <a:r>
              <a:rPr lang="en-US" altLang="zh-TW" dirty="0" smtClean="0"/>
              <a:t>edge</a:t>
            </a:r>
          </a:p>
          <a:p>
            <a:r>
              <a:rPr lang="en-US" altLang="zh-TW" dirty="0" smtClean="0"/>
              <a:t>while(T</a:t>
            </a:r>
            <a:r>
              <a:rPr lang="zh-TW" altLang="en-US" dirty="0" smtClean="0"/>
              <a:t>中有少於</a:t>
            </a:r>
            <a:r>
              <a:rPr lang="en-US" altLang="zh-TW" dirty="0" smtClean="0"/>
              <a:t>n-1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edge &amp;&amp; E</a:t>
            </a:r>
            <a:r>
              <a:rPr lang="zh-TW" altLang="en-US" dirty="0" smtClean="0"/>
              <a:t>不是空的</a:t>
            </a:r>
            <a:r>
              <a:rPr lang="en-US" altLang="zh-TW" dirty="0" smtClean="0"/>
              <a:t>) {</a:t>
            </a:r>
          </a:p>
          <a:p>
            <a:pPr lvl="1"/>
            <a:r>
              <a:rPr lang="zh-TW" altLang="en-US" dirty="0" smtClean="0"/>
              <a:t>選出</a:t>
            </a:r>
            <a:r>
              <a:rPr lang="en-US" altLang="zh-TW" dirty="0" smtClean="0"/>
              <a:t>E</a:t>
            </a:r>
            <a:r>
              <a:rPr lang="zh-TW" altLang="en-US" dirty="0" smtClean="0"/>
              <a:t>中</a:t>
            </a:r>
            <a:r>
              <a:rPr lang="en-US" altLang="zh-TW" dirty="0" smtClean="0"/>
              <a:t>cost</a:t>
            </a:r>
            <a:r>
              <a:rPr lang="zh-TW" altLang="en-US" dirty="0" smtClean="0"/>
              <a:t>最小的</a:t>
            </a:r>
            <a:r>
              <a:rPr lang="en-US" altLang="zh-TW" dirty="0" smtClean="0"/>
              <a:t>edge, </a:t>
            </a:r>
            <a:r>
              <a:rPr lang="zh-TW" altLang="en-US" dirty="0" smtClean="0"/>
              <a:t>從</a:t>
            </a:r>
            <a:r>
              <a:rPr lang="en-US" altLang="zh-TW" dirty="0" smtClean="0"/>
              <a:t>E</a:t>
            </a:r>
            <a:r>
              <a:rPr lang="zh-TW" altLang="en-US" dirty="0" smtClean="0"/>
              <a:t>中拿掉</a:t>
            </a:r>
            <a:r>
              <a:rPr lang="en-US" altLang="zh-TW" dirty="0" smtClean="0"/>
              <a:t>.</a:t>
            </a:r>
          </a:p>
          <a:p>
            <a:pPr lvl="1"/>
            <a:r>
              <a:rPr lang="zh-TW" altLang="en-US" dirty="0" smtClean="0"/>
              <a:t>如果加入</a:t>
            </a:r>
            <a:r>
              <a:rPr lang="en-US" altLang="zh-TW" dirty="0" smtClean="0"/>
              <a:t>T</a:t>
            </a:r>
            <a:r>
              <a:rPr lang="zh-TW" altLang="en-US" dirty="0" smtClean="0"/>
              <a:t>不會造成</a:t>
            </a:r>
            <a:r>
              <a:rPr lang="en-US" altLang="zh-TW" dirty="0" smtClean="0"/>
              <a:t>cycle</a:t>
            </a:r>
            <a:r>
              <a:rPr lang="zh-TW" altLang="en-US" dirty="0" smtClean="0"/>
              <a:t>則加入</a:t>
            </a:r>
            <a:r>
              <a:rPr lang="en-US" altLang="zh-TW" dirty="0" smtClean="0"/>
              <a:t>T, </a:t>
            </a:r>
            <a:r>
              <a:rPr lang="zh-TW" altLang="en-US" dirty="0" smtClean="0"/>
              <a:t>不然就丟掉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7236592" y="309878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6095185" y="446693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7956672" y="395765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7279069" y="475497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6681840" y="561906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7423085" y="605776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8271601" y="519540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13" name="直線接點 12"/>
          <p:cNvCxnSpPr>
            <a:stCxn id="5" idx="7"/>
            <a:endCxn id="4" idx="3"/>
          </p:cNvCxnSpPr>
          <p:nvPr/>
        </p:nvCxnSpPr>
        <p:spPr>
          <a:xfrm flipV="1">
            <a:off x="6341036" y="3344638"/>
            <a:ext cx="937737" cy="116448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5" idx="5"/>
            <a:endCxn id="9" idx="1"/>
          </p:cNvCxnSpPr>
          <p:nvPr/>
        </p:nvCxnSpPr>
        <p:spPr>
          <a:xfrm>
            <a:off x="6341036" y="4712790"/>
            <a:ext cx="382985" cy="94845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4" idx="5"/>
            <a:endCxn id="6" idx="1"/>
          </p:cNvCxnSpPr>
          <p:nvPr/>
        </p:nvCxnSpPr>
        <p:spPr>
          <a:xfrm>
            <a:off x="7482443" y="3344638"/>
            <a:ext cx="516410" cy="65519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6" idx="3"/>
            <a:endCxn id="7" idx="7"/>
          </p:cNvCxnSpPr>
          <p:nvPr/>
        </p:nvCxnSpPr>
        <p:spPr>
          <a:xfrm flipH="1">
            <a:off x="7524920" y="4203501"/>
            <a:ext cx="473933" cy="59365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6" idx="5"/>
            <a:endCxn id="11" idx="0"/>
          </p:cNvCxnSpPr>
          <p:nvPr/>
        </p:nvCxnSpPr>
        <p:spPr>
          <a:xfrm>
            <a:off x="8202523" y="4203501"/>
            <a:ext cx="213094" cy="99190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1" idx="3"/>
            <a:endCxn id="10" idx="7"/>
          </p:cNvCxnSpPr>
          <p:nvPr/>
        </p:nvCxnSpPr>
        <p:spPr>
          <a:xfrm flipH="1">
            <a:off x="7668936" y="5441254"/>
            <a:ext cx="644846" cy="658696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7" idx="4"/>
            <a:endCxn id="10" idx="0"/>
          </p:cNvCxnSpPr>
          <p:nvPr/>
        </p:nvCxnSpPr>
        <p:spPr>
          <a:xfrm>
            <a:off x="7423085" y="5043003"/>
            <a:ext cx="144016" cy="1014766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9" idx="5"/>
            <a:endCxn id="10" idx="2"/>
          </p:cNvCxnSpPr>
          <p:nvPr/>
        </p:nvCxnSpPr>
        <p:spPr>
          <a:xfrm>
            <a:off x="6927691" y="5864918"/>
            <a:ext cx="495394" cy="336867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7" idx="3"/>
            <a:endCxn id="9" idx="7"/>
          </p:cNvCxnSpPr>
          <p:nvPr/>
        </p:nvCxnSpPr>
        <p:spPr>
          <a:xfrm flipH="1">
            <a:off x="6927691" y="5000822"/>
            <a:ext cx="393559" cy="660426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flipV="1">
            <a:off x="6336029" y="3344638"/>
            <a:ext cx="937737" cy="11644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6341036" y="4709825"/>
            <a:ext cx="382985" cy="9484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 flipH="1">
            <a:off x="7524920" y="4212294"/>
            <a:ext cx="473933" cy="5936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8202523" y="4245682"/>
            <a:ext cx="213094" cy="9919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flipH="1">
            <a:off x="7676430" y="5431507"/>
            <a:ext cx="644846" cy="6586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6927691" y="5864918"/>
            <a:ext cx="495394" cy="336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6444498" y="364495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179635" y="5010207"/>
            <a:ext cx="40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25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6867290" y="5976469"/>
            <a:ext cx="411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22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6809904" y="505667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7894832" y="573196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7507375" y="524012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18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8303319" y="4604165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16</a:t>
            </a:r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7433943" y="42457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14</a:t>
            </a:r>
            <a:endParaRPr lang="zh-TW" altLang="en-US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436660" y="355754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28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5048283" y="6217796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N-1</a:t>
            </a:r>
            <a:r>
              <a:rPr lang="zh-TW" altLang="en-US" dirty="0" smtClean="0"/>
              <a:t>條邊了</a:t>
            </a:r>
            <a:r>
              <a:rPr lang="en-US" altLang="zh-TW" dirty="0" smtClean="0"/>
              <a:t>- </a:t>
            </a:r>
            <a:r>
              <a:rPr lang="zh-TW" altLang="en-US" dirty="0" smtClean="0"/>
              <a:t>停止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F923-774F-402D-8074-3EFCADB8A564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00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細節們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T={}; //</a:t>
            </a:r>
            <a:r>
              <a:rPr lang="zh-TW" altLang="en-US" dirty="0"/>
              <a:t>在</a:t>
            </a:r>
            <a:r>
              <a:rPr lang="en-US" altLang="zh-TW" dirty="0"/>
              <a:t>spanning tree</a:t>
            </a:r>
            <a:r>
              <a:rPr lang="zh-TW" altLang="en-US" dirty="0"/>
              <a:t>裡面的</a:t>
            </a:r>
            <a:r>
              <a:rPr lang="en-US" altLang="zh-TW" dirty="0"/>
              <a:t>edge</a:t>
            </a:r>
          </a:p>
          <a:p>
            <a:pPr marL="0" indent="0">
              <a:buNone/>
            </a:pPr>
            <a:r>
              <a:rPr lang="en-US" altLang="zh-TW" dirty="0"/>
              <a:t>while(T</a:t>
            </a:r>
            <a:r>
              <a:rPr lang="zh-TW" altLang="en-US" dirty="0"/>
              <a:t>中有少於</a:t>
            </a:r>
            <a:r>
              <a:rPr lang="en-US" altLang="zh-TW" dirty="0"/>
              <a:t>n-1</a:t>
            </a:r>
            <a:r>
              <a:rPr lang="zh-TW" altLang="en-US" dirty="0"/>
              <a:t>個</a:t>
            </a:r>
            <a:r>
              <a:rPr lang="en-US" altLang="zh-TW" dirty="0"/>
              <a:t>edge &amp;&amp; E</a:t>
            </a:r>
            <a:r>
              <a:rPr lang="zh-TW" altLang="en-US" dirty="0"/>
              <a:t>不是空的</a:t>
            </a:r>
            <a:r>
              <a:rPr lang="en-US" altLang="zh-TW" dirty="0"/>
              <a:t>) {</a:t>
            </a:r>
          </a:p>
          <a:p>
            <a:pPr marL="274320" lvl="1" indent="0">
              <a:buNone/>
            </a:pPr>
            <a:r>
              <a:rPr lang="zh-TW" altLang="en-US" dirty="0"/>
              <a:t>選出</a:t>
            </a:r>
            <a:r>
              <a:rPr lang="en-US" altLang="zh-TW" dirty="0"/>
              <a:t>E</a:t>
            </a:r>
            <a:r>
              <a:rPr lang="zh-TW" altLang="en-US" dirty="0"/>
              <a:t>中</a:t>
            </a:r>
            <a:r>
              <a:rPr lang="en-US" altLang="zh-TW" dirty="0"/>
              <a:t>cost</a:t>
            </a:r>
            <a:r>
              <a:rPr lang="zh-TW" altLang="en-US" dirty="0"/>
              <a:t>最小的</a:t>
            </a:r>
            <a:r>
              <a:rPr lang="en-US" altLang="zh-TW" dirty="0"/>
              <a:t>edge, </a:t>
            </a:r>
            <a:r>
              <a:rPr lang="zh-TW" altLang="en-US" dirty="0"/>
              <a:t>從</a:t>
            </a:r>
            <a:r>
              <a:rPr lang="en-US" altLang="zh-TW" dirty="0"/>
              <a:t>E</a:t>
            </a:r>
            <a:r>
              <a:rPr lang="zh-TW" altLang="en-US" dirty="0"/>
              <a:t>中拿掉</a:t>
            </a:r>
            <a:r>
              <a:rPr lang="en-US" altLang="zh-TW" dirty="0"/>
              <a:t>.</a:t>
            </a:r>
          </a:p>
          <a:p>
            <a:pPr marL="274320" lvl="1" indent="0">
              <a:buNone/>
            </a:pPr>
            <a:r>
              <a:rPr lang="zh-TW" altLang="en-US" dirty="0"/>
              <a:t>如果加入</a:t>
            </a:r>
            <a:r>
              <a:rPr lang="en-US" altLang="zh-TW" dirty="0"/>
              <a:t>T</a:t>
            </a:r>
            <a:r>
              <a:rPr lang="zh-TW" altLang="en-US" dirty="0"/>
              <a:t>不會造成</a:t>
            </a:r>
            <a:r>
              <a:rPr lang="en-US" altLang="zh-TW" dirty="0"/>
              <a:t>cycle</a:t>
            </a:r>
            <a:r>
              <a:rPr lang="zh-TW" altLang="en-US" dirty="0"/>
              <a:t>則加入</a:t>
            </a:r>
            <a:r>
              <a:rPr lang="en-US" altLang="zh-TW" dirty="0"/>
              <a:t>T, </a:t>
            </a:r>
            <a:r>
              <a:rPr lang="zh-TW" altLang="en-US" dirty="0"/>
              <a:t>不然就丟掉</a:t>
            </a:r>
            <a:r>
              <a:rPr lang="en-US" altLang="zh-TW" dirty="0"/>
              <a:t>.</a:t>
            </a:r>
          </a:p>
          <a:p>
            <a:pPr marL="0" indent="0">
              <a:buNone/>
            </a:pPr>
            <a:r>
              <a:rPr lang="en-US" altLang="zh-TW" dirty="0" smtClean="0"/>
              <a:t>}</a:t>
            </a:r>
          </a:p>
          <a:p>
            <a:endParaRPr lang="en-US" altLang="zh-TW" dirty="0"/>
          </a:p>
          <a:p>
            <a:r>
              <a:rPr lang="zh-TW" altLang="en-US" dirty="0" smtClean="0"/>
              <a:t>主要的工作們</a:t>
            </a:r>
            <a:r>
              <a:rPr lang="en-US" altLang="zh-TW" dirty="0" smtClean="0"/>
              <a:t>: </a:t>
            </a:r>
          </a:p>
          <a:p>
            <a:r>
              <a:rPr lang="en-US" altLang="zh-TW" dirty="0" smtClean="0"/>
              <a:t>(1)</a:t>
            </a:r>
            <a:r>
              <a:rPr lang="zh-TW" altLang="en-US" dirty="0" smtClean="0"/>
              <a:t>選出</a:t>
            </a:r>
            <a:r>
              <a:rPr lang="en-US" altLang="zh-TW" dirty="0" smtClean="0"/>
              <a:t>E</a:t>
            </a:r>
            <a:r>
              <a:rPr lang="zh-TW" altLang="en-US" dirty="0" smtClean="0"/>
              <a:t>中最小的</a:t>
            </a:r>
            <a:r>
              <a:rPr lang="en-US" altLang="zh-TW" dirty="0" smtClean="0"/>
              <a:t>edge</a:t>
            </a:r>
          </a:p>
          <a:p>
            <a:r>
              <a:rPr lang="en-US" altLang="zh-TW" dirty="0" smtClean="0"/>
              <a:t>(2)</a:t>
            </a:r>
            <a:r>
              <a:rPr lang="zh-TW" altLang="en-US" dirty="0" smtClean="0"/>
              <a:t>檢查加入</a:t>
            </a:r>
            <a:r>
              <a:rPr lang="en-US" altLang="zh-TW" dirty="0" smtClean="0"/>
              <a:t>T</a:t>
            </a:r>
            <a:r>
              <a:rPr lang="zh-TW" altLang="en-US" dirty="0" smtClean="0"/>
              <a:t>會不會造成</a:t>
            </a:r>
            <a:r>
              <a:rPr lang="en-US" altLang="zh-TW" dirty="0" smtClean="0"/>
              <a:t>cycle</a:t>
            </a:r>
          </a:p>
          <a:p>
            <a:r>
              <a:rPr lang="zh-TW" altLang="en-US" dirty="0" smtClean="0"/>
              <a:t>怎麼做</a:t>
            </a:r>
            <a:r>
              <a:rPr lang="en-US" altLang="zh-TW" dirty="0" smtClean="0"/>
              <a:t>?</a:t>
            </a:r>
            <a:r>
              <a:rPr lang="zh-TW" altLang="en-US" dirty="0" smtClean="0"/>
              <a:t>分別</a:t>
            </a:r>
            <a:r>
              <a:rPr lang="zh-TW" altLang="en-US" dirty="0"/>
              <a:t>要花多少時間</a:t>
            </a:r>
            <a:r>
              <a:rPr lang="zh-TW" altLang="en-US" dirty="0" smtClean="0"/>
              <a:t>呢</a:t>
            </a:r>
            <a:r>
              <a:rPr lang="en-US" altLang="zh-TW" dirty="0" smtClean="0"/>
              <a:t>?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F923-774F-402D-8074-3EFCADB8A564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36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細節們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(</a:t>
                </a:r>
                <a:r>
                  <a:rPr lang="en-US" altLang="zh-TW" dirty="0"/>
                  <a:t>1) </a:t>
                </a:r>
                <a:r>
                  <a:rPr lang="zh-TW" altLang="en-US" dirty="0" smtClean="0"/>
                  <a:t>用</a:t>
                </a:r>
                <a:r>
                  <a:rPr lang="en-US" altLang="zh-TW" dirty="0" smtClean="0"/>
                  <a:t>heap sort. </a:t>
                </a:r>
                <a:r>
                  <a:rPr lang="zh-TW" altLang="en-US" dirty="0" smtClean="0"/>
                  <a:t>從最大排到最小 花費</a:t>
                </a:r>
                <a:r>
                  <a:rPr lang="en-US" altLang="zh-TW" dirty="0" smtClean="0"/>
                  <a:t>O(E log E)</a:t>
                </a:r>
                <a:endParaRPr lang="en-US" altLang="zh-TW" dirty="0"/>
              </a:p>
              <a:p>
                <a:r>
                  <a:rPr lang="en-US" altLang="zh-TW" dirty="0"/>
                  <a:t>(2)</a:t>
                </a:r>
                <a:r>
                  <a:rPr lang="zh-TW" altLang="en-US" dirty="0"/>
                  <a:t>用之前的</a:t>
                </a:r>
                <a:r>
                  <a:rPr lang="en-US" altLang="zh-TW" dirty="0"/>
                  <a:t>set </a:t>
                </a:r>
                <a:r>
                  <a:rPr lang="en-US" altLang="zh-TW" dirty="0" err="1"/>
                  <a:t>union+find</a:t>
                </a:r>
                <a:r>
                  <a:rPr lang="en-US" altLang="zh-TW" dirty="0"/>
                  <a:t> </a:t>
                </a:r>
                <a:r>
                  <a:rPr lang="zh-TW" altLang="en-US" dirty="0"/>
                  <a:t>的</a:t>
                </a:r>
                <a:r>
                  <a:rPr lang="en-US" altLang="zh-TW" dirty="0"/>
                  <a:t>algorithm 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當要把</a:t>
                </a:r>
                <a:r>
                  <a:rPr lang="en-US" altLang="zh-TW" dirty="0" smtClean="0"/>
                  <a:t>edge (</a:t>
                </a:r>
                <a:r>
                  <a:rPr lang="en-US" altLang="zh-TW" dirty="0" err="1" smtClean="0"/>
                  <a:t>i,j</a:t>
                </a:r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加入前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看</a:t>
                </a:r>
                <a:r>
                  <a:rPr lang="en-US" altLang="zh-TW" dirty="0" smtClean="0"/>
                  <a:t>find(i)</a:t>
                </a:r>
                <a:r>
                  <a:rPr lang="zh-TW" altLang="en-US" dirty="0" smtClean="0"/>
                  <a:t>是否</a:t>
                </a:r>
                <a:r>
                  <a:rPr lang="en-US" altLang="zh-TW" dirty="0" smtClean="0"/>
                  <a:t>==find(j) </a:t>
                </a:r>
                <a:r>
                  <a:rPr lang="zh-TW" altLang="en-US" dirty="0" smtClean="0"/>
                  <a:t>屬於同一個</a:t>
                </a:r>
                <a:r>
                  <a:rPr lang="en-US" altLang="zh-TW" dirty="0" smtClean="0"/>
                  <a:t>set</a:t>
                </a:r>
              </a:p>
              <a:p>
                <a:pPr lvl="1"/>
                <a:r>
                  <a:rPr lang="zh-TW" altLang="en-US" dirty="0" smtClean="0"/>
                  <a:t>同一個</a:t>
                </a:r>
                <a:r>
                  <a:rPr lang="en-US" altLang="zh-TW" dirty="0" smtClean="0"/>
                  <a:t>set</a:t>
                </a:r>
                <a:r>
                  <a:rPr lang="zh-TW" altLang="en-US" dirty="0" smtClean="0"/>
                  <a:t>意思就是說已經連在一起了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再加會有</a:t>
                </a:r>
                <a:r>
                  <a:rPr lang="en-US" altLang="zh-TW" dirty="0" smtClean="0"/>
                  <a:t>cycle</a:t>
                </a:r>
              </a:p>
              <a:p>
                <a:pPr lvl="1"/>
                <a:r>
                  <a:rPr lang="en-US" altLang="zh-TW" dirty="0"/>
                  <a:t>find </a:t>
                </a:r>
                <a:r>
                  <a:rPr lang="en-US" altLang="zh-TW" dirty="0" smtClean="0"/>
                  <a:t>= O(log V) </a:t>
                </a:r>
              </a:p>
              <a:p>
                <a:pPr lvl="1"/>
                <a:r>
                  <a:rPr lang="zh-TW" altLang="en-US" dirty="0"/>
                  <a:t>如果要加</a:t>
                </a:r>
                <a:r>
                  <a:rPr lang="zh-TW" altLang="en-US" dirty="0" smtClean="0"/>
                  <a:t>進去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再用</a:t>
                </a:r>
                <a:r>
                  <a:rPr lang="en-US" altLang="zh-TW" dirty="0" smtClean="0"/>
                  <a:t>union</a:t>
                </a:r>
              </a:p>
              <a:p>
                <a:pPr lvl="1"/>
                <a:r>
                  <a:rPr lang="en-US" altLang="zh-TW" dirty="0" smtClean="0"/>
                  <a:t>union = </a:t>
                </a:r>
                <a:r>
                  <a:rPr lang="en-US" altLang="zh-TW" dirty="0" smtClean="0"/>
                  <a:t>O(1)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如果</a:t>
                </a:r>
                <a:r>
                  <a:rPr lang="zh-TW" altLang="en-US" dirty="0" smtClean="0"/>
                  <a:t>丟掉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當然也是</a:t>
                </a:r>
                <a:r>
                  <a:rPr lang="en-US" altLang="zh-TW" dirty="0" smtClean="0"/>
                  <a:t>O(1)</a:t>
                </a:r>
              </a:p>
              <a:p>
                <a:r>
                  <a:rPr lang="en-US" altLang="zh-TW" dirty="0" smtClean="0"/>
                  <a:t>O( E log E + (V-1)(log </a:t>
                </a:r>
                <a:r>
                  <a:rPr lang="en-US" altLang="zh-TW" smtClean="0"/>
                  <a:t>V </a:t>
                </a:r>
                <a:r>
                  <a:rPr lang="en-US" altLang="zh-TW" smtClean="0"/>
                  <a:t>+ 1))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/>
                      </a:rPr>
                      <m:t>𝑉</m:t>
                    </m:r>
                    <m:r>
                      <a:rPr lang="en-US" altLang="zh-TW" b="0" i="1" dirty="0" smtClean="0">
                        <a:latin typeface="Cambria Math"/>
                      </a:rPr>
                      <m:t>−1≤</m:t>
                    </m:r>
                    <m:r>
                      <a:rPr lang="en-US" altLang="zh-TW" b="0" i="1" dirty="0" smtClean="0">
                        <a:latin typeface="Cambria Math"/>
                      </a:rPr>
                      <m:t>𝐸</m:t>
                    </m:r>
                  </m:oMath>
                </a14:m>
                <a:r>
                  <a:rPr lang="zh-TW" altLang="en-US" dirty="0" smtClean="0"/>
                  <a:t>不然就沒有</a:t>
                </a:r>
                <a:r>
                  <a:rPr lang="en-US" altLang="zh-TW" dirty="0" smtClean="0"/>
                  <a:t>spanning tree</a:t>
                </a:r>
                <a:r>
                  <a:rPr lang="zh-TW" altLang="en-US" dirty="0" smtClean="0"/>
                  <a:t>了</a:t>
                </a:r>
                <a:endParaRPr lang="en-US" altLang="zh-TW" dirty="0" smtClean="0"/>
              </a:p>
              <a:p>
                <a:r>
                  <a:rPr lang="zh-TW" altLang="en-US" dirty="0" smtClean="0"/>
                  <a:t>所以</a:t>
                </a:r>
                <a:r>
                  <a:rPr lang="zh-TW" altLang="en-US" dirty="0"/>
                  <a:t>最後可以</a:t>
                </a:r>
                <a:r>
                  <a:rPr lang="zh-TW" altLang="en-US" dirty="0" smtClean="0"/>
                  <a:t>化為 </a:t>
                </a:r>
                <a:r>
                  <a:rPr lang="en-US" altLang="zh-TW" dirty="0" smtClean="0"/>
                  <a:t>O(E log E)</a:t>
                </a:r>
                <a:endParaRPr lang="en-US" altLang="zh-TW" dirty="0"/>
              </a:p>
              <a:p>
                <a:pPr lvl="1"/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F923-774F-402D-8074-3EFCADB8A564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05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證明題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證明</a:t>
            </a:r>
            <a:r>
              <a:rPr lang="en-US" altLang="zh-TW" dirty="0" err="1" smtClean="0"/>
              <a:t>Kruskal’s</a:t>
            </a:r>
            <a:r>
              <a:rPr lang="en-US" altLang="zh-TW" dirty="0" smtClean="0"/>
              <a:t> algorithm</a:t>
            </a:r>
            <a:r>
              <a:rPr lang="zh-TW" altLang="en-US" dirty="0" smtClean="0"/>
              <a:t>會產生出</a:t>
            </a:r>
            <a:r>
              <a:rPr lang="en-US" altLang="zh-TW" dirty="0" smtClean="0"/>
              <a:t>minimum cost spanning tree.</a:t>
            </a:r>
          </a:p>
          <a:p>
            <a:r>
              <a:rPr lang="en-US" altLang="zh-TW" dirty="0" smtClean="0"/>
              <a:t>(1) </a:t>
            </a:r>
            <a:r>
              <a:rPr lang="zh-TW" altLang="en-US" dirty="0" smtClean="0"/>
              <a:t>證明當某</a:t>
            </a:r>
            <a:r>
              <a:rPr lang="en-US" altLang="zh-TW" dirty="0" smtClean="0"/>
              <a:t>graph</a:t>
            </a:r>
            <a:r>
              <a:rPr lang="zh-TW" altLang="en-US" dirty="0" smtClean="0"/>
              <a:t>有</a:t>
            </a:r>
            <a:r>
              <a:rPr lang="en-US" altLang="zh-TW" dirty="0" smtClean="0"/>
              <a:t>spanning tree</a:t>
            </a:r>
            <a:r>
              <a:rPr lang="zh-TW" altLang="en-US" dirty="0" smtClean="0"/>
              <a:t>的時候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Kruskal’s</a:t>
            </a:r>
            <a:r>
              <a:rPr lang="en-US" altLang="zh-TW" dirty="0" smtClean="0"/>
              <a:t> algorithm</a:t>
            </a:r>
            <a:r>
              <a:rPr lang="zh-TW" altLang="en-US" dirty="0" smtClean="0"/>
              <a:t>會產生出</a:t>
            </a:r>
            <a:r>
              <a:rPr lang="en-US" altLang="zh-TW" dirty="0" smtClean="0"/>
              <a:t>spanning tree.</a:t>
            </a:r>
          </a:p>
          <a:p>
            <a:r>
              <a:rPr lang="en-US" altLang="zh-TW" dirty="0" smtClean="0"/>
              <a:t>(2) </a:t>
            </a:r>
            <a:r>
              <a:rPr lang="zh-TW" altLang="en-US" dirty="0" smtClean="0"/>
              <a:t>證明這個產生出來的</a:t>
            </a:r>
            <a:r>
              <a:rPr lang="en-US" altLang="zh-TW" dirty="0" smtClean="0"/>
              <a:t>spanning tree</a:t>
            </a:r>
            <a:r>
              <a:rPr lang="zh-TW" altLang="en-US" dirty="0" smtClean="0"/>
              <a:t>一定是</a:t>
            </a:r>
            <a:r>
              <a:rPr lang="en-US" altLang="zh-TW" dirty="0" smtClean="0"/>
              <a:t>cost</a:t>
            </a:r>
            <a:r>
              <a:rPr lang="zh-TW" altLang="en-US" dirty="0" smtClean="0"/>
              <a:t>最小的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zh-TW" altLang="en-US" dirty="0" smtClean="0"/>
              <a:t>證明</a:t>
            </a:r>
            <a:r>
              <a:rPr lang="en-US" altLang="zh-TW" dirty="0" smtClean="0"/>
              <a:t>(1): </a:t>
            </a:r>
          </a:p>
          <a:p>
            <a:r>
              <a:rPr lang="zh-TW" altLang="en-US" dirty="0"/>
              <a:t>什麼時候某</a:t>
            </a:r>
            <a:r>
              <a:rPr lang="en-US" altLang="zh-TW" dirty="0"/>
              <a:t>graph</a:t>
            </a:r>
            <a:r>
              <a:rPr lang="zh-TW" altLang="en-US" dirty="0"/>
              <a:t>一定有</a:t>
            </a:r>
            <a:r>
              <a:rPr lang="en-US" altLang="zh-TW" dirty="0"/>
              <a:t>spanning tree</a:t>
            </a:r>
            <a:r>
              <a:rPr lang="zh-TW" altLang="en-US" dirty="0"/>
              <a:t>呢</a:t>
            </a:r>
            <a:r>
              <a:rPr lang="en-US" altLang="zh-TW" dirty="0"/>
              <a:t>?</a:t>
            </a:r>
          </a:p>
          <a:p>
            <a:r>
              <a:rPr lang="en-US" altLang="zh-TW" dirty="0">
                <a:sym typeface="Wingdings" pitchFamily="2" charset="2"/>
              </a:rPr>
              <a:t></a:t>
            </a:r>
            <a:r>
              <a:rPr lang="zh-TW" altLang="en-US" dirty="0"/>
              <a:t>原本是</a:t>
            </a:r>
            <a:r>
              <a:rPr lang="en-US" altLang="zh-TW" dirty="0"/>
              <a:t>connected</a:t>
            </a:r>
            <a:r>
              <a:rPr lang="zh-TW" altLang="en-US" dirty="0"/>
              <a:t>的</a:t>
            </a:r>
            <a:endParaRPr lang="en-US" altLang="zh-TW" dirty="0"/>
          </a:p>
          <a:p>
            <a:r>
              <a:rPr lang="en-US" altLang="zh-TW" dirty="0" smtClean="0"/>
              <a:t>Algorithm</a:t>
            </a:r>
            <a:r>
              <a:rPr lang="zh-TW" altLang="en-US" dirty="0" smtClean="0"/>
              <a:t>什麼時候會停下來呢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(1) </a:t>
            </a:r>
            <a:r>
              <a:rPr lang="zh-TW" altLang="en-US" dirty="0" smtClean="0"/>
              <a:t>當</a:t>
            </a:r>
            <a:r>
              <a:rPr lang="en-US" altLang="zh-TW" dirty="0" smtClean="0"/>
              <a:t>T</a:t>
            </a:r>
            <a:r>
              <a:rPr lang="zh-TW" altLang="en-US" dirty="0" smtClean="0"/>
              <a:t>裡面已經有</a:t>
            </a:r>
            <a:r>
              <a:rPr lang="en-US" altLang="zh-TW" dirty="0" smtClean="0"/>
              <a:t>n-1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edge</a:t>
            </a:r>
            <a:r>
              <a:rPr lang="zh-TW" altLang="en-US" dirty="0" smtClean="0"/>
              <a:t>了 </a:t>
            </a:r>
            <a:r>
              <a:rPr lang="en-US" altLang="zh-TW" dirty="0" smtClean="0"/>
              <a:t>(</a:t>
            </a:r>
            <a:r>
              <a:rPr lang="zh-TW" altLang="en-US" dirty="0" smtClean="0"/>
              <a:t>成功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不管它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(2) T</a:t>
            </a:r>
            <a:r>
              <a:rPr lang="zh-TW" altLang="en-US" dirty="0" smtClean="0"/>
              <a:t>裡面還沒有</a:t>
            </a:r>
            <a:r>
              <a:rPr lang="en-US" altLang="zh-TW" dirty="0" smtClean="0"/>
              <a:t>n-1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edge, </a:t>
            </a:r>
            <a:r>
              <a:rPr lang="zh-TW" altLang="en-US" dirty="0" smtClean="0"/>
              <a:t>但是</a:t>
            </a:r>
            <a:r>
              <a:rPr lang="en-US" altLang="zh-TW" dirty="0" smtClean="0"/>
              <a:t>E</a:t>
            </a:r>
            <a:r>
              <a:rPr lang="zh-TW" altLang="en-US" dirty="0" smtClean="0"/>
              <a:t>裡面已經沒有</a:t>
            </a:r>
            <a:r>
              <a:rPr lang="en-US" altLang="zh-TW" dirty="0" smtClean="0"/>
              <a:t>edge, </a:t>
            </a:r>
            <a:r>
              <a:rPr lang="zh-TW" altLang="en-US" dirty="0" smtClean="0"/>
              <a:t>造成有些</a:t>
            </a:r>
            <a:r>
              <a:rPr lang="en-US" altLang="zh-TW" dirty="0" smtClean="0"/>
              <a:t>node</a:t>
            </a:r>
            <a:r>
              <a:rPr lang="zh-TW" altLang="en-US" dirty="0" smtClean="0"/>
              <a:t>沒有連接到 </a:t>
            </a:r>
            <a:r>
              <a:rPr lang="en-US" altLang="zh-TW" dirty="0" smtClean="0"/>
              <a:t>(</a:t>
            </a:r>
            <a:r>
              <a:rPr lang="zh-TW" altLang="en-US" dirty="0" smtClean="0"/>
              <a:t>我們的</a:t>
            </a:r>
            <a:r>
              <a:rPr lang="en-US" altLang="zh-TW" dirty="0" smtClean="0"/>
              <a:t>algorithm</a:t>
            </a:r>
            <a:r>
              <a:rPr lang="zh-TW" altLang="en-US" dirty="0" smtClean="0"/>
              <a:t>會不會造成這樣的情形呢</a:t>
            </a:r>
            <a:r>
              <a:rPr lang="en-US" altLang="zh-TW" dirty="0" smtClean="0"/>
              <a:t>?)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 smtClean="0"/>
              <a:t>但是我們的程式只會把造成</a:t>
            </a:r>
            <a:r>
              <a:rPr lang="en-US" altLang="zh-TW" dirty="0" smtClean="0"/>
              <a:t>cycle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edge</a:t>
            </a:r>
            <a:r>
              <a:rPr lang="zh-TW" altLang="en-US" dirty="0" smtClean="0"/>
              <a:t>丟掉</a:t>
            </a:r>
            <a:r>
              <a:rPr lang="en-US" altLang="zh-TW" dirty="0" smtClean="0"/>
              <a:t>, </a:t>
            </a:r>
            <a:r>
              <a:rPr lang="zh-TW" altLang="en-US" dirty="0" smtClean="0"/>
              <a:t>當把造成</a:t>
            </a:r>
            <a:r>
              <a:rPr lang="en-US" altLang="zh-TW" dirty="0" smtClean="0"/>
              <a:t>cycle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edge</a:t>
            </a:r>
            <a:r>
              <a:rPr lang="zh-TW" altLang="en-US" dirty="0" smtClean="0"/>
              <a:t>丟掉的時候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不會因此讓某個</a:t>
            </a:r>
            <a:r>
              <a:rPr lang="en-US" altLang="zh-TW" dirty="0" smtClean="0"/>
              <a:t>node</a:t>
            </a:r>
            <a:r>
              <a:rPr lang="zh-TW" altLang="en-US" dirty="0" smtClean="0"/>
              <a:t>在</a:t>
            </a:r>
            <a:r>
              <a:rPr lang="en-US" altLang="zh-TW" dirty="0" smtClean="0"/>
              <a:t>T</a:t>
            </a:r>
            <a:r>
              <a:rPr lang="zh-TW" altLang="en-US" dirty="0" smtClean="0"/>
              <a:t>裡面沒有跟其他</a:t>
            </a:r>
            <a:r>
              <a:rPr lang="en-US" altLang="zh-TW" dirty="0" smtClean="0"/>
              <a:t>vertex connected.</a:t>
            </a:r>
          </a:p>
          <a:p>
            <a:r>
              <a:rPr lang="zh-TW" altLang="en-US" dirty="0"/>
              <a:t>所以不會</a:t>
            </a:r>
            <a:r>
              <a:rPr lang="zh-TW" altLang="en-US" dirty="0" smtClean="0"/>
              <a:t>造成</a:t>
            </a:r>
            <a:r>
              <a:rPr lang="en-US" altLang="zh-TW" dirty="0" smtClean="0"/>
              <a:t>(2)</a:t>
            </a:r>
            <a:r>
              <a:rPr lang="zh-TW" altLang="en-US" dirty="0" smtClean="0"/>
              <a:t>的情形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F923-774F-402D-8074-3EFCADB8A564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99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證明題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證明</a:t>
                </a:r>
                <a:r>
                  <a:rPr lang="en-US" altLang="zh-TW" dirty="0" smtClean="0"/>
                  <a:t>(2)</a:t>
                </a:r>
              </a:p>
              <a:p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T</a:t>
                </a:r>
                <a:r>
                  <a:rPr lang="zh-TW" altLang="en-US" dirty="0" smtClean="0"/>
                  <a:t>是用我們的</a:t>
                </a:r>
                <a:r>
                  <a:rPr lang="en-US" altLang="zh-TW" dirty="0" smtClean="0"/>
                  <a:t>algorithm</a:t>
                </a:r>
                <a:r>
                  <a:rPr lang="zh-TW" altLang="en-US" dirty="0" smtClean="0"/>
                  <a:t>做出來的</a:t>
                </a:r>
                <a:r>
                  <a:rPr lang="en-US" altLang="zh-TW" dirty="0" smtClean="0"/>
                  <a:t>spanning tree</a:t>
                </a:r>
              </a:p>
              <a:p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U</a:t>
                </a:r>
                <a:r>
                  <a:rPr lang="zh-TW" altLang="en-US" dirty="0" smtClean="0"/>
                  <a:t>是</a:t>
                </a:r>
                <a:r>
                  <a:rPr lang="zh-TW" altLang="en-US" dirty="0"/>
                  <a:t>某</a:t>
                </a:r>
                <a:r>
                  <a:rPr lang="zh-TW" altLang="en-US" dirty="0" smtClean="0"/>
                  <a:t>一個</a:t>
                </a:r>
                <a:r>
                  <a:rPr lang="en-US" altLang="zh-TW" dirty="0" smtClean="0"/>
                  <a:t>minimum cost spanning tree (</a:t>
                </a:r>
                <a:r>
                  <a:rPr lang="zh-TW" altLang="en-US" dirty="0" smtClean="0"/>
                  <a:t>可能有很多個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其中一個</a:t>
                </a:r>
                <a:r>
                  <a:rPr lang="en-US" altLang="zh-TW" dirty="0" smtClean="0"/>
                  <a:t>)</a:t>
                </a:r>
              </a:p>
              <a:p>
                <a:r>
                  <a:rPr lang="zh-TW" altLang="en-US" dirty="0"/>
                  <a:t>既然都</a:t>
                </a:r>
                <a:r>
                  <a:rPr lang="zh-TW" altLang="en-US" dirty="0" smtClean="0"/>
                  <a:t>是</a:t>
                </a:r>
                <a:r>
                  <a:rPr lang="en-US" altLang="zh-TW" dirty="0" smtClean="0"/>
                  <a:t>spanning tree, T</a:t>
                </a:r>
                <a:r>
                  <a:rPr lang="zh-TW" altLang="en-US" dirty="0" smtClean="0"/>
                  <a:t>和</a:t>
                </a:r>
                <a:r>
                  <a:rPr lang="en-US" altLang="zh-TW" dirty="0" smtClean="0"/>
                  <a:t>U</a:t>
                </a:r>
                <a:r>
                  <a:rPr lang="zh-TW" altLang="en-US" dirty="0" smtClean="0"/>
                  <a:t>都有</a:t>
                </a:r>
                <a:r>
                  <a:rPr lang="en-US" altLang="zh-TW" dirty="0" smtClean="0"/>
                  <a:t>n-1</a:t>
                </a:r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edge</a:t>
                </a:r>
              </a:p>
              <a:p>
                <a:r>
                  <a:rPr lang="zh-TW" altLang="en-US" dirty="0"/>
                  <a:t>有兩種</a:t>
                </a:r>
                <a:r>
                  <a:rPr lang="zh-TW" altLang="en-US" dirty="0" smtClean="0"/>
                  <a:t>情形</a:t>
                </a:r>
                <a:r>
                  <a:rPr lang="en-US" altLang="zh-TW" dirty="0" smtClean="0"/>
                  <a:t>:</a:t>
                </a:r>
              </a:p>
              <a:p>
                <a:r>
                  <a:rPr lang="en-US" altLang="zh-TW" dirty="0" smtClean="0"/>
                  <a:t>(1) T</a:t>
                </a:r>
                <a:r>
                  <a:rPr lang="zh-TW" altLang="en-US" dirty="0" smtClean="0"/>
                  <a:t>和</a:t>
                </a:r>
                <a:r>
                  <a:rPr lang="en-US" altLang="zh-TW" dirty="0" smtClean="0"/>
                  <a:t>U</a:t>
                </a:r>
                <a:r>
                  <a:rPr lang="zh-TW" altLang="en-US" dirty="0" smtClean="0"/>
                  <a:t>一模一樣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則</a:t>
                </a:r>
                <a:r>
                  <a:rPr lang="en-US" altLang="zh-TW" dirty="0" smtClean="0"/>
                  <a:t>T</a:t>
                </a:r>
                <a:r>
                  <a:rPr lang="zh-TW" altLang="en-US" dirty="0" smtClean="0"/>
                  <a:t>就是</a:t>
                </a:r>
                <a:r>
                  <a:rPr lang="en-US" altLang="zh-TW" dirty="0" smtClean="0"/>
                  <a:t>minimum cost spanning tree (</a:t>
                </a:r>
                <a:r>
                  <a:rPr lang="zh-TW" altLang="en-US" dirty="0" smtClean="0"/>
                  <a:t>沒什麼好證的</a:t>
                </a:r>
                <a:r>
                  <a:rPr lang="en-US" altLang="zh-TW" dirty="0" smtClean="0"/>
                  <a:t>)</a:t>
                </a:r>
              </a:p>
              <a:p>
                <a:r>
                  <a:rPr lang="en-US" altLang="zh-TW" dirty="0" smtClean="0"/>
                  <a:t>(2)T</a:t>
                </a:r>
                <a:r>
                  <a:rPr lang="zh-TW" altLang="en-US" dirty="0" smtClean="0"/>
                  <a:t>和</a:t>
                </a:r>
                <a:r>
                  <a:rPr lang="en-US" altLang="zh-TW" dirty="0" smtClean="0"/>
                  <a:t>U</a:t>
                </a:r>
                <a:r>
                  <a:rPr lang="zh-TW" altLang="en-US" dirty="0" smtClean="0"/>
                  <a:t>不一樣</a:t>
                </a:r>
                <a:r>
                  <a:rPr lang="en-US" altLang="zh-TW" dirty="0" smtClean="0"/>
                  <a:t>. </a:t>
                </a:r>
                <a:r>
                  <a:rPr lang="zh-TW" altLang="en-US" dirty="0" smtClean="0"/>
                  <a:t>則我們假設它們有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條</a:t>
                </a:r>
                <a:r>
                  <a:rPr lang="en-US" altLang="zh-TW" dirty="0" smtClean="0"/>
                  <a:t>edge</a:t>
                </a:r>
                <a:r>
                  <a:rPr lang="zh-TW" altLang="en-US" dirty="0" smtClean="0"/>
                  <a:t>不一樣</a:t>
                </a:r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𝑘</m:t>
                    </m:r>
                    <m:r>
                      <a:rPr lang="en-US" altLang="zh-TW" b="0" i="1" dirty="0" smtClean="0">
                        <a:latin typeface="Cambria Math"/>
                      </a:rPr>
                      <m:t>≥</m:t>
                    </m:r>
                    <m:r>
                      <a:rPr lang="en-US" altLang="zh-TW" i="1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125" r="-7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F923-774F-402D-8074-3EFCADB8A564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0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證明題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48880"/>
          </a:xfrm>
        </p:spPr>
        <p:txBody>
          <a:bodyPr>
            <a:normAutofit fontScale="92500"/>
          </a:bodyPr>
          <a:lstStyle/>
          <a:p>
            <a:r>
              <a:rPr lang="zh-TW" altLang="en-US" dirty="0" smtClean="0"/>
              <a:t>每次我們從</a:t>
            </a:r>
            <a:r>
              <a:rPr lang="en-US" altLang="zh-TW" dirty="0" smtClean="0"/>
              <a:t>T</a:t>
            </a:r>
            <a:r>
              <a:rPr lang="zh-TW" altLang="en-US" dirty="0" smtClean="0"/>
              <a:t>取出</a:t>
            </a:r>
            <a:r>
              <a:rPr lang="en-US" altLang="zh-TW" dirty="0" smtClean="0"/>
              <a:t>k</a:t>
            </a:r>
            <a:r>
              <a:rPr lang="zh-TW" altLang="en-US" dirty="0" smtClean="0"/>
              <a:t>條不一樣的</a:t>
            </a:r>
            <a:r>
              <a:rPr lang="en-US" altLang="zh-TW" dirty="0" smtClean="0"/>
              <a:t>edge</a:t>
            </a:r>
            <a:r>
              <a:rPr lang="zh-TW" altLang="en-US" dirty="0" smtClean="0"/>
              <a:t>中其中一條</a:t>
            </a:r>
            <a:r>
              <a:rPr lang="en-US" altLang="zh-TW" dirty="0" smtClean="0"/>
              <a:t>(</a:t>
            </a:r>
            <a:r>
              <a:rPr lang="zh-TW" altLang="en-US" dirty="0" smtClean="0"/>
              <a:t>此</a:t>
            </a:r>
            <a:r>
              <a:rPr lang="en-US" altLang="zh-TW" dirty="0" smtClean="0"/>
              <a:t>edge</a:t>
            </a:r>
            <a:r>
              <a:rPr lang="zh-TW" altLang="en-US" dirty="0" smtClean="0"/>
              <a:t>不在</a:t>
            </a:r>
            <a:r>
              <a:rPr lang="en-US" altLang="zh-TW" dirty="0" smtClean="0"/>
              <a:t>U</a:t>
            </a:r>
            <a:r>
              <a:rPr lang="zh-TW" altLang="en-US" dirty="0" smtClean="0"/>
              <a:t>中</a:t>
            </a:r>
            <a:r>
              <a:rPr lang="en-US" altLang="zh-TW" dirty="0" smtClean="0"/>
              <a:t>), </a:t>
            </a:r>
            <a:r>
              <a:rPr lang="zh-TW" altLang="en-US" dirty="0" smtClean="0"/>
              <a:t>從</a:t>
            </a:r>
            <a:r>
              <a:rPr lang="en-US" altLang="zh-TW" dirty="0" smtClean="0"/>
              <a:t>cost</a:t>
            </a:r>
            <a:r>
              <a:rPr lang="zh-TW" altLang="en-US" dirty="0" smtClean="0"/>
              <a:t>最小的開始到</a:t>
            </a:r>
            <a:r>
              <a:rPr lang="en-US" altLang="zh-TW" dirty="0" smtClean="0"/>
              <a:t>cost</a:t>
            </a:r>
            <a:r>
              <a:rPr lang="zh-TW" altLang="en-US" dirty="0" smtClean="0"/>
              <a:t>最大的</a:t>
            </a:r>
            <a:r>
              <a:rPr lang="en-US" altLang="zh-TW" dirty="0" smtClean="0"/>
              <a:t>.</a:t>
            </a:r>
          </a:p>
          <a:p>
            <a:r>
              <a:rPr lang="zh-TW" altLang="en-US" dirty="0" smtClean="0"/>
              <a:t>把這條</a:t>
            </a:r>
            <a:r>
              <a:rPr lang="en-US" altLang="zh-TW" dirty="0" smtClean="0"/>
              <a:t>edge(</a:t>
            </a:r>
            <a:r>
              <a:rPr lang="zh-TW" altLang="en-US" dirty="0" smtClean="0"/>
              <a:t>我們叫它</a:t>
            </a:r>
            <a:r>
              <a:rPr lang="en-US" altLang="zh-TW" dirty="0" smtClean="0"/>
              <a:t>t)</a:t>
            </a:r>
            <a:r>
              <a:rPr lang="zh-TW" altLang="en-US" dirty="0" smtClean="0"/>
              <a:t>加入</a:t>
            </a:r>
            <a:r>
              <a:rPr lang="en-US" altLang="zh-TW" dirty="0" smtClean="0"/>
              <a:t>U</a:t>
            </a:r>
            <a:r>
              <a:rPr lang="zh-TW" altLang="en-US" dirty="0" smtClean="0"/>
              <a:t>的時候</a:t>
            </a:r>
            <a:r>
              <a:rPr lang="en-US" altLang="zh-TW" dirty="0" smtClean="0"/>
              <a:t>, </a:t>
            </a:r>
            <a:r>
              <a:rPr lang="zh-TW" altLang="en-US" dirty="0" smtClean="0"/>
              <a:t>會產生一個</a:t>
            </a:r>
            <a:r>
              <a:rPr lang="en-US" altLang="zh-TW" dirty="0" smtClean="0"/>
              <a:t>cycle</a:t>
            </a:r>
            <a:r>
              <a:rPr lang="zh-TW" altLang="en-US" dirty="0" smtClean="0"/>
              <a:t>在</a:t>
            </a:r>
            <a:r>
              <a:rPr lang="en-US" altLang="zh-TW" dirty="0" smtClean="0"/>
              <a:t>U</a:t>
            </a:r>
            <a:r>
              <a:rPr lang="zh-TW" altLang="en-US" dirty="0" smtClean="0"/>
              <a:t>中</a:t>
            </a:r>
            <a:endParaRPr lang="en-US" altLang="zh-TW" dirty="0" smtClean="0"/>
          </a:p>
          <a:p>
            <a:r>
              <a:rPr lang="zh-TW" altLang="en-US" dirty="0" smtClean="0"/>
              <a:t>這個</a:t>
            </a:r>
            <a:r>
              <a:rPr lang="en-US" altLang="zh-TW" dirty="0" smtClean="0"/>
              <a:t>cycle</a:t>
            </a:r>
            <a:r>
              <a:rPr lang="zh-TW" altLang="en-US" dirty="0" smtClean="0"/>
              <a:t>裡面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一定有某一條</a:t>
            </a:r>
            <a:r>
              <a:rPr lang="en-US" altLang="zh-TW" dirty="0" smtClean="0"/>
              <a:t>edge</a:t>
            </a:r>
            <a:r>
              <a:rPr lang="zh-TW" altLang="en-US" dirty="0" smtClean="0"/>
              <a:t>不在</a:t>
            </a:r>
            <a:r>
              <a:rPr lang="en-US" altLang="zh-TW" dirty="0" smtClean="0"/>
              <a:t>T</a:t>
            </a:r>
            <a:r>
              <a:rPr lang="zh-TW" altLang="en-US" dirty="0" smtClean="0"/>
              <a:t>裡面</a:t>
            </a:r>
            <a:r>
              <a:rPr lang="en-US" altLang="zh-TW" dirty="0" smtClean="0"/>
              <a:t>, </a:t>
            </a:r>
            <a:r>
              <a:rPr lang="zh-TW" altLang="en-US" dirty="0" smtClean="0"/>
              <a:t>我們叫它</a:t>
            </a:r>
            <a:r>
              <a:rPr lang="en-US" altLang="zh-TW" dirty="0" smtClean="0"/>
              <a:t>u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因為</a:t>
            </a:r>
            <a:r>
              <a:rPr lang="en-US" altLang="zh-TW" dirty="0" smtClean="0"/>
              <a:t>T</a:t>
            </a:r>
            <a:r>
              <a:rPr lang="zh-TW" altLang="en-US" dirty="0" smtClean="0"/>
              <a:t>沒有</a:t>
            </a:r>
            <a:r>
              <a:rPr lang="en-US" altLang="zh-TW" dirty="0" smtClean="0"/>
              <a:t>cycle). </a:t>
            </a:r>
            <a:r>
              <a:rPr lang="zh-TW" altLang="en-US" dirty="0" smtClean="0"/>
              <a:t>我們把</a:t>
            </a:r>
            <a:r>
              <a:rPr lang="en-US" altLang="zh-TW" dirty="0" smtClean="0"/>
              <a:t>u</a:t>
            </a:r>
            <a:r>
              <a:rPr lang="zh-TW" altLang="en-US" dirty="0" smtClean="0"/>
              <a:t>從</a:t>
            </a:r>
            <a:r>
              <a:rPr lang="en-US" altLang="zh-TW" dirty="0" smtClean="0"/>
              <a:t>U</a:t>
            </a:r>
            <a:r>
              <a:rPr lang="zh-TW" altLang="en-US" dirty="0" smtClean="0"/>
              <a:t>拿掉</a:t>
            </a:r>
            <a:r>
              <a:rPr lang="en-US" altLang="zh-TW" dirty="0" smtClean="0"/>
              <a:t>, </a:t>
            </a:r>
            <a:r>
              <a:rPr lang="zh-TW" altLang="en-US" dirty="0" smtClean="0"/>
              <a:t>這個</a:t>
            </a:r>
            <a:r>
              <a:rPr lang="zh-TW" altLang="en-US" dirty="0"/>
              <a:t>新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spanning tree</a:t>
            </a:r>
            <a:r>
              <a:rPr lang="zh-TW" altLang="en-US" dirty="0" smtClean="0"/>
              <a:t>叫做</a:t>
            </a:r>
            <a:r>
              <a:rPr lang="en-US" altLang="zh-TW" dirty="0" smtClean="0"/>
              <a:t>V</a:t>
            </a:r>
          </a:p>
          <a:p>
            <a:r>
              <a:rPr lang="en-US" altLang="zh-TW" dirty="0" smtClean="0"/>
              <a:t>V</a:t>
            </a:r>
            <a:r>
              <a:rPr lang="zh-TW" altLang="en-US" dirty="0" smtClean="0"/>
              <a:t>的</a:t>
            </a:r>
            <a:r>
              <a:rPr lang="en-US" altLang="zh-TW" dirty="0" smtClean="0"/>
              <a:t>total cost</a:t>
            </a:r>
            <a:r>
              <a:rPr lang="zh-TW" altLang="en-US" dirty="0" smtClean="0"/>
              <a:t>就是 </a:t>
            </a:r>
            <a:r>
              <a:rPr lang="en-US" altLang="zh-TW" dirty="0" smtClean="0"/>
              <a:t>cost(U)-cost(u)+cost(t).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F923-774F-402D-8074-3EFCADB8A564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547664" y="5229200"/>
            <a:ext cx="288032" cy="114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234758" y="50445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573106" y="485986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115616" y="6387748"/>
            <a:ext cx="321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</a:t>
            </a:r>
            <a:r>
              <a:rPr lang="zh-TW" altLang="en-US" dirty="0" smtClean="0"/>
              <a:t>條不在</a:t>
            </a:r>
            <a:r>
              <a:rPr lang="en-US" altLang="zh-TW" dirty="0" smtClean="0"/>
              <a:t>U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, </a:t>
            </a:r>
            <a:r>
              <a:rPr lang="zh-TW" altLang="en-US" dirty="0" smtClean="0"/>
              <a:t>其中最小的為</a:t>
            </a:r>
            <a:r>
              <a:rPr lang="en-US" altLang="zh-TW" dirty="0" smtClean="0"/>
              <a:t>t</a:t>
            </a:r>
            <a:endParaRPr lang="zh-TW" altLang="en-US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5220072" y="5784649"/>
            <a:ext cx="154310" cy="1646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288580" y="5599983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781614" y="625150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</a:t>
            </a:r>
            <a:endParaRPr lang="zh-TW" altLang="en-US" dirty="0"/>
          </a:p>
        </p:txBody>
      </p:sp>
      <p:cxnSp>
        <p:nvCxnSpPr>
          <p:cNvPr id="15" name="直線接點 14"/>
          <p:cNvCxnSpPr/>
          <p:nvPr/>
        </p:nvCxnSpPr>
        <p:spPr>
          <a:xfrm>
            <a:off x="4962897" y="6166189"/>
            <a:ext cx="154310" cy="1646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4716016" y="5102481"/>
            <a:ext cx="288032" cy="114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手繪多邊形 4"/>
          <p:cNvSpPr/>
          <p:nvPr/>
        </p:nvSpPr>
        <p:spPr>
          <a:xfrm>
            <a:off x="4860032" y="5784649"/>
            <a:ext cx="514350" cy="591719"/>
          </a:xfrm>
          <a:custGeom>
            <a:avLst/>
            <a:gdLst>
              <a:gd name="connsiteX0" fmla="*/ 133350 w 1028700"/>
              <a:gd name="connsiteY0" fmla="*/ 1057275 h 1457325"/>
              <a:gd name="connsiteX1" fmla="*/ 95250 w 1028700"/>
              <a:gd name="connsiteY1" fmla="*/ 952500 h 1457325"/>
              <a:gd name="connsiteX2" fmla="*/ 85725 w 1028700"/>
              <a:gd name="connsiteY2" fmla="*/ 914400 h 1457325"/>
              <a:gd name="connsiteX3" fmla="*/ 66675 w 1028700"/>
              <a:gd name="connsiteY3" fmla="*/ 876300 h 1457325"/>
              <a:gd name="connsiteX4" fmla="*/ 57150 w 1028700"/>
              <a:gd name="connsiteY4" fmla="*/ 809625 h 1457325"/>
              <a:gd name="connsiteX5" fmla="*/ 19050 w 1028700"/>
              <a:gd name="connsiteY5" fmla="*/ 676275 h 1457325"/>
              <a:gd name="connsiteX6" fmla="*/ 0 w 1028700"/>
              <a:gd name="connsiteY6" fmla="*/ 561975 h 1457325"/>
              <a:gd name="connsiteX7" fmla="*/ 9525 w 1028700"/>
              <a:gd name="connsiteY7" fmla="*/ 180975 h 1457325"/>
              <a:gd name="connsiteX8" fmla="*/ 38100 w 1028700"/>
              <a:gd name="connsiteY8" fmla="*/ 142875 h 1457325"/>
              <a:gd name="connsiteX9" fmla="*/ 66675 w 1028700"/>
              <a:gd name="connsiteY9" fmla="*/ 114300 h 1457325"/>
              <a:gd name="connsiteX10" fmla="*/ 114300 w 1028700"/>
              <a:gd name="connsiteY10" fmla="*/ 57150 h 1457325"/>
              <a:gd name="connsiteX11" fmla="*/ 152400 w 1028700"/>
              <a:gd name="connsiteY11" fmla="*/ 38100 h 1457325"/>
              <a:gd name="connsiteX12" fmla="*/ 209550 w 1028700"/>
              <a:gd name="connsiteY12" fmla="*/ 0 h 1457325"/>
              <a:gd name="connsiteX13" fmla="*/ 514350 w 1028700"/>
              <a:gd name="connsiteY13" fmla="*/ 9525 h 1457325"/>
              <a:gd name="connsiteX14" fmla="*/ 542925 w 1028700"/>
              <a:gd name="connsiteY14" fmla="*/ 19050 h 1457325"/>
              <a:gd name="connsiteX15" fmla="*/ 600075 w 1028700"/>
              <a:gd name="connsiteY15" fmla="*/ 85725 h 1457325"/>
              <a:gd name="connsiteX16" fmla="*/ 676275 w 1028700"/>
              <a:gd name="connsiteY16" fmla="*/ 180975 h 1457325"/>
              <a:gd name="connsiteX17" fmla="*/ 714375 w 1028700"/>
              <a:gd name="connsiteY17" fmla="*/ 247650 h 1457325"/>
              <a:gd name="connsiteX18" fmla="*/ 781050 w 1028700"/>
              <a:gd name="connsiteY18" fmla="*/ 333375 h 1457325"/>
              <a:gd name="connsiteX19" fmla="*/ 781050 w 1028700"/>
              <a:gd name="connsiteY19" fmla="*/ 333375 h 1457325"/>
              <a:gd name="connsiteX20" fmla="*/ 847725 w 1028700"/>
              <a:gd name="connsiteY20" fmla="*/ 419100 h 1457325"/>
              <a:gd name="connsiteX21" fmla="*/ 866775 w 1028700"/>
              <a:gd name="connsiteY21" fmla="*/ 447675 h 1457325"/>
              <a:gd name="connsiteX22" fmla="*/ 876300 w 1028700"/>
              <a:gd name="connsiteY22" fmla="*/ 476250 h 1457325"/>
              <a:gd name="connsiteX23" fmla="*/ 895350 w 1028700"/>
              <a:gd name="connsiteY23" fmla="*/ 504825 h 1457325"/>
              <a:gd name="connsiteX24" fmla="*/ 923925 w 1028700"/>
              <a:gd name="connsiteY24" fmla="*/ 552450 h 1457325"/>
              <a:gd name="connsiteX25" fmla="*/ 933450 w 1028700"/>
              <a:gd name="connsiteY25" fmla="*/ 581025 h 1457325"/>
              <a:gd name="connsiteX26" fmla="*/ 962025 w 1028700"/>
              <a:gd name="connsiteY26" fmla="*/ 619125 h 1457325"/>
              <a:gd name="connsiteX27" fmla="*/ 1000125 w 1028700"/>
              <a:gd name="connsiteY27" fmla="*/ 695325 h 1457325"/>
              <a:gd name="connsiteX28" fmla="*/ 1028700 w 1028700"/>
              <a:gd name="connsiteY28" fmla="*/ 857250 h 1457325"/>
              <a:gd name="connsiteX29" fmla="*/ 990600 w 1028700"/>
              <a:gd name="connsiteY29" fmla="*/ 1123950 h 1457325"/>
              <a:gd name="connsiteX30" fmla="*/ 904875 w 1028700"/>
              <a:gd name="connsiteY30" fmla="*/ 1228725 h 1457325"/>
              <a:gd name="connsiteX31" fmla="*/ 762000 w 1028700"/>
              <a:gd name="connsiteY31" fmla="*/ 1343025 h 1457325"/>
              <a:gd name="connsiteX32" fmla="*/ 723900 w 1028700"/>
              <a:gd name="connsiteY32" fmla="*/ 1381125 h 1457325"/>
              <a:gd name="connsiteX33" fmla="*/ 609600 w 1028700"/>
              <a:gd name="connsiteY33" fmla="*/ 1438275 h 1457325"/>
              <a:gd name="connsiteX34" fmla="*/ 571500 w 1028700"/>
              <a:gd name="connsiteY34" fmla="*/ 1457325 h 1457325"/>
              <a:gd name="connsiteX35" fmla="*/ 438150 w 1028700"/>
              <a:gd name="connsiteY35" fmla="*/ 1447800 h 1457325"/>
              <a:gd name="connsiteX36" fmla="*/ 361950 w 1028700"/>
              <a:gd name="connsiteY36" fmla="*/ 1428750 h 1457325"/>
              <a:gd name="connsiteX37" fmla="*/ 314325 w 1028700"/>
              <a:gd name="connsiteY37" fmla="*/ 1419225 h 1457325"/>
              <a:gd name="connsiteX38" fmla="*/ 257175 w 1028700"/>
              <a:gd name="connsiteY38" fmla="*/ 1352550 h 1457325"/>
              <a:gd name="connsiteX39" fmla="*/ 247650 w 1028700"/>
              <a:gd name="connsiteY39" fmla="*/ 1323975 h 1457325"/>
              <a:gd name="connsiteX40" fmla="*/ 209550 w 1028700"/>
              <a:gd name="connsiteY40" fmla="*/ 1266825 h 1457325"/>
              <a:gd name="connsiteX41" fmla="*/ 190500 w 1028700"/>
              <a:gd name="connsiteY41" fmla="*/ 1238250 h 1457325"/>
              <a:gd name="connsiteX42" fmla="*/ 161925 w 1028700"/>
              <a:gd name="connsiteY42" fmla="*/ 1171575 h 1457325"/>
              <a:gd name="connsiteX43" fmla="*/ 152400 w 1028700"/>
              <a:gd name="connsiteY43" fmla="*/ 1143000 h 1457325"/>
              <a:gd name="connsiteX44" fmla="*/ 133350 w 1028700"/>
              <a:gd name="connsiteY44" fmla="*/ 1114425 h 1457325"/>
              <a:gd name="connsiteX45" fmla="*/ 133350 w 1028700"/>
              <a:gd name="connsiteY45" fmla="*/ 1057275 h 1457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28700" h="1457325">
                <a:moveTo>
                  <a:pt x="133350" y="1057275"/>
                </a:moveTo>
                <a:cubicBezTo>
                  <a:pt x="127000" y="1030288"/>
                  <a:pt x="109924" y="1001414"/>
                  <a:pt x="95250" y="952500"/>
                </a:cubicBezTo>
                <a:cubicBezTo>
                  <a:pt x="91488" y="939961"/>
                  <a:pt x="90322" y="926657"/>
                  <a:pt x="85725" y="914400"/>
                </a:cubicBezTo>
                <a:cubicBezTo>
                  <a:pt x="80739" y="901105"/>
                  <a:pt x="73025" y="889000"/>
                  <a:pt x="66675" y="876300"/>
                </a:cubicBezTo>
                <a:cubicBezTo>
                  <a:pt x="63500" y="854075"/>
                  <a:pt x="62198" y="831501"/>
                  <a:pt x="57150" y="809625"/>
                </a:cubicBezTo>
                <a:cubicBezTo>
                  <a:pt x="39896" y="734860"/>
                  <a:pt x="29833" y="762539"/>
                  <a:pt x="19050" y="676275"/>
                </a:cubicBezTo>
                <a:cubicBezTo>
                  <a:pt x="7901" y="587085"/>
                  <a:pt x="15733" y="624908"/>
                  <a:pt x="0" y="561975"/>
                </a:cubicBezTo>
                <a:cubicBezTo>
                  <a:pt x="3175" y="434975"/>
                  <a:pt x="-1977" y="307493"/>
                  <a:pt x="9525" y="180975"/>
                </a:cubicBezTo>
                <a:cubicBezTo>
                  <a:pt x="10962" y="165165"/>
                  <a:pt x="27769" y="154928"/>
                  <a:pt x="38100" y="142875"/>
                </a:cubicBezTo>
                <a:cubicBezTo>
                  <a:pt x="46866" y="132648"/>
                  <a:pt x="58051" y="124648"/>
                  <a:pt x="66675" y="114300"/>
                </a:cubicBezTo>
                <a:cubicBezTo>
                  <a:pt x="91247" y="84814"/>
                  <a:pt x="79925" y="81704"/>
                  <a:pt x="114300" y="57150"/>
                </a:cubicBezTo>
                <a:cubicBezTo>
                  <a:pt x="125854" y="48897"/>
                  <a:pt x="140224" y="45405"/>
                  <a:pt x="152400" y="38100"/>
                </a:cubicBezTo>
                <a:cubicBezTo>
                  <a:pt x="172033" y="26320"/>
                  <a:pt x="209550" y="0"/>
                  <a:pt x="209550" y="0"/>
                </a:cubicBezTo>
                <a:cubicBezTo>
                  <a:pt x="311150" y="3175"/>
                  <a:pt x="412866" y="3726"/>
                  <a:pt x="514350" y="9525"/>
                </a:cubicBezTo>
                <a:cubicBezTo>
                  <a:pt x="524374" y="10098"/>
                  <a:pt x="534571" y="13481"/>
                  <a:pt x="542925" y="19050"/>
                </a:cubicBezTo>
                <a:cubicBezTo>
                  <a:pt x="565066" y="33811"/>
                  <a:pt x="584229" y="66358"/>
                  <a:pt x="600075" y="85725"/>
                </a:cubicBezTo>
                <a:cubicBezTo>
                  <a:pt x="628734" y="120753"/>
                  <a:pt x="655043" y="143820"/>
                  <a:pt x="676275" y="180975"/>
                </a:cubicBezTo>
                <a:cubicBezTo>
                  <a:pt x="693214" y="210618"/>
                  <a:pt x="693278" y="222334"/>
                  <a:pt x="714375" y="247650"/>
                </a:cubicBezTo>
                <a:cubicBezTo>
                  <a:pt x="788982" y="337179"/>
                  <a:pt x="684755" y="188932"/>
                  <a:pt x="781050" y="333375"/>
                </a:cubicBezTo>
                <a:lnTo>
                  <a:pt x="781050" y="333375"/>
                </a:lnTo>
                <a:cubicBezTo>
                  <a:pt x="803275" y="361950"/>
                  <a:pt x="827645" y="388979"/>
                  <a:pt x="847725" y="419100"/>
                </a:cubicBezTo>
                <a:cubicBezTo>
                  <a:pt x="854075" y="428625"/>
                  <a:pt x="861655" y="437436"/>
                  <a:pt x="866775" y="447675"/>
                </a:cubicBezTo>
                <a:cubicBezTo>
                  <a:pt x="871265" y="456655"/>
                  <a:pt x="871810" y="467270"/>
                  <a:pt x="876300" y="476250"/>
                </a:cubicBezTo>
                <a:cubicBezTo>
                  <a:pt x="881420" y="486489"/>
                  <a:pt x="889283" y="495117"/>
                  <a:pt x="895350" y="504825"/>
                </a:cubicBezTo>
                <a:cubicBezTo>
                  <a:pt x="905162" y="520524"/>
                  <a:pt x="915646" y="535891"/>
                  <a:pt x="923925" y="552450"/>
                </a:cubicBezTo>
                <a:cubicBezTo>
                  <a:pt x="928415" y="561430"/>
                  <a:pt x="928469" y="572308"/>
                  <a:pt x="933450" y="581025"/>
                </a:cubicBezTo>
                <a:cubicBezTo>
                  <a:pt x="941326" y="594808"/>
                  <a:pt x="954315" y="605248"/>
                  <a:pt x="962025" y="619125"/>
                </a:cubicBezTo>
                <a:cubicBezTo>
                  <a:pt x="1039697" y="758934"/>
                  <a:pt x="935188" y="597920"/>
                  <a:pt x="1000125" y="695325"/>
                </a:cubicBezTo>
                <a:cubicBezTo>
                  <a:pt x="1021837" y="825594"/>
                  <a:pt x="1011600" y="771750"/>
                  <a:pt x="1028700" y="857250"/>
                </a:cubicBezTo>
                <a:cubicBezTo>
                  <a:pt x="1016000" y="946150"/>
                  <a:pt x="1007150" y="1035686"/>
                  <a:pt x="990600" y="1123950"/>
                </a:cubicBezTo>
                <a:cubicBezTo>
                  <a:pt x="982960" y="1164696"/>
                  <a:pt x="925218" y="1208382"/>
                  <a:pt x="904875" y="1228725"/>
                </a:cubicBezTo>
                <a:cubicBezTo>
                  <a:pt x="830832" y="1302768"/>
                  <a:pt x="928768" y="1207526"/>
                  <a:pt x="762000" y="1343025"/>
                </a:cubicBezTo>
                <a:cubicBezTo>
                  <a:pt x="748061" y="1354351"/>
                  <a:pt x="738425" y="1370561"/>
                  <a:pt x="723900" y="1381125"/>
                </a:cubicBezTo>
                <a:cubicBezTo>
                  <a:pt x="670503" y="1419959"/>
                  <a:pt x="662207" y="1414894"/>
                  <a:pt x="609600" y="1438275"/>
                </a:cubicBezTo>
                <a:cubicBezTo>
                  <a:pt x="596625" y="1444042"/>
                  <a:pt x="584200" y="1450975"/>
                  <a:pt x="571500" y="1457325"/>
                </a:cubicBezTo>
                <a:cubicBezTo>
                  <a:pt x="527050" y="1454150"/>
                  <a:pt x="482305" y="1453821"/>
                  <a:pt x="438150" y="1447800"/>
                </a:cubicBezTo>
                <a:cubicBezTo>
                  <a:pt x="412208" y="1444263"/>
                  <a:pt x="387623" y="1433885"/>
                  <a:pt x="361950" y="1428750"/>
                </a:cubicBezTo>
                <a:lnTo>
                  <a:pt x="314325" y="1419225"/>
                </a:lnTo>
                <a:cubicBezTo>
                  <a:pt x="290890" y="1395790"/>
                  <a:pt x="271681" y="1381563"/>
                  <a:pt x="257175" y="1352550"/>
                </a:cubicBezTo>
                <a:cubicBezTo>
                  <a:pt x="252685" y="1343570"/>
                  <a:pt x="252526" y="1332752"/>
                  <a:pt x="247650" y="1323975"/>
                </a:cubicBezTo>
                <a:cubicBezTo>
                  <a:pt x="236531" y="1303961"/>
                  <a:pt x="222250" y="1285875"/>
                  <a:pt x="209550" y="1266825"/>
                </a:cubicBezTo>
                <a:lnTo>
                  <a:pt x="190500" y="1238250"/>
                </a:lnTo>
                <a:cubicBezTo>
                  <a:pt x="170676" y="1158956"/>
                  <a:pt x="194814" y="1237354"/>
                  <a:pt x="161925" y="1171575"/>
                </a:cubicBezTo>
                <a:cubicBezTo>
                  <a:pt x="157435" y="1162595"/>
                  <a:pt x="156890" y="1151980"/>
                  <a:pt x="152400" y="1143000"/>
                </a:cubicBezTo>
                <a:cubicBezTo>
                  <a:pt x="147280" y="1132761"/>
                  <a:pt x="135833" y="1125600"/>
                  <a:pt x="133350" y="1114425"/>
                </a:cubicBezTo>
                <a:cubicBezTo>
                  <a:pt x="129217" y="1095829"/>
                  <a:pt x="139700" y="1084262"/>
                  <a:pt x="133350" y="1057275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6300192" y="482760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</a:t>
            </a:r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6443102" y="5070215"/>
            <a:ext cx="288032" cy="114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/>
      <p:bldP spid="9" grpId="0"/>
      <p:bldP spid="10" grpId="0"/>
      <p:bldP spid="13" grpId="0"/>
      <p:bldP spid="14" grpId="0"/>
      <p:bldP spid="7" grpId="0" animBg="1"/>
      <p:bldP spid="5" grpId="0" animBg="1"/>
      <p:bldP spid="16" grpId="0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證明題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但是</a:t>
            </a:r>
            <a:r>
              <a:rPr lang="en-US" altLang="zh-TW" dirty="0" smtClean="0"/>
              <a:t>cost(t)</a:t>
            </a:r>
            <a:r>
              <a:rPr lang="zh-TW" altLang="en-US" dirty="0"/>
              <a:t>不能小於</a:t>
            </a:r>
            <a:r>
              <a:rPr lang="en-US" altLang="zh-TW" dirty="0" smtClean="0"/>
              <a:t>cost(u), </a:t>
            </a:r>
            <a:r>
              <a:rPr lang="zh-TW" altLang="en-US" dirty="0"/>
              <a:t>否則</a:t>
            </a:r>
            <a:r>
              <a:rPr lang="en-US" altLang="zh-TW" dirty="0"/>
              <a:t>V</a:t>
            </a:r>
            <a:r>
              <a:rPr lang="zh-TW" altLang="en-US" dirty="0"/>
              <a:t>就比</a:t>
            </a:r>
            <a:r>
              <a:rPr lang="en-US" altLang="zh-TW" dirty="0"/>
              <a:t>U</a:t>
            </a:r>
            <a:r>
              <a:rPr lang="zh-TW" altLang="en-US" dirty="0"/>
              <a:t>的</a:t>
            </a:r>
            <a:r>
              <a:rPr lang="en-US" altLang="zh-TW" dirty="0"/>
              <a:t>cost</a:t>
            </a:r>
            <a:r>
              <a:rPr lang="zh-TW" altLang="en-US" dirty="0"/>
              <a:t>少了 </a:t>
            </a:r>
            <a:r>
              <a:rPr lang="en-US" altLang="zh-TW" dirty="0"/>
              <a:t>(contradiction)</a:t>
            </a:r>
          </a:p>
          <a:p>
            <a:r>
              <a:rPr lang="en-US" altLang="zh-TW" dirty="0" smtClean="0"/>
              <a:t>cost(u)</a:t>
            </a:r>
            <a:r>
              <a:rPr lang="zh-TW" altLang="en-US" dirty="0"/>
              <a:t>也不能小於</a:t>
            </a:r>
            <a:r>
              <a:rPr lang="en-US" altLang="zh-TW" dirty="0" smtClean="0"/>
              <a:t>cost(t), </a:t>
            </a:r>
            <a:endParaRPr lang="en-US" altLang="zh-TW" dirty="0"/>
          </a:p>
          <a:p>
            <a:r>
              <a:rPr lang="zh-TW" altLang="en-US" dirty="0"/>
              <a:t>不然當初我們做</a:t>
            </a:r>
            <a:r>
              <a:rPr lang="en-US" altLang="zh-TW" dirty="0"/>
              <a:t>T</a:t>
            </a:r>
            <a:r>
              <a:rPr lang="zh-TW" altLang="en-US" dirty="0"/>
              <a:t>的時候</a:t>
            </a:r>
            <a:r>
              <a:rPr lang="en-US" altLang="zh-TW" dirty="0"/>
              <a:t>, </a:t>
            </a:r>
            <a:r>
              <a:rPr lang="zh-TW" altLang="en-US" dirty="0"/>
              <a:t>應該會先選</a:t>
            </a:r>
            <a:r>
              <a:rPr lang="zh-TW" altLang="en-US" dirty="0" smtClean="0"/>
              <a:t>到</a:t>
            </a:r>
            <a:r>
              <a:rPr lang="en-US" altLang="zh-TW" dirty="0" smtClean="0"/>
              <a:t>u, </a:t>
            </a:r>
            <a:r>
              <a:rPr lang="zh-TW" altLang="en-US" dirty="0"/>
              <a:t>但是因為它會造成</a:t>
            </a:r>
            <a:r>
              <a:rPr lang="en-US" altLang="zh-TW" dirty="0"/>
              <a:t>cycle</a:t>
            </a:r>
            <a:r>
              <a:rPr lang="zh-TW" altLang="en-US" dirty="0"/>
              <a:t>所以才不選它</a:t>
            </a:r>
            <a:r>
              <a:rPr lang="en-US" altLang="zh-TW" dirty="0"/>
              <a:t>. </a:t>
            </a:r>
          </a:p>
          <a:p>
            <a:r>
              <a:rPr lang="zh-TW" altLang="en-US" dirty="0" smtClean="0"/>
              <a:t>所以</a:t>
            </a:r>
            <a:r>
              <a:rPr lang="en-US" altLang="zh-TW" dirty="0" smtClean="0"/>
              <a:t>u</a:t>
            </a:r>
            <a:r>
              <a:rPr lang="zh-TW" altLang="en-US" dirty="0" smtClean="0"/>
              <a:t>和</a:t>
            </a:r>
            <a:r>
              <a:rPr lang="zh-TW" altLang="en-US" dirty="0"/>
              <a:t>所有在</a:t>
            </a:r>
            <a:r>
              <a:rPr lang="en-US" altLang="zh-TW" dirty="0"/>
              <a:t>T</a:t>
            </a:r>
            <a:r>
              <a:rPr lang="zh-TW" altLang="en-US" dirty="0"/>
              <a:t>裡面</a:t>
            </a:r>
            <a:r>
              <a:rPr lang="en-US" altLang="zh-TW" dirty="0"/>
              <a:t>cost</a:t>
            </a:r>
            <a:r>
              <a:rPr lang="zh-TW" altLang="en-US" dirty="0"/>
              <a:t>跟</a:t>
            </a:r>
            <a:r>
              <a:rPr lang="en-US" altLang="zh-TW" dirty="0" smtClean="0"/>
              <a:t>cost(u)</a:t>
            </a:r>
            <a:r>
              <a:rPr lang="zh-TW" altLang="en-US" dirty="0"/>
              <a:t>一樣大或者更小的</a:t>
            </a:r>
            <a:r>
              <a:rPr lang="en-US" altLang="zh-TW" dirty="0"/>
              <a:t>edge</a:t>
            </a:r>
            <a:r>
              <a:rPr lang="zh-TW" altLang="en-US" dirty="0"/>
              <a:t>會造成</a:t>
            </a:r>
            <a:r>
              <a:rPr lang="en-US" altLang="zh-TW" dirty="0"/>
              <a:t>cycle. </a:t>
            </a:r>
          </a:p>
          <a:p>
            <a:r>
              <a:rPr lang="zh-TW" altLang="en-US" dirty="0"/>
              <a:t>但是剛剛既然我們先選</a:t>
            </a:r>
            <a:r>
              <a:rPr lang="zh-TW" altLang="en-US" dirty="0" smtClean="0"/>
              <a:t>到</a:t>
            </a:r>
            <a:r>
              <a:rPr lang="en-US" altLang="zh-TW" dirty="0" smtClean="0"/>
              <a:t>t </a:t>
            </a:r>
            <a:r>
              <a:rPr lang="en-US" altLang="zh-TW" dirty="0"/>
              <a:t>(</a:t>
            </a:r>
            <a:r>
              <a:rPr lang="zh-TW" altLang="en-US" dirty="0"/>
              <a:t>在</a:t>
            </a:r>
            <a:r>
              <a:rPr lang="en-US" altLang="zh-TW" dirty="0"/>
              <a:t>T</a:t>
            </a:r>
            <a:r>
              <a:rPr lang="zh-TW" altLang="en-US" dirty="0"/>
              <a:t>裡面不在</a:t>
            </a:r>
            <a:r>
              <a:rPr lang="en-US" altLang="zh-TW" dirty="0"/>
              <a:t>U</a:t>
            </a:r>
            <a:r>
              <a:rPr lang="zh-TW" altLang="en-US" dirty="0"/>
              <a:t>裡面最小的一個</a:t>
            </a:r>
            <a:r>
              <a:rPr lang="en-US" altLang="zh-TW" dirty="0"/>
              <a:t>), </a:t>
            </a:r>
            <a:r>
              <a:rPr lang="zh-TW" altLang="en-US" dirty="0"/>
              <a:t>表示這些</a:t>
            </a:r>
            <a:r>
              <a:rPr lang="en-US" altLang="zh-TW" dirty="0"/>
              <a:t>cost</a:t>
            </a:r>
            <a:r>
              <a:rPr lang="zh-TW" altLang="en-US" dirty="0"/>
              <a:t>跟</a:t>
            </a:r>
            <a:r>
              <a:rPr lang="en-US" altLang="zh-TW" dirty="0" smtClean="0"/>
              <a:t>cost(u)</a:t>
            </a:r>
            <a:r>
              <a:rPr lang="zh-TW" altLang="en-US" dirty="0"/>
              <a:t>一樣大或者更小的</a:t>
            </a:r>
            <a:r>
              <a:rPr lang="en-US" altLang="zh-TW" dirty="0"/>
              <a:t>edge</a:t>
            </a:r>
            <a:r>
              <a:rPr lang="zh-TW" altLang="en-US" dirty="0"/>
              <a:t>都在</a:t>
            </a:r>
            <a:r>
              <a:rPr lang="en-US" altLang="zh-TW" dirty="0"/>
              <a:t>U</a:t>
            </a:r>
            <a:r>
              <a:rPr lang="zh-TW" altLang="en-US" dirty="0"/>
              <a:t>裡面</a:t>
            </a:r>
            <a:endParaRPr lang="en-US" altLang="zh-TW" dirty="0"/>
          </a:p>
          <a:p>
            <a:r>
              <a:rPr lang="zh-TW" altLang="en-US" dirty="0" smtClean="0"/>
              <a:t>表示</a:t>
            </a:r>
            <a:r>
              <a:rPr lang="en-US" altLang="zh-TW" dirty="0" smtClean="0"/>
              <a:t>u</a:t>
            </a:r>
            <a:r>
              <a:rPr lang="zh-TW" altLang="en-US" dirty="0" smtClean="0"/>
              <a:t>和</a:t>
            </a:r>
            <a:r>
              <a:rPr lang="zh-TW" altLang="en-US" dirty="0"/>
              <a:t>這些</a:t>
            </a:r>
            <a:r>
              <a:rPr lang="en-US" altLang="zh-TW" dirty="0"/>
              <a:t>edge</a:t>
            </a:r>
            <a:r>
              <a:rPr lang="zh-TW" altLang="en-US" dirty="0"/>
              <a:t>都在</a:t>
            </a:r>
            <a:r>
              <a:rPr lang="en-US" altLang="zh-TW" dirty="0"/>
              <a:t>U</a:t>
            </a:r>
            <a:r>
              <a:rPr lang="zh-TW" altLang="en-US" dirty="0"/>
              <a:t>裡面</a:t>
            </a:r>
            <a:r>
              <a:rPr lang="en-US" altLang="zh-TW" dirty="0"/>
              <a:t>, U</a:t>
            </a:r>
            <a:r>
              <a:rPr lang="zh-TW" altLang="en-US" dirty="0"/>
              <a:t>會有</a:t>
            </a:r>
            <a:r>
              <a:rPr lang="en-US" altLang="zh-TW" dirty="0"/>
              <a:t>cycle (</a:t>
            </a:r>
            <a:r>
              <a:rPr lang="en-US" altLang="zh-TW" dirty="0" err="1"/>
              <a:t>contradition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F923-774F-402D-8074-3EFCADB8A564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41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證明題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搞了半天</a:t>
            </a:r>
            <a:r>
              <a:rPr lang="en-US" altLang="zh-TW" dirty="0" smtClean="0"/>
              <a:t>, </a:t>
            </a:r>
            <a:r>
              <a:rPr lang="zh-TW" altLang="en-US" dirty="0" smtClean="0"/>
              <a:t>目前可以證明</a:t>
            </a:r>
            <a:r>
              <a:rPr lang="en-US" altLang="zh-TW" dirty="0" smtClean="0"/>
              <a:t>cost(f)=cost(e)</a:t>
            </a:r>
          </a:p>
          <a:p>
            <a:r>
              <a:rPr lang="zh-TW" altLang="en-US" dirty="0" smtClean="0"/>
              <a:t>所以</a:t>
            </a:r>
            <a:r>
              <a:rPr lang="en-US" altLang="zh-TW" dirty="0" smtClean="0"/>
              <a:t>cost(V)=cost(U)</a:t>
            </a:r>
          </a:p>
          <a:p>
            <a:r>
              <a:rPr lang="zh-TW" altLang="en-US" dirty="0"/>
              <a:t>重複以上</a:t>
            </a:r>
            <a:r>
              <a:rPr lang="zh-TW" altLang="en-US" dirty="0" smtClean="0"/>
              <a:t>步驟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可以最後變成 </a:t>
            </a:r>
            <a:r>
              <a:rPr lang="en-US" altLang="zh-TW" dirty="0" smtClean="0"/>
              <a:t>V=T </a:t>
            </a:r>
            <a:r>
              <a:rPr lang="zh-TW" altLang="en-US" dirty="0" smtClean="0"/>
              <a:t>且 </a:t>
            </a:r>
            <a:r>
              <a:rPr lang="en-US" altLang="zh-TW" dirty="0" smtClean="0"/>
              <a:t>cost(V)=cost(T)=cost(U)</a:t>
            </a:r>
          </a:p>
          <a:p>
            <a:r>
              <a:rPr lang="zh-TW" altLang="en-US" dirty="0" smtClean="0"/>
              <a:t>所以</a:t>
            </a:r>
            <a:r>
              <a:rPr lang="en-US" altLang="zh-TW" dirty="0" smtClean="0"/>
              <a:t>T</a:t>
            </a:r>
            <a:r>
              <a:rPr lang="zh-TW" altLang="en-US" dirty="0" smtClean="0"/>
              <a:t>也是</a:t>
            </a:r>
            <a:r>
              <a:rPr lang="en-US" altLang="zh-TW" dirty="0" smtClean="0"/>
              <a:t>minimum cost spanning tree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F923-774F-402D-8074-3EFCADB8A564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10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使用的</a:t>
            </a:r>
            <a:r>
              <a:rPr lang="en-US" altLang="zh-TW" dirty="0" smtClean="0"/>
              <a:t>structure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每一個</a:t>
                </a:r>
                <a:r>
                  <a:rPr lang="en-US" altLang="zh-TW" dirty="0" smtClean="0"/>
                  <a:t>vertex u</a:t>
                </a:r>
                <a:r>
                  <a:rPr lang="zh-TW" altLang="en-US" dirty="0" smtClean="0"/>
                  <a:t>有以下的</a:t>
                </a:r>
                <a:r>
                  <a:rPr lang="en-US" altLang="zh-TW" dirty="0" smtClean="0"/>
                  <a:t>structure:</a:t>
                </a:r>
              </a:p>
              <a:p>
                <a:r>
                  <a:rPr lang="en-US" altLang="zh-TW" dirty="0" err="1" smtClean="0"/>
                  <a:t>u.color</a:t>
                </a:r>
                <a:r>
                  <a:rPr lang="en-US" altLang="zh-TW" dirty="0" smtClean="0"/>
                  <a:t>: </a:t>
                </a:r>
                <a:r>
                  <a:rPr lang="zh-TW" altLang="en-US" dirty="0" smtClean="0"/>
                  <a:t>紀錄目前這個</a:t>
                </a:r>
                <a:r>
                  <a:rPr lang="en-US" altLang="zh-TW" dirty="0" smtClean="0"/>
                  <a:t>vertex</a:t>
                </a:r>
                <a:r>
                  <a:rPr lang="zh-TW" altLang="en-US" dirty="0" smtClean="0"/>
                  <a:t>的狀態</a:t>
                </a: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WHITE: </a:t>
                </a:r>
                <a:r>
                  <a:rPr lang="zh-TW" altLang="en-US" dirty="0" smtClean="0"/>
                  <a:t>這個</a:t>
                </a:r>
                <a:r>
                  <a:rPr lang="en-US" altLang="zh-TW" dirty="0" smtClean="0"/>
                  <a:t>vertex</a:t>
                </a:r>
                <a:r>
                  <a:rPr lang="zh-TW" altLang="en-US" dirty="0" smtClean="0"/>
                  <a:t>還沒被</a:t>
                </a:r>
                <a:r>
                  <a:rPr lang="en-US" altLang="zh-TW" dirty="0" smtClean="0"/>
                  <a:t>discover</a:t>
                </a:r>
              </a:p>
              <a:p>
                <a:pPr lvl="1"/>
                <a:r>
                  <a:rPr lang="en-US" altLang="zh-TW" dirty="0" smtClean="0"/>
                  <a:t>GRAY: </a:t>
                </a:r>
                <a:r>
                  <a:rPr lang="zh-TW" altLang="en-US" dirty="0" smtClean="0"/>
                  <a:t>這個</a:t>
                </a:r>
                <a:r>
                  <a:rPr lang="en-US" altLang="zh-TW" dirty="0" smtClean="0"/>
                  <a:t>vertex</a:t>
                </a:r>
                <a:r>
                  <a:rPr lang="zh-TW" altLang="en-US" dirty="0" smtClean="0"/>
                  <a:t>被</a:t>
                </a:r>
                <a:r>
                  <a:rPr lang="en-US" altLang="zh-TW" dirty="0" smtClean="0"/>
                  <a:t>discover</a:t>
                </a:r>
                <a:r>
                  <a:rPr lang="zh-TW" altLang="en-US" dirty="0" smtClean="0"/>
                  <a:t>了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但是和它相連的</a:t>
                </a:r>
                <a:r>
                  <a:rPr lang="en-US" altLang="zh-TW" dirty="0" smtClean="0"/>
                  <a:t>vertex</a:t>
                </a:r>
                <a:r>
                  <a:rPr lang="zh-TW" altLang="en-US" dirty="0" smtClean="0"/>
                  <a:t>還沒都被</a:t>
                </a:r>
                <a:r>
                  <a:rPr lang="en-US" altLang="zh-TW" dirty="0" smtClean="0"/>
                  <a:t>discover</a:t>
                </a:r>
              </a:p>
              <a:p>
                <a:pPr lvl="1"/>
                <a:r>
                  <a:rPr lang="en-US" altLang="zh-TW" dirty="0" smtClean="0"/>
                  <a:t>BLACK: </a:t>
                </a:r>
                <a:r>
                  <a:rPr lang="zh-TW" altLang="en-US" dirty="0" smtClean="0"/>
                  <a:t>這個</a:t>
                </a:r>
                <a:r>
                  <a:rPr lang="en-US" altLang="zh-TW" dirty="0" smtClean="0"/>
                  <a:t>vertex</a:t>
                </a:r>
                <a:r>
                  <a:rPr lang="zh-TW" altLang="en-US" dirty="0" smtClean="0"/>
                  <a:t>及和它相連的</a:t>
                </a:r>
                <a:r>
                  <a:rPr lang="en-US" altLang="zh-TW" dirty="0" smtClean="0"/>
                  <a:t>vertex</a:t>
                </a:r>
                <a:r>
                  <a:rPr lang="zh-TW" altLang="en-US" dirty="0" smtClean="0"/>
                  <a:t>都已經被</a:t>
                </a:r>
                <a:r>
                  <a:rPr lang="en-US" altLang="zh-TW" dirty="0" smtClean="0"/>
                  <a:t>discover</a:t>
                </a:r>
                <a:r>
                  <a:rPr lang="zh-TW" altLang="en-US" dirty="0" smtClean="0"/>
                  <a:t>了</a:t>
                </a:r>
                <a:endParaRPr lang="en-US" altLang="zh-TW" dirty="0" smtClean="0"/>
              </a:p>
              <a:p>
                <a:r>
                  <a:rPr lang="en-US" altLang="zh-TW" dirty="0" err="1" smtClean="0"/>
                  <a:t>u.pi</a:t>
                </a:r>
                <a:r>
                  <a:rPr lang="en-US" altLang="zh-TW" dirty="0" smtClean="0"/>
                  <a:t>: </a:t>
                </a:r>
                <a:r>
                  <a:rPr lang="zh-TW" altLang="en-US" dirty="0" smtClean="0"/>
                  <a:t>紀錄它的前一個</a:t>
                </a:r>
                <a:r>
                  <a:rPr lang="en-US" altLang="zh-TW" dirty="0" smtClean="0"/>
                  <a:t>vertex (</a:t>
                </a:r>
                <a:r>
                  <a:rPr lang="zh-TW" altLang="en-US" dirty="0" smtClean="0"/>
                  <a:t>祖先</a:t>
                </a:r>
                <a:r>
                  <a:rPr lang="en-US" altLang="zh-TW" dirty="0" smtClean="0"/>
                  <a:t>) </a:t>
                </a:r>
                <a:r>
                  <a:rPr lang="zh-TW" altLang="en-US" dirty="0" smtClean="0"/>
                  <a:t>是誰</a:t>
                </a:r>
                <a:endParaRPr lang="en-US" altLang="zh-TW" dirty="0" smtClean="0"/>
              </a:p>
              <a:p>
                <a:r>
                  <a:rPr lang="en-US" altLang="zh-TW" dirty="0" err="1" smtClean="0"/>
                  <a:t>u.d</a:t>
                </a:r>
                <a:r>
                  <a:rPr lang="en-US" altLang="zh-TW" dirty="0" smtClean="0"/>
                  <a:t>: discover</a:t>
                </a:r>
                <a:r>
                  <a:rPr lang="zh-TW" altLang="en-US" dirty="0" smtClean="0"/>
                  <a:t>的時間 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從</a:t>
                </a:r>
                <a:r>
                  <a:rPr lang="en-US" altLang="zh-TW" dirty="0" smtClean="0"/>
                  <a:t>WHITE</a:t>
                </a:r>
                <a:r>
                  <a:rPr lang="en-US" altLang="zh-TW" dirty="0" smtClean="0">
                    <a:sym typeface="Wingdings" pitchFamily="2" charset="2"/>
                  </a:rPr>
                  <a:t>GRAY</a:t>
                </a:r>
                <a:r>
                  <a:rPr lang="zh-TW" altLang="en-US" dirty="0" smtClean="0">
                    <a:sym typeface="Wingdings" pitchFamily="2" charset="2"/>
                  </a:rPr>
                  <a:t>的時間</a:t>
                </a:r>
                <a:r>
                  <a:rPr lang="en-US" altLang="zh-TW" dirty="0" smtClean="0">
                    <a:sym typeface="Wingdings" pitchFamily="2" charset="2"/>
                  </a:rPr>
                  <a:t>)</a:t>
                </a:r>
              </a:p>
              <a:p>
                <a:r>
                  <a:rPr lang="en-US" altLang="zh-TW" dirty="0" err="1" smtClean="0">
                    <a:sym typeface="Wingdings" pitchFamily="2" charset="2"/>
                  </a:rPr>
                  <a:t>u.f</a:t>
                </a:r>
                <a:r>
                  <a:rPr lang="en-US" altLang="zh-TW" dirty="0" smtClean="0">
                    <a:sym typeface="Wingdings" pitchFamily="2" charset="2"/>
                  </a:rPr>
                  <a:t>: finish</a:t>
                </a:r>
                <a:r>
                  <a:rPr lang="zh-TW" altLang="en-US" dirty="0" smtClean="0">
                    <a:sym typeface="Wingdings" pitchFamily="2" charset="2"/>
                  </a:rPr>
                  <a:t>的時間 </a:t>
                </a:r>
                <a:r>
                  <a:rPr lang="en-US" altLang="zh-TW" dirty="0" smtClean="0">
                    <a:sym typeface="Wingdings" pitchFamily="2" charset="2"/>
                  </a:rPr>
                  <a:t>(</a:t>
                </a:r>
                <a:r>
                  <a:rPr lang="zh-TW" altLang="en-US" dirty="0" smtClean="0">
                    <a:sym typeface="Wingdings" pitchFamily="2" charset="2"/>
                  </a:rPr>
                  <a:t>從</a:t>
                </a:r>
                <a:r>
                  <a:rPr lang="en-US" altLang="zh-TW" dirty="0" smtClean="0">
                    <a:sym typeface="Wingdings" pitchFamily="2" charset="2"/>
                  </a:rPr>
                  <a:t>GRAYBLACK</a:t>
                </a:r>
                <a:r>
                  <a:rPr lang="zh-TW" altLang="en-US" dirty="0" smtClean="0">
                    <a:sym typeface="Wingdings" pitchFamily="2" charset="2"/>
                  </a:rPr>
                  <a:t>的時間</a:t>
                </a:r>
                <a:r>
                  <a:rPr lang="en-US" altLang="zh-TW" dirty="0" smtClean="0">
                    <a:sym typeface="Wingdings" pitchFamily="2" charset="2"/>
                  </a:rPr>
                  <a:t>)</a:t>
                </a:r>
              </a:p>
              <a:p>
                <a:endParaRPr lang="en-US" altLang="zh-TW" dirty="0" smtClean="0"/>
              </a:p>
              <a:p>
                <a:r>
                  <a:rPr lang="zh-TW" altLang="en-US" dirty="0" smtClean="0"/>
                  <a:t>時間</a:t>
                </a:r>
                <a:r>
                  <a:rPr lang="en-US" altLang="zh-TW" dirty="0" smtClean="0"/>
                  <a:t>(timestamp)</a:t>
                </a:r>
                <a:r>
                  <a:rPr lang="zh-TW" altLang="en-US" dirty="0" smtClean="0"/>
                  <a:t>總共會從</a:t>
                </a:r>
                <a:r>
                  <a:rPr lang="en-US" altLang="zh-TW" dirty="0" smtClean="0"/>
                  <a:t>1</a:t>
                </a:r>
                <a:r>
                  <a:rPr lang="zh-TW" altLang="en-US" dirty="0" smtClean="0"/>
                  <a:t>跑到</a:t>
                </a:r>
                <a:r>
                  <a:rPr lang="en-US" altLang="zh-TW" dirty="0" smtClean="0"/>
                  <a:t>2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因為每個</a:t>
                </a:r>
                <a:r>
                  <a:rPr lang="en-US" altLang="zh-TW" dirty="0" smtClean="0"/>
                  <a:t>vertex discover</a:t>
                </a:r>
                <a:r>
                  <a:rPr lang="zh-TW" altLang="en-US" dirty="0" smtClean="0"/>
                  <a:t>或</a:t>
                </a:r>
                <a:r>
                  <a:rPr lang="en-US" altLang="zh-TW" dirty="0" smtClean="0"/>
                  <a:t>finish</a:t>
                </a:r>
                <a:r>
                  <a:rPr lang="zh-TW" altLang="en-US" dirty="0" smtClean="0"/>
                  <a:t>會各增加一次</a:t>
                </a:r>
                <a:r>
                  <a:rPr lang="en-US" altLang="zh-TW" dirty="0" smtClean="0"/>
                  <a:t>timestamp.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125" b="-2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77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Prim’s Algorithm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T={}</a:t>
                </a:r>
              </a:p>
              <a:p>
                <a:r>
                  <a:rPr lang="en-US" altLang="zh-TW" dirty="0" smtClean="0"/>
                  <a:t>TV={0}</a:t>
                </a:r>
              </a:p>
              <a:p>
                <a:r>
                  <a:rPr lang="en-US" altLang="zh-TW" dirty="0" smtClean="0"/>
                  <a:t>while(T</a:t>
                </a:r>
                <a:r>
                  <a:rPr lang="zh-TW" altLang="en-US" dirty="0" smtClean="0"/>
                  <a:t>少於</a:t>
                </a:r>
                <a:r>
                  <a:rPr lang="en-US" altLang="zh-TW" dirty="0" smtClean="0"/>
                  <a:t>n-1</a:t>
                </a:r>
                <a:r>
                  <a:rPr lang="zh-TW" altLang="en-US" dirty="0" smtClean="0"/>
                  <a:t>條</a:t>
                </a:r>
                <a:r>
                  <a:rPr lang="en-US" altLang="zh-TW" dirty="0" smtClean="0"/>
                  <a:t>edge) {</a:t>
                </a:r>
              </a:p>
              <a:p>
                <a:pPr lvl="1"/>
                <a:r>
                  <a:rPr lang="zh-TW" altLang="en-US" dirty="0" smtClean="0"/>
                  <a:t>找出一條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𝑇𝑉</m:t>
                    </m:r>
                  </m:oMath>
                </a14:m>
                <a:r>
                  <a:rPr lang="zh-TW" altLang="en-US" dirty="0" smtClean="0"/>
                  <a:t>但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i="1" dirty="0" smtClean="0">
                        <a:latin typeface="Cambria Math"/>
                        <a:ea typeface="Cambria Math"/>
                      </a:rPr>
                      <m:t>∉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𝑇𝑉</m:t>
                    </m:r>
                  </m:oMath>
                </a14:m>
                <a:r>
                  <a:rPr lang="zh-TW" altLang="en-US" dirty="0" smtClean="0"/>
                  <a:t>中</a:t>
                </a:r>
                <a:r>
                  <a:rPr lang="en-US" altLang="zh-TW" dirty="0" smtClean="0"/>
                  <a:t>cost</a:t>
                </a:r>
                <a:r>
                  <a:rPr lang="zh-TW" altLang="en-US" dirty="0" smtClean="0"/>
                  <a:t>最小的</a:t>
                </a:r>
                <a:r>
                  <a:rPr lang="en-US" altLang="zh-TW" dirty="0" smtClean="0"/>
                  <a:t>edge (</a:t>
                </a:r>
                <a:r>
                  <a:rPr lang="en-US" altLang="zh-TW" dirty="0" err="1" smtClean="0"/>
                  <a:t>u,v</a:t>
                </a:r>
                <a:r>
                  <a:rPr lang="en-US" altLang="zh-TW" dirty="0" smtClean="0"/>
                  <a:t>)</a:t>
                </a:r>
              </a:p>
              <a:p>
                <a:pPr lvl="1"/>
                <a:r>
                  <a:rPr lang="zh-TW" altLang="en-US" dirty="0"/>
                  <a:t>如果找不到</a:t>
                </a:r>
                <a:r>
                  <a:rPr lang="zh-TW" altLang="en-US" dirty="0" smtClean="0"/>
                  <a:t>就</a:t>
                </a:r>
                <a:r>
                  <a:rPr lang="en-US" altLang="zh-TW" dirty="0" smtClean="0"/>
                  <a:t>break;</a:t>
                </a:r>
              </a:p>
              <a:p>
                <a:pPr lvl="1"/>
                <a:r>
                  <a:rPr lang="en-US" altLang="zh-TW" dirty="0" smtClean="0"/>
                  <a:t>add v to TV</a:t>
                </a:r>
              </a:p>
              <a:p>
                <a:pPr lvl="1"/>
                <a:r>
                  <a:rPr lang="en-US" altLang="zh-TW" dirty="0" smtClean="0"/>
                  <a:t>add (</a:t>
                </a:r>
                <a:r>
                  <a:rPr lang="en-US" altLang="zh-TW" dirty="0" err="1" smtClean="0"/>
                  <a:t>u,v</a:t>
                </a:r>
                <a:r>
                  <a:rPr lang="en-US" altLang="zh-TW" dirty="0" smtClean="0"/>
                  <a:t>) to T</a:t>
                </a:r>
              </a:p>
              <a:p>
                <a:r>
                  <a:rPr lang="en-US" altLang="zh-TW" dirty="0" smtClean="0"/>
                  <a:t>}</a:t>
                </a:r>
              </a:p>
              <a:p>
                <a:r>
                  <a:rPr lang="zh-TW" altLang="en-US" dirty="0" smtClean="0"/>
                  <a:t>如果</a:t>
                </a:r>
                <a:r>
                  <a:rPr lang="en-US" altLang="zh-TW" dirty="0" smtClean="0"/>
                  <a:t>T</a:t>
                </a:r>
                <a:r>
                  <a:rPr lang="zh-TW" altLang="en-US" dirty="0" smtClean="0"/>
                  <a:t>中少於</a:t>
                </a:r>
                <a:r>
                  <a:rPr lang="en-US" altLang="zh-TW" dirty="0" smtClean="0"/>
                  <a:t>n-1</a:t>
                </a:r>
                <a:r>
                  <a:rPr lang="zh-TW" altLang="en-US" dirty="0" smtClean="0"/>
                  <a:t>條</a:t>
                </a:r>
                <a:r>
                  <a:rPr lang="en-US" altLang="zh-TW" dirty="0" smtClean="0"/>
                  <a:t>edge, </a:t>
                </a:r>
                <a:r>
                  <a:rPr lang="zh-TW" altLang="en-US" dirty="0" smtClean="0"/>
                  <a:t>就</a:t>
                </a:r>
                <a:r>
                  <a:rPr lang="en-US" altLang="zh-TW" dirty="0" smtClean="0"/>
                  <a:t>output</a:t>
                </a:r>
                <a:r>
                  <a:rPr lang="zh-TW" altLang="en-US" dirty="0" smtClean="0"/>
                  <a:t>失敗</a:t>
                </a:r>
                <a:endParaRPr lang="en-US" altLang="zh-TW" dirty="0" smtClean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橢圓 3"/>
          <p:cNvSpPr/>
          <p:nvPr/>
        </p:nvSpPr>
        <p:spPr>
          <a:xfrm>
            <a:off x="7236592" y="309878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6095185" y="446693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7956672" y="395765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7279069" y="475497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6681840" y="561906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7423085" y="605776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8271601" y="519540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11" name="直線接點 10"/>
          <p:cNvCxnSpPr>
            <a:stCxn id="5" idx="7"/>
            <a:endCxn id="4" idx="3"/>
          </p:cNvCxnSpPr>
          <p:nvPr/>
        </p:nvCxnSpPr>
        <p:spPr>
          <a:xfrm flipV="1">
            <a:off x="6341036" y="3344638"/>
            <a:ext cx="937737" cy="116448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5" idx="5"/>
            <a:endCxn id="8" idx="1"/>
          </p:cNvCxnSpPr>
          <p:nvPr/>
        </p:nvCxnSpPr>
        <p:spPr>
          <a:xfrm>
            <a:off x="6341036" y="4712790"/>
            <a:ext cx="382985" cy="94845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4" idx="5"/>
            <a:endCxn id="6" idx="1"/>
          </p:cNvCxnSpPr>
          <p:nvPr/>
        </p:nvCxnSpPr>
        <p:spPr>
          <a:xfrm>
            <a:off x="7482443" y="3344638"/>
            <a:ext cx="516410" cy="65519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3"/>
            <a:endCxn id="7" idx="7"/>
          </p:cNvCxnSpPr>
          <p:nvPr/>
        </p:nvCxnSpPr>
        <p:spPr>
          <a:xfrm flipH="1">
            <a:off x="7524920" y="4203501"/>
            <a:ext cx="473933" cy="59365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5"/>
            <a:endCxn id="10" idx="0"/>
          </p:cNvCxnSpPr>
          <p:nvPr/>
        </p:nvCxnSpPr>
        <p:spPr>
          <a:xfrm>
            <a:off x="8202523" y="4203501"/>
            <a:ext cx="213094" cy="99190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10" idx="3"/>
            <a:endCxn id="9" idx="7"/>
          </p:cNvCxnSpPr>
          <p:nvPr/>
        </p:nvCxnSpPr>
        <p:spPr>
          <a:xfrm flipH="1">
            <a:off x="7668936" y="5441254"/>
            <a:ext cx="644846" cy="658696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7" idx="4"/>
            <a:endCxn id="9" idx="0"/>
          </p:cNvCxnSpPr>
          <p:nvPr/>
        </p:nvCxnSpPr>
        <p:spPr>
          <a:xfrm>
            <a:off x="7423085" y="5043003"/>
            <a:ext cx="144016" cy="1014766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5"/>
            <a:endCxn id="9" idx="2"/>
          </p:cNvCxnSpPr>
          <p:nvPr/>
        </p:nvCxnSpPr>
        <p:spPr>
          <a:xfrm>
            <a:off x="6927691" y="5864918"/>
            <a:ext cx="495394" cy="336867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7" idx="3"/>
            <a:endCxn id="8" idx="7"/>
          </p:cNvCxnSpPr>
          <p:nvPr/>
        </p:nvCxnSpPr>
        <p:spPr>
          <a:xfrm flipH="1">
            <a:off x="6927691" y="5000822"/>
            <a:ext cx="393559" cy="660426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V="1">
            <a:off x="6336029" y="3344638"/>
            <a:ext cx="937737" cy="11644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6341036" y="4709825"/>
            <a:ext cx="382985" cy="9484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H="1">
            <a:off x="7524920" y="4212294"/>
            <a:ext cx="473933" cy="5936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8202523" y="4245682"/>
            <a:ext cx="213094" cy="9919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H="1">
            <a:off x="7676430" y="5431507"/>
            <a:ext cx="644846" cy="6586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6927691" y="5864918"/>
            <a:ext cx="495394" cy="336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6444498" y="364495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179635" y="5010207"/>
            <a:ext cx="40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25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6867290" y="5976469"/>
            <a:ext cx="411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22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809904" y="505667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894832" y="573196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7507375" y="524012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18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8303319" y="4604165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16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7433943" y="42457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14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436660" y="355754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28</a:t>
            </a:r>
            <a:endParaRPr lang="zh-TW" altLang="en-US" dirty="0"/>
          </a:p>
        </p:txBody>
      </p:sp>
      <p:sp>
        <p:nvSpPr>
          <p:cNvPr id="35" name="投影片編號版面配置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F923-774F-402D-8074-3EFCADB8A564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41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Sollin’s</a:t>
            </a:r>
            <a:r>
              <a:rPr lang="en-US" altLang="zh-TW" dirty="0" smtClean="0"/>
              <a:t>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一開始每</a:t>
            </a:r>
            <a:r>
              <a:rPr lang="zh-TW" altLang="en-US" dirty="0" smtClean="0"/>
              <a:t>個</a:t>
            </a:r>
            <a:r>
              <a:rPr lang="en-US" altLang="zh-TW" dirty="0" smtClean="0"/>
              <a:t>vertex</a:t>
            </a:r>
            <a:r>
              <a:rPr lang="zh-TW" altLang="en-US" dirty="0" smtClean="0"/>
              <a:t>自己是一個</a:t>
            </a:r>
            <a:r>
              <a:rPr lang="en-US" altLang="zh-TW" dirty="0" smtClean="0"/>
              <a:t>forest</a:t>
            </a:r>
          </a:p>
          <a:p>
            <a:r>
              <a:rPr lang="zh-TW" altLang="en-US" dirty="0" smtClean="0"/>
              <a:t>保持</a:t>
            </a:r>
            <a:r>
              <a:rPr lang="zh-TW" altLang="en-US" dirty="0"/>
              <a:t>都</a:t>
            </a:r>
            <a:r>
              <a:rPr lang="zh-TW" altLang="en-US" dirty="0" smtClean="0"/>
              <a:t>是</a:t>
            </a:r>
            <a:r>
              <a:rPr lang="en-US" altLang="zh-TW" dirty="0" smtClean="0"/>
              <a:t>forest</a:t>
            </a:r>
          </a:p>
          <a:p>
            <a:r>
              <a:rPr lang="zh-TW" altLang="en-US" dirty="0" smtClean="0"/>
              <a:t>每個</a:t>
            </a:r>
            <a:r>
              <a:rPr lang="en-US" altLang="zh-TW" dirty="0" smtClean="0"/>
              <a:t>stage, </a:t>
            </a:r>
            <a:r>
              <a:rPr lang="zh-TW" altLang="en-US" dirty="0" smtClean="0"/>
              <a:t>每個</a:t>
            </a:r>
            <a:r>
              <a:rPr lang="en-US" altLang="zh-TW" dirty="0" smtClean="0"/>
              <a:t>forest</a:t>
            </a:r>
            <a:r>
              <a:rPr lang="zh-TW" altLang="en-US" dirty="0" smtClean="0"/>
              <a:t>都選擇一個該</a:t>
            </a:r>
            <a:r>
              <a:rPr lang="en-US" altLang="zh-TW" dirty="0" smtClean="0"/>
              <a:t>forest</a:t>
            </a:r>
            <a:r>
              <a:rPr lang="zh-TW" altLang="en-US" dirty="0" smtClean="0"/>
              <a:t>連到其他</a:t>
            </a:r>
            <a:r>
              <a:rPr lang="en-US" altLang="zh-TW" dirty="0" smtClean="0"/>
              <a:t>forest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edge</a:t>
            </a:r>
            <a:r>
              <a:rPr lang="zh-TW" altLang="en-US" dirty="0" smtClean="0"/>
              <a:t>中</a:t>
            </a:r>
            <a:r>
              <a:rPr lang="en-US" altLang="zh-TW" dirty="0" smtClean="0"/>
              <a:t>cost</a:t>
            </a:r>
            <a:r>
              <a:rPr lang="zh-TW" altLang="en-US" dirty="0" smtClean="0"/>
              <a:t>最小的一個</a:t>
            </a:r>
            <a:endParaRPr lang="en-US" altLang="zh-TW" dirty="0" smtClean="0"/>
          </a:p>
          <a:p>
            <a:r>
              <a:rPr lang="zh-TW" altLang="en-US" dirty="0"/>
              <a:t>執行到</a:t>
            </a:r>
            <a:r>
              <a:rPr lang="zh-TW" altLang="en-US" dirty="0" smtClean="0"/>
              <a:t>沒有</a:t>
            </a:r>
            <a:r>
              <a:rPr lang="en-US" altLang="zh-TW" dirty="0" smtClean="0"/>
              <a:t>edge</a:t>
            </a:r>
            <a:r>
              <a:rPr lang="zh-TW" altLang="en-US" dirty="0" smtClean="0"/>
              <a:t>可以選了</a:t>
            </a:r>
            <a:r>
              <a:rPr lang="en-US" altLang="zh-TW" dirty="0" smtClean="0"/>
              <a:t>, </a:t>
            </a:r>
            <a:r>
              <a:rPr lang="zh-TW" altLang="en-US" dirty="0" smtClean="0"/>
              <a:t>或者是變成</a:t>
            </a:r>
            <a:r>
              <a:rPr lang="en-US" altLang="zh-TW" dirty="0" smtClean="0"/>
              <a:t>tree</a:t>
            </a:r>
            <a:r>
              <a:rPr lang="zh-TW" altLang="en-US" dirty="0" smtClean="0"/>
              <a:t>了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4" name="橢圓 3"/>
          <p:cNvSpPr/>
          <p:nvPr/>
        </p:nvSpPr>
        <p:spPr>
          <a:xfrm>
            <a:off x="7236592" y="309878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6095185" y="446693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7956672" y="395765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7279069" y="475497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6681840" y="561906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7423085" y="605776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8271601" y="519540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11" name="直線接點 10"/>
          <p:cNvCxnSpPr>
            <a:stCxn id="5" idx="7"/>
            <a:endCxn id="4" idx="3"/>
          </p:cNvCxnSpPr>
          <p:nvPr/>
        </p:nvCxnSpPr>
        <p:spPr>
          <a:xfrm flipV="1">
            <a:off x="6341036" y="3344638"/>
            <a:ext cx="937737" cy="116448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5" idx="5"/>
            <a:endCxn id="8" idx="1"/>
          </p:cNvCxnSpPr>
          <p:nvPr/>
        </p:nvCxnSpPr>
        <p:spPr>
          <a:xfrm>
            <a:off x="6341036" y="4712790"/>
            <a:ext cx="382985" cy="94845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4" idx="5"/>
            <a:endCxn id="6" idx="1"/>
          </p:cNvCxnSpPr>
          <p:nvPr/>
        </p:nvCxnSpPr>
        <p:spPr>
          <a:xfrm>
            <a:off x="7482443" y="3344638"/>
            <a:ext cx="516410" cy="65519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3"/>
            <a:endCxn id="7" idx="7"/>
          </p:cNvCxnSpPr>
          <p:nvPr/>
        </p:nvCxnSpPr>
        <p:spPr>
          <a:xfrm flipH="1">
            <a:off x="7524920" y="4203501"/>
            <a:ext cx="473933" cy="59365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5"/>
            <a:endCxn id="10" idx="0"/>
          </p:cNvCxnSpPr>
          <p:nvPr/>
        </p:nvCxnSpPr>
        <p:spPr>
          <a:xfrm>
            <a:off x="8202523" y="4203501"/>
            <a:ext cx="213094" cy="99190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10" idx="3"/>
            <a:endCxn id="9" idx="7"/>
          </p:cNvCxnSpPr>
          <p:nvPr/>
        </p:nvCxnSpPr>
        <p:spPr>
          <a:xfrm flipH="1">
            <a:off x="7668936" y="5441254"/>
            <a:ext cx="644846" cy="658696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7" idx="4"/>
            <a:endCxn id="9" idx="0"/>
          </p:cNvCxnSpPr>
          <p:nvPr/>
        </p:nvCxnSpPr>
        <p:spPr>
          <a:xfrm>
            <a:off x="7423085" y="5043003"/>
            <a:ext cx="144016" cy="1014766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5"/>
            <a:endCxn id="9" idx="2"/>
          </p:cNvCxnSpPr>
          <p:nvPr/>
        </p:nvCxnSpPr>
        <p:spPr>
          <a:xfrm>
            <a:off x="6927691" y="5864918"/>
            <a:ext cx="495394" cy="336867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7" idx="3"/>
            <a:endCxn id="8" idx="7"/>
          </p:cNvCxnSpPr>
          <p:nvPr/>
        </p:nvCxnSpPr>
        <p:spPr>
          <a:xfrm flipH="1">
            <a:off x="6927691" y="5000822"/>
            <a:ext cx="393559" cy="660426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V="1">
            <a:off x="6336029" y="3344638"/>
            <a:ext cx="937737" cy="11644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6341036" y="4709825"/>
            <a:ext cx="382985" cy="9484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H="1">
            <a:off x="7524920" y="4212294"/>
            <a:ext cx="473933" cy="5936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8202523" y="4245682"/>
            <a:ext cx="213094" cy="9919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H="1">
            <a:off x="7676430" y="5431507"/>
            <a:ext cx="644846" cy="6586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6927691" y="5864918"/>
            <a:ext cx="495394" cy="336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6444498" y="364495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179635" y="5010207"/>
            <a:ext cx="40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25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6867290" y="5976469"/>
            <a:ext cx="411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22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809904" y="505667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894832" y="573196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7507375" y="524012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18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8303319" y="4604165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16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7433943" y="42457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14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436660" y="355754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28</a:t>
            </a:r>
            <a:endParaRPr lang="zh-TW" altLang="en-US" dirty="0"/>
          </a:p>
        </p:txBody>
      </p:sp>
      <p:sp>
        <p:nvSpPr>
          <p:cNvPr id="35" name="投影片編號版面配置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F923-774F-402D-8074-3EFCADB8A564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93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下課時間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42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76672"/>
            <a:ext cx="5229225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451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下課時間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43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76672"/>
            <a:ext cx="5229225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609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Pseudo-Code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556817"/>
                <a:ext cx="4546848" cy="4876800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DFS(G)</a:t>
                </a:r>
              </a:p>
              <a:p>
                <a:pPr marL="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for each vertex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</a:rPr>
                      <m:t>∈</m:t>
                    </m:r>
                    <m:r>
                      <a:rPr lang="en-US" altLang="zh-TW" b="0" i="1" smtClean="0">
                        <a:latin typeface="Cambria Math"/>
                      </a:rPr>
                      <m:t>𝐺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𝑉</m:t>
                    </m:r>
                  </m:oMath>
                </a14:m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274320" lvl="1" indent="0">
                  <a:buNone/>
                </a:pP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u.color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=WHITE</a:t>
                </a:r>
              </a:p>
              <a:p>
                <a:pPr marL="274320" lvl="1" indent="0">
                  <a:buNone/>
                </a:pP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u.pi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=NIL</a:t>
                </a:r>
              </a:p>
              <a:p>
                <a:pPr marL="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time=0</a:t>
                </a:r>
              </a:p>
              <a:p>
                <a:pPr marL="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for each vertex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∈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𝐺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𝑉</m:t>
                    </m:r>
                  </m:oMath>
                </a14:m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if 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u.color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==WHITE</a:t>
                </a:r>
                <a:b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	DFS-VISIT(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G,u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)</a:t>
                </a:r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buNone/>
                </a:pPr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274320" lvl="1" indent="0">
                  <a:buNone/>
                </a:pPr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556817"/>
                <a:ext cx="4546848" cy="4876800"/>
              </a:xfrm>
              <a:blipFill rotWithShape="1">
                <a:blip r:embed="rId2"/>
                <a:stretch>
                  <a:fillRect l="-1867" t="-746" r="-17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5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/>
              <p:cNvSpPr txBox="1">
                <a:spLocks/>
              </p:cNvSpPr>
              <p:nvPr/>
            </p:nvSpPr>
            <p:spPr>
              <a:xfrm>
                <a:off x="4597152" y="1556792"/>
                <a:ext cx="4546848" cy="4876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DFS-Visit(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G,u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time=time+1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u.d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=time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u.color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=GRAY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∈</m:t>
                    </m:r>
                  </m:oMath>
                </a14:m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G.Adj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[u]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if 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v.color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==WHITE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v.pi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=u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DFS-VISIT(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G,v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u.color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=BLACK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time=time+1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u.f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=time</a:t>
                </a:r>
              </a:p>
            </p:txBody>
          </p:sp>
        </mc:Choice>
        <mc:Fallback xmlns="">
          <p:sp>
            <p:nvSpPr>
              <p:cNvPr id="5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152" y="1556792"/>
                <a:ext cx="4546848" cy="4876800"/>
              </a:xfrm>
              <a:prstGeom prst="rect">
                <a:avLst/>
              </a:prstGeom>
              <a:blipFill rotWithShape="1">
                <a:blip r:embed="rId3"/>
                <a:stretch>
                  <a:fillRect l="-1733" t="-746" r="-1867" b="-19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29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08719"/>
            <a:ext cx="724852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12514"/>
            <a:ext cx="7515225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12514"/>
            <a:ext cx="7515225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48" y="927745"/>
            <a:ext cx="704850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26" y="769639"/>
            <a:ext cx="7096125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21" y="693438"/>
            <a:ext cx="745807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42" y="548680"/>
            <a:ext cx="7334250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58" y="479151"/>
            <a:ext cx="72009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21" y="693438"/>
            <a:ext cx="7153275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64" y="607713"/>
            <a:ext cx="763905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71" y="672876"/>
            <a:ext cx="7667625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98" y="604314"/>
            <a:ext cx="687705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59" y="798214"/>
            <a:ext cx="691515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49" y="601438"/>
            <a:ext cx="7667625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64" y="533398"/>
            <a:ext cx="775335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71" y="607713"/>
            <a:ext cx="72009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71339" y="5652729"/>
            <a:ext cx="7520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如果邊的排列方式</a:t>
            </a:r>
            <a:r>
              <a:rPr lang="en-US" altLang="zh-TW" dirty="0" smtClean="0"/>
              <a:t>(Adjacency List)</a:t>
            </a:r>
            <a:r>
              <a:rPr lang="zh-TW" altLang="en-US" dirty="0" smtClean="0"/>
              <a:t>不同</a:t>
            </a:r>
            <a:r>
              <a:rPr lang="en-US" altLang="zh-TW" dirty="0" smtClean="0"/>
              <a:t>, </a:t>
            </a:r>
            <a:r>
              <a:rPr lang="zh-TW" altLang="en-US" dirty="0" smtClean="0"/>
              <a:t>很可能會造成</a:t>
            </a:r>
            <a:r>
              <a:rPr lang="en-US" altLang="zh-TW" dirty="0" smtClean="0"/>
              <a:t>DFS</a:t>
            </a:r>
            <a:r>
              <a:rPr lang="zh-TW" altLang="en-US" dirty="0" smtClean="0"/>
              <a:t>出來的結果不同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23553" y="6174461"/>
            <a:ext cx="5464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試試看</a:t>
            </a:r>
            <a:r>
              <a:rPr lang="en-US" altLang="zh-TW" dirty="0" smtClean="0"/>
              <a:t>, </a:t>
            </a:r>
            <a:r>
              <a:rPr lang="zh-TW" altLang="en-US" dirty="0" smtClean="0"/>
              <a:t>如果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u,x</a:t>
            </a:r>
            <a:r>
              <a:rPr lang="en-US" altLang="zh-TW" dirty="0" smtClean="0"/>
              <a:t>&gt;</a:t>
            </a:r>
            <a:r>
              <a:rPr lang="zh-TW" altLang="en-US" dirty="0" smtClean="0">
                <a:sym typeface="Wingdings" pitchFamily="2" charset="2"/>
              </a:rPr>
              <a:t>比</a:t>
            </a:r>
            <a:r>
              <a:rPr lang="en-US" altLang="zh-TW" dirty="0" smtClean="0">
                <a:sym typeface="Wingdings" pitchFamily="2" charset="2"/>
              </a:rPr>
              <a:t>&lt;</a:t>
            </a:r>
            <a:r>
              <a:rPr lang="en-US" altLang="zh-TW" dirty="0" err="1" smtClean="0">
                <a:sym typeface="Wingdings" pitchFamily="2" charset="2"/>
              </a:rPr>
              <a:t>u,v</a:t>
            </a:r>
            <a:r>
              <a:rPr lang="en-US" altLang="zh-TW" dirty="0" smtClean="0">
                <a:sym typeface="Wingdings" pitchFamily="2" charset="2"/>
              </a:rPr>
              <a:t>&gt;</a:t>
            </a:r>
            <a:r>
              <a:rPr lang="zh-TW" altLang="en-US" dirty="0" smtClean="0">
                <a:sym typeface="Wingdings" pitchFamily="2" charset="2"/>
              </a:rPr>
              <a:t>先被走過</a:t>
            </a:r>
            <a:r>
              <a:rPr lang="en-US" altLang="zh-TW" dirty="0" smtClean="0">
                <a:sym typeface="Wingdings" pitchFamily="2" charset="2"/>
              </a:rPr>
              <a:t>, </a:t>
            </a:r>
            <a:r>
              <a:rPr lang="zh-TW" altLang="en-US" dirty="0" smtClean="0">
                <a:sym typeface="Wingdings" pitchFamily="2" charset="2"/>
              </a:rPr>
              <a:t>請問會變怎麼樣</a:t>
            </a:r>
            <a:r>
              <a:rPr lang="en-US" altLang="zh-TW" dirty="0" smtClean="0">
                <a:sym typeface="Wingdings" pitchFamily="2" charset="2"/>
              </a:rPr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778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執行時間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556817"/>
                <a:ext cx="4546848" cy="4876800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DFS(G)</a:t>
                </a:r>
              </a:p>
              <a:p>
                <a:pPr marL="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for each vertex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</a:rPr>
                      <m:t>∈</m:t>
                    </m:r>
                    <m:r>
                      <a:rPr lang="en-US" altLang="zh-TW" b="0" i="1" smtClean="0">
                        <a:latin typeface="Cambria Math"/>
                      </a:rPr>
                      <m:t>𝐺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𝑉</m:t>
                    </m:r>
                  </m:oMath>
                </a14:m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274320" lvl="1" indent="0">
                  <a:buNone/>
                </a:pP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u.color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=WHITE</a:t>
                </a:r>
              </a:p>
              <a:p>
                <a:pPr marL="274320" lvl="1" indent="0">
                  <a:buNone/>
                </a:pP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u.pi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=NIL</a:t>
                </a:r>
              </a:p>
              <a:p>
                <a:pPr marL="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time=0</a:t>
                </a:r>
              </a:p>
              <a:p>
                <a:pPr marL="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for each vertex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∈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𝐺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𝑉</m:t>
                    </m:r>
                  </m:oMath>
                </a14:m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if 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u.color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==WHITE</a:t>
                </a:r>
                <a:b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	DFS-VISIT(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G,u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)</a:t>
                </a:r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buNone/>
                </a:pPr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274320" lvl="1" indent="0">
                  <a:buNone/>
                </a:pPr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556817"/>
                <a:ext cx="4546848" cy="4876800"/>
              </a:xfrm>
              <a:blipFill rotWithShape="1">
                <a:blip r:embed="rId2"/>
                <a:stretch>
                  <a:fillRect l="-1867" t="-746" r="-17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6" name="右大括弧 5"/>
          <p:cNvSpPr/>
          <p:nvPr/>
        </p:nvSpPr>
        <p:spPr>
          <a:xfrm>
            <a:off x="4900934" y="1916832"/>
            <a:ext cx="216024" cy="1296144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220072" y="2380238"/>
                <a:ext cx="72500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2380238"/>
                <a:ext cx="72500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220072" y="4063484"/>
                <a:ext cx="72500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4063484"/>
                <a:ext cx="72500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大括弧 9"/>
          <p:cNvSpPr/>
          <p:nvPr/>
        </p:nvSpPr>
        <p:spPr>
          <a:xfrm>
            <a:off x="4867671" y="3600078"/>
            <a:ext cx="216024" cy="1296144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499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執行時間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8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/>
              <p:cNvSpPr txBox="1">
                <a:spLocks/>
              </p:cNvSpPr>
              <p:nvPr/>
            </p:nvSpPr>
            <p:spPr>
              <a:xfrm>
                <a:off x="3247827" y="1556792"/>
                <a:ext cx="4546848" cy="4876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DFS-Visit(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G,u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time=time+1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u.d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=time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u.color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=GRAY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∈</m:t>
                    </m:r>
                  </m:oMath>
                </a14:m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G.Adj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[u]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if 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v.color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==WHITE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v.pi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=u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DFS-VISIT(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G,v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u.color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=BLACK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time=time+1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u.f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=time</a:t>
                </a:r>
              </a:p>
            </p:txBody>
          </p:sp>
        </mc:Choice>
        <mc:Fallback xmlns="">
          <p:sp>
            <p:nvSpPr>
              <p:cNvPr id="5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827" y="1556792"/>
                <a:ext cx="4546848" cy="4876800"/>
              </a:xfrm>
              <a:prstGeom prst="rect">
                <a:avLst/>
              </a:prstGeom>
              <a:blipFill rotWithShape="1">
                <a:blip r:embed="rId2"/>
                <a:stretch>
                  <a:fillRect l="-1867" t="-746" r="-1733" b="-19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585351" y="2395627"/>
                <a:ext cx="72500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51" y="2395627"/>
                <a:ext cx="72500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左大括弧 6"/>
          <p:cNvSpPr/>
          <p:nvPr/>
        </p:nvSpPr>
        <p:spPr>
          <a:xfrm>
            <a:off x="2430586" y="1762944"/>
            <a:ext cx="701253" cy="1634698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102" y="3212976"/>
            <a:ext cx="23042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DFS-Visit</a:t>
            </a:r>
            <a:r>
              <a:rPr lang="zh-TW" altLang="en-US" dirty="0" smtClean="0"/>
              <a:t>會執行</a:t>
            </a:r>
            <a:r>
              <a:rPr lang="en-US" altLang="zh-TW" dirty="0" smtClean="0"/>
              <a:t>|V|</a:t>
            </a:r>
            <a:r>
              <a:rPr lang="zh-TW" altLang="en-US" dirty="0" smtClean="0"/>
              <a:t>次</a:t>
            </a:r>
            <a:endParaRPr lang="zh-TW" altLang="en-US" dirty="0"/>
          </a:p>
        </p:txBody>
      </p:sp>
      <p:sp>
        <p:nvSpPr>
          <p:cNvPr id="9" name="右大括弧 8"/>
          <p:cNvSpPr/>
          <p:nvPr/>
        </p:nvSpPr>
        <p:spPr>
          <a:xfrm>
            <a:off x="7452320" y="3397642"/>
            <a:ext cx="504056" cy="175955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012160" y="1916832"/>
            <a:ext cx="300279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這個部分對每個</a:t>
            </a:r>
            <a:r>
              <a:rPr lang="en-US" altLang="zh-TW" dirty="0" smtClean="0"/>
              <a:t>vertex v</a:t>
            </a:r>
            <a:r>
              <a:rPr lang="zh-TW" altLang="en-US" dirty="0" smtClean="0"/>
              <a:t>會執行</a:t>
            </a:r>
            <a:r>
              <a:rPr lang="en-US" altLang="zh-TW" dirty="0" smtClean="0"/>
              <a:t>|</a:t>
            </a:r>
            <a:r>
              <a:rPr lang="en-US" altLang="zh-TW" dirty="0" err="1" smtClean="0"/>
              <a:t>Adj</a:t>
            </a:r>
            <a:r>
              <a:rPr lang="en-US" altLang="zh-TW" dirty="0" smtClean="0"/>
              <a:t>[v]|</a:t>
            </a:r>
            <a:r>
              <a:rPr lang="zh-TW" altLang="en-US" dirty="0" smtClean="0"/>
              <a:t>次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(vertex v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adjacency list</a:t>
            </a:r>
            <a:r>
              <a:rPr lang="zh-TW" altLang="en-US" dirty="0" smtClean="0"/>
              <a:t>長度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8100392" y="4086364"/>
                <a:ext cx="72750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r>
                        <a:rPr lang="en-US" altLang="zh-TW" b="0" i="1" smtClean="0">
                          <a:latin typeface="Cambria Math"/>
                        </a:rPr>
                        <m:t>𝐸</m:t>
                      </m:r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2" y="4086364"/>
                <a:ext cx="72750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6444208" y="5517232"/>
            <a:ext cx="239414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把</a:t>
            </a:r>
            <a:r>
              <a:rPr lang="zh-TW" altLang="en-US" dirty="0" smtClean="0"/>
              <a:t>所有</a:t>
            </a:r>
            <a:r>
              <a:rPr lang="en-US" altLang="zh-TW" dirty="0" smtClean="0"/>
              <a:t>vertex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adjacency list</a:t>
            </a:r>
            <a:r>
              <a:rPr lang="zh-TW" altLang="en-US" dirty="0" smtClean="0"/>
              <a:t>長度加起來</a:t>
            </a:r>
            <a:r>
              <a:rPr lang="en-US" altLang="zh-TW" dirty="0" smtClean="0"/>
              <a:t>=|E|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763565" y="764704"/>
                <a:ext cx="3221395" cy="5232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zh-TW" altLang="en-US" sz="2800" b="0" dirty="0" smtClean="0"/>
                  <a:t>總合起來</a:t>
                </a:r>
                <a:r>
                  <a:rPr lang="en-US" altLang="zh-TW" sz="2800" b="0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b="0" i="0" smtClean="0">
                        <a:latin typeface="Cambria Math"/>
                      </a:rPr>
                      <m:t>Θ</m:t>
                    </m:r>
                    <m:r>
                      <a:rPr lang="en-US" altLang="zh-TW" sz="2800" b="0" i="1" smtClean="0">
                        <a:latin typeface="Cambria Math"/>
                      </a:rPr>
                      <m:t>(</m:t>
                    </m:r>
                    <m:r>
                      <a:rPr lang="en-US" altLang="zh-TW" sz="2800" b="0" i="1" smtClean="0">
                        <a:latin typeface="Cambria Math"/>
                      </a:rPr>
                      <m:t>𝑉</m:t>
                    </m:r>
                    <m:r>
                      <a:rPr lang="en-US" altLang="zh-TW" sz="2800" b="0" i="1" smtClean="0">
                        <a:latin typeface="Cambria Math"/>
                      </a:rPr>
                      <m:t>+</m:t>
                    </m:r>
                    <m:r>
                      <a:rPr lang="en-US" altLang="zh-TW" sz="2800" b="0" i="1" smtClean="0">
                        <a:latin typeface="Cambria Math"/>
                      </a:rPr>
                      <m:t>𝐸</m:t>
                    </m:r>
                    <m:r>
                      <a:rPr lang="en-US" altLang="zh-TW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565" y="764704"/>
                <a:ext cx="3221395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3377" t="-10000" b="-2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1566213" y="5645859"/>
                <a:ext cx="72500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213" y="5645859"/>
                <a:ext cx="72500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左大括弧 14"/>
          <p:cNvSpPr/>
          <p:nvPr/>
        </p:nvSpPr>
        <p:spPr>
          <a:xfrm>
            <a:off x="2411448" y="5013176"/>
            <a:ext cx="701253" cy="1634698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96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動腦時間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383650"/>
            <a:ext cx="8229600" cy="4876800"/>
          </a:xfrm>
        </p:spPr>
        <p:txBody>
          <a:bodyPr/>
          <a:lstStyle/>
          <a:p>
            <a:r>
              <a:rPr lang="zh-TW" altLang="en-US" dirty="0"/>
              <a:t>如果我們</a:t>
            </a:r>
            <a:r>
              <a:rPr lang="zh-TW" altLang="en-US" dirty="0" smtClean="0"/>
              <a:t>改用</a:t>
            </a:r>
            <a:r>
              <a:rPr lang="en-US" altLang="zh-TW" dirty="0" smtClean="0"/>
              <a:t>Adjacency Matrix</a:t>
            </a:r>
            <a:r>
              <a:rPr lang="zh-TW" altLang="en-US" dirty="0" smtClean="0"/>
              <a:t>的話</a:t>
            </a:r>
            <a:r>
              <a:rPr lang="en-US" altLang="zh-TW" dirty="0" smtClean="0"/>
              <a:t>, </a:t>
            </a:r>
            <a:r>
              <a:rPr lang="zh-TW" altLang="en-US" dirty="0" smtClean="0"/>
              <a:t>執行時間會變怎麼樣呢</a:t>
            </a:r>
            <a:r>
              <a:rPr lang="en-US" altLang="zh-TW" dirty="0" smtClean="0"/>
              <a:t>?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9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/>
              <p:cNvSpPr txBox="1">
                <a:spLocks/>
              </p:cNvSpPr>
              <p:nvPr/>
            </p:nvSpPr>
            <p:spPr>
              <a:xfrm>
                <a:off x="2376106" y="1981200"/>
                <a:ext cx="4546848" cy="4876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DFS-Visit(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G,u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time=time+1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u.d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=time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u.color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=GRAY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∈</m:t>
                    </m:r>
                  </m:oMath>
                </a14:m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G.Adj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[u]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if 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v.color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==WHITE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v.pi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=u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DFS-VISIT(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G,v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u.color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=BLACK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time=time+1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u.f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=time</a:t>
                </a:r>
              </a:p>
            </p:txBody>
          </p:sp>
        </mc:Choice>
        <mc:Fallback xmlns="">
          <p:sp>
            <p:nvSpPr>
              <p:cNvPr id="5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106" y="1981200"/>
                <a:ext cx="4546848" cy="4876800"/>
              </a:xfrm>
              <a:prstGeom prst="rect">
                <a:avLst/>
              </a:prstGeom>
              <a:blipFill rotWithShape="1">
                <a:blip r:embed="rId2"/>
                <a:stretch>
                  <a:fillRect l="-1867" t="-746" r="-1733" b="-19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大括弧 5"/>
          <p:cNvSpPr/>
          <p:nvPr/>
        </p:nvSpPr>
        <p:spPr>
          <a:xfrm>
            <a:off x="6580599" y="3822050"/>
            <a:ext cx="504056" cy="175955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228671" y="4510772"/>
            <a:ext cx="3802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0" dirty="0" smtClean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46117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dsa1">
      <a:majorFont>
        <a:latin typeface="Consolas"/>
        <a:ea typeface="微軟正黑體"/>
        <a:cs typeface=""/>
      </a:majorFont>
      <a:minorFont>
        <a:latin typeface="Corbel"/>
        <a:ea typeface="微軟正黑體"/>
        <a:cs typeface="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2306</TotalTime>
  <Words>3315</Words>
  <Application>Microsoft Office PowerPoint</Application>
  <PresentationFormat>如螢幕大小 (4:3)</PresentationFormat>
  <Paragraphs>648</Paragraphs>
  <Slides>43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44" baseType="lpstr">
      <vt:lpstr>清晰度</vt:lpstr>
      <vt:lpstr>Graph 2</vt:lpstr>
      <vt:lpstr>Breadth-First Tree</vt:lpstr>
      <vt:lpstr>Depth-first Search</vt:lpstr>
      <vt:lpstr>使用的structure</vt:lpstr>
      <vt:lpstr>Pseudo-Code</vt:lpstr>
      <vt:lpstr>PowerPoint 簡報</vt:lpstr>
      <vt:lpstr>執行時間</vt:lpstr>
      <vt:lpstr>執行時間</vt:lpstr>
      <vt:lpstr>動腦時間</vt:lpstr>
      <vt:lpstr>Depth-first Forest</vt:lpstr>
      <vt:lpstr>Depth-first Search的括號結構性質</vt:lpstr>
      <vt:lpstr>白路(White-path) 性質</vt:lpstr>
      <vt:lpstr>白路(White-path) 性質</vt:lpstr>
      <vt:lpstr>Depth-first forest 中的edge</vt:lpstr>
      <vt:lpstr>例子</vt:lpstr>
      <vt:lpstr>如何分辨是什麼邊呢?</vt:lpstr>
      <vt:lpstr>萬用DFS</vt:lpstr>
      <vt:lpstr>Topological Sort</vt:lpstr>
      <vt:lpstr>Topological Sort</vt:lpstr>
      <vt:lpstr>證明topological sort正確</vt:lpstr>
      <vt:lpstr>證明topological sorting正確</vt:lpstr>
      <vt:lpstr>Spanning Tree</vt:lpstr>
      <vt:lpstr>Spanning Tree的一些特性</vt:lpstr>
      <vt:lpstr>Biconnected Components相關名詞</vt:lpstr>
      <vt:lpstr>例子</vt:lpstr>
      <vt:lpstr>例子: 資訊系館網路</vt:lpstr>
      <vt:lpstr>DFS另一用途</vt:lpstr>
      <vt:lpstr>尋找articulation point</vt:lpstr>
      <vt:lpstr>尋找articulation point</vt:lpstr>
      <vt:lpstr>尋找articulation point</vt:lpstr>
      <vt:lpstr>Minimum cost spanning tree</vt:lpstr>
      <vt:lpstr>Kruskal’s algorithm</vt:lpstr>
      <vt:lpstr>細節們</vt:lpstr>
      <vt:lpstr>細節們</vt:lpstr>
      <vt:lpstr>證明題</vt:lpstr>
      <vt:lpstr>證明題</vt:lpstr>
      <vt:lpstr>證明題</vt:lpstr>
      <vt:lpstr>證明題</vt:lpstr>
      <vt:lpstr>證明題</vt:lpstr>
      <vt:lpstr>Prim’s Algorithm</vt:lpstr>
      <vt:lpstr>Sollin’s algorithm</vt:lpstr>
      <vt:lpstr>下課時間</vt:lpstr>
      <vt:lpstr>下課時間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</dc:title>
  <dc:creator>Hsin-Mu Tsai</dc:creator>
  <cp:lastModifiedBy>hsinmu</cp:lastModifiedBy>
  <cp:revision>70</cp:revision>
  <cp:lastPrinted>2010-11-26T01:03:37Z</cp:lastPrinted>
  <dcterms:created xsi:type="dcterms:W3CDTF">2010-11-25T14:40:11Z</dcterms:created>
  <dcterms:modified xsi:type="dcterms:W3CDTF">2012-05-01T02:44:14Z</dcterms:modified>
</cp:coreProperties>
</file>