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2" r:id="rId22"/>
    <p:sldId id="283" r:id="rId23"/>
    <p:sldId id="276" r:id="rId24"/>
    <p:sldId id="277" r:id="rId25"/>
    <p:sldId id="278" r:id="rId26"/>
    <p:sldId id="279" r:id="rId27"/>
    <p:sldId id="280" r:id="rId28"/>
    <p:sldId id="281" r:id="rId29"/>
    <p:sldId id="287" r:id="rId30"/>
    <p:sldId id="288" r:id="rId31"/>
    <p:sldId id="289" r:id="rId32"/>
    <p:sldId id="284" r:id="rId33"/>
    <p:sldId id="286" r:id="rId34"/>
    <p:sldId id="28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廣和" initials="李廣和" lastIdx="2" clrIdx="0">
    <p:extLst>
      <p:ext uri="{19B8F6BF-5375-455C-9EA6-DF929625EA0E}">
        <p15:presenceInfo xmlns:p15="http://schemas.microsoft.com/office/powerpoint/2012/main" userId="bc4d6fd16091fb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19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Advanced Graph</a:t>
            </a:r>
            <a:endParaRPr lang="zh-HK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K" dirty="0" smtClean="0"/>
              <a:t>Homer Lee</a:t>
            </a:r>
          </a:p>
          <a:p>
            <a:r>
              <a:rPr lang="en-US" altLang="zh-HK" dirty="0" smtClean="0"/>
              <a:t>2013/10/31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23440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A famous theorem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sz="2800" dirty="0" smtClean="0"/>
              <a:t>Maximum flow </a:t>
            </a:r>
            <a:r>
              <a:rPr lang="en-US" altLang="zh-HK" sz="2800" dirty="0" smtClean="0">
                <a:sym typeface="Wingdings" panose="05000000000000000000" pitchFamily="2" charset="2"/>
              </a:rPr>
              <a:t> Minimum cut</a:t>
            </a:r>
          </a:p>
          <a:p>
            <a:endParaRPr lang="zh-HK" altLang="en-US" sz="2000" dirty="0"/>
          </a:p>
        </p:txBody>
      </p:sp>
      <p:pic>
        <p:nvPicPr>
          <p:cNvPr id="24" name="Picture 4" descr="MCj0282938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6764" y="3227070"/>
            <a:ext cx="1500187" cy="1774825"/>
          </a:xfrm>
          <a:prstGeom prst="rect">
            <a:avLst/>
          </a:prstGeom>
          <a:noFill/>
        </p:spPr>
      </p:pic>
      <p:pic>
        <p:nvPicPr>
          <p:cNvPr id="25" name="Picture 5" descr="MCj0214918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1589" y="3211195"/>
            <a:ext cx="1811337" cy="1860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510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How to solve the problem?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5727468" y="216852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Arial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501918" y="2941637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i="1">
                <a:latin typeface="Arial" charset="0"/>
              </a:rPr>
              <a:t>s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095893" y="2166937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Arial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727468" y="3714750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Arial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7097481" y="3714750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Arial" charset="0"/>
            </a:endParaRPr>
          </a:p>
        </p:txBody>
      </p:sp>
      <p:cxnSp>
        <p:nvCxnSpPr>
          <p:cNvPr id="9" name="AutoShape 8"/>
          <p:cNvCxnSpPr>
            <a:cxnSpLocks noChangeShapeType="1"/>
            <a:stCxn id="4" idx="6"/>
            <a:endCxn id="6" idx="2"/>
          </p:cNvCxnSpPr>
          <p:nvPr/>
        </p:nvCxnSpPr>
        <p:spPr bwMode="auto">
          <a:xfrm flipV="1">
            <a:off x="6184668" y="2395537"/>
            <a:ext cx="911225" cy="1588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AutoShape 9"/>
          <p:cNvCxnSpPr>
            <a:cxnSpLocks noChangeShapeType="1"/>
            <a:stCxn id="5" idx="7"/>
            <a:endCxn id="4" idx="3"/>
          </p:cNvCxnSpPr>
          <p:nvPr/>
        </p:nvCxnSpPr>
        <p:spPr bwMode="auto">
          <a:xfrm flipV="1">
            <a:off x="4892443" y="2559050"/>
            <a:ext cx="901700" cy="449262"/>
          </a:xfrm>
          <a:prstGeom prst="straightConnector1">
            <a:avLst/>
          </a:prstGeom>
          <a:noFill/>
          <a:ln w="12700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</p:spPr>
      </p:cxnSp>
      <p:cxnSp>
        <p:nvCxnSpPr>
          <p:cNvPr id="11" name="AutoShape 10"/>
          <p:cNvCxnSpPr>
            <a:cxnSpLocks noChangeShapeType="1"/>
            <a:stCxn id="5" idx="5"/>
            <a:endCxn id="7" idx="1"/>
          </p:cNvCxnSpPr>
          <p:nvPr/>
        </p:nvCxnSpPr>
        <p:spPr bwMode="auto">
          <a:xfrm>
            <a:off x="4892443" y="3332162"/>
            <a:ext cx="901700" cy="449263"/>
          </a:xfrm>
          <a:prstGeom prst="straightConnector1">
            <a:avLst/>
          </a:prstGeom>
          <a:noFill/>
          <a:ln w="190500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" name="AutoShape 11"/>
          <p:cNvCxnSpPr>
            <a:cxnSpLocks noChangeShapeType="1"/>
            <a:stCxn id="6" idx="3"/>
            <a:endCxn id="7" idx="7"/>
          </p:cNvCxnSpPr>
          <p:nvPr/>
        </p:nvCxnSpPr>
        <p:spPr bwMode="auto">
          <a:xfrm flipH="1">
            <a:off x="6117993" y="2557462"/>
            <a:ext cx="1044575" cy="1223963"/>
          </a:xfrm>
          <a:prstGeom prst="straightConnector1">
            <a:avLst/>
          </a:prstGeom>
          <a:noFill/>
          <a:ln w="127000">
            <a:solidFill>
              <a:schemeClr val="tx1"/>
            </a:solidFill>
            <a:round/>
            <a:headEnd type="triangle" w="sm" len="med"/>
            <a:tailEnd/>
          </a:ln>
          <a:effectLst/>
        </p:spPr>
      </p:cxnSp>
      <p:cxnSp>
        <p:nvCxnSpPr>
          <p:cNvPr id="13" name="AutoShape 12"/>
          <p:cNvCxnSpPr>
            <a:cxnSpLocks noChangeShapeType="1"/>
            <a:stCxn id="15" idx="1"/>
            <a:endCxn id="6" idx="5"/>
          </p:cNvCxnSpPr>
          <p:nvPr/>
        </p:nvCxnSpPr>
        <p:spPr bwMode="auto">
          <a:xfrm flipH="1" flipV="1">
            <a:off x="7486418" y="2557462"/>
            <a:ext cx="887413" cy="449263"/>
          </a:xfrm>
          <a:prstGeom prst="straightConnector1">
            <a:avLst/>
          </a:prstGeom>
          <a:noFill/>
          <a:ln w="254000">
            <a:solidFill>
              <a:schemeClr val="tx1"/>
            </a:solidFill>
            <a:round/>
            <a:headEnd type="triangle" w="sm" len="sm"/>
            <a:tailEnd/>
          </a:ln>
          <a:effectLst/>
        </p:spPr>
      </p:cxnSp>
      <p:cxnSp>
        <p:nvCxnSpPr>
          <p:cNvPr id="14" name="AutoShape 13"/>
          <p:cNvCxnSpPr>
            <a:cxnSpLocks noChangeShapeType="1"/>
            <a:stCxn id="7" idx="6"/>
            <a:endCxn id="8" idx="2"/>
          </p:cNvCxnSpPr>
          <p:nvPr/>
        </p:nvCxnSpPr>
        <p:spPr bwMode="auto">
          <a:xfrm>
            <a:off x="6184668" y="3943350"/>
            <a:ext cx="912813" cy="0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8307156" y="2940050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i="1">
                <a:latin typeface="Arial" charset="0"/>
              </a:rPr>
              <a:t>t</a:t>
            </a:r>
          </a:p>
        </p:txBody>
      </p:sp>
      <p:cxnSp>
        <p:nvCxnSpPr>
          <p:cNvPr id="16" name="AutoShape 15"/>
          <p:cNvCxnSpPr>
            <a:cxnSpLocks noChangeShapeType="1"/>
            <a:stCxn id="8" idx="7"/>
            <a:endCxn id="15" idx="3"/>
          </p:cNvCxnSpPr>
          <p:nvPr/>
        </p:nvCxnSpPr>
        <p:spPr bwMode="auto">
          <a:xfrm flipV="1">
            <a:off x="7488006" y="3330575"/>
            <a:ext cx="885825" cy="450850"/>
          </a:xfrm>
          <a:prstGeom prst="straightConnector1">
            <a:avLst/>
          </a:prstGeom>
          <a:noFill/>
          <a:ln w="190500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4890856" y="3578225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 dirty="0" smtClean="0">
                <a:latin typeface="Arial" charset="0"/>
              </a:rPr>
              <a:t>2</a:t>
            </a:r>
            <a:endParaRPr lang="en-US" altLang="zh-TW" sz="1800" dirty="0">
              <a:latin typeface="Arial" charset="0"/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6378343" y="4067175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 dirty="0">
                <a:latin typeface="Arial" charset="0"/>
              </a:rPr>
              <a:t>1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6378343" y="1905000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 dirty="0">
                <a:latin typeface="Arial" charset="0"/>
              </a:rPr>
              <a:t>1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7621356" y="2138362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 dirty="0" smtClean="0">
                <a:latin typeface="Arial" charset="0"/>
              </a:rPr>
              <a:t>2</a:t>
            </a:r>
            <a:endParaRPr lang="en-US" altLang="zh-TW" sz="1800" dirty="0">
              <a:latin typeface="Arial" charset="0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7716606" y="3692525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 dirty="0" smtClean="0">
                <a:latin typeface="Arial" charset="0"/>
              </a:rPr>
              <a:t>1</a:t>
            </a:r>
            <a:endParaRPr lang="en-US" altLang="zh-TW" sz="1800" dirty="0">
              <a:latin typeface="Arial" charset="0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6148156" y="2917825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 dirty="0">
                <a:latin typeface="Arial" charset="0"/>
              </a:rPr>
              <a:t>2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4973914" y="2368550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Arial" charset="0"/>
              </a:rPr>
              <a:t>1</a:t>
            </a:r>
            <a:endParaRPr lang="en-US" altLang="zh-TW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20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Ford-Fulkerson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HK" sz="2800" dirty="0" smtClean="0"/>
                  <a:t>Idea: Iteratively increase the value of the flow</a:t>
                </a:r>
              </a:p>
              <a:p>
                <a:pPr marL="0" indent="0">
                  <a:buNone/>
                </a:pPr>
                <a:endParaRPr lang="en-US" altLang="zh-HK" sz="2800" dirty="0" smtClean="0"/>
              </a:p>
              <a:p>
                <a:r>
                  <a:rPr lang="en-US" altLang="zh-HK" sz="2800" dirty="0" smtClean="0"/>
                  <a:t>Start with f(</a:t>
                </a:r>
                <a:r>
                  <a:rPr lang="en-US" altLang="zh-HK" sz="2800" dirty="0" err="1" smtClean="0"/>
                  <a:t>u,v</a:t>
                </a:r>
                <a:r>
                  <a:rPr lang="en-US" altLang="zh-HK" sz="2800" dirty="0" smtClean="0"/>
                  <a:t>) = 0</a:t>
                </a:r>
              </a:p>
              <a:p>
                <a:r>
                  <a:rPr lang="en-US" altLang="zh-HK" sz="2800" dirty="0" smtClean="0"/>
                  <a:t>In each iteration</a:t>
                </a:r>
              </a:p>
              <a:p>
                <a:pPr lvl="1"/>
                <a:r>
                  <a:rPr lang="en-US" altLang="zh-HK" sz="2600" dirty="0" smtClean="0"/>
                  <a:t>Find an </a:t>
                </a:r>
                <a:r>
                  <a:rPr lang="en-US" altLang="zh-HK" sz="2600" b="1" dirty="0" smtClean="0"/>
                  <a:t>augmenting path </a:t>
                </a:r>
                <a:r>
                  <a:rPr lang="en-US" altLang="zh-HK" sz="2600" dirty="0" smtClean="0"/>
                  <a:t>in the </a:t>
                </a:r>
                <a:r>
                  <a:rPr lang="en-US" altLang="zh-HK" sz="2600" b="1" dirty="0" smtClean="0"/>
                  <a:t>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HK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altLang="zh-HK" sz="2600" dirty="0" smtClean="0"/>
              </a:p>
              <a:p>
                <a:pPr lvl="1"/>
                <a:r>
                  <a:rPr lang="en-US" altLang="zh-HK" sz="2600" dirty="0" smtClean="0"/>
                  <a:t>Until no more augmenting paths exist</a:t>
                </a:r>
                <a:endParaRPr lang="zh-HK" altLang="en-US" sz="26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00" t="-1613" b="-645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51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Residual Network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HK" sz="2800" dirty="0" smtClean="0"/>
                  <a:t>What if we choose the wrong path?</a:t>
                </a:r>
              </a:p>
              <a:p>
                <a:r>
                  <a:rPr lang="en-US" altLang="zh-HK" sz="2800" dirty="0" smtClean="0"/>
                  <a:t>Just give it a second chance!!</a:t>
                </a:r>
              </a:p>
              <a:p>
                <a:endParaRPr lang="en-US" altLang="zh-HK" sz="2800" dirty="0"/>
              </a:p>
              <a:p>
                <a:r>
                  <a:rPr lang="en-US" altLang="zh-HK" sz="2800" dirty="0" smtClean="0"/>
                  <a:t>For each edge (</a:t>
                </a:r>
                <a:r>
                  <a:rPr lang="en-US" altLang="zh-HK" sz="2800" dirty="0" err="1" smtClean="0"/>
                  <a:t>u,v</a:t>
                </a:r>
                <a:r>
                  <a:rPr lang="en-US" altLang="zh-HK" sz="2800" dirty="0" smtClean="0"/>
                  <a:t>) in </a:t>
                </a:r>
                <a:r>
                  <a:rPr lang="en-US" altLang="zh-HK" sz="2800" dirty="0" err="1" smtClean="0"/>
                  <a:t>G,construct</a:t>
                </a:r>
                <a:r>
                  <a:rPr lang="en-US" altLang="zh-HK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altLang="zh-HK" sz="2800" dirty="0" smtClean="0"/>
              </a:p>
              <a:p>
                <a:pPr lvl="1"/>
                <a:r>
                  <a:rPr lang="en-US" altLang="zh-HK" sz="2600" dirty="0" smtClean="0"/>
                  <a:t>If f(</a:t>
                </a:r>
                <a:r>
                  <a:rPr lang="en-US" altLang="zh-HK" sz="2600" dirty="0" err="1" smtClean="0"/>
                  <a:t>u,v</a:t>
                </a:r>
                <a:r>
                  <a:rPr lang="en-US" altLang="zh-HK" sz="2600" dirty="0" smtClean="0"/>
                  <a:t>) &gt; 0,</a:t>
                </a:r>
                <a:r>
                  <a:rPr lang="en-US" altLang="zh-HK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HK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HK" sz="2600" dirty="0" smtClean="0"/>
                  <a:t> has an edge </a:t>
                </a:r>
                <a:r>
                  <a:rPr lang="en-US" altLang="zh-HK" sz="2600" b="1" dirty="0" smtClean="0"/>
                  <a:t>(</a:t>
                </a:r>
                <a:r>
                  <a:rPr lang="en-US" altLang="zh-HK" sz="2600" b="1" dirty="0" err="1" smtClean="0"/>
                  <a:t>v,u</a:t>
                </a:r>
                <a:r>
                  <a:rPr lang="en-US" altLang="zh-HK" sz="2600" b="1" dirty="0" smtClean="0"/>
                  <a:t>) </a:t>
                </a:r>
                <a:r>
                  <a:rPr lang="en-US" altLang="zh-HK" sz="2600" dirty="0" smtClean="0"/>
                  <a:t>with weight f(</a:t>
                </a:r>
                <a:r>
                  <a:rPr lang="en-US" altLang="zh-HK" sz="2600" dirty="0" err="1" smtClean="0"/>
                  <a:t>u,v</a:t>
                </a:r>
                <a:r>
                  <a:rPr lang="en-US" altLang="zh-HK" sz="2600" dirty="0" smtClean="0"/>
                  <a:t>)</a:t>
                </a:r>
              </a:p>
              <a:p>
                <a:pPr lvl="1"/>
                <a:r>
                  <a:rPr lang="en-US" altLang="zh-HK" sz="2600" dirty="0" smtClean="0"/>
                  <a:t>If c(</a:t>
                </a:r>
                <a:r>
                  <a:rPr lang="en-US" altLang="zh-HK" sz="2600" dirty="0" err="1" smtClean="0"/>
                  <a:t>u,v</a:t>
                </a:r>
                <a:r>
                  <a:rPr lang="en-US" altLang="zh-HK" sz="2600" dirty="0" smtClean="0"/>
                  <a:t>) </a:t>
                </a:r>
                <a14:m>
                  <m:oMath xmlns:m="http://schemas.openxmlformats.org/officeDocument/2006/math">
                    <m:r>
                      <a:rPr lang="en-US" altLang="zh-HK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HK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HK" sz="2600" dirty="0" smtClean="0"/>
                  <a:t>f(</a:t>
                </a:r>
                <a:r>
                  <a:rPr lang="en-US" altLang="zh-HK" sz="2600" dirty="0" err="1" smtClean="0"/>
                  <a:t>u,v</a:t>
                </a:r>
                <a:r>
                  <a:rPr lang="en-US" altLang="zh-HK" sz="2600" dirty="0" smtClean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HK" sz="2600" dirty="0" smtClean="0"/>
                  <a:t> has an edge </a:t>
                </a:r>
                <a:r>
                  <a:rPr lang="en-US" altLang="zh-HK" sz="2600" b="1" dirty="0" smtClean="0"/>
                  <a:t>(</a:t>
                </a:r>
                <a:r>
                  <a:rPr lang="en-US" altLang="zh-HK" sz="2600" b="1" dirty="0" err="1" smtClean="0"/>
                  <a:t>u,v</a:t>
                </a:r>
                <a:r>
                  <a:rPr lang="en-US" altLang="zh-HK" sz="2600" b="1" dirty="0" smtClean="0"/>
                  <a:t>) </a:t>
                </a:r>
                <a:r>
                  <a:rPr lang="en-US" altLang="zh-HK" sz="2600" dirty="0" smtClean="0"/>
                  <a:t>with weight</a:t>
                </a:r>
              </a:p>
              <a:p>
                <a:pPr marL="457200" lvl="1" indent="0">
                  <a:buNone/>
                </a:pPr>
                <a:r>
                  <a:rPr lang="en-US" altLang="zh-HK" sz="2600" dirty="0"/>
                  <a:t>	</a:t>
                </a:r>
                <a:r>
                  <a:rPr lang="en-US" altLang="zh-HK" sz="2600" dirty="0" smtClean="0"/>
                  <a:t>c(</a:t>
                </a:r>
                <a:r>
                  <a:rPr lang="en-US" altLang="zh-HK" sz="2600" dirty="0" err="1" smtClean="0"/>
                  <a:t>u,v</a:t>
                </a:r>
                <a:r>
                  <a:rPr lang="en-US" altLang="zh-HK" sz="2600" dirty="0" smtClean="0"/>
                  <a:t>) – f(</a:t>
                </a:r>
                <a:r>
                  <a:rPr lang="en-US" altLang="zh-HK" sz="2600" dirty="0" err="1" smtClean="0"/>
                  <a:t>u,v</a:t>
                </a:r>
                <a:r>
                  <a:rPr lang="en-US" altLang="zh-HK" sz="2600" dirty="0" smtClean="0"/>
                  <a:t>)</a:t>
                </a:r>
              </a:p>
              <a:p>
                <a:pPr lvl="1"/>
                <a:endParaRPr lang="zh-HK" altLang="en-US" sz="26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00" t="-2742" r="-684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84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illustration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 dirty="0"/>
          </a:p>
        </p:txBody>
      </p:sp>
      <p:grpSp>
        <p:nvGrpSpPr>
          <p:cNvPr id="68" name="Group 3"/>
          <p:cNvGrpSpPr>
            <a:grpSpLocks/>
          </p:cNvGrpSpPr>
          <p:nvPr/>
        </p:nvGrpSpPr>
        <p:grpSpPr bwMode="auto">
          <a:xfrm>
            <a:off x="2356231" y="2036636"/>
            <a:ext cx="4262438" cy="2528887"/>
            <a:chOff x="2662" y="2363"/>
            <a:chExt cx="2685" cy="1593"/>
          </a:xfrm>
        </p:grpSpPr>
        <p:sp>
          <p:nvSpPr>
            <p:cNvPr id="69" name="Oval 4"/>
            <p:cNvSpPr>
              <a:spLocks noChangeArrowheads="1"/>
            </p:cNvSpPr>
            <p:nvPr/>
          </p:nvSpPr>
          <p:spPr bwMode="auto">
            <a:xfrm>
              <a:off x="3434" y="2529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sz="1800">
                <a:latin typeface="Arial" charset="0"/>
              </a:endParaRPr>
            </a:p>
          </p:txBody>
        </p:sp>
        <p:sp>
          <p:nvSpPr>
            <p:cNvPr id="70" name="Oval 5"/>
            <p:cNvSpPr>
              <a:spLocks noChangeArrowheads="1"/>
            </p:cNvSpPr>
            <p:nvPr/>
          </p:nvSpPr>
          <p:spPr bwMode="auto">
            <a:xfrm>
              <a:off x="2662" y="3016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800" i="1">
                  <a:latin typeface="Arial" charset="0"/>
                </a:rPr>
                <a:t>s</a:t>
              </a:r>
            </a:p>
          </p:txBody>
        </p:sp>
        <p:sp>
          <p:nvSpPr>
            <p:cNvPr id="71" name="Oval 6"/>
            <p:cNvSpPr>
              <a:spLocks noChangeArrowheads="1"/>
            </p:cNvSpPr>
            <p:nvPr/>
          </p:nvSpPr>
          <p:spPr bwMode="auto">
            <a:xfrm>
              <a:off x="4296" y="2528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sz="1800">
                <a:latin typeface="Arial" charset="0"/>
              </a:endParaRPr>
            </a:p>
          </p:txBody>
        </p:sp>
        <p:sp>
          <p:nvSpPr>
            <p:cNvPr id="72" name="Oval 7"/>
            <p:cNvSpPr>
              <a:spLocks noChangeArrowheads="1"/>
            </p:cNvSpPr>
            <p:nvPr/>
          </p:nvSpPr>
          <p:spPr bwMode="auto">
            <a:xfrm>
              <a:off x="3434" y="3503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sz="1800">
                <a:latin typeface="Arial" charset="0"/>
              </a:endParaRPr>
            </a:p>
          </p:txBody>
        </p:sp>
        <p:sp>
          <p:nvSpPr>
            <p:cNvPr id="73" name="Oval 8"/>
            <p:cNvSpPr>
              <a:spLocks noChangeArrowheads="1"/>
            </p:cNvSpPr>
            <p:nvPr/>
          </p:nvSpPr>
          <p:spPr bwMode="auto">
            <a:xfrm>
              <a:off x="4297" y="3503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sz="1800">
                <a:latin typeface="Arial" charset="0"/>
              </a:endParaRPr>
            </a:p>
          </p:txBody>
        </p:sp>
        <p:cxnSp>
          <p:nvCxnSpPr>
            <p:cNvPr id="74" name="AutoShape 9"/>
            <p:cNvCxnSpPr>
              <a:cxnSpLocks noChangeShapeType="1"/>
              <a:stCxn id="69" idx="6"/>
              <a:endCxn id="71" idx="2"/>
            </p:cNvCxnSpPr>
            <p:nvPr/>
          </p:nvCxnSpPr>
          <p:spPr bwMode="auto">
            <a:xfrm flipV="1">
              <a:off x="3722" y="2672"/>
              <a:ext cx="574" cy="1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5" name="AutoShape 10"/>
            <p:cNvCxnSpPr>
              <a:cxnSpLocks noChangeShapeType="1"/>
              <a:stCxn id="70" idx="7"/>
              <a:endCxn id="69" idx="3"/>
            </p:cNvCxnSpPr>
            <p:nvPr/>
          </p:nvCxnSpPr>
          <p:spPr bwMode="auto">
            <a:xfrm flipV="1">
              <a:off x="2908" y="2775"/>
              <a:ext cx="568" cy="283"/>
            </a:xfrm>
            <a:prstGeom prst="straightConnector1">
              <a:avLst/>
            </a:prstGeom>
            <a:noFill/>
            <a:ln w="127000">
              <a:solidFill>
                <a:schemeClr val="tx1"/>
              </a:solidFill>
              <a:round/>
              <a:headEnd type="none" w="sm" len="med"/>
              <a:tailEnd type="triangle" w="sm" len="med"/>
            </a:ln>
            <a:effectLst/>
          </p:spPr>
        </p:cxnSp>
        <p:cxnSp>
          <p:nvCxnSpPr>
            <p:cNvPr id="76" name="AutoShape 11"/>
            <p:cNvCxnSpPr>
              <a:cxnSpLocks noChangeShapeType="1"/>
              <a:stCxn id="70" idx="5"/>
              <a:endCxn id="72" idx="1"/>
            </p:cNvCxnSpPr>
            <p:nvPr/>
          </p:nvCxnSpPr>
          <p:spPr bwMode="auto">
            <a:xfrm>
              <a:off x="2908" y="3262"/>
              <a:ext cx="568" cy="283"/>
            </a:xfrm>
            <a:prstGeom prst="straightConnector1">
              <a:avLst/>
            </a:prstGeom>
            <a:noFill/>
            <a:ln w="1905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77" name="AutoShape 12"/>
            <p:cNvCxnSpPr>
              <a:cxnSpLocks noChangeShapeType="1"/>
              <a:stCxn id="71" idx="3"/>
              <a:endCxn id="72" idx="7"/>
            </p:cNvCxnSpPr>
            <p:nvPr/>
          </p:nvCxnSpPr>
          <p:spPr bwMode="auto">
            <a:xfrm flipH="1">
              <a:off x="3680" y="2774"/>
              <a:ext cx="658" cy="771"/>
            </a:xfrm>
            <a:prstGeom prst="straightConnector1">
              <a:avLst/>
            </a:prstGeom>
            <a:noFill/>
            <a:ln w="127000">
              <a:solidFill>
                <a:schemeClr val="tx1"/>
              </a:solidFill>
              <a:round/>
              <a:headEnd type="triangle" w="sm" len="med"/>
              <a:tailEnd/>
            </a:ln>
            <a:effectLst/>
          </p:spPr>
        </p:cxnSp>
        <p:cxnSp>
          <p:nvCxnSpPr>
            <p:cNvPr id="78" name="AutoShape 13"/>
            <p:cNvCxnSpPr>
              <a:cxnSpLocks noChangeShapeType="1"/>
              <a:stCxn id="80" idx="1"/>
              <a:endCxn id="71" idx="5"/>
            </p:cNvCxnSpPr>
            <p:nvPr/>
          </p:nvCxnSpPr>
          <p:spPr bwMode="auto">
            <a:xfrm flipH="1" flipV="1">
              <a:off x="4542" y="2774"/>
              <a:ext cx="559" cy="283"/>
            </a:xfrm>
            <a:prstGeom prst="straightConnector1">
              <a:avLst/>
            </a:prstGeom>
            <a:noFill/>
            <a:ln w="254000">
              <a:solidFill>
                <a:schemeClr val="tx1"/>
              </a:solidFill>
              <a:round/>
              <a:headEnd type="triangle" w="sm" len="sm"/>
              <a:tailEnd/>
            </a:ln>
            <a:effectLst/>
          </p:spPr>
        </p:cxnSp>
        <p:cxnSp>
          <p:nvCxnSpPr>
            <p:cNvPr id="79" name="AutoShape 14"/>
            <p:cNvCxnSpPr>
              <a:cxnSpLocks noChangeShapeType="1"/>
              <a:stCxn id="72" idx="6"/>
              <a:endCxn id="73" idx="2"/>
            </p:cNvCxnSpPr>
            <p:nvPr/>
          </p:nvCxnSpPr>
          <p:spPr bwMode="auto">
            <a:xfrm>
              <a:off x="3722" y="3647"/>
              <a:ext cx="575" cy="0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0" name="Oval 15"/>
            <p:cNvSpPr>
              <a:spLocks noChangeArrowheads="1"/>
            </p:cNvSpPr>
            <p:nvPr/>
          </p:nvSpPr>
          <p:spPr bwMode="auto">
            <a:xfrm>
              <a:off x="5059" y="3015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800" i="1">
                  <a:latin typeface="Arial" charset="0"/>
                </a:rPr>
                <a:t>t</a:t>
              </a:r>
            </a:p>
          </p:txBody>
        </p:sp>
        <p:cxnSp>
          <p:nvCxnSpPr>
            <p:cNvPr id="81" name="AutoShape 16"/>
            <p:cNvCxnSpPr>
              <a:cxnSpLocks noChangeShapeType="1"/>
              <a:stCxn id="73" idx="7"/>
              <a:endCxn id="80" idx="3"/>
            </p:cNvCxnSpPr>
            <p:nvPr/>
          </p:nvCxnSpPr>
          <p:spPr bwMode="auto">
            <a:xfrm flipV="1">
              <a:off x="4543" y="3261"/>
              <a:ext cx="558" cy="284"/>
            </a:xfrm>
            <a:prstGeom prst="straightConnector1">
              <a:avLst/>
            </a:prstGeom>
            <a:noFill/>
            <a:ln w="1905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</p:cxnSp>
        <p:sp>
          <p:nvSpPr>
            <p:cNvPr id="82" name="Text Box 17"/>
            <p:cNvSpPr txBox="1">
              <a:spLocks noChangeArrowheads="1"/>
            </p:cNvSpPr>
            <p:nvPr/>
          </p:nvSpPr>
          <p:spPr bwMode="auto">
            <a:xfrm>
              <a:off x="2907" y="341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Arial" charset="0"/>
                </a:rPr>
                <a:t>3</a:t>
              </a:r>
            </a:p>
          </p:txBody>
        </p:sp>
        <p:sp>
          <p:nvSpPr>
            <p:cNvPr id="83" name="Text Box 18"/>
            <p:cNvSpPr txBox="1">
              <a:spLocks noChangeArrowheads="1"/>
            </p:cNvSpPr>
            <p:nvPr/>
          </p:nvSpPr>
          <p:spPr bwMode="auto">
            <a:xfrm>
              <a:off x="3844" y="372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Arial" charset="0"/>
                </a:rPr>
                <a:t>1</a:t>
              </a:r>
            </a:p>
          </p:txBody>
        </p:sp>
        <p:sp>
          <p:nvSpPr>
            <p:cNvPr id="84" name="Text Box 19"/>
            <p:cNvSpPr txBox="1">
              <a:spLocks noChangeArrowheads="1"/>
            </p:cNvSpPr>
            <p:nvPr/>
          </p:nvSpPr>
          <p:spPr bwMode="auto">
            <a:xfrm>
              <a:off x="3844" y="236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Arial" charset="0"/>
                </a:rPr>
                <a:t>1</a:t>
              </a:r>
            </a:p>
          </p:txBody>
        </p:sp>
        <p:sp>
          <p:nvSpPr>
            <p:cNvPr id="85" name="Text Box 20"/>
            <p:cNvSpPr txBox="1">
              <a:spLocks noChangeArrowheads="1"/>
            </p:cNvSpPr>
            <p:nvPr/>
          </p:nvSpPr>
          <p:spPr bwMode="auto">
            <a:xfrm>
              <a:off x="4627" y="251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Arial" charset="0"/>
                </a:rPr>
                <a:t>4</a:t>
              </a:r>
            </a:p>
          </p:txBody>
        </p:sp>
        <p:sp>
          <p:nvSpPr>
            <p:cNvPr id="86" name="Text Box 21"/>
            <p:cNvSpPr txBox="1">
              <a:spLocks noChangeArrowheads="1"/>
            </p:cNvSpPr>
            <p:nvPr/>
          </p:nvSpPr>
          <p:spPr bwMode="auto">
            <a:xfrm>
              <a:off x="4687" y="348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Arial" charset="0"/>
                </a:rPr>
                <a:t>3</a:t>
              </a:r>
            </a:p>
          </p:txBody>
        </p:sp>
        <p:sp>
          <p:nvSpPr>
            <p:cNvPr id="87" name="Text Box 22"/>
            <p:cNvSpPr txBox="1">
              <a:spLocks noChangeArrowheads="1"/>
            </p:cNvSpPr>
            <p:nvPr/>
          </p:nvSpPr>
          <p:spPr bwMode="auto">
            <a:xfrm>
              <a:off x="3699" y="300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Arial" charset="0"/>
                </a:rPr>
                <a:t>2</a:t>
              </a:r>
            </a:p>
          </p:txBody>
        </p:sp>
        <p:sp>
          <p:nvSpPr>
            <p:cNvPr id="88" name="Text Box 23"/>
            <p:cNvSpPr txBox="1">
              <a:spLocks noChangeArrowheads="1"/>
            </p:cNvSpPr>
            <p:nvPr/>
          </p:nvSpPr>
          <p:spPr bwMode="auto">
            <a:xfrm>
              <a:off x="2967" y="265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Arial" charset="0"/>
                </a:rPr>
                <a:t>2</a:t>
              </a:r>
            </a:p>
          </p:txBody>
        </p:sp>
        <p:cxnSp>
          <p:nvCxnSpPr>
            <p:cNvPr id="89" name="AutoShape 24"/>
            <p:cNvCxnSpPr>
              <a:cxnSpLocks noChangeShapeType="1"/>
              <a:stCxn id="70" idx="7"/>
              <a:endCxn id="69" idx="3"/>
            </p:cNvCxnSpPr>
            <p:nvPr/>
          </p:nvCxnSpPr>
          <p:spPr bwMode="auto">
            <a:xfrm flipV="1">
              <a:off x="2908" y="2775"/>
              <a:ext cx="568" cy="283"/>
            </a:xfrm>
            <a:prstGeom prst="straightConnector1">
              <a:avLst/>
            </a:prstGeom>
            <a:noFill/>
            <a:ln w="63500">
              <a:solidFill>
                <a:srgbClr val="FF3300"/>
              </a:solidFill>
              <a:round/>
              <a:headEnd type="none" w="sm" len="med"/>
              <a:tailEnd type="triangle" w="sm" len="med"/>
            </a:ln>
            <a:effectLst/>
          </p:spPr>
        </p:cxnSp>
        <p:cxnSp>
          <p:nvCxnSpPr>
            <p:cNvPr id="90" name="AutoShape 25"/>
            <p:cNvCxnSpPr>
              <a:cxnSpLocks noChangeShapeType="1"/>
              <a:stCxn id="69" idx="6"/>
              <a:endCxn id="71" idx="2"/>
            </p:cNvCxnSpPr>
            <p:nvPr/>
          </p:nvCxnSpPr>
          <p:spPr bwMode="auto">
            <a:xfrm flipV="1">
              <a:off x="3722" y="2672"/>
              <a:ext cx="574" cy="1"/>
            </a:xfrm>
            <a:prstGeom prst="straightConnector1">
              <a:avLst/>
            </a:prstGeom>
            <a:noFill/>
            <a:ln w="63500">
              <a:solidFill>
                <a:srgbClr val="FF3300"/>
              </a:solidFill>
              <a:round/>
              <a:headEnd type="none" w="sm" len="med"/>
              <a:tailEnd type="triangle" w="sm" len="med"/>
            </a:ln>
            <a:effectLst/>
          </p:spPr>
        </p:cxnSp>
        <p:cxnSp>
          <p:nvCxnSpPr>
            <p:cNvPr id="91" name="AutoShape 26"/>
            <p:cNvCxnSpPr>
              <a:cxnSpLocks noChangeShapeType="1"/>
              <a:stCxn id="70" idx="5"/>
              <a:endCxn id="72" idx="1"/>
            </p:cNvCxnSpPr>
            <p:nvPr/>
          </p:nvCxnSpPr>
          <p:spPr bwMode="auto">
            <a:xfrm>
              <a:off x="2908" y="3262"/>
              <a:ext cx="568" cy="283"/>
            </a:xfrm>
            <a:prstGeom prst="straightConnector1">
              <a:avLst/>
            </a:prstGeom>
            <a:noFill/>
            <a:ln w="127000">
              <a:solidFill>
                <a:srgbClr val="FF3300"/>
              </a:solidFill>
              <a:round/>
              <a:headEnd type="none" w="sm" len="med"/>
              <a:tailEnd type="triangle" w="sm" len="med"/>
            </a:ln>
            <a:effectLst/>
          </p:spPr>
        </p:cxnSp>
        <p:cxnSp>
          <p:nvCxnSpPr>
            <p:cNvPr id="92" name="AutoShape 27"/>
            <p:cNvCxnSpPr>
              <a:cxnSpLocks noChangeShapeType="1"/>
              <a:stCxn id="72" idx="6"/>
              <a:endCxn id="73" idx="2"/>
            </p:cNvCxnSpPr>
            <p:nvPr/>
          </p:nvCxnSpPr>
          <p:spPr bwMode="auto">
            <a:xfrm>
              <a:off x="3722" y="3647"/>
              <a:ext cx="575" cy="0"/>
            </a:xfrm>
            <a:prstGeom prst="straightConnector1">
              <a:avLst/>
            </a:prstGeom>
            <a:noFill/>
            <a:ln w="63500">
              <a:solidFill>
                <a:srgbClr val="FF3300"/>
              </a:solidFill>
              <a:round/>
              <a:headEnd type="none" w="sm" len="med"/>
              <a:tailEnd type="triangle" w="sm" len="med"/>
            </a:ln>
            <a:effectLst/>
          </p:spPr>
        </p:cxnSp>
        <p:cxnSp>
          <p:nvCxnSpPr>
            <p:cNvPr id="93" name="AutoShape 28"/>
            <p:cNvCxnSpPr>
              <a:cxnSpLocks noChangeShapeType="1"/>
              <a:stCxn id="72" idx="7"/>
              <a:endCxn id="71" idx="3"/>
            </p:cNvCxnSpPr>
            <p:nvPr/>
          </p:nvCxnSpPr>
          <p:spPr bwMode="auto">
            <a:xfrm flipV="1">
              <a:off x="3680" y="2774"/>
              <a:ext cx="658" cy="771"/>
            </a:xfrm>
            <a:prstGeom prst="straightConnector1">
              <a:avLst/>
            </a:prstGeom>
            <a:noFill/>
            <a:ln w="63500">
              <a:solidFill>
                <a:srgbClr val="FF3300"/>
              </a:solidFill>
              <a:round/>
              <a:headEnd type="none" w="sm" len="med"/>
              <a:tailEnd type="triangle" w="sm" len="med"/>
            </a:ln>
            <a:effectLst/>
          </p:spPr>
        </p:cxnSp>
        <p:cxnSp>
          <p:nvCxnSpPr>
            <p:cNvPr id="94" name="AutoShape 29"/>
            <p:cNvCxnSpPr>
              <a:cxnSpLocks noChangeShapeType="1"/>
              <a:stCxn id="71" idx="5"/>
              <a:endCxn id="80" idx="1"/>
            </p:cNvCxnSpPr>
            <p:nvPr/>
          </p:nvCxnSpPr>
          <p:spPr bwMode="auto">
            <a:xfrm>
              <a:off x="4542" y="2774"/>
              <a:ext cx="559" cy="283"/>
            </a:xfrm>
            <a:prstGeom prst="straightConnector1">
              <a:avLst/>
            </a:prstGeom>
            <a:noFill/>
            <a:ln w="127000">
              <a:solidFill>
                <a:srgbClr val="FF3300"/>
              </a:solidFill>
              <a:round/>
              <a:headEnd type="none" w="sm" len="med"/>
              <a:tailEnd type="triangle" w="sm" len="med"/>
            </a:ln>
            <a:effectLst/>
          </p:spPr>
        </p:cxnSp>
        <p:cxnSp>
          <p:nvCxnSpPr>
            <p:cNvPr id="95" name="AutoShape 30"/>
            <p:cNvCxnSpPr>
              <a:cxnSpLocks noChangeShapeType="1"/>
              <a:stCxn id="73" idx="7"/>
              <a:endCxn id="80" idx="3"/>
            </p:cNvCxnSpPr>
            <p:nvPr/>
          </p:nvCxnSpPr>
          <p:spPr bwMode="auto">
            <a:xfrm flipV="1">
              <a:off x="4543" y="3261"/>
              <a:ext cx="558" cy="284"/>
            </a:xfrm>
            <a:prstGeom prst="straightConnector1">
              <a:avLst/>
            </a:prstGeom>
            <a:noFill/>
            <a:ln w="63500">
              <a:solidFill>
                <a:srgbClr val="FF3300"/>
              </a:solidFill>
              <a:round/>
              <a:headEnd type="none" w="sm" len="med"/>
              <a:tailEnd type="triangle" w="sm" len="med"/>
            </a:ln>
            <a:effectLst/>
          </p:spPr>
        </p:cxnSp>
        <p:sp>
          <p:nvSpPr>
            <p:cNvPr id="96" name="Text Box 31"/>
            <p:cNvSpPr txBox="1">
              <a:spLocks noChangeArrowheads="1"/>
            </p:cNvSpPr>
            <p:nvPr/>
          </p:nvSpPr>
          <p:spPr bwMode="auto">
            <a:xfrm>
              <a:off x="3026" y="347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800">
                  <a:solidFill>
                    <a:srgbClr val="FF33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97" name="Text Box 32"/>
            <p:cNvSpPr txBox="1">
              <a:spLocks noChangeArrowheads="1"/>
            </p:cNvSpPr>
            <p:nvPr/>
          </p:nvSpPr>
          <p:spPr bwMode="auto">
            <a:xfrm>
              <a:off x="3071" y="260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800">
                  <a:solidFill>
                    <a:srgbClr val="FF33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98" name="Text Box 33"/>
            <p:cNvSpPr txBox="1">
              <a:spLocks noChangeArrowheads="1"/>
            </p:cNvSpPr>
            <p:nvPr/>
          </p:nvSpPr>
          <p:spPr bwMode="auto">
            <a:xfrm>
              <a:off x="3961" y="236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800">
                  <a:solidFill>
                    <a:srgbClr val="FF33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99" name="Text Box 34"/>
            <p:cNvSpPr txBox="1">
              <a:spLocks noChangeArrowheads="1"/>
            </p:cNvSpPr>
            <p:nvPr/>
          </p:nvSpPr>
          <p:spPr bwMode="auto">
            <a:xfrm>
              <a:off x="3964" y="372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800">
                  <a:solidFill>
                    <a:srgbClr val="FF33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100" name="Text Box 35"/>
            <p:cNvSpPr txBox="1">
              <a:spLocks noChangeArrowheads="1"/>
            </p:cNvSpPr>
            <p:nvPr/>
          </p:nvSpPr>
          <p:spPr bwMode="auto">
            <a:xfrm>
              <a:off x="3800" y="289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800">
                  <a:solidFill>
                    <a:srgbClr val="FF33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101" name="Text Box 36"/>
            <p:cNvSpPr txBox="1">
              <a:spLocks noChangeArrowheads="1"/>
            </p:cNvSpPr>
            <p:nvPr/>
          </p:nvSpPr>
          <p:spPr bwMode="auto">
            <a:xfrm>
              <a:off x="4756" y="256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800">
                  <a:solidFill>
                    <a:srgbClr val="FF33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102" name="Text Box 37"/>
            <p:cNvSpPr txBox="1">
              <a:spLocks noChangeArrowheads="1"/>
            </p:cNvSpPr>
            <p:nvPr/>
          </p:nvSpPr>
          <p:spPr bwMode="auto">
            <a:xfrm>
              <a:off x="4783" y="343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800">
                  <a:solidFill>
                    <a:srgbClr val="FF3300"/>
                  </a:solidFill>
                  <a:latin typeface="Arial" charset="0"/>
                </a:rPr>
                <a:t>1</a:t>
              </a:r>
            </a:p>
          </p:txBody>
        </p:sp>
      </p:grpSp>
      <p:sp>
        <p:nvSpPr>
          <p:cNvPr id="103" name="Oval 38"/>
          <p:cNvSpPr>
            <a:spLocks noChangeArrowheads="1"/>
          </p:cNvSpPr>
          <p:nvPr/>
        </p:nvSpPr>
        <p:spPr bwMode="auto">
          <a:xfrm>
            <a:off x="7210806" y="404164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Arial" charset="0"/>
            </a:endParaRPr>
          </a:p>
        </p:txBody>
      </p:sp>
      <p:sp>
        <p:nvSpPr>
          <p:cNvPr id="104" name="Oval 39"/>
          <p:cNvSpPr>
            <a:spLocks noChangeArrowheads="1"/>
          </p:cNvSpPr>
          <p:nvPr/>
        </p:nvSpPr>
        <p:spPr bwMode="auto">
          <a:xfrm>
            <a:off x="5985256" y="4814761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i="1">
                <a:latin typeface="Arial" charset="0"/>
              </a:rPr>
              <a:t>s</a:t>
            </a:r>
          </a:p>
        </p:txBody>
      </p:sp>
      <p:sp>
        <p:nvSpPr>
          <p:cNvPr id="105" name="Oval 40"/>
          <p:cNvSpPr>
            <a:spLocks noChangeArrowheads="1"/>
          </p:cNvSpPr>
          <p:nvPr/>
        </p:nvSpPr>
        <p:spPr bwMode="auto">
          <a:xfrm>
            <a:off x="8579231" y="4040061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Arial" charset="0"/>
            </a:endParaRPr>
          </a:p>
        </p:txBody>
      </p:sp>
      <p:sp>
        <p:nvSpPr>
          <p:cNvPr id="106" name="Oval 41"/>
          <p:cNvSpPr>
            <a:spLocks noChangeArrowheads="1"/>
          </p:cNvSpPr>
          <p:nvPr/>
        </p:nvSpPr>
        <p:spPr bwMode="auto">
          <a:xfrm>
            <a:off x="7210806" y="5587873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Arial" charset="0"/>
            </a:endParaRPr>
          </a:p>
        </p:txBody>
      </p:sp>
      <p:sp>
        <p:nvSpPr>
          <p:cNvPr id="107" name="Oval 42"/>
          <p:cNvSpPr>
            <a:spLocks noChangeArrowheads="1"/>
          </p:cNvSpPr>
          <p:nvPr/>
        </p:nvSpPr>
        <p:spPr bwMode="auto">
          <a:xfrm>
            <a:off x="8580819" y="5587873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Arial" charset="0"/>
            </a:endParaRPr>
          </a:p>
        </p:txBody>
      </p:sp>
      <p:cxnSp>
        <p:nvCxnSpPr>
          <p:cNvPr id="108" name="AutoShape 43"/>
          <p:cNvCxnSpPr>
            <a:cxnSpLocks noChangeShapeType="1"/>
            <a:stCxn id="103" idx="6"/>
            <a:endCxn id="105" idx="2"/>
          </p:cNvCxnSpPr>
          <p:nvPr/>
        </p:nvCxnSpPr>
        <p:spPr bwMode="auto">
          <a:xfrm flipV="1">
            <a:off x="7668006" y="4268661"/>
            <a:ext cx="911225" cy="1587"/>
          </a:xfrm>
          <a:prstGeom prst="straightConnector1">
            <a:avLst/>
          </a:prstGeom>
          <a:noFill/>
          <a:ln w="63500">
            <a:solidFill>
              <a:srgbClr val="66FF66"/>
            </a:solidFill>
            <a:round/>
            <a:headEnd type="triangle" w="med" len="med"/>
            <a:tailEnd/>
          </a:ln>
          <a:effectLst/>
        </p:spPr>
      </p:cxnSp>
      <p:cxnSp>
        <p:nvCxnSpPr>
          <p:cNvPr id="109" name="AutoShape 44"/>
          <p:cNvCxnSpPr>
            <a:cxnSpLocks noChangeShapeType="1"/>
            <a:stCxn id="104" idx="7"/>
            <a:endCxn id="103" idx="3"/>
          </p:cNvCxnSpPr>
          <p:nvPr/>
        </p:nvCxnSpPr>
        <p:spPr bwMode="auto">
          <a:xfrm flipV="1">
            <a:off x="6375781" y="4432173"/>
            <a:ext cx="901700" cy="449263"/>
          </a:xfrm>
          <a:prstGeom prst="straightConnector1">
            <a:avLst/>
          </a:prstGeom>
          <a:noFill/>
          <a:ln w="63500">
            <a:solidFill>
              <a:srgbClr val="66FF66"/>
            </a:solidFill>
            <a:round/>
            <a:headEnd type="none" w="sm" len="med"/>
            <a:tailEnd type="triangle" w="sm" len="med"/>
          </a:ln>
          <a:effectLst/>
        </p:spPr>
      </p:cxnSp>
      <p:cxnSp>
        <p:nvCxnSpPr>
          <p:cNvPr id="110" name="AutoShape 45"/>
          <p:cNvCxnSpPr>
            <a:cxnSpLocks noChangeShapeType="1"/>
          </p:cNvCxnSpPr>
          <p:nvPr/>
        </p:nvCxnSpPr>
        <p:spPr bwMode="auto">
          <a:xfrm>
            <a:off x="6331331" y="5311648"/>
            <a:ext cx="901700" cy="449263"/>
          </a:xfrm>
          <a:prstGeom prst="straightConnector1">
            <a:avLst/>
          </a:prstGeom>
          <a:noFill/>
          <a:ln w="63500">
            <a:solidFill>
              <a:srgbClr val="66FF66"/>
            </a:solidFill>
            <a:round/>
            <a:headEnd/>
            <a:tailEnd type="triangle" w="sm" len="sm"/>
          </a:ln>
          <a:effectLst/>
        </p:spPr>
      </p:cxnSp>
      <p:cxnSp>
        <p:nvCxnSpPr>
          <p:cNvPr id="111" name="AutoShape 46"/>
          <p:cNvCxnSpPr>
            <a:cxnSpLocks noChangeShapeType="1"/>
          </p:cNvCxnSpPr>
          <p:nvPr/>
        </p:nvCxnSpPr>
        <p:spPr bwMode="auto">
          <a:xfrm flipH="1">
            <a:off x="7558469" y="4359148"/>
            <a:ext cx="1044575" cy="1223963"/>
          </a:xfrm>
          <a:prstGeom prst="straightConnector1">
            <a:avLst/>
          </a:prstGeom>
          <a:noFill/>
          <a:ln w="63500">
            <a:solidFill>
              <a:srgbClr val="66FF66"/>
            </a:solidFill>
            <a:round/>
            <a:headEnd type="triangle" w="sm" len="med"/>
            <a:tailEnd/>
          </a:ln>
          <a:effectLst/>
        </p:spPr>
      </p:cxnSp>
      <p:cxnSp>
        <p:nvCxnSpPr>
          <p:cNvPr id="112" name="AutoShape 47"/>
          <p:cNvCxnSpPr>
            <a:cxnSpLocks noChangeShapeType="1"/>
            <a:stCxn id="113" idx="1"/>
            <a:endCxn id="105" idx="5"/>
          </p:cNvCxnSpPr>
          <p:nvPr/>
        </p:nvCxnSpPr>
        <p:spPr bwMode="auto">
          <a:xfrm flipH="1" flipV="1">
            <a:off x="8969756" y="4430586"/>
            <a:ext cx="887413" cy="449262"/>
          </a:xfrm>
          <a:prstGeom prst="straightConnector1">
            <a:avLst/>
          </a:prstGeom>
          <a:noFill/>
          <a:ln w="127000">
            <a:solidFill>
              <a:srgbClr val="66FF66"/>
            </a:solidFill>
            <a:round/>
            <a:headEnd type="triangle" w="sm" len="sm"/>
            <a:tailEnd/>
          </a:ln>
          <a:effectLst/>
        </p:spPr>
      </p:cxnSp>
      <p:sp>
        <p:nvSpPr>
          <p:cNvPr id="113" name="Oval 48"/>
          <p:cNvSpPr>
            <a:spLocks noChangeArrowheads="1"/>
          </p:cNvSpPr>
          <p:nvPr/>
        </p:nvSpPr>
        <p:spPr bwMode="auto">
          <a:xfrm>
            <a:off x="9790494" y="4813173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i="1">
                <a:latin typeface="Arial" charset="0"/>
              </a:rPr>
              <a:t>t</a:t>
            </a:r>
          </a:p>
        </p:txBody>
      </p:sp>
      <p:cxnSp>
        <p:nvCxnSpPr>
          <p:cNvPr id="114" name="AutoShape 49"/>
          <p:cNvCxnSpPr>
            <a:cxnSpLocks noChangeShapeType="1"/>
          </p:cNvCxnSpPr>
          <p:nvPr/>
        </p:nvCxnSpPr>
        <p:spPr bwMode="auto">
          <a:xfrm flipV="1">
            <a:off x="8928481" y="5117973"/>
            <a:ext cx="885825" cy="450850"/>
          </a:xfrm>
          <a:prstGeom prst="straightConnector1">
            <a:avLst/>
          </a:prstGeom>
          <a:noFill/>
          <a:ln w="127000">
            <a:solidFill>
              <a:srgbClr val="66FF66"/>
            </a:solidFill>
            <a:round/>
            <a:headEnd/>
            <a:tailEnd type="triangle" w="sm" len="sm"/>
          </a:ln>
          <a:effectLst/>
        </p:spPr>
      </p:cxnSp>
      <p:sp>
        <p:nvSpPr>
          <p:cNvPr id="115" name="Text Box 50"/>
          <p:cNvSpPr txBox="1">
            <a:spLocks noChangeArrowheads="1"/>
          </p:cNvSpPr>
          <p:nvPr/>
        </p:nvSpPr>
        <p:spPr bwMode="auto">
          <a:xfrm>
            <a:off x="6474206" y="5594223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66FF66"/>
                </a:solidFill>
                <a:latin typeface="Arial" charset="0"/>
              </a:rPr>
              <a:t>1</a:t>
            </a:r>
          </a:p>
        </p:txBody>
      </p:sp>
      <p:sp>
        <p:nvSpPr>
          <p:cNvPr id="116" name="Text Box 51"/>
          <p:cNvSpPr txBox="1">
            <a:spLocks noChangeArrowheads="1"/>
          </p:cNvSpPr>
          <p:nvPr/>
        </p:nvSpPr>
        <p:spPr bwMode="auto">
          <a:xfrm>
            <a:off x="7990269" y="3792411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66FF66"/>
                </a:solidFill>
                <a:latin typeface="Arial" charset="0"/>
              </a:rPr>
              <a:t>1</a:t>
            </a:r>
          </a:p>
        </p:txBody>
      </p:sp>
      <p:sp>
        <p:nvSpPr>
          <p:cNvPr id="117" name="Text Box 52"/>
          <p:cNvSpPr txBox="1">
            <a:spLocks noChangeArrowheads="1"/>
          </p:cNvSpPr>
          <p:nvPr/>
        </p:nvSpPr>
        <p:spPr bwMode="auto">
          <a:xfrm>
            <a:off x="9504744" y="3997198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66FF66"/>
                </a:solidFill>
                <a:latin typeface="Arial" charset="0"/>
              </a:rPr>
              <a:t>2</a:t>
            </a:r>
          </a:p>
        </p:txBody>
      </p:sp>
      <p:sp>
        <p:nvSpPr>
          <p:cNvPr id="118" name="Text Box 53"/>
          <p:cNvSpPr txBox="1">
            <a:spLocks noChangeArrowheads="1"/>
          </p:cNvSpPr>
          <p:nvPr/>
        </p:nvSpPr>
        <p:spPr bwMode="auto">
          <a:xfrm>
            <a:off x="8942769" y="5037011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66FF66"/>
                </a:solidFill>
                <a:latin typeface="Arial" charset="0"/>
              </a:rPr>
              <a:t>2</a:t>
            </a:r>
          </a:p>
        </p:txBody>
      </p:sp>
      <p:sp>
        <p:nvSpPr>
          <p:cNvPr id="119" name="Text Box 54"/>
          <p:cNvSpPr txBox="1">
            <a:spLocks noChangeArrowheads="1"/>
          </p:cNvSpPr>
          <p:nvPr/>
        </p:nvSpPr>
        <p:spPr bwMode="auto">
          <a:xfrm>
            <a:off x="7631494" y="4790948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66FF66"/>
                </a:solidFill>
                <a:latin typeface="Arial" charset="0"/>
              </a:rPr>
              <a:t>1</a:t>
            </a:r>
          </a:p>
        </p:txBody>
      </p:sp>
      <p:sp>
        <p:nvSpPr>
          <p:cNvPr id="120" name="Text Box 55"/>
          <p:cNvSpPr txBox="1">
            <a:spLocks noChangeArrowheads="1"/>
          </p:cNvSpPr>
          <p:nvPr/>
        </p:nvSpPr>
        <p:spPr bwMode="auto">
          <a:xfrm>
            <a:off x="6712331" y="4641723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66FF66"/>
                </a:solidFill>
                <a:latin typeface="Arial" charset="0"/>
              </a:rPr>
              <a:t>1</a:t>
            </a:r>
          </a:p>
        </p:txBody>
      </p:sp>
      <p:cxnSp>
        <p:nvCxnSpPr>
          <p:cNvPr id="121" name="AutoShape 56"/>
          <p:cNvCxnSpPr>
            <a:cxnSpLocks noChangeShapeType="1"/>
          </p:cNvCxnSpPr>
          <p:nvPr/>
        </p:nvCxnSpPr>
        <p:spPr bwMode="auto">
          <a:xfrm flipV="1">
            <a:off x="6247194" y="4317873"/>
            <a:ext cx="901700" cy="449263"/>
          </a:xfrm>
          <a:prstGeom prst="straightConnector1">
            <a:avLst/>
          </a:prstGeom>
          <a:noFill/>
          <a:ln w="63500">
            <a:solidFill>
              <a:srgbClr val="66FF66"/>
            </a:solidFill>
            <a:round/>
            <a:headEnd type="triangle" w="sm" len="med"/>
            <a:tailEnd type="none" w="sm" len="med"/>
          </a:ln>
          <a:effectLst/>
        </p:spPr>
      </p:cxnSp>
      <p:cxnSp>
        <p:nvCxnSpPr>
          <p:cNvPr id="122" name="AutoShape 57"/>
          <p:cNvCxnSpPr>
            <a:cxnSpLocks noChangeShapeType="1"/>
          </p:cNvCxnSpPr>
          <p:nvPr/>
        </p:nvCxnSpPr>
        <p:spPr bwMode="auto">
          <a:xfrm>
            <a:off x="6418644" y="5119561"/>
            <a:ext cx="901700" cy="449262"/>
          </a:xfrm>
          <a:prstGeom prst="straightConnector1">
            <a:avLst/>
          </a:prstGeom>
          <a:noFill/>
          <a:ln w="127000">
            <a:solidFill>
              <a:srgbClr val="66FF66"/>
            </a:solidFill>
            <a:round/>
            <a:headEnd type="triangle" w="sm" len="med"/>
            <a:tailEnd type="none" w="sm" len="med"/>
          </a:ln>
          <a:effectLst/>
        </p:spPr>
      </p:cxnSp>
      <p:cxnSp>
        <p:nvCxnSpPr>
          <p:cNvPr id="123" name="AutoShape 58"/>
          <p:cNvCxnSpPr>
            <a:cxnSpLocks noChangeShapeType="1"/>
            <a:stCxn id="106" idx="6"/>
            <a:endCxn id="107" idx="2"/>
          </p:cNvCxnSpPr>
          <p:nvPr/>
        </p:nvCxnSpPr>
        <p:spPr bwMode="auto">
          <a:xfrm>
            <a:off x="7668006" y="5816473"/>
            <a:ext cx="912813" cy="0"/>
          </a:xfrm>
          <a:prstGeom prst="straightConnector1">
            <a:avLst/>
          </a:prstGeom>
          <a:noFill/>
          <a:ln w="63500">
            <a:solidFill>
              <a:srgbClr val="66FF66"/>
            </a:solidFill>
            <a:round/>
            <a:headEnd type="triangle" w="sm" len="med"/>
            <a:tailEnd type="none" w="sm" len="med"/>
          </a:ln>
          <a:effectLst/>
        </p:spPr>
      </p:cxnSp>
      <p:cxnSp>
        <p:nvCxnSpPr>
          <p:cNvPr id="124" name="AutoShape 59"/>
          <p:cNvCxnSpPr>
            <a:cxnSpLocks noChangeShapeType="1"/>
          </p:cNvCxnSpPr>
          <p:nvPr/>
        </p:nvCxnSpPr>
        <p:spPr bwMode="auto">
          <a:xfrm flipV="1">
            <a:off x="7631494" y="4517898"/>
            <a:ext cx="1044575" cy="1223963"/>
          </a:xfrm>
          <a:prstGeom prst="straightConnector1">
            <a:avLst/>
          </a:prstGeom>
          <a:noFill/>
          <a:ln w="63500">
            <a:solidFill>
              <a:srgbClr val="66FF66"/>
            </a:solidFill>
            <a:round/>
            <a:headEnd type="triangle" w="sm" len="med"/>
            <a:tailEnd type="none" w="sm" len="med"/>
          </a:ln>
          <a:effectLst/>
        </p:spPr>
      </p:cxnSp>
      <p:cxnSp>
        <p:nvCxnSpPr>
          <p:cNvPr id="125" name="AutoShape 60"/>
          <p:cNvCxnSpPr>
            <a:cxnSpLocks noChangeShapeType="1"/>
          </p:cNvCxnSpPr>
          <p:nvPr/>
        </p:nvCxnSpPr>
        <p:spPr bwMode="auto">
          <a:xfrm>
            <a:off x="9026906" y="4198811"/>
            <a:ext cx="887413" cy="449262"/>
          </a:xfrm>
          <a:prstGeom prst="straightConnector1">
            <a:avLst/>
          </a:prstGeom>
          <a:noFill/>
          <a:ln w="127000">
            <a:solidFill>
              <a:srgbClr val="66FF66"/>
            </a:solidFill>
            <a:round/>
            <a:headEnd type="triangle" w="sm" len="med"/>
            <a:tailEnd type="none" w="sm" len="med"/>
          </a:ln>
          <a:effectLst/>
        </p:spPr>
      </p:cxnSp>
      <p:cxnSp>
        <p:nvCxnSpPr>
          <p:cNvPr id="126" name="AutoShape 61"/>
          <p:cNvCxnSpPr>
            <a:cxnSpLocks noChangeShapeType="1"/>
          </p:cNvCxnSpPr>
          <p:nvPr/>
        </p:nvCxnSpPr>
        <p:spPr bwMode="auto">
          <a:xfrm flipV="1">
            <a:off x="9014206" y="5322761"/>
            <a:ext cx="885825" cy="450850"/>
          </a:xfrm>
          <a:prstGeom prst="straightConnector1">
            <a:avLst/>
          </a:prstGeom>
          <a:noFill/>
          <a:ln w="63500">
            <a:solidFill>
              <a:srgbClr val="66FF66"/>
            </a:solidFill>
            <a:round/>
            <a:headEnd type="triangle" w="sm" len="med"/>
            <a:tailEnd type="none" w="sm" len="med"/>
          </a:ln>
          <a:effectLst/>
        </p:spPr>
      </p:cxnSp>
      <p:sp>
        <p:nvSpPr>
          <p:cNvPr id="127" name="Text Box 62"/>
          <p:cNvSpPr txBox="1">
            <a:spLocks noChangeArrowheads="1"/>
          </p:cNvSpPr>
          <p:nvPr/>
        </p:nvSpPr>
        <p:spPr bwMode="auto">
          <a:xfrm>
            <a:off x="6891719" y="4995736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66FF66"/>
                </a:solidFill>
                <a:latin typeface="Arial" charset="0"/>
              </a:rPr>
              <a:t>2</a:t>
            </a:r>
          </a:p>
        </p:txBody>
      </p:sp>
      <p:sp>
        <p:nvSpPr>
          <p:cNvPr id="128" name="Text Box 63"/>
          <p:cNvSpPr txBox="1">
            <a:spLocks noChangeArrowheads="1"/>
          </p:cNvSpPr>
          <p:nvPr/>
        </p:nvSpPr>
        <p:spPr bwMode="auto">
          <a:xfrm>
            <a:off x="6491669" y="4051173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66FF66"/>
                </a:solidFill>
                <a:latin typeface="Arial" charset="0"/>
              </a:rPr>
              <a:t>1</a:t>
            </a:r>
          </a:p>
        </p:txBody>
      </p:sp>
      <p:sp>
        <p:nvSpPr>
          <p:cNvPr id="129" name="Text Box 65"/>
          <p:cNvSpPr txBox="1">
            <a:spLocks noChangeArrowheads="1"/>
          </p:cNvSpPr>
          <p:nvPr/>
        </p:nvSpPr>
        <p:spPr bwMode="auto">
          <a:xfrm>
            <a:off x="8215694" y="5073523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66FF66"/>
                </a:solidFill>
                <a:latin typeface="Arial" charset="0"/>
              </a:rPr>
              <a:t>1</a:t>
            </a:r>
          </a:p>
        </p:txBody>
      </p:sp>
      <p:sp>
        <p:nvSpPr>
          <p:cNvPr id="130" name="Text Box 66"/>
          <p:cNvSpPr txBox="1">
            <a:spLocks noChangeArrowheads="1"/>
          </p:cNvSpPr>
          <p:nvPr/>
        </p:nvSpPr>
        <p:spPr bwMode="auto">
          <a:xfrm>
            <a:off x="9088819" y="4716336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66FF66"/>
                </a:solidFill>
                <a:latin typeface="Arial" charset="0"/>
              </a:rPr>
              <a:t>2</a:t>
            </a:r>
          </a:p>
        </p:txBody>
      </p:sp>
      <p:sp>
        <p:nvSpPr>
          <p:cNvPr id="131" name="Text Box 67"/>
          <p:cNvSpPr txBox="1">
            <a:spLocks noChangeArrowheads="1"/>
          </p:cNvSpPr>
          <p:nvPr/>
        </p:nvSpPr>
        <p:spPr bwMode="auto">
          <a:xfrm>
            <a:off x="9395206" y="5538661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66FF66"/>
                </a:solidFill>
                <a:latin typeface="Arial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5985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Some notes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HK" sz="2800" dirty="0" smtClean="0"/>
                  <a:t>Why adding an edge if </a:t>
                </a:r>
                <a:r>
                  <a:rPr lang="en-US" altLang="zh-HK" sz="2800" dirty="0"/>
                  <a:t>c(</a:t>
                </a:r>
                <a:r>
                  <a:rPr lang="en-US" altLang="zh-HK" sz="2800" dirty="0" err="1"/>
                  <a:t>u,v</a:t>
                </a:r>
                <a:r>
                  <a:rPr lang="en-US" altLang="zh-HK" sz="2800" dirty="0"/>
                  <a:t>) </a:t>
                </a:r>
                <a14:m>
                  <m:oMath xmlns:m="http://schemas.openxmlformats.org/officeDocument/2006/math">
                    <m:r>
                      <a:rPr lang="en-US" altLang="zh-HK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altLang="zh-HK" sz="2800" dirty="0"/>
                  <a:t>f(</a:t>
                </a:r>
                <a:r>
                  <a:rPr lang="en-US" altLang="zh-HK" sz="2800" dirty="0" err="1"/>
                  <a:t>u,v</a:t>
                </a:r>
                <a:r>
                  <a:rPr lang="en-US" altLang="zh-HK" sz="2800" dirty="0"/>
                  <a:t>) </a:t>
                </a:r>
                <a:r>
                  <a:rPr lang="en-US" altLang="zh-HK" sz="2800" dirty="0" smtClean="0"/>
                  <a:t>?</a:t>
                </a:r>
                <a:endParaRPr lang="en-US" altLang="zh-HK" sz="2800" dirty="0"/>
              </a:p>
              <a:p>
                <a:pPr lvl="1"/>
                <a:r>
                  <a:rPr lang="zh-TW" altLang="en-US" sz="2600" dirty="0" smtClean="0"/>
                  <a:t>讓他有回頭的機會</a:t>
                </a:r>
                <a:endParaRPr lang="en-US" altLang="zh-TW" sz="2600" dirty="0"/>
              </a:p>
              <a:p>
                <a:r>
                  <a:rPr lang="en-US" altLang="zh-HK" sz="2800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HK" sz="2800" dirty="0" smtClean="0"/>
                  <a:t>|</a:t>
                </a:r>
                <a14:m>
                  <m:oMath xmlns:m="http://schemas.openxmlformats.org/officeDocument/2006/math">
                    <m:r>
                      <a:rPr lang="en-US" altLang="zh-HK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HK" sz="2800" dirty="0" smtClean="0"/>
                  <a:t> 2|E</a:t>
                </a:r>
                <a:r>
                  <a:rPr lang="en-US" altLang="zh-HK" sz="2800" dirty="0" err="1" smtClean="0"/>
                  <a:t>|,Why</a:t>
                </a:r>
                <a:r>
                  <a:rPr lang="en-US" altLang="zh-HK" sz="2800" dirty="0" smtClean="0"/>
                  <a:t>?</a:t>
                </a:r>
              </a:p>
              <a:p>
                <a:pPr lvl="1"/>
                <a:r>
                  <a:rPr lang="en-US" altLang="zh-HK" sz="2600" dirty="0" smtClean="0"/>
                  <a:t>Residual Networks</a:t>
                </a:r>
                <a:r>
                  <a:rPr lang="zh-TW" altLang="en-US" sz="2600" dirty="0" smtClean="0"/>
                  <a:t>上的</a:t>
                </a:r>
                <a:r>
                  <a:rPr lang="en-US" altLang="zh-TW" sz="2600" dirty="0" smtClean="0"/>
                  <a:t>edges</a:t>
                </a:r>
                <a:r>
                  <a:rPr lang="zh-TW" altLang="en-US" sz="2600" dirty="0" smtClean="0"/>
                  <a:t>會是原本</a:t>
                </a:r>
                <a:r>
                  <a:rPr lang="en-US" altLang="zh-TW" sz="2600" dirty="0" smtClean="0"/>
                  <a:t>Flow network</a:t>
                </a:r>
                <a:r>
                  <a:rPr lang="zh-TW" altLang="en-US" sz="2600" dirty="0" smtClean="0"/>
                  <a:t>有的</a:t>
                </a:r>
                <a:r>
                  <a:rPr lang="en-US" altLang="zh-TW" sz="2600" dirty="0" smtClean="0"/>
                  <a:t>edge</a:t>
                </a:r>
                <a:r>
                  <a:rPr lang="zh-TW" altLang="en-US" sz="2600" dirty="0" smtClean="0"/>
                  <a:t> </a:t>
                </a:r>
                <a:r>
                  <a:rPr lang="en-US" altLang="zh-TW" sz="2600" dirty="0" smtClean="0"/>
                  <a:t>(with different weight)</a:t>
                </a:r>
                <a:r>
                  <a:rPr lang="zh-TW" altLang="en-US" sz="2600" dirty="0" smtClean="0"/>
                  <a:t> 或反方向</a:t>
                </a:r>
                <a:endParaRPr lang="en-US" altLang="zh-TW" sz="2600" dirty="0" smtClean="0"/>
              </a:p>
              <a:p>
                <a:pPr lvl="1"/>
                <a:r>
                  <a:rPr lang="en-US" altLang="zh-HK" sz="2600" dirty="0" smtClean="0"/>
                  <a:t>You can try to prove it by simply using case analysis.</a:t>
                </a:r>
              </a:p>
              <a:p>
                <a:endParaRPr lang="en-US" altLang="zh-HK" sz="28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00" t="-1613" r="-889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78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How can residual network help us?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HK" sz="2800" dirty="0" smtClean="0"/>
                  <a:t>Lemma: Let G = (V,E) be a flow network, and let f be a flow in G.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HK" altLang="en-US" sz="2800" dirty="0" smtClean="0"/>
                  <a:t> </a:t>
                </a:r>
                <a:r>
                  <a:rPr lang="en-US" altLang="zh-HK" sz="2800" dirty="0" smtClean="0"/>
                  <a:t>be the residual network of G induced by f. Let g be a flow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HK" sz="2800" dirty="0" smtClean="0"/>
                  <a:t>. Then </a:t>
                </a:r>
              </a:p>
              <a:p>
                <a:pPr marL="0" indent="0">
                  <a:buNone/>
                </a:pPr>
                <a:r>
                  <a:rPr lang="en-US" altLang="zh-HK" sz="2800" dirty="0" smtClean="0"/>
                  <a:t>		</a:t>
                </a:r>
                <a:r>
                  <a:rPr lang="en-US" altLang="zh-HK" sz="2800" dirty="0" err="1" smtClean="0"/>
                  <a:t>f+g</a:t>
                </a:r>
                <a:r>
                  <a:rPr lang="en-US" altLang="zh-HK" sz="2800" dirty="0" smtClean="0"/>
                  <a:t> </a:t>
                </a:r>
                <a:r>
                  <a:rPr lang="en-US" altLang="zh-HK" sz="2800" dirty="0"/>
                  <a:t>= is a valid flow in G</a:t>
                </a:r>
                <a:r>
                  <a:rPr lang="en-US" altLang="zh-HK" sz="2800" dirty="0" smtClean="0"/>
                  <a:t>.</a:t>
                </a:r>
              </a:p>
              <a:p>
                <a:r>
                  <a:rPr lang="en-US" altLang="zh-TW" sz="2800" dirty="0" smtClean="0"/>
                  <a:t>Idea: capacity constraint and flow conservation still holds.</a:t>
                </a:r>
                <a:endParaRPr lang="en-US" altLang="zh-HK" sz="2800" dirty="0"/>
              </a:p>
              <a:p>
                <a:endParaRPr lang="en-US" altLang="zh-HK" sz="28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00" t="-1613" r="-1642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247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Augmenting paths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HK" sz="2800" dirty="0" smtClean="0"/>
                  <a:t>Given a flow network G and a flow </a:t>
                </a:r>
                <a:r>
                  <a:rPr lang="en-US" altLang="zh-HK" sz="2800" i="1" dirty="0" smtClean="0"/>
                  <a:t>f</a:t>
                </a:r>
                <a:r>
                  <a:rPr lang="en-US" altLang="zh-HK" sz="2800" dirty="0" smtClean="0"/>
                  <a:t>, an augmenting path is a simple path from </a:t>
                </a:r>
                <a:r>
                  <a:rPr lang="en-US" altLang="zh-HK" sz="2800" i="1" dirty="0" smtClean="0"/>
                  <a:t>s</a:t>
                </a:r>
                <a:r>
                  <a:rPr lang="en-US" altLang="zh-HK" sz="2800" dirty="0" smtClean="0"/>
                  <a:t> to </a:t>
                </a:r>
                <a:r>
                  <a:rPr lang="en-US" altLang="zh-HK" sz="2800" i="1" dirty="0" smtClean="0"/>
                  <a:t>t</a:t>
                </a:r>
                <a:r>
                  <a:rPr lang="en-US" altLang="zh-HK" sz="2800" dirty="0" smtClean="0"/>
                  <a:t> in 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altLang="zh-HK" sz="2800" dirty="0" smtClean="0"/>
              </a:p>
              <a:p>
                <a:endParaRPr lang="en-US" altLang="zh-HK" sz="2800" dirty="0"/>
              </a:p>
              <a:p>
                <a:r>
                  <a:rPr lang="zh-TW" altLang="en-US" sz="2800" dirty="0" smtClean="0"/>
                  <a:t>簡單的來說，就是在</a:t>
                </a:r>
                <a:r>
                  <a:rPr lang="en-US" altLang="zh-TW" sz="2800" dirty="0" smtClean="0"/>
                  <a:t>residual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network</a:t>
                </a:r>
                <a:r>
                  <a:rPr lang="zh-TW" altLang="en-US" sz="2800" dirty="0" smtClean="0"/>
                  <a:t>上找一條可以走的路</a:t>
                </a:r>
                <a:endParaRPr lang="en-US" altLang="zh-HK" sz="28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00" t="-161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80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How can Augmenting paths</a:t>
            </a:r>
            <a:r>
              <a:rPr lang="en-US" altLang="zh-HK" dirty="0" smtClean="0"/>
              <a:t> </a:t>
            </a:r>
            <a:r>
              <a:rPr lang="en-US" altLang="zh-HK" dirty="0"/>
              <a:t>help us?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HK" sz="2800" dirty="0" smtClean="0"/>
                  <a:t>There exists an augmenting path</a:t>
                </a:r>
              </a:p>
              <a:p>
                <a:r>
                  <a:rPr lang="en-US" altLang="zh-HK" sz="2800" dirty="0" smtClean="0"/>
                  <a:t>=&gt; there exist some potential flow in the path</a:t>
                </a:r>
              </a:p>
              <a:p>
                <a:r>
                  <a:rPr lang="en-US" altLang="zh-HK" sz="2800" dirty="0" smtClean="0"/>
                  <a:t>=&gt; By the capacity constraint, trivially the maximum flow in the path  </a:t>
                </a:r>
              </a:p>
              <a:p>
                <a:pPr marL="0" indent="0">
                  <a:buNone/>
                </a:pPr>
                <a:r>
                  <a:rPr lang="en-US" altLang="zh-HK" sz="2800" dirty="0"/>
                  <a:t>	</a:t>
                </a:r>
                <a:r>
                  <a:rPr lang="en-US" altLang="zh-HK" sz="2800" dirty="0" smtClean="0"/>
                  <a:t>= min{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HK" sz="2800" dirty="0" smtClean="0"/>
                  <a:t>(</a:t>
                </a:r>
                <a:r>
                  <a:rPr lang="en-US" altLang="zh-HK" sz="2800" dirty="0" err="1" smtClean="0"/>
                  <a:t>u,v</a:t>
                </a:r>
                <a:r>
                  <a:rPr lang="en-US" altLang="zh-HK" sz="2800" dirty="0" smtClean="0"/>
                  <a:t>)|(</a:t>
                </a:r>
                <a:r>
                  <a:rPr lang="en-US" altLang="zh-HK" sz="2800" dirty="0" err="1" smtClean="0"/>
                  <a:t>u,v</a:t>
                </a:r>
                <a:r>
                  <a:rPr lang="en-US" altLang="zh-HK" sz="2800" dirty="0" smtClean="0"/>
                  <a:t>) is on augmenting path}</a:t>
                </a:r>
                <a:endParaRPr lang="zh-HK" altLang="en-US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00" t="-161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54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How do we know when we have found maximum flow?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398678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HK" sz="2800" dirty="0" smtClean="0"/>
                  <a:t>From the maximum-flow-minimum-cut theorem, we stop when its residual graph contains no augmenting graph</a:t>
                </a:r>
              </a:p>
              <a:p>
                <a:pPr marL="0" indent="0">
                  <a:buNone/>
                </a:pPr>
                <a:endParaRPr lang="en-US" altLang="zh-HK" sz="2800" dirty="0" smtClean="0"/>
              </a:p>
              <a:p>
                <a:r>
                  <a:rPr lang="en-US" altLang="zh-HK" sz="2800" dirty="0"/>
                  <a:t>2</a:t>
                </a:r>
                <a:r>
                  <a:rPr lang="en-US" altLang="zh-HK" sz="2800" dirty="0" smtClean="0"/>
                  <a:t> equivalent things: </a:t>
                </a:r>
              </a:p>
              <a:p>
                <a:r>
                  <a:rPr lang="en-US" altLang="zh-HK" sz="2800" dirty="0" smtClean="0"/>
                  <a:t>1. f is a maximum flow in G</a:t>
                </a:r>
              </a:p>
              <a:p>
                <a:r>
                  <a:rPr lang="en-US" altLang="zh-HK" sz="2800" dirty="0" smtClean="0"/>
                  <a:t>2.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HK" sz="2800" dirty="0" smtClean="0"/>
                  <a:t> contains no augmenting path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3986784"/>
              </a:xfrm>
              <a:blipFill rotWithShape="0">
                <a:blip r:embed="rId2"/>
                <a:stretch>
                  <a:fillRect l="-1300" t="-2599" r="-274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824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Reference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sz="2800" dirty="0" smtClean="0"/>
              <a:t>Slides from Prof. </a:t>
            </a:r>
            <a:r>
              <a:rPr lang="en-US" altLang="zh-HK" sz="2800" dirty="0" err="1" smtClean="0"/>
              <a:t>Ya-Yunn</a:t>
            </a:r>
            <a:r>
              <a:rPr lang="en-US" altLang="zh-HK" sz="2800" dirty="0"/>
              <a:t> </a:t>
            </a:r>
            <a:r>
              <a:rPr lang="en-US" altLang="zh-HK" sz="2800" dirty="0" smtClean="0"/>
              <a:t>Su’s and Prof. Hsueh-I Lu’s course</a:t>
            </a:r>
          </a:p>
        </p:txBody>
      </p:sp>
    </p:spTree>
    <p:extLst>
      <p:ext uri="{BB962C8B-B14F-4D97-AF65-F5344CB8AC3E}">
        <p14:creationId xmlns:p14="http://schemas.microsoft.com/office/powerpoint/2010/main" val="1910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Let’s prove it!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HK" sz="2800" dirty="0"/>
                  <a:t>f is a maximum flow in </a:t>
                </a:r>
                <a:r>
                  <a:rPr lang="en-US" altLang="zh-HK" sz="2800" dirty="0" smtClean="0"/>
                  <a:t>G =&gt; </a:t>
                </a:r>
                <a:r>
                  <a:rPr lang="en-US" altLang="zh-HK" sz="2800" dirty="0"/>
                  <a:t>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HK" sz="2800" dirty="0"/>
                  <a:t> contains no augmenting </a:t>
                </a:r>
                <a:r>
                  <a:rPr lang="en-US" altLang="zh-HK" sz="2800" dirty="0" smtClean="0"/>
                  <a:t>path</a:t>
                </a:r>
              </a:p>
              <a:p>
                <a:r>
                  <a:rPr lang="en-US" altLang="zh-HK" sz="2800" dirty="0" smtClean="0"/>
                  <a:t>=&gt; is simple, use contradiction.</a:t>
                </a:r>
              </a:p>
              <a:p>
                <a:r>
                  <a:rPr lang="en-US" altLang="zh-HK" sz="28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HK" altLang="en-US" sz="2800" dirty="0" smtClean="0"/>
                  <a:t> </a:t>
                </a:r>
                <a:r>
                  <a:rPr lang="en-US" altLang="zh-HK" sz="2800" dirty="0" smtClean="0"/>
                  <a:t>still contains augmenting paths, then we can still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HK" altLang="en-US" sz="2800" dirty="0" smtClean="0"/>
                  <a:t> </a:t>
                </a:r>
                <a:r>
                  <a:rPr lang="en-US" altLang="zh-HK" sz="2800" dirty="0" smtClean="0"/>
                  <a:t>to add to f. Then result in bigger flow |f| +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HK" sz="2800" dirty="0" smtClean="0"/>
                  <a:t>| &gt; |f|</a:t>
                </a:r>
              </a:p>
              <a:p>
                <a:endParaRPr lang="en-US" altLang="zh-HK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00" t="-1613" r="-143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45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Let’s prove it!!</a:t>
            </a:r>
            <a:endParaRPr lang="zh-HK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HK" sz="2800" dirty="0" smtClean="0"/>
                  <a:t>Goal: f is a maximum flow in G &lt;= </a:t>
                </a:r>
                <a:r>
                  <a:rPr lang="en-US" altLang="zh-HK" sz="2800" dirty="0"/>
                  <a:t>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HK" sz="2800" dirty="0"/>
                  <a:t> contains no augmenting path</a:t>
                </a:r>
              </a:p>
              <a:p>
                <a:r>
                  <a:rPr lang="en-US" altLang="zh-HK" sz="2800" dirty="0" smtClean="0"/>
                  <a:t>Equivalent statement: </a:t>
                </a:r>
                <a:r>
                  <a:rPr lang="en-US" altLang="zh-HK" sz="2800" dirty="0"/>
                  <a:t>f </a:t>
                </a:r>
                <a:r>
                  <a:rPr lang="en-US" altLang="zh-HK" sz="2800" dirty="0" smtClean="0"/>
                  <a:t>is </a:t>
                </a:r>
                <a:r>
                  <a:rPr lang="en-US" altLang="zh-HK" sz="2800" b="1" i="1" dirty="0" smtClean="0"/>
                  <a:t>not</a:t>
                </a:r>
                <a:r>
                  <a:rPr lang="en-US" altLang="zh-HK" sz="2800" dirty="0" smtClean="0"/>
                  <a:t> </a:t>
                </a:r>
                <a:r>
                  <a:rPr lang="en-US" altLang="zh-HK" sz="2800" dirty="0"/>
                  <a:t>a maximum flow in G </a:t>
                </a:r>
                <a:r>
                  <a:rPr lang="en-US" altLang="zh-TW" sz="2800" dirty="0" smtClean="0"/>
                  <a:t>=&gt;</a:t>
                </a:r>
                <a:r>
                  <a:rPr lang="en-US" altLang="zh-HK" sz="2800" dirty="0" smtClean="0"/>
                  <a:t> </a:t>
                </a:r>
                <a:r>
                  <a:rPr lang="en-US" altLang="zh-HK" sz="2800" dirty="0"/>
                  <a:t>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HK" sz="2800" dirty="0"/>
                  <a:t> contains </a:t>
                </a:r>
                <a:r>
                  <a:rPr lang="en-US" altLang="zh-HK" sz="2800" b="1" i="1" dirty="0" smtClean="0"/>
                  <a:t>some</a:t>
                </a:r>
                <a:r>
                  <a:rPr lang="en-US" altLang="zh-HK" sz="2800" dirty="0" smtClean="0"/>
                  <a:t> </a:t>
                </a:r>
                <a:r>
                  <a:rPr lang="en-US" altLang="zh-HK" sz="2800" dirty="0"/>
                  <a:t>augmenting path</a:t>
                </a:r>
              </a:p>
              <a:p>
                <a:r>
                  <a:rPr lang="en-US" altLang="zh-HK" sz="2800" dirty="0" smtClean="0"/>
                  <a:t>If </a:t>
                </a:r>
                <a:r>
                  <a:rPr lang="en-US" altLang="zh-HK" sz="2800" i="1" dirty="0" smtClean="0"/>
                  <a:t>h</a:t>
                </a:r>
                <a:r>
                  <a:rPr lang="en-US" altLang="zh-HK" sz="2800" dirty="0" smtClean="0"/>
                  <a:t> is a flow whose value larger than that of </a:t>
                </a:r>
                <a:r>
                  <a:rPr lang="en-US" altLang="zh-HK" sz="2800" i="1" dirty="0" smtClean="0"/>
                  <a:t>f, </a:t>
                </a:r>
                <a:r>
                  <a:rPr lang="en-US" altLang="zh-HK" sz="2800" dirty="0" smtClean="0"/>
                  <a:t>then g = h – f has to be a positive flow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zh-HK" altLang="en-US" sz="2800" i="1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00" t="-1613" r="-102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31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Let’s prove it!!!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HK" sz="2800" dirty="0" smtClean="0"/>
                  <a:t>Goal: f </a:t>
                </a:r>
                <a:r>
                  <a:rPr lang="en-US" altLang="zh-HK" sz="2800" dirty="0"/>
                  <a:t>is </a:t>
                </a:r>
                <a:r>
                  <a:rPr lang="en-US" altLang="zh-HK" sz="2800" b="1" i="1" dirty="0"/>
                  <a:t>not</a:t>
                </a:r>
                <a:r>
                  <a:rPr lang="en-US" altLang="zh-HK" sz="2800" dirty="0"/>
                  <a:t> a maximum flow in G &lt;=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HK" sz="2800" dirty="0"/>
                  <a:t> contains </a:t>
                </a:r>
                <a:r>
                  <a:rPr lang="en-US" altLang="zh-HK" sz="2800" b="1" i="1" dirty="0"/>
                  <a:t>some</a:t>
                </a:r>
                <a:r>
                  <a:rPr lang="en-US" altLang="zh-HK" sz="2800" dirty="0"/>
                  <a:t> augmenting </a:t>
                </a:r>
                <a:r>
                  <a:rPr lang="en-US" altLang="zh-HK" sz="2800" dirty="0" smtClean="0"/>
                  <a:t>path</a:t>
                </a:r>
              </a:p>
              <a:p>
                <a:r>
                  <a:rPr lang="en-US" altLang="zh-HK" sz="2800" dirty="0" smtClean="0"/>
                  <a:t>Here provides a </a:t>
                </a:r>
                <a:r>
                  <a:rPr lang="en-US" altLang="zh-HK" sz="2800" b="1" dirty="0" smtClean="0"/>
                  <a:t>sketch</a:t>
                </a:r>
                <a:r>
                  <a:rPr lang="en-US" altLang="zh-HK" sz="2800" dirty="0" smtClean="0"/>
                  <a:t> of the proof</a:t>
                </a:r>
                <a:endParaRPr lang="en-US" altLang="zh-HK" sz="2800" dirty="0"/>
              </a:p>
              <a:p>
                <a:r>
                  <a:rPr lang="en-US" altLang="zh-HK" sz="2800" dirty="0"/>
                  <a:t>If </a:t>
                </a:r>
                <a:r>
                  <a:rPr lang="en-US" altLang="zh-HK" sz="2800" i="1" dirty="0"/>
                  <a:t>h</a:t>
                </a:r>
                <a:r>
                  <a:rPr lang="en-US" altLang="zh-HK" sz="2800" dirty="0"/>
                  <a:t> is a flow whose value larger than that of </a:t>
                </a:r>
                <a:r>
                  <a:rPr lang="en-US" altLang="zh-HK" sz="2800" i="1" dirty="0"/>
                  <a:t>f, </a:t>
                </a:r>
                <a:r>
                  <a:rPr lang="en-US" altLang="zh-HK" sz="2800" dirty="0"/>
                  <a:t>then g = h – f has to be a positive flow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altLang="zh-HK" sz="2800" dirty="0" smtClean="0"/>
              </a:p>
              <a:p>
                <a:pPr lvl="1"/>
                <a:r>
                  <a:rPr lang="en-US" altLang="zh-HK" sz="2600" dirty="0" smtClean="0"/>
                  <a:t>Then why g has to be a positive flow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HK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HK" sz="2600" dirty="0" smtClean="0"/>
                  <a:t>?</a:t>
                </a:r>
              </a:p>
              <a:p>
                <a:pPr lvl="1"/>
                <a:r>
                  <a:rPr lang="en-US" altLang="zh-HK" sz="2600" dirty="0" smtClean="0"/>
                  <a:t>Do the remaining job by yourself!</a:t>
                </a:r>
              </a:p>
              <a:p>
                <a:endParaRPr lang="zh-HK" altLang="en-US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00" t="-2742" b="-129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5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Pseudo code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HK" dirty="0" smtClean="0"/>
                  <a:t>Ford-</a:t>
                </a:r>
                <a:r>
                  <a:rPr lang="en-US" altLang="zh-HK" dirty="0" err="1" smtClean="0"/>
                  <a:t>Folkerson</a:t>
                </a:r>
                <a:r>
                  <a:rPr lang="en-US" altLang="zh-HK" dirty="0" smtClean="0"/>
                  <a:t> (</a:t>
                </a:r>
                <a:r>
                  <a:rPr lang="en-US" altLang="zh-HK" dirty="0" err="1" smtClean="0"/>
                  <a:t>G,s,t</a:t>
                </a:r>
                <a:r>
                  <a:rPr lang="en-US" altLang="zh-HK" dirty="0" smtClean="0"/>
                  <a:t>){</a:t>
                </a:r>
              </a:p>
              <a:p>
                <a:pPr marL="0" indent="0">
                  <a:buNone/>
                </a:pPr>
                <a:r>
                  <a:rPr lang="en-US" altLang="zh-HK" dirty="0"/>
                  <a:t>	</a:t>
                </a:r>
                <a:r>
                  <a:rPr lang="en-US" altLang="zh-HK" dirty="0" smtClean="0"/>
                  <a:t>for each edge (</a:t>
                </a:r>
                <a:r>
                  <a:rPr lang="en-US" altLang="zh-HK" b="1" dirty="0" err="1" smtClean="0"/>
                  <a:t>u,v</a:t>
                </a:r>
                <a:r>
                  <a:rPr lang="en-US" altLang="zh-HK" dirty="0" smtClean="0"/>
                  <a:t>) in G.E</a:t>
                </a:r>
              </a:p>
              <a:p>
                <a:pPr marL="0" indent="0">
                  <a:buNone/>
                </a:pPr>
                <a:r>
                  <a:rPr lang="en-US" altLang="zh-HK" dirty="0"/>
                  <a:t>	</a:t>
                </a:r>
                <a:r>
                  <a:rPr lang="en-US" altLang="zh-HK" dirty="0" smtClean="0"/>
                  <a:t>	(</a:t>
                </a:r>
                <a:r>
                  <a:rPr lang="en-US" altLang="zh-HK" b="1" dirty="0" err="1" smtClean="0"/>
                  <a:t>u,v</a:t>
                </a:r>
                <a:r>
                  <a:rPr lang="en-US" altLang="zh-HK" dirty="0" smtClean="0"/>
                  <a:t>).f = 0</a:t>
                </a:r>
              </a:p>
              <a:p>
                <a:pPr marL="0" indent="0">
                  <a:buNone/>
                </a:pPr>
                <a:r>
                  <a:rPr lang="en-US" altLang="zh-HK" dirty="0"/>
                  <a:t>	</a:t>
                </a:r>
                <a:r>
                  <a:rPr lang="en-US" altLang="zh-HK" dirty="0" smtClean="0"/>
                  <a:t>while there exists an augmenting path </a:t>
                </a:r>
                <a:r>
                  <a:rPr lang="en-US" altLang="zh-HK" b="1" dirty="0" smtClean="0"/>
                  <a:t>p</a:t>
                </a:r>
                <a:r>
                  <a:rPr lang="en-US" altLang="zh-HK" dirty="0" smtClean="0"/>
                  <a:t> in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altLang="zh-HK" b="1" dirty="0" smtClean="0"/>
              </a:p>
              <a:p>
                <a:pPr marL="0" indent="0">
                  <a:buNone/>
                </a:pPr>
                <a:r>
                  <a:rPr lang="en-US" altLang="zh-HK" b="1" dirty="0"/>
                  <a:t>	</a:t>
                </a:r>
                <a:r>
                  <a:rPr lang="en-US" altLang="zh-HK" b="1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HK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  <m:r>
                      <a:rPr lang="en-US" altLang="zh-HK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HK" b="1" i="0" smtClean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altLang="zh-HK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HK" b="1" dirty="0" smtClean="0"/>
                  <a:t> = </a:t>
                </a:r>
                <a:r>
                  <a:rPr lang="en-US" altLang="zh-HK" dirty="0" smtClean="0"/>
                  <a:t>min(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HK" b="1" i="1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  <m:r>
                      <a:rPr lang="en-US" altLang="zh-HK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HK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H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HK" b="1" dirty="0"/>
                  <a:t> </a:t>
                </a:r>
                <a:r>
                  <a:rPr lang="en-US" altLang="zh-HK" dirty="0" smtClean="0"/>
                  <a:t> | (</a:t>
                </a:r>
                <a:r>
                  <a:rPr lang="en-US" altLang="zh-HK" dirty="0" err="1" smtClean="0"/>
                  <a:t>u,v</a:t>
                </a:r>
                <a:r>
                  <a:rPr lang="en-US" altLang="zh-HK" dirty="0" smtClean="0"/>
                  <a:t>) is on </a:t>
                </a:r>
                <a:r>
                  <a:rPr lang="en-US" altLang="zh-HK" b="1" dirty="0" smtClean="0"/>
                  <a:t>p</a:t>
                </a:r>
                <a:r>
                  <a:rPr lang="en-US" altLang="zh-HK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altLang="zh-HK" dirty="0"/>
                  <a:t>	</a:t>
                </a:r>
                <a:r>
                  <a:rPr lang="en-US" altLang="zh-HK" dirty="0" smtClean="0"/>
                  <a:t>	for each edge (</a:t>
                </a:r>
                <a:r>
                  <a:rPr lang="en-US" altLang="zh-HK" dirty="0" err="1" smtClean="0"/>
                  <a:t>u,v</a:t>
                </a:r>
                <a:r>
                  <a:rPr lang="en-US" altLang="zh-HK" dirty="0" smtClean="0"/>
                  <a:t>) on </a:t>
                </a:r>
                <a:r>
                  <a:rPr lang="en-US" altLang="zh-HK" b="1" dirty="0" smtClean="0"/>
                  <a:t>p	//</a:t>
                </a:r>
                <a:r>
                  <a:rPr lang="zh-TW" altLang="en-US" b="1" dirty="0" smtClean="0"/>
                  <a:t>雙向都要考慮</a:t>
                </a:r>
                <a:endParaRPr lang="en-US" altLang="zh-HK" dirty="0" smtClean="0"/>
              </a:p>
              <a:p>
                <a:pPr marL="0" indent="0">
                  <a:buNone/>
                </a:pPr>
                <a:r>
                  <a:rPr lang="en-US" altLang="zh-HK" dirty="0" smtClean="0"/>
                  <a:t>			if (</a:t>
                </a:r>
                <a:r>
                  <a:rPr lang="en-US" altLang="zh-HK" dirty="0" err="1" smtClean="0"/>
                  <a:t>u,v</a:t>
                </a:r>
                <a:r>
                  <a:rPr lang="en-US" altLang="zh-HK" dirty="0" smtClean="0"/>
                  <a:t>) </a:t>
                </a:r>
                <a14:m>
                  <m:oMath xmlns:m="http://schemas.openxmlformats.org/officeDocument/2006/math">
                    <m:r>
                      <a:rPr lang="en-US" altLang="zh-H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E, (</a:t>
                </a:r>
                <a:r>
                  <a:rPr lang="en-US" altLang="zh-TW" dirty="0" err="1" smtClean="0"/>
                  <a:t>u,v</a:t>
                </a:r>
                <a:r>
                  <a:rPr lang="en-US" altLang="zh-TW" dirty="0" smtClean="0"/>
                  <a:t>).f +=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HK" b="1" i="1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altLang="zh-HK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</m:oMath>
                </a14:m>
                <a:endParaRPr lang="en-US" altLang="zh-HK" dirty="0" smtClean="0"/>
              </a:p>
              <a:p>
                <a:pPr marL="0" indent="0">
                  <a:buNone/>
                </a:pPr>
                <a:r>
                  <a:rPr lang="en-US" altLang="zh-HK" dirty="0" smtClean="0"/>
                  <a:t>			else, (</a:t>
                </a:r>
                <a:r>
                  <a:rPr lang="en-US" altLang="zh-HK" dirty="0" err="1" smtClean="0"/>
                  <a:t>v,u</a:t>
                </a:r>
                <a:r>
                  <a:rPr lang="en-US" altLang="zh-HK" dirty="0" smtClean="0"/>
                  <a:t>).f -=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HK" b="1" i="1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altLang="zh-HK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</m:oMath>
                </a14:m>
                <a:endParaRPr lang="en-US" altLang="zh-HK" dirty="0"/>
              </a:p>
              <a:p>
                <a:pPr marL="0" indent="0">
                  <a:buNone/>
                </a:pPr>
                <a:r>
                  <a:rPr lang="en-US" altLang="zh-HK" dirty="0" smtClean="0"/>
                  <a:t>}</a:t>
                </a:r>
                <a:endParaRPr lang="zh-HK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71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36" name="Oval 3"/>
          <p:cNvSpPr>
            <a:spLocks noChangeArrowheads="1"/>
          </p:cNvSpPr>
          <p:nvPr/>
        </p:nvSpPr>
        <p:spPr bwMode="auto">
          <a:xfrm>
            <a:off x="5885964" y="2409317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Arial" charset="0"/>
            </a:endParaRP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4660414" y="3182429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i="1">
                <a:latin typeface="Arial" charset="0"/>
              </a:rPr>
              <a:t>s</a:t>
            </a:r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7254389" y="2407729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Arial" charset="0"/>
            </a:endParaRPr>
          </a:p>
        </p:txBody>
      </p:sp>
      <p:sp>
        <p:nvSpPr>
          <p:cNvPr id="39" name="Oval 6"/>
          <p:cNvSpPr>
            <a:spLocks noChangeArrowheads="1"/>
          </p:cNvSpPr>
          <p:nvPr/>
        </p:nvSpPr>
        <p:spPr bwMode="auto">
          <a:xfrm>
            <a:off x="5885964" y="3955542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Arial" charset="0"/>
            </a:endParaRPr>
          </a:p>
        </p:txBody>
      </p:sp>
      <p:sp>
        <p:nvSpPr>
          <p:cNvPr id="40" name="Oval 7"/>
          <p:cNvSpPr>
            <a:spLocks noChangeArrowheads="1"/>
          </p:cNvSpPr>
          <p:nvPr/>
        </p:nvSpPr>
        <p:spPr bwMode="auto">
          <a:xfrm>
            <a:off x="7255977" y="3955542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Arial" charset="0"/>
            </a:endParaRPr>
          </a:p>
        </p:txBody>
      </p:sp>
      <p:cxnSp>
        <p:nvCxnSpPr>
          <p:cNvPr id="41" name="AutoShape 8"/>
          <p:cNvCxnSpPr>
            <a:cxnSpLocks noChangeShapeType="1"/>
            <a:stCxn id="36" idx="6"/>
            <a:endCxn id="38" idx="2"/>
          </p:cNvCxnSpPr>
          <p:nvPr/>
        </p:nvCxnSpPr>
        <p:spPr bwMode="auto">
          <a:xfrm flipV="1">
            <a:off x="6343164" y="2636329"/>
            <a:ext cx="911225" cy="1588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" name="AutoShape 9"/>
          <p:cNvCxnSpPr>
            <a:cxnSpLocks noChangeShapeType="1"/>
            <a:stCxn id="37" idx="7"/>
            <a:endCxn id="36" idx="3"/>
          </p:cNvCxnSpPr>
          <p:nvPr/>
        </p:nvCxnSpPr>
        <p:spPr bwMode="auto">
          <a:xfrm flipV="1">
            <a:off x="5050939" y="2799842"/>
            <a:ext cx="901700" cy="449262"/>
          </a:xfrm>
          <a:prstGeom prst="straightConnector1">
            <a:avLst/>
          </a:prstGeom>
          <a:noFill/>
          <a:ln w="12700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</p:spPr>
      </p:cxnSp>
      <p:cxnSp>
        <p:nvCxnSpPr>
          <p:cNvPr id="43" name="AutoShape 10"/>
          <p:cNvCxnSpPr>
            <a:cxnSpLocks noChangeShapeType="1"/>
            <a:stCxn id="37" idx="5"/>
            <a:endCxn id="39" idx="1"/>
          </p:cNvCxnSpPr>
          <p:nvPr/>
        </p:nvCxnSpPr>
        <p:spPr bwMode="auto">
          <a:xfrm>
            <a:off x="5050939" y="3572954"/>
            <a:ext cx="901700" cy="449263"/>
          </a:xfrm>
          <a:prstGeom prst="straightConnector1">
            <a:avLst/>
          </a:prstGeom>
          <a:noFill/>
          <a:ln w="190500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44" name="AutoShape 11"/>
          <p:cNvCxnSpPr>
            <a:cxnSpLocks noChangeShapeType="1"/>
            <a:stCxn id="38" idx="3"/>
            <a:endCxn id="39" idx="7"/>
          </p:cNvCxnSpPr>
          <p:nvPr/>
        </p:nvCxnSpPr>
        <p:spPr bwMode="auto">
          <a:xfrm flipH="1">
            <a:off x="6276489" y="2798254"/>
            <a:ext cx="1044575" cy="1223963"/>
          </a:xfrm>
          <a:prstGeom prst="straightConnector1">
            <a:avLst/>
          </a:prstGeom>
          <a:noFill/>
          <a:ln w="127000">
            <a:solidFill>
              <a:schemeClr val="tx1"/>
            </a:solidFill>
            <a:round/>
            <a:headEnd type="triangle" w="sm" len="med"/>
            <a:tailEnd/>
          </a:ln>
          <a:effectLst/>
        </p:spPr>
      </p:cxnSp>
      <p:cxnSp>
        <p:nvCxnSpPr>
          <p:cNvPr id="45" name="AutoShape 12"/>
          <p:cNvCxnSpPr>
            <a:cxnSpLocks noChangeShapeType="1"/>
            <a:stCxn id="47" idx="1"/>
            <a:endCxn id="38" idx="5"/>
          </p:cNvCxnSpPr>
          <p:nvPr/>
        </p:nvCxnSpPr>
        <p:spPr bwMode="auto">
          <a:xfrm flipH="1" flipV="1">
            <a:off x="7644914" y="2798254"/>
            <a:ext cx="887413" cy="449263"/>
          </a:xfrm>
          <a:prstGeom prst="straightConnector1">
            <a:avLst/>
          </a:prstGeom>
          <a:noFill/>
          <a:ln w="254000">
            <a:solidFill>
              <a:schemeClr val="tx1"/>
            </a:solidFill>
            <a:round/>
            <a:headEnd type="triangle" w="sm" len="sm"/>
            <a:tailEnd/>
          </a:ln>
          <a:effectLst/>
        </p:spPr>
      </p:cxnSp>
      <p:cxnSp>
        <p:nvCxnSpPr>
          <p:cNvPr id="46" name="AutoShape 13"/>
          <p:cNvCxnSpPr>
            <a:cxnSpLocks noChangeShapeType="1"/>
            <a:stCxn id="39" idx="6"/>
            <a:endCxn id="40" idx="2"/>
          </p:cNvCxnSpPr>
          <p:nvPr/>
        </p:nvCxnSpPr>
        <p:spPr bwMode="auto">
          <a:xfrm>
            <a:off x="6343164" y="4184142"/>
            <a:ext cx="912813" cy="0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7" name="Oval 14"/>
          <p:cNvSpPr>
            <a:spLocks noChangeArrowheads="1"/>
          </p:cNvSpPr>
          <p:nvPr/>
        </p:nvSpPr>
        <p:spPr bwMode="auto">
          <a:xfrm>
            <a:off x="8465652" y="3180842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i="1">
                <a:latin typeface="Arial" charset="0"/>
              </a:rPr>
              <a:t>t</a:t>
            </a:r>
          </a:p>
        </p:txBody>
      </p:sp>
      <p:cxnSp>
        <p:nvCxnSpPr>
          <p:cNvPr id="48" name="AutoShape 15"/>
          <p:cNvCxnSpPr>
            <a:cxnSpLocks noChangeShapeType="1"/>
            <a:stCxn id="40" idx="7"/>
            <a:endCxn id="47" idx="3"/>
          </p:cNvCxnSpPr>
          <p:nvPr/>
        </p:nvCxnSpPr>
        <p:spPr bwMode="auto">
          <a:xfrm flipV="1">
            <a:off x="7646502" y="3571367"/>
            <a:ext cx="885825" cy="450850"/>
          </a:xfrm>
          <a:prstGeom prst="straightConnector1">
            <a:avLst/>
          </a:prstGeom>
          <a:noFill/>
          <a:ln w="190500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sp>
        <p:nvSpPr>
          <p:cNvPr id="49" name="Text Box 16"/>
          <p:cNvSpPr txBox="1">
            <a:spLocks noChangeArrowheads="1"/>
          </p:cNvSpPr>
          <p:nvPr/>
        </p:nvSpPr>
        <p:spPr bwMode="auto">
          <a:xfrm>
            <a:off x="5049352" y="3819017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3</a:t>
            </a:r>
          </a:p>
        </p:txBody>
      </p:sp>
      <p:sp>
        <p:nvSpPr>
          <p:cNvPr id="50" name="Text Box 17"/>
          <p:cNvSpPr txBox="1">
            <a:spLocks noChangeArrowheads="1"/>
          </p:cNvSpPr>
          <p:nvPr/>
        </p:nvSpPr>
        <p:spPr bwMode="auto">
          <a:xfrm>
            <a:off x="6536839" y="4307967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1</a:t>
            </a:r>
          </a:p>
        </p:txBody>
      </p:sp>
      <p:sp>
        <p:nvSpPr>
          <p:cNvPr id="51" name="Text Box 18"/>
          <p:cNvSpPr txBox="1">
            <a:spLocks noChangeArrowheads="1"/>
          </p:cNvSpPr>
          <p:nvPr/>
        </p:nvSpPr>
        <p:spPr bwMode="auto">
          <a:xfrm>
            <a:off x="6536839" y="2145792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1</a:t>
            </a:r>
          </a:p>
        </p:txBody>
      </p:sp>
      <p:sp>
        <p:nvSpPr>
          <p:cNvPr id="52" name="Text Box 19"/>
          <p:cNvSpPr txBox="1">
            <a:spLocks noChangeArrowheads="1"/>
          </p:cNvSpPr>
          <p:nvPr/>
        </p:nvSpPr>
        <p:spPr bwMode="auto">
          <a:xfrm>
            <a:off x="7779852" y="2379154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4</a:t>
            </a:r>
          </a:p>
        </p:txBody>
      </p:sp>
      <p:sp>
        <p:nvSpPr>
          <p:cNvPr id="53" name="Text Box 20"/>
          <p:cNvSpPr txBox="1">
            <a:spLocks noChangeArrowheads="1"/>
          </p:cNvSpPr>
          <p:nvPr/>
        </p:nvSpPr>
        <p:spPr bwMode="auto">
          <a:xfrm>
            <a:off x="7875102" y="3933317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3</a:t>
            </a:r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6306652" y="3158617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2</a:t>
            </a:r>
          </a:p>
        </p:txBody>
      </p:sp>
      <p:sp>
        <p:nvSpPr>
          <p:cNvPr id="55" name="Text Box 22"/>
          <p:cNvSpPr txBox="1">
            <a:spLocks noChangeArrowheads="1"/>
          </p:cNvSpPr>
          <p:nvPr/>
        </p:nvSpPr>
        <p:spPr bwMode="auto">
          <a:xfrm>
            <a:off x="5144602" y="2609342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6423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Running time analysis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HK" sz="2800" dirty="0" smtClean="0"/>
                  <a:t>Initializing part: O(E)</a:t>
                </a:r>
              </a:p>
              <a:p>
                <a:r>
                  <a:rPr lang="en-US" altLang="zh-HK" sz="2800" dirty="0" smtClean="0"/>
                  <a:t>How to find a path in residual network? </a:t>
                </a:r>
              </a:p>
              <a:p>
                <a:pPr lvl="1"/>
                <a:r>
                  <a:rPr lang="en-US" altLang="zh-HK" sz="2800" dirty="0" smtClean="0"/>
                  <a:t>BFS or DFS</a:t>
                </a:r>
              </a:p>
              <a:p>
                <a:pPr lvl="1"/>
                <a:r>
                  <a:rPr lang="en-US" altLang="zh-HK" sz="2800" dirty="0" smtClean="0"/>
                  <a:t>What time complexity does it take?</a:t>
                </a:r>
              </a:p>
              <a:p>
                <a:pPr lvl="2"/>
                <a:r>
                  <a:rPr lang="en-US" altLang="zh-TW" sz="2800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|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HK" sz="2800" dirty="0" smtClean="0"/>
                  <a:t>2|E|</a:t>
                </a:r>
              </a:p>
              <a:p>
                <a:pPr lvl="2"/>
                <a:r>
                  <a:rPr lang="en-US" altLang="zh-HK" sz="2800" dirty="0" smtClean="0"/>
                  <a:t>It takes O(</a:t>
                </a:r>
                <a:r>
                  <a:rPr lang="en-US" altLang="zh-TW" sz="2800" dirty="0" smtClean="0"/>
                  <a:t>V+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HK" sz="2800" dirty="0" smtClean="0"/>
                  <a:t>)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=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O(E)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times</a:t>
                </a:r>
                <a:endParaRPr lang="zh-HK" altLang="en-US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00" t="-161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24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Running time analysis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sz="2800" dirty="0" smtClean="0"/>
              <a:t>If the edge capacity are integer, and f be the maximum flow of the network</a:t>
            </a:r>
          </a:p>
          <a:p>
            <a:r>
              <a:rPr lang="en-US" altLang="zh-HK" sz="2800" dirty="0" smtClean="0"/>
              <a:t>The for-loop may be executed at most f times(increment by 1 unit at a time)</a:t>
            </a:r>
          </a:p>
          <a:p>
            <a:r>
              <a:rPr lang="en-US" altLang="zh-HK" sz="2800" dirty="0" smtClean="0"/>
              <a:t>Each time takes O(E) times</a:t>
            </a:r>
          </a:p>
          <a:p>
            <a:r>
              <a:rPr lang="en-US" altLang="zh-HK" sz="2800" dirty="0" smtClean="0"/>
              <a:t>Totally </a:t>
            </a:r>
            <a:r>
              <a:rPr lang="en-US" altLang="zh-TW" sz="2800" dirty="0" smtClean="0"/>
              <a:t>O(E)+</a:t>
            </a:r>
            <a:r>
              <a:rPr lang="en-US" altLang="zh-HK" sz="2800" dirty="0" smtClean="0"/>
              <a:t>O(E)</a:t>
            </a:r>
            <a:r>
              <a:rPr lang="zh-TW" altLang="en-US" sz="2800" dirty="0" smtClean="0"/>
              <a:t>*</a:t>
            </a:r>
            <a:r>
              <a:rPr lang="en-US" altLang="zh-TW" sz="2800" dirty="0" smtClean="0"/>
              <a:t>O(f)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=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O(</a:t>
            </a:r>
            <a:r>
              <a:rPr lang="en-US" altLang="zh-TW" sz="2800" dirty="0" err="1" smtClean="0"/>
              <a:t>Ef</a:t>
            </a:r>
            <a:r>
              <a:rPr lang="en-US" altLang="zh-TW" sz="2800" dirty="0" smtClean="0"/>
              <a:t>)</a:t>
            </a:r>
          </a:p>
          <a:p>
            <a:r>
              <a:rPr lang="en-US" altLang="zh-TW" sz="2800" dirty="0" smtClean="0"/>
              <a:t>=&gt;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This depends on f, not a good idea</a:t>
            </a:r>
            <a:endParaRPr lang="zh-HK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446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Issues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sz="2800" dirty="0" smtClean="0"/>
              <a:t>What is C is not an integer?(each time the amount that the augmenting path adding has no lower-bound)</a:t>
            </a:r>
          </a:p>
          <a:p>
            <a:endParaRPr lang="en-US" altLang="zh-HK" sz="2800" dirty="0"/>
          </a:p>
          <a:p>
            <a:r>
              <a:rPr lang="en-US" altLang="zh-HK" sz="2800" dirty="0" smtClean="0"/>
              <a:t>How can we improve this bound?</a:t>
            </a:r>
          </a:p>
          <a:p>
            <a:pPr marL="0" indent="0">
              <a:buNone/>
            </a:pPr>
            <a:r>
              <a:rPr lang="en-US" altLang="zh-TW" sz="2800" dirty="0" smtClean="0"/>
              <a:t>	(</a:t>
            </a:r>
            <a:r>
              <a:rPr lang="en-US" altLang="zh-HK" sz="2800" dirty="0"/>
              <a:t>Edmonds-Karp</a:t>
            </a:r>
            <a:r>
              <a:rPr lang="en-US" altLang="zh-TW" sz="2800" dirty="0" smtClean="0"/>
              <a:t>)</a:t>
            </a:r>
            <a:endParaRPr lang="en-US" altLang="zh-HK" sz="2800" dirty="0" smtClean="0"/>
          </a:p>
          <a:p>
            <a:endParaRPr lang="en-US" altLang="zh-HK" sz="2800" dirty="0" smtClean="0"/>
          </a:p>
        </p:txBody>
      </p:sp>
    </p:spTree>
    <p:extLst>
      <p:ext uri="{BB962C8B-B14F-4D97-AF65-F5344CB8AC3E}">
        <p14:creationId xmlns:p14="http://schemas.microsoft.com/office/powerpoint/2010/main" val="72222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To improve the time complexity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HK" sz="2800" dirty="0" smtClean="0"/>
                  <a:t>A key observation:</a:t>
                </a:r>
                <a:r>
                  <a:rPr lang="zh-HK" altLang="en-US" sz="2800" dirty="0"/>
                  <a:t> </a:t>
                </a:r>
                <a:r>
                  <a:rPr lang="en-US" altLang="zh-HK" sz="2800" dirty="0" smtClean="0"/>
                  <a:t>Let P be a shortest path from s to t in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HK" sz="2800" dirty="0" smtClean="0"/>
                  <a:t>. Let g be the flow corresponding to P.</a:t>
                </a:r>
              </a:p>
              <a:p>
                <a:r>
                  <a:rPr lang="en-US" altLang="zh-HK" sz="2800" dirty="0" smtClean="0"/>
                  <a:t>Then, the distance of any nodes v from 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zh-HK" sz="2800" dirty="0" smtClean="0"/>
                  <a:t> is no less than that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altLang="zh-HK" sz="2800" dirty="0" smtClean="0"/>
              </a:p>
              <a:p>
                <a:r>
                  <a:rPr lang="en-US" altLang="zh-HK" sz="2800" b="1" dirty="0" smtClean="0"/>
                  <a:t>IDEA</a:t>
                </a:r>
                <a:r>
                  <a:rPr lang="en-US" altLang="zh-HK" sz="2800" dirty="0" smtClean="0"/>
                  <a:t>: If the above thing holds, it seems that the update times will be bounded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00" t="-1613" r="-1915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5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3545205" y="177590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Arial" charset="0"/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319655" y="2549017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i="1">
                <a:latin typeface="Arial" charset="0"/>
              </a:rPr>
              <a:t>s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4913630" y="1774317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Arial" charset="0"/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3545205" y="3322130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Arial" charset="0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4915218" y="3322130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Arial" charset="0"/>
            </a:endParaRPr>
          </a:p>
        </p:txBody>
      </p:sp>
      <p:cxnSp>
        <p:nvCxnSpPr>
          <p:cNvPr id="9" name="AutoShape 9"/>
          <p:cNvCxnSpPr>
            <a:cxnSpLocks noChangeShapeType="1"/>
            <a:stCxn id="4" idx="6"/>
            <a:endCxn id="6" idx="2"/>
          </p:cNvCxnSpPr>
          <p:nvPr/>
        </p:nvCxnSpPr>
        <p:spPr bwMode="auto">
          <a:xfrm flipV="1">
            <a:off x="4002405" y="2002917"/>
            <a:ext cx="911225" cy="1588"/>
          </a:xfrm>
          <a:prstGeom prst="straightConnector1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AutoShape 10"/>
          <p:cNvCxnSpPr>
            <a:cxnSpLocks noChangeShapeType="1"/>
            <a:stCxn id="5" idx="7"/>
            <a:endCxn id="4" idx="3"/>
          </p:cNvCxnSpPr>
          <p:nvPr/>
        </p:nvCxnSpPr>
        <p:spPr bwMode="auto">
          <a:xfrm flipV="1">
            <a:off x="2710180" y="2166430"/>
            <a:ext cx="901700" cy="449262"/>
          </a:xfrm>
          <a:prstGeom prst="straightConnector1">
            <a:avLst/>
          </a:prstGeom>
          <a:noFill/>
          <a:ln w="12700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</p:spPr>
      </p:cxnSp>
      <p:cxnSp>
        <p:nvCxnSpPr>
          <p:cNvPr id="11" name="AutoShape 11"/>
          <p:cNvCxnSpPr>
            <a:cxnSpLocks noChangeShapeType="1"/>
            <a:stCxn id="5" idx="5"/>
            <a:endCxn id="7" idx="1"/>
          </p:cNvCxnSpPr>
          <p:nvPr/>
        </p:nvCxnSpPr>
        <p:spPr bwMode="auto">
          <a:xfrm>
            <a:off x="2710180" y="2939542"/>
            <a:ext cx="901700" cy="449263"/>
          </a:xfrm>
          <a:prstGeom prst="straightConnector1">
            <a:avLst/>
          </a:prstGeom>
          <a:noFill/>
          <a:ln w="190500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" name="AutoShape 12"/>
          <p:cNvCxnSpPr>
            <a:cxnSpLocks noChangeShapeType="1"/>
            <a:stCxn id="6" idx="3"/>
            <a:endCxn id="7" idx="7"/>
          </p:cNvCxnSpPr>
          <p:nvPr/>
        </p:nvCxnSpPr>
        <p:spPr bwMode="auto">
          <a:xfrm flipH="1">
            <a:off x="3935730" y="2164842"/>
            <a:ext cx="1044575" cy="1223963"/>
          </a:xfrm>
          <a:prstGeom prst="straightConnector1">
            <a:avLst/>
          </a:prstGeom>
          <a:noFill/>
          <a:ln w="127000">
            <a:solidFill>
              <a:schemeClr val="tx1"/>
            </a:solidFill>
            <a:round/>
            <a:headEnd type="triangle" w="sm" len="med"/>
            <a:tailEnd/>
          </a:ln>
          <a:effectLst/>
        </p:spPr>
      </p:cxnSp>
      <p:cxnSp>
        <p:nvCxnSpPr>
          <p:cNvPr id="13" name="AutoShape 13"/>
          <p:cNvCxnSpPr>
            <a:cxnSpLocks noChangeShapeType="1"/>
            <a:stCxn id="15" idx="1"/>
            <a:endCxn id="6" idx="5"/>
          </p:cNvCxnSpPr>
          <p:nvPr/>
        </p:nvCxnSpPr>
        <p:spPr bwMode="auto">
          <a:xfrm flipH="1" flipV="1">
            <a:off x="5304155" y="2164842"/>
            <a:ext cx="887413" cy="449263"/>
          </a:xfrm>
          <a:prstGeom prst="straightConnector1">
            <a:avLst/>
          </a:prstGeom>
          <a:noFill/>
          <a:ln w="190500">
            <a:solidFill>
              <a:schemeClr val="tx1"/>
            </a:solidFill>
            <a:round/>
            <a:headEnd type="triangle" w="sm" len="sm"/>
            <a:tailEnd/>
          </a:ln>
          <a:effectLst/>
        </p:spPr>
      </p:cxnSp>
      <p:cxnSp>
        <p:nvCxnSpPr>
          <p:cNvPr id="14" name="AutoShape 14"/>
          <p:cNvCxnSpPr>
            <a:cxnSpLocks noChangeShapeType="1"/>
            <a:stCxn id="7" idx="6"/>
            <a:endCxn id="8" idx="2"/>
          </p:cNvCxnSpPr>
          <p:nvPr/>
        </p:nvCxnSpPr>
        <p:spPr bwMode="auto">
          <a:xfrm>
            <a:off x="4002405" y="3550730"/>
            <a:ext cx="912813" cy="0"/>
          </a:xfrm>
          <a:prstGeom prst="straightConnector1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6124893" y="2547430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i="1">
                <a:latin typeface="Arial" charset="0"/>
              </a:rPr>
              <a:t>t</a:t>
            </a:r>
          </a:p>
        </p:txBody>
      </p:sp>
      <p:cxnSp>
        <p:nvCxnSpPr>
          <p:cNvPr id="16" name="AutoShape 16"/>
          <p:cNvCxnSpPr>
            <a:cxnSpLocks noChangeShapeType="1"/>
            <a:stCxn id="8" idx="7"/>
            <a:endCxn id="15" idx="3"/>
          </p:cNvCxnSpPr>
          <p:nvPr/>
        </p:nvCxnSpPr>
        <p:spPr bwMode="auto">
          <a:xfrm flipV="1">
            <a:off x="5305743" y="2937955"/>
            <a:ext cx="885825" cy="450850"/>
          </a:xfrm>
          <a:prstGeom prst="straightConnector1">
            <a:avLst/>
          </a:prstGeom>
          <a:noFill/>
          <a:ln w="190500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2708593" y="3185605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3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4196080" y="3674555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2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4196080" y="1512380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2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5439093" y="1745742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3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534343" y="3299905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3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3965893" y="2525205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2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2803843" y="1975930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2</a:t>
            </a:r>
          </a:p>
        </p:txBody>
      </p:sp>
      <p:cxnSp>
        <p:nvCxnSpPr>
          <p:cNvPr id="24" name="AutoShape 24"/>
          <p:cNvCxnSpPr>
            <a:cxnSpLocks noChangeShapeType="1"/>
            <a:stCxn id="5" idx="7"/>
            <a:endCxn id="4" idx="3"/>
          </p:cNvCxnSpPr>
          <p:nvPr/>
        </p:nvCxnSpPr>
        <p:spPr bwMode="auto">
          <a:xfrm flipV="1">
            <a:off x="2710180" y="2166430"/>
            <a:ext cx="901700" cy="449262"/>
          </a:xfrm>
          <a:prstGeom prst="straightConnector1">
            <a:avLst/>
          </a:prstGeom>
          <a:noFill/>
          <a:ln w="63500">
            <a:solidFill>
              <a:srgbClr val="FF3300"/>
            </a:solidFill>
            <a:round/>
            <a:headEnd type="none" w="sm" len="med"/>
            <a:tailEnd type="triangle" w="sm" len="med"/>
          </a:ln>
          <a:effectLst/>
        </p:spPr>
      </p:cxnSp>
      <p:cxnSp>
        <p:nvCxnSpPr>
          <p:cNvPr id="25" name="AutoShape 25"/>
          <p:cNvCxnSpPr>
            <a:cxnSpLocks noChangeShapeType="1"/>
            <a:stCxn id="4" idx="6"/>
            <a:endCxn id="6" idx="2"/>
          </p:cNvCxnSpPr>
          <p:nvPr/>
        </p:nvCxnSpPr>
        <p:spPr bwMode="auto">
          <a:xfrm flipV="1">
            <a:off x="4002405" y="2002917"/>
            <a:ext cx="911225" cy="1588"/>
          </a:xfrm>
          <a:prstGeom prst="straightConnector1">
            <a:avLst/>
          </a:prstGeom>
          <a:noFill/>
          <a:ln w="63500">
            <a:solidFill>
              <a:srgbClr val="FF3300"/>
            </a:solidFill>
            <a:round/>
            <a:headEnd type="none" w="sm" len="med"/>
            <a:tailEnd type="triangle" w="sm" len="med"/>
          </a:ln>
          <a:effectLst/>
        </p:spPr>
      </p:cxnSp>
      <p:cxnSp>
        <p:nvCxnSpPr>
          <p:cNvPr id="26" name="AutoShape 26"/>
          <p:cNvCxnSpPr>
            <a:cxnSpLocks noChangeShapeType="1"/>
            <a:stCxn id="5" idx="5"/>
            <a:endCxn id="7" idx="1"/>
          </p:cNvCxnSpPr>
          <p:nvPr/>
        </p:nvCxnSpPr>
        <p:spPr bwMode="auto">
          <a:xfrm>
            <a:off x="2710180" y="2939542"/>
            <a:ext cx="901700" cy="449263"/>
          </a:xfrm>
          <a:prstGeom prst="straightConnector1">
            <a:avLst/>
          </a:prstGeom>
          <a:noFill/>
          <a:ln w="127000">
            <a:solidFill>
              <a:srgbClr val="FF3300"/>
            </a:solidFill>
            <a:round/>
            <a:headEnd type="none" w="sm" len="med"/>
            <a:tailEnd type="triangle" w="sm" len="med"/>
          </a:ln>
          <a:effectLst/>
        </p:spPr>
      </p:cxnSp>
      <p:cxnSp>
        <p:nvCxnSpPr>
          <p:cNvPr id="27" name="AutoShape 27"/>
          <p:cNvCxnSpPr>
            <a:cxnSpLocks noChangeShapeType="1"/>
            <a:stCxn id="7" idx="6"/>
            <a:endCxn id="8" idx="2"/>
          </p:cNvCxnSpPr>
          <p:nvPr/>
        </p:nvCxnSpPr>
        <p:spPr bwMode="auto">
          <a:xfrm>
            <a:off x="4002405" y="3550730"/>
            <a:ext cx="912813" cy="0"/>
          </a:xfrm>
          <a:prstGeom prst="straightConnector1">
            <a:avLst/>
          </a:prstGeom>
          <a:noFill/>
          <a:ln w="63500">
            <a:solidFill>
              <a:srgbClr val="FF3300"/>
            </a:solidFill>
            <a:round/>
            <a:headEnd type="none" w="sm" len="med"/>
            <a:tailEnd type="triangle" w="sm" len="med"/>
          </a:ln>
          <a:effectLst/>
        </p:spPr>
      </p:cxnSp>
      <p:cxnSp>
        <p:nvCxnSpPr>
          <p:cNvPr id="28" name="AutoShape 28"/>
          <p:cNvCxnSpPr>
            <a:cxnSpLocks noChangeShapeType="1"/>
            <a:stCxn id="7" idx="7"/>
            <a:endCxn id="6" idx="3"/>
          </p:cNvCxnSpPr>
          <p:nvPr/>
        </p:nvCxnSpPr>
        <p:spPr bwMode="auto">
          <a:xfrm flipV="1">
            <a:off x="3935730" y="2164842"/>
            <a:ext cx="1044575" cy="1223963"/>
          </a:xfrm>
          <a:prstGeom prst="straightConnector1">
            <a:avLst/>
          </a:prstGeom>
          <a:noFill/>
          <a:ln w="63500">
            <a:solidFill>
              <a:srgbClr val="FF3300"/>
            </a:solidFill>
            <a:round/>
            <a:headEnd type="none" w="sm" len="med"/>
            <a:tailEnd type="triangle" w="sm" len="med"/>
          </a:ln>
          <a:effectLst/>
        </p:spPr>
      </p:cxnSp>
      <p:cxnSp>
        <p:nvCxnSpPr>
          <p:cNvPr id="29" name="AutoShape 29"/>
          <p:cNvCxnSpPr>
            <a:cxnSpLocks noChangeShapeType="1"/>
            <a:stCxn id="6" idx="5"/>
            <a:endCxn id="15" idx="1"/>
          </p:cNvCxnSpPr>
          <p:nvPr/>
        </p:nvCxnSpPr>
        <p:spPr bwMode="auto">
          <a:xfrm>
            <a:off x="5304155" y="2164842"/>
            <a:ext cx="887413" cy="449263"/>
          </a:xfrm>
          <a:prstGeom prst="straightConnector1">
            <a:avLst/>
          </a:prstGeom>
          <a:noFill/>
          <a:ln w="127000">
            <a:solidFill>
              <a:srgbClr val="FF3300"/>
            </a:solidFill>
            <a:round/>
            <a:headEnd type="none" w="sm" len="med"/>
            <a:tailEnd type="triangle" w="sm" len="med"/>
          </a:ln>
          <a:effectLst/>
        </p:spPr>
      </p:cxnSp>
      <p:cxnSp>
        <p:nvCxnSpPr>
          <p:cNvPr id="30" name="AutoShape 30"/>
          <p:cNvCxnSpPr>
            <a:cxnSpLocks noChangeShapeType="1"/>
            <a:stCxn id="8" idx="7"/>
            <a:endCxn id="15" idx="3"/>
          </p:cNvCxnSpPr>
          <p:nvPr/>
        </p:nvCxnSpPr>
        <p:spPr bwMode="auto">
          <a:xfrm flipV="1">
            <a:off x="5305743" y="2937955"/>
            <a:ext cx="885825" cy="450850"/>
          </a:xfrm>
          <a:prstGeom prst="straightConnector1">
            <a:avLst/>
          </a:prstGeom>
          <a:noFill/>
          <a:ln w="63500">
            <a:solidFill>
              <a:srgbClr val="FF3300"/>
            </a:solidFill>
            <a:round/>
            <a:headEnd type="none" w="sm" len="med"/>
            <a:tailEnd type="triangle" w="sm" len="med"/>
          </a:ln>
          <a:effectLst/>
        </p:spPr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2897505" y="3272917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FF3300"/>
                </a:solidFill>
                <a:latin typeface="Arial" charset="0"/>
              </a:rPr>
              <a:t>2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2968943" y="1899730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FF3300"/>
                </a:solidFill>
                <a:latin typeface="Arial" charset="0"/>
              </a:rPr>
              <a:t>1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4381818" y="1513967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FF3300"/>
                </a:solidFill>
                <a:latin typeface="Arial" charset="0"/>
              </a:rPr>
              <a:t>1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4386580" y="3674555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FF3300"/>
                </a:solidFill>
                <a:latin typeface="Arial" charset="0"/>
              </a:rPr>
              <a:t>1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4126230" y="2358517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FF3300"/>
                </a:solidFill>
                <a:latin typeface="Arial" charset="0"/>
              </a:rPr>
              <a:t>1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5643880" y="1837817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FF3300"/>
                </a:solidFill>
                <a:latin typeface="Arial" charset="0"/>
              </a:rPr>
              <a:t>2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5686743" y="3217355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FF3300"/>
                </a:solidFill>
                <a:latin typeface="Arial" charset="0"/>
              </a:rPr>
              <a:t>1</a:t>
            </a:r>
          </a:p>
        </p:txBody>
      </p:sp>
      <p:sp>
        <p:nvSpPr>
          <p:cNvPr id="38" name="Oval 38"/>
          <p:cNvSpPr>
            <a:spLocks noChangeArrowheads="1"/>
          </p:cNvSpPr>
          <p:nvPr/>
        </p:nvSpPr>
        <p:spPr bwMode="auto">
          <a:xfrm>
            <a:off x="7174230" y="3517392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>
                <a:latin typeface="Arial" charset="0"/>
              </a:rPr>
              <a:t>1</a:t>
            </a:r>
          </a:p>
        </p:txBody>
      </p:sp>
      <p:sp>
        <p:nvSpPr>
          <p:cNvPr id="39" name="Oval 39"/>
          <p:cNvSpPr>
            <a:spLocks noChangeArrowheads="1"/>
          </p:cNvSpPr>
          <p:nvPr/>
        </p:nvSpPr>
        <p:spPr bwMode="auto">
          <a:xfrm>
            <a:off x="5948680" y="429050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i="1">
                <a:latin typeface="Arial" charset="0"/>
              </a:rPr>
              <a:t>0</a:t>
            </a:r>
          </a:p>
        </p:txBody>
      </p:sp>
      <p:sp>
        <p:nvSpPr>
          <p:cNvPr id="40" name="Oval 40"/>
          <p:cNvSpPr>
            <a:spLocks noChangeArrowheads="1"/>
          </p:cNvSpPr>
          <p:nvPr/>
        </p:nvSpPr>
        <p:spPr bwMode="auto">
          <a:xfrm>
            <a:off x="8542655" y="351580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>
                <a:latin typeface="Arial" charset="0"/>
              </a:rPr>
              <a:t>2</a:t>
            </a:r>
          </a:p>
        </p:txBody>
      </p:sp>
      <p:sp>
        <p:nvSpPr>
          <p:cNvPr id="41" name="Oval 41"/>
          <p:cNvSpPr>
            <a:spLocks noChangeArrowheads="1"/>
          </p:cNvSpPr>
          <p:nvPr/>
        </p:nvSpPr>
        <p:spPr bwMode="auto">
          <a:xfrm>
            <a:off x="7174230" y="5063617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>
                <a:latin typeface="Arial" charset="0"/>
              </a:rPr>
              <a:t>1</a:t>
            </a:r>
          </a:p>
        </p:txBody>
      </p:sp>
      <p:sp>
        <p:nvSpPr>
          <p:cNvPr id="42" name="Oval 42"/>
          <p:cNvSpPr>
            <a:spLocks noChangeArrowheads="1"/>
          </p:cNvSpPr>
          <p:nvPr/>
        </p:nvSpPr>
        <p:spPr bwMode="auto">
          <a:xfrm>
            <a:off x="8544243" y="5063617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>
                <a:latin typeface="Arial" charset="0"/>
              </a:rPr>
              <a:t>2</a:t>
            </a:r>
          </a:p>
        </p:txBody>
      </p:sp>
      <p:cxnSp>
        <p:nvCxnSpPr>
          <p:cNvPr id="43" name="AutoShape 43"/>
          <p:cNvCxnSpPr>
            <a:cxnSpLocks noChangeShapeType="1"/>
            <a:stCxn id="38" idx="6"/>
            <a:endCxn id="40" idx="2"/>
          </p:cNvCxnSpPr>
          <p:nvPr/>
        </p:nvCxnSpPr>
        <p:spPr bwMode="auto">
          <a:xfrm flipV="1">
            <a:off x="7631430" y="3744405"/>
            <a:ext cx="911225" cy="1587"/>
          </a:xfrm>
          <a:prstGeom prst="straightConnector1">
            <a:avLst/>
          </a:prstGeom>
          <a:noFill/>
          <a:ln w="63500">
            <a:solidFill>
              <a:srgbClr val="66FF66"/>
            </a:solidFill>
            <a:round/>
            <a:headEnd type="triangle" w="med" len="med"/>
            <a:tailEnd/>
          </a:ln>
          <a:effectLst/>
        </p:spPr>
      </p:cxnSp>
      <p:cxnSp>
        <p:nvCxnSpPr>
          <p:cNvPr id="44" name="AutoShape 44"/>
          <p:cNvCxnSpPr>
            <a:cxnSpLocks noChangeShapeType="1"/>
            <a:stCxn id="39" idx="7"/>
            <a:endCxn id="38" idx="3"/>
          </p:cNvCxnSpPr>
          <p:nvPr/>
        </p:nvCxnSpPr>
        <p:spPr bwMode="auto">
          <a:xfrm flipV="1">
            <a:off x="6339205" y="3907917"/>
            <a:ext cx="901700" cy="449263"/>
          </a:xfrm>
          <a:prstGeom prst="straightConnector1">
            <a:avLst/>
          </a:prstGeom>
          <a:noFill/>
          <a:ln w="63500">
            <a:solidFill>
              <a:srgbClr val="66FF66"/>
            </a:solidFill>
            <a:round/>
            <a:headEnd type="none" w="sm" len="med"/>
            <a:tailEnd type="triangle" w="sm" len="med"/>
          </a:ln>
          <a:effectLst/>
        </p:spPr>
      </p:cxnSp>
      <p:cxnSp>
        <p:nvCxnSpPr>
          <p:cNvPr id="45" name="AutoShape 45"/>
          <p:cNvCxnSpPr>
            <a:cxnSpLocks noChangeShapeType="1"/>
          </p:cNvCxnSpPr>
          <p:nvPr/>
        </p:nvCxnSpPr>
        <p:spPr bwMode="auto">
          <a:xfrm>
            <a:off x="6294755" y="4787392"/>
            <a:ext cx="901700" cy="449263"/>
          </a:xfrm>
          <a:prstGeom prst="straightConnector1">
            <a:avLst/>
          </a:prstGeom>
          <a:noFill/>
          <a:ln w="63500">
            <a:solidFill>
              <a:srgbClr val="66FF66"/>
            </a:solidFill>
            <a:round/>
            <a:headEnd/>
            <a:tailEnd type="triangle" w="sm" len="sm"/>
          </a:ln>
          <a:effectLst/>
        </p:spPr>
      </p:cxnSp>
      <p:cxnSp>
        <p:nvCxnSpPr>
          <p:cNvPr id="46" name="AutoShape 46"/>
          <p:cNvCxnSpPr>
            <a:cxnSpLocks noChangeShapeType="1"/>
          </p:cNvCxnSpPr>
          <p:nvPr/>
        </p:nvCxnSpPr>
        <p:spPr bwMode="auto">
          <a:xfrm flipH="1">
            <a:off x="7521893" y="3834892"/>
            <a:ext cx="1044575" cy="1223963"/>
          </a:xfrm>
          <a:prstGeom prst="straightConnector1">
            <a:avLst/>
          </a:prstGeom>
          <a:noFill/>
          <a:ln w="63500">
            <a:solidFill>
              <a:srgbClr val="66FF66"/>
            </a:solidFill>
            <a:round/>
            <a:headEnd type="triangle" w="sm" len="med"/>
            <a:tailEnd/>
          </a:ln>
          <a:effectLst/>
        </p:spPr>
      </p:cxnSp>
      <p:cxnSp>
        <p:nvCxnSpPr>
          <p:cNvPr id="47" name="AutoShape 47"/>
          <p:cNvCxnSpPr>
            <a:cxnSpLocks noChangeShapeType="1"/>
            <a:stCxn id="48" idx="1"/>
            <a:endCxn id="40" idx="5"/>
          </p:cNvCxnSpPr>
          <p:nvPr/>
        </p:nvCxnSpPr>
        <p:spPr bwMode="auto">
          <a:xfrm flipH="1" flipV="1">
            <a:off x="8933180" y="3906330"/>
            <a:ext cx="887413" cy="449262"/>
          </a:xfrm>
          <a:prstGeom prst="straightConnector1">
            <a:avLst/>
          </a:prstGeom>
          <a:noFill/>
          <a:ln w="63500">
            <a:solidFill>
              <a:srgbClr val="66FF66"/>
            </a:solidFill>
            <a:round/>
            <a:headEnd type="triangle" w="sm" len="sm"/>
            <a:tailEnd/>
          </a:ln>
          <a:effectLst/>
        </p:spPr>
      </p:cxnSp>
      <p:sp>
        <p:nvSpPr>
          <p:cNvPr id="48" name="Oval 48"/>
          <p:cNvSpPr>
            <a:spLocks noChangeArrowheads="1"/>
          </p:cNvSpPr>
          <p:nvPr/>
        </p:nvSpPr>
        <p:spPr bwMode="auto">
          <a:xfrm>
            <a:off x="9753918" y="4288917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i="1">
                <a:latin typeface="Arial" charset="0"/>
              </a:rPr>
              <a:t>3</a:t>
            </a:r>
          </a:p>
        </p:txBody>
      </p:sp>
      <p:cxnSp>
        <p:nvCxnSpPr>
          <p:cNvPr id="49" name="AutoShape 49"/>
          <p:cNvCxnSpPr>
            <a:cxnSpLocks noChangeShapeType="1"/>
          </p:cNvCxnSpPr>
          <p:nvPr/>
        </p:nvCxnSpPr>
        <p:spPr bwMode="auto">
          <a:xfrm flipV="1">
            <a:off x="8891905" y="4593717"/>
            <a:ext cx="885825" cy="450850"/>
          </a:xfrm>
          <a:prstGeom prst="straightConnector1">
            <a:avLst/>
          </a:prstGeom>
          <a:noFill/>
          <a:ln w="127000">
            <a:solidFill>
              <a:srgbClr val="66FF66"/>
            </a:solidFill>
            <a:round/>
            <a:headEnd/>
            <a:tailEnd type="triangle" w="sm" len="sm"/>
          </a:ln>
          <a:effectLst/>
        </p:spPr>
      </p:cxnSp>
      <p:sp>
        <p:nvSpPr>
          <p:cNvPr id="50" name="Text Box 50"/>
          <p:cNvSpPr txBox="1">
            <a:spLocks noChangeArrowheads="1"/>
          </p:cNvSpPr>
          <p:nvPr/>
        </p:nvSpPr>
        <p:spPr bwMode="auto">
          <a:xfrm>
            <a:off x="6437630" y="5069967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66FF66"/>
                </a:solidFill>
                <a:latin typeface="Arial" charset="0"/>
              </a:rPr>
              <a:t>1</a:t>
            </a:r>
          </a:p>
        </p:txBody>
      </p:sp>
      <p:sp>
        <p:nvSpPr>
          <p:cNvPr id="51" name="Text Box 51"/>
          <p:cNvSpPr txBox="1">
            <a:spLocks noChangeArrowheads="1"/>
          </p:cNvSpPr>
          <p:nvPr/>
        </p:nvSpPr>
        <p:spPr bwMode="auto">
          <a:xfrm>
            <a:off x="7964805" y="3149092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66FF66"/>
                </a:solidFill>
                <a:latin typeface="Arial" charset="0"/>
              </a:rPr>
              <a:t>1</a:t>
            </a:r>
          </a:p>
        </p:txBody>
      </p:sp>
      <p:sp>
        <p:nvSpPr>
          <p:cNvPr id="52" name="Text Box 52"/>
          <p:cNvSpPr txBox="1">
            <a:spLocks noChangeArrowheads="1"/>
          </p:cNvSpPr>
          <p:nvPr/>
        </p:nvSpPr>
        <p:spPr bwMode="auto">
          <a:xfrm>
            <a:off x="9468168" y="3472942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66FF66"/>
                </a:solidFill>
                <a:latin typeface="Arial" charset="0"/>
              </a:rPr>
              <a:t>2</a:t>
            </a:r>
          </a:p>
        </p:txBody>
      </p:sp>
      <p:sp>
        <p:nvSpPr>
          <p:cNvPr id="53" name="Text Box 53"/>
          <p:cNvSpPr txBox="1">
            <a:spLocks noChangeArrowheads="1"/>
          </p:cNvSpPr>
          <p:nvPr/>
        </p:nvSpPr>
        <p:spPr bwMode="auto">
          <a:xfrm>
            <a:off x="8906193" y="4512755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66FF66"/>
                </a:solidFill>
                <a:latin typeface="Arial" charset="0"/>
              </a:rPr>
              <a:t>2</a:t>
            </a:r>
          </a:p>
        </p:txBody>
      </p:sp>
      <p:sp>
        <p:nvSpPr>
          <p:cNvPr id="54" name="Text Box 54"/>
          <p:cNvSpPr txBox="1">
            <a:spLocks noChangeArrowheads="1"/>
          </p:cNvSpPr>
          <p:nvPr/>
        </p:nvSpPr>
        <p:spPr bwMode="auto">
          <a:xfrm>
            <a:off x="7594918" y="4266692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66FF66"/>
                </a:solidFill>
                <a:latin typeface="Arial" charset="0"/>
              </a:rPr>
              <a:t>1</a:t>
            </a:r>
          </a:p>
        </p:txBody>
      </p:sp>
      <p:sp>
        <p:nvSpPr>
          <p:cNvPr id="55" name="Text Box 55"/>
          <p:cNvSpPr txBox="1">
            <a:spLocks noChangeArrowheads="1"/>
          </p:cNvSpPr>
          <p:nvPr/>
        </p:nvSpPr>
        <p:spPr bwMode="auto">
          <a:xfrm>
            <a:off x="6675755" y="4117467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66FF66"/>
                </a:solidFill>
                <a:latin typeface="Arial" charset="0"/>
              </a:rPr>
              <a:t>1</a:t>
            </a:r>
          </a:p>
        </p:txBody>
      </p:sp>
      <p:cxnSp>
        <p:nvCxnSpPr>
          <p:cNvPr id="56" name="AutoShape 56"/>
          <p:cNvCxnSpPr>
            <a:cxnSpLocks noChangeShapeType="1"/>
          </p:cNvCxnSpPr>
          <p:nvPr/>
        </p:nvCxnSpPr>
        <p:spPr bwMode="auto">
          <a:xfrm flipV="1">
            <a:off x="6210618" y="3793617"/>
            <a:ext cx="901700" cy="449263"/>
          </a:xfrm>
          <a:prstGeom prst="straightConnector1">
            <a:avLst/>
          </a:prstGeom>
          <a:noFill/>
          <a:ln w="63500">
            <a:solidFill>
              <a:srgbClr val="66FF66"/>
            </a:solidFill>
            <a:round/>
            <a:headEnd type="triangle" w="sm" len="med"/>
            <a:tailEnd type="none" w="sm" len="med"/>
          </a:ln>
          <a:effectLst/>
        </p:spPr>
      </p:cxnSp>
      <p:cxnSp>
        <p:nvCxnSpPr>
          <p:cNvPr id="57" name="AutoShape 57"/>
          <p:cNvCxnSpPr>
            <a:cxnSpLocks noChangeShapeType="1"/>
          </p:cNvCxnSpPr>
          <p:nvPr/>
        </p:nvCxnSpPr>
        <p:spPr bwMode="auto">
          <a:xfrm>
            <a:off x="6382068" y="4595305"/>
            <a:ext cx="901700" cy="449262"/>
          </a:xfrm>
          <a:prstGeom prst="straightConnector1">
            <a:avLst/>
          </a:prstGeom>
          <a:noFill/>
          <a:ln w="127000">
            <a:solidFill>
              <a:srgbClr val="66FF66"/>
            </a:solidFill>
            <a:round/>
            <a:headEnd type="triangle" w="sm" len="med"/>
            <a:tailEnd type="none" w="sm" len="med"/>
          </a:ln>
          <a:effectLst/>
        </p:spPr>
      </p:cxnSp>
      <p:cxnSp>
        <p:nvCxnSpPr>
          <p:cNvPr id="58" name="AutoShape 58"/>
          <p:cNvCxnSpPr>
            <a:cxnSpLocks noChangeShapeType="1"/>
            <a:stCxn id="41" idx="6"/>
            <a:endCxn id="42" idx="2"/>
          </p:cNvCxnSpPr>
          <p:nvPr/>
        </p:nvCxnSpPr>
        <p:spPr bwMode="auto">
          <a:xfrm>
            <a:off x="7631430" y="5292217"/>
            <a:ext cx="912813" cy="0"/>
          </a:xfrm>
          <a:prstGeom prst="straightConnector1">
            <a:avLst/>
          </a:prstGeom>
          <a:noFill/>
          <a:ln w="63500">
            <a:solidFill>
              <a:srgbClr val="66FF66"/>
            </a:solidFill>
            <a:round/>
            <a:headEnd type="triangle" w="sm" len="med"/>
            <a:tailEnd type="none" w="sm" len="med"/>
          </a:ln>
          <a:effectLst/>
        </p:spPr>
      </p:cxnSp>
      <p:cxnSp>
        <p:nvCxnSpPr>
          <p:cNvPr id="59" name="AutoShape 59"/>
          <p:cNvCxnSpPr>
            <a:cxnSpLocks noChangeShapeType="1"/>
          </p:cNvCxnSpPr>
          <p:nvPr/>
        </p:nvCxnSpPr>
        <p:spPr bwMode="auto">
          <a:xfrm flipV="1">
            <a:off x="7594918" y="3993642"/>
            <a:ext cx="1044575" cy="1223963"/>
          </a:xfrm>
          <a:prstGeom prst="straightConnector1">
            <a:avLst/>
          </a:prstGeom>
          <a:noFill/>
          <a:ln w="63500">
            <a:solidFill>
              <a:srgbClr val="66FF66"/>
            </a:solidFill>
            <a:round/>
            <a:headEnd type="triangle" w="sm" len="med"/>
            <a:tailEnd type="none" w="sm" len="med"/>
          </a:ln>
          <a:effectLst/>
        </p:spPr>
      </p:cxnSp>
      <p:cxnSp>
        <p:nvCxnSpPr>
          <p:cNvPr id="60" name="AutoShape 60"/>
          <p:cNvCxnSpPr>
            <a:cxnSpLocks noChangeShapeType="1"/>
          </p:cNvCxnSpPr>
          <p:nvPr/>
        </p:nvCxnSpPr>
        <p:spPr bwMode="auto">
          <a:xfrm>
            <a:off x="8990330" y="3674555"/>
            <a:ext cx="887413" cy="449262"/>
          </a:xfrm>
          <a:prstGeom prst="straightConnector1">
            <a:avLst/>
          </a:prstGeom>
          <a:noFill/>
          <a:ln w="127000">
            <a:solidFill>
              <a:srgbClr val="66FF66"/>
            </a:solidFill>
            <a:round/>
            <a:headEnd type="triangle" w="sm" len="med"/>
            <a:tailEnd type="none" w="sm" len="med"/>
          </a:ln>
          <a:effectLst/>
        </p:spPr>
      </p:cxnSp>
      <p:cxnSp>
        <p:nvCxnSpPr>
          <p:cNvPr id="61" name="AutoShape 61"/>
          <p:cNvCxnSpPr>
            <a:cxnSpLocks noChangeShapeType="1"/>
          </p:cNvCxnSpPr>
          <p:nvPr/>
        </p:nvCxnSpPr>
        <p:spPr bwMode="auto">
          <a:xfrm flipV="1">
            <a:off x="8977630" y="4798505"/>
            <a:ext cx="885825" cy="450850"/>
          </a:xfrm>
          <a:prstGeom prst="straightConnector1">
            <a:avLst/>
          </a:prstGeom>
          <a:noFill/>
          <a:ln w="63500">
            <a:solidFill>
              <a:srgbClr val="66FF66"/>
            </a:solidFill>
            <a:round/>
            <a:headEnd type="triangle" w="sm" len="med"/>
            <a:tailEnd type="none" w="sm" len="med"/>
          </a:ln>
          <a:effectLst/>
        </p:spPr>
      </p:cxnSp>
      <p:sp>
        <p:nvSpPr>
          <p:cNvPr id="62" name="Text Box 62"/>
          <p:cNvSpPr txBox="1">
            <a:spLocks noChangeArrowheads="1"/>
          </p:cNvSpPr>
          <p:nvPr/>
        </p:nvSpPr>
        <p:spPr bwMode="auto">
          <a:xfrm>
            <a:off x="6855143" y="4471480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66FF66"/>
                </a:solidFill>
                <a:latin typeface="Arial" charset="0"/>
              </a:rPr>
              <a:t>2</a:t>
            </a:r>
          </a:p>
        </p:txBody>
      </p:sp>
      <p:sp>
        <p:nvSpPr>
          <p:cNvPr id="63" name="Text Box 63"/>
          <p:cNvSpPr txBox="1">
            <a:spLocks noChangeArrowheads="1"/>
          </p:cNvSpPr>
          <p:nvPr/>
        </p:nvSpPr>
        <p:spPr bwMode="auto">
          <a:xfrm>
            <a:off x="6455093" y="3526917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66FF66"/>
                </a:solidFill>
                <a:latin typeface="Arial" charset="0"/>
              </a:rPr>
              <a:t>1</a:t>
            </a:r>
          </a:p>
        </p:txBody>
      </p:sp>
      <p:sp>
        <p:nvSpPr>
          <p:cNvPr id="64" name="Text Box 65"/>
          <p:cNvSpPr txBox="1">
            <a:spLocks noChangeArrowheads="1"/>
          </p:cNvSpPr>
          <p:nvPr/>
        </p:nvSpPr>
        <p:spPr bwMode="auto">
          <a:xfrm>
            <a:off x="8375968" y="4331780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66FF66"/>
                </a:solidFill>
                <a:latin typeface="Arial" charset="0"/>
              </a:rPr>
              <a:t>1</a:t>
            </a:r>
          </a:p>
        </p:txBody>
      </p:sp>
      <p:sp>
        <p:nvSpPr>
          <p:cNvPr id="65" name="Text Box 66"/>
          <p:cNvSpPr txBox="1">
            <a:spLocks noChangeArrowheads="1"/>
          </p:cNvSpPr>
          <p:nvPr/>
        </p:nvSpPr>
        <p:spPr bwMode="auto">
          <a:xfrm>
            <a:off x="9052243" y="4192080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66FF66"/>
                </a:solidFill>
                <a:latin typeface="Arial" charset="0"/>
              </a:rPr>
              <a:t>1</a:t>
            </a:r>
          </a:p>
        </p:txBody>
      </p:sp>
      <p:sp>
        <p:nvSpPr>
          <p:cNvPr id="66" name="Text Box 67"/>
          <p:cNvSpPr txBox="1">
            <a:spLocks noChangeArrowheads="1"/>
          </p:cNvSpPr>
          <p:nvPr/>
        </p:nvSpPr>
        <p:spPr bwMode="auto">
          <a:xfrm>
            <a:off x="9358630" y="5014405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66FF66"/>
                </a:solidFill>
                <a:latin typeface="Arial" charset="0"/>
              </a:rPr>
              <a:t>1</a:t>
            </a:r>
          </a:p>
        </p:txBody>
      </p:sp>
      <p:cxnSp>
        <p:nvCxnSpPr>
          <p:cNvPr id="67" name="AutoShape 68"/>
          <p:cNvCxnSpPr>
            <a:cxnSpLocks noChangeShapeType="1"/>
          </p:cNvCxnSpPr>
          <p:nvPr/>
        </p:nvCxnSpPr>
        <p:spPr bwMode="auto">
          <a:xfrm>
            <a:off x="6277293" y="4773105"/>
            <a:ext cx="901700" cy="449262"/>
          </a:xfrm>
          <a:prstGeom prst="straightConnector1">
            <a:avLst/>
          </a:prstGeom>
          <a:noFill/>
          <a:ln w="63500">
            <a:solidFill>
              <a:srgbClr val="CC0000"/>
            </a:solidFill>
            <a:round/>
            <a:headEnd/>
            <a:tailEnd type="triangle" w="sm" len="sm"/>
          </a:ln>
          <a:effectLst/>
        </p:spPr>
      </p:cxnSp>
      <p:cxnSp>
        <p:nvCxnSpPr>
          <p:cNvPr id="68" name="AutoShape 69"/>
          <p:cNvCxnSpPr>
            <a:cxnSpLocks noChangeShapeType="1"/>
          </p:cNvCxnSpPr>
          <p:nvPr/>
        </p:nvCxnSpPr>
        <p:spPr bwMode="auto">
          <a:xfrm flipH="1">
            <a:off x="7534593" y="3819017"/>
            <a:ext cx="1044575" cy="1223963"/>
          </a:xfrm>
          <a:prstGeom prst="straightConnector1">
            <a:avLst/>
          </a:prstGeom>
          <a:noFill/>
          <a:ln w="63500">
            <a:solidFill>
              <a:srgbClr val="CC0000"/>
            </a:solidFill>
            <a:round/>
            <a:headEnd type="triangle" w="sm" len="med"/>
            <a:tailEnd/>
          </a:ln>
          <a:effectLst/>
        </p:spPr>
      </p:cxnSp>
      <p:cxnSp>
        <p:nvCxnSpPr>
          <p:cNvPr id="69" name="AutoShape 70"/>
          <p:cNvCxnSpPr>
            <a:cxnSpLocks noChangeShapeType="1"/>
          </p:cNvCxnSpPr>
          <p:nvPr/>
        </p:nvCxnSpPr>
        <p:spPr bwMode="auto">
          <a:xfrm flipH="1" flipV="1">
            <a:off x="8920480" y="3907917"/>
            <a:ext cx="887413" cy="449263"/>
          </a:xfrm>
          <a:prstGeom prst="straightConnector1">
            <a:avLst/>
          </a:prstGeom>
          <a:noFill/>
          <a:ln w="63500">
            <a:solidFill>
              <a:srgbClr val="CC0000"/>
            </a:solidFill>
            <a:round/>
            <a:headEnd type="triangle" w="sm" len="sm"/>
            <a:tailEnd/>
          </a:ln>
          <a:effectLst/>
        </p:spPr>
      </p:cxnSp>
      <p:cxnSp>
        <p:nvCxnSpPr>
          <p:cNvPr id="70" name="AutoShape 73"/>
          <p:cNvCxnSpPr>
            <a:cxnSpLocks noChangeShapeType="1"/>
          </p:cNvCxnSpPr>
          <p:nvPr/>
        </p:nvCxnSpPr>
        <p:spPr bwMode="auto">
          <a:xfrm flipV="1">
            <a:off x="7734618" y="5139817"/>
            <a:ext cx="901700" cy="1588"/>
          </a:xfrm>
          <a:prstGeom prst="straightConnector1">
            <a:avLst/>
          </a:prstGeom>
          <a:noFill/>
          <a:ln w="63500">
            <a:solidFill>
              <a:srgbClr val="66FF66"/>
            </a:solidFill>
            <a:round/>
            <a:headEnd type="none" w="sm" len="med"/>
            <a:tailEnd type="triangle" w="sm" len="med"/>
          </a:ln>
          <a:effectLst/>
        </p:spPr>
      </p:cxnSp>
      <p:sp>
        <p:nvSpPr>
          <p:cNvPr id="71" name="Text Box 74"/>
          <p:cNvSpPr txBox="1">
            <a:spLocks noChangeArrowheads="1"/>
          </p:cNvSpPr>
          <p:nvPr/>
        </p:nvSpPr>
        <p:spPr bwMode="auto">
          <a:xfrm>
            <a:off x="8071168" y="4795330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66FF66"/>
                </a:solidFill>
                <a:latin typeface="Arial" charset="0"/>
              </a:rPr>
              <a:t>1</a:t>
            </a:r>
          </a:p>
        </p:txBody>
      </p:sp>
      <p:cxnSp>
        <p:nvCxnSpPr>
          <p:cNvPr id="72" name="AutoShape 75"/>
          <p:cNvCxnSpPr>
            <a:cxnSpLocks noChangeShapeType="1"/>
          </p:cNvCxnSpPr>
          <p:nvPr/>
        </p:nvCxnSpPr>
        <p:spPr bwMode="auto">
          <a:xfrm flipV="1">
            <a:off x="7667943" y="3582480"/>
            <a:ext cx="901700" cy="1587"/>
          </a:xfrm>
          <a:prstGeom prst="straightConnector1">
            <a:avLst/>
          </a:prstGeom>
          <a:noFill/>
          <a:ln w="63500">
            <a:solidFill>
              <a:srgbClr val="66FF66"/>
            </a:solidFill>
            <a:round/>
            <a:headEnd type="none" w="sm" len="med"/>
            <a:tailEnd type="triangle" w="sm" len="med"/>
          </a:ln>
          <a:effectLst/>
        </p:spPr>
      </p:cxnSp>
      <p:sp>
        <p:nvSpPr>
          <p:cNvPr id="73" name="Text Box 76"/>
          <p:cNvSpPr txBox="1">
            <a:spLocks noChangeArrowheads="1"/>
          </p:cNvSpPr>
          <p:nvPr/>
        </p:nvSpPr>
        <p:spPr bwMode="auto">
          <a:xfrm>
            <a:off x="7877493" y="3801555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66FF66"/>
                </a:solidFill>
                <a:latin typeface="Arial" charset="0"/>
              </a:rPr>
              <a:t>1</a:t>
            </a:r>
          </a:p>
        </p:txBody>
      </p:sp>
      <p:grpSp>
        <p:nvGrpSpPr>
          <p:cNvPr id="91" name="Group 91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8579327" y="3090514"/>
            <a:ext cx="555149" cy="269875"/>
            <a:chOff x="4492" y="2330"/>
            <a:chExt cx="3497" cy="1700"/>
          </a:xfrm>
        </p:grpSpPr>
        <p:sp>
          <p:nvSpPr>
            <p:cNvPr id="92" name="Freeform 93"/>
            <p:cNvSpPr>
              <a:spLocks/>
            </p:cNvSpPr>
            <p:nvPr/>
          </p:nvSpPr>
          <p:spPr bwMode="auto">
            <a:xfrm>
              <a:off x="4492" y="2444"/>
              <a:ext cx="1371" cy="1161"/>
            </a:xfrm>
            <a:custGeom>
              <a:avLst/>
              <a:gdLst/>
              <a:ahLst/>
              <a:cxnLst>
                <a:cxn ang="0">
                  <a:pos x="1179" y="140"/>
                </a:cxn>
                <a:cxn ang="0">
                  <a:pos x="1213" y="92"/>
                </a:cxn>
                <a:cxn ang="0">
                  <a:pos x="1276" y="61"/>
                </a:cxn>
                <a:cxn ang="0">
                  <a:pos x="1348" y="53"/>
                </a:cxn>
                <a:cxn ang="0">
                  <a:pos x="1369" y="32"/>
                </a:cxn>
                <a:cxn ang="0">
                  <a:pos x="1370" y="12"/>
                </a:cxn>
                <a:cxn ang="0">
                  <a:pos x="1349" y="0"/>
                </a:cxn>
                <a:cxn ang="0">
                  <a:pos x="1185" y="5"/>
                </a:cxn>
                <a:cxn ang="0">
                  <a:pos x="1020" y="0"/>
                </a:cxn>
                <a:cxn ang="0">
                  <a:pos x="1001" y="4"/>
                </a:cxn>
                <a:cxn ang="0">
                  <a:pos x="990" y="34"/>
                </a:cxn>
                <a:cxn ang="0">
                  <a:pos x="1003" y="52"/>
                </a:cxn>
                <a:cxn ang="0">
                  <a:pos x="1048" y="54"/>
                </a:cxn>
                <a:cxn ang="0">
                  <a:pos x="1104" y="72"/>
                </a:cxn>
                <a:cxn ang="0">
                  <a:pos x="1126" y="103"/>
                </a:cxn>
                <a:cxn ang="0">
                  <a:pos x="1130" y="134"/>
                </a:cxn>
                <a:cxn ang="0">
                  <a:pos x="1125" y="163"/>
                </a:cxn>
                <a:cxn ang="0">
                  <a:pos x="576" y="17"/>
                </a:cxn>
                <a:cxn ang="0">
                  <a:pos x="549" y="0"/>
                </a:cxn>
                <a:cxn ang="0">
                  <a:pos x="277" y="4"/>
                </a:cxn>
                <a:cxn ang="0">
                  <a:pos x="266" y="34"/>
                </a:cxn>
                <a:cxn ang="0">
                  <a:pos x="282" y="52"/>
                </a:cxn>
                <a:cxn ang="0">
                  <a:pos x="343" y="53"/>
                </a:cxn>
                <a:cxn ang="0">
                  <a:pos x="395" y="57"/>
                </a:cxn>
                <a:cxn ang="0">
                  <a:pos x="422" y="67"/>
                </a:cxn>
                <a:cxn ang="0">
                  <a:pos x="192" y="1020"/>
                </a:cxn>
                <a:cxn ang="0">
                  <a:pos x="159" y="1068"/>
                </a:cxn>
                <a:cxn ang="0">
                  <a:pos x="95" y="1100"/>
                </a:cxn>
                <a:cxn ang="0">
                  <a:pos x="22" y="1108"/>
                </a:cxn>
                <a:cxn ang="0">
                  <a:pos x="5" y="1119"/>
                </a:cxn>
                <a:cxn ang="0">
                  <a:pos x="2" y="1153"/>
                </a:cxn>
                <a:cxn ang="0">
                  <a:pos x="74" y="1160"/>
                </a:cxn>
                <a:cxn ang="0">
                  <a:pos x="240" y="1157"/>
                </a:cxn>
                <a:cxn ang="0">
                  <a:pos x="356" y="1161"/>
                </a:cxn>
                <a:cxn ang="0">
                  <a:pos x="375" y="1150"/>
                </a:cxn>
                <a:cxn ang="0">
                  <a:pos x="380" y="1118"/>
                </a:cxn>
                <a:cxn ang="0">
                  <a:pos x="359" y="1108"/>
                </a:cxn>
                <a:cxn ang="0">
                  <a:pos x="297" y="1101"/>
                </a:cxn>
                <a:cxn ang="0">
                  <a:pos x="255" y="1077"/>
                </a:cxn>
                <a:cxn ang="0">
                  <a:pos x="241" y="1044"/>
                </a:cxn>
                <a:cxn ang="0">
                  <a:pos x="247" y="994"/>
                </a:cxn>
                <a:cxn ang="0">
                  <a:pos x="469" y="110"/>
                </a:cxn>
                <a:cxn ang="0">
                  <a:pos x="882" y="1128"/>
                </a:cxn>
                <a:cxn ang="0">
                  <a:pos x="900" y="1158"/>
                </a:cxn>
                <a:cxn ang="0">
                  <a:pos x="922" y="1160"/>
                </a:cxn>
                <a:cxn ang="0">
                  <a:pos x="935" y="1140"/>
                </a:cxn>
              </a:cxnLst>
              <a:rect l="0" t="0" r="r" b="b"/>
              <a:pathLst>
                <a:path w="1371" h="1161">
                  <a:moveTo>
                    <a:pt x="1167" y="178"/>
                  </a:moveTo>
                  <a:lnTo>
                    <a:pt x="1172" y="159"/>
                  </a:lnTo>
                  <a:lnTo>
                    <a:pt x="1179" y="140"/>
                  </a:lnTo>
                  <a:lnTo>
                    <a:pt x="1188" y="121"/>
                  </a:lnTo>
                  <a:lnTo>
                    <a:pt x="1199" y="106"/>
                  </a:lnTo>
                  <a:lnTo>
                    <a:pt x="1213" y="92"/>
                  </a:lnTo>
                  <a:lnTo>
                    <a:pt x="1230" y="79"/>
                  </a:lnTo>
                  <a:lnTo>
                    <a:pt x="1251" y="68"/>
                  </a:lnTo>
                  <a:lnTo>
                    <a:pt x="1276" y="61"/>
                  </a:lnTo>
                  <a:lnTo>
                    <a:pt x="1307" y="56"/>
                  </a:lnTo>
                  <a:lnTo>
                    <a:pt x="1343" y="53"/>
                  </a:lnTo>
                  <a:lnTo>
                    <a:pt x="1348" y="53"/>
                  </a:lnTo>
                  <a:lnTo>
                    <a:pt x="1360" y="48"/>
                  </a:lnTo>
                  <a:lnTo>
                    <a:pt x="1365" y="41"/>
                  </a:lnTo>
                  <a:lnTo>
                    <a:pt x="1369" y="32"/>
                  </a:lnTo>
                  <a:lnTo>
                    <a:pt x="1371" y="18"/>
                  </a:lnTo>
                  <a:lnTo>
                    <a:pt x="1371" y="15"/>
                  </a:lnTo>
                  <a:lnTo>
                    <a:pt x="1370" y="12"/>
                  </a:lnTo>
                  <a:lnTo>
                    <a:pt x="1366" y="6"/>
                  </a:lnTo>
                  <a:lnTo>
                    <a:pt x="1360" y="1"/>
                  </a:lnTo>
                  <a:lnTo>
                    <a:pt x="1349" y="0"/>
                  </a:lnTo>
                  <a:lnTo>
                    <a:pt x="1294" y="1"/>
                  </a:lnTo>
                  <a:lnTo>
                    <a:pt x="1240" y="4"/>
                  </a:lnTo>
                  <a:lnTo>
                    <a:pt x="1185" y="5"/>
                  </a:lnTo>
                  <a:lnTo>
                    <a:pt x="1130" y="4"/>
                  </a:lnTo>
                  <a:lnTo>
                    <a:pt x="1074" y="1"/>
                  </a:lnTo>
                  <a:lnTo>
                    <a:pt x="1020" y="0"/>
                  </a:lnTo>
                  <a:lnTo>
                    <a:pt x="1013" y="0"/>
                  </a:lnTo>
                  <a:lnTo>
                    <a:pt x="1007" y="1"/>
                  </a:lnTo>
                  <a:lnTo>
                    <a:pt x="1001" y="4"/>
                  </a:lnTo>
                  <a:lnTo>
                    <a:pt x="995" y="10"/>
                  </a:lnTo>
                  <a:lnTo>
                    <a:pt x="991" y="19"/>
                  </a:lnTo>
                  <a:lnTo>
                    <a:pt x="990" y="34"/>
                  </a:lnTo>
                  <a:lnTo>
                    <a:pt x="991" y="43"/>
                  </a:lnTo>
                  <a:lnTo>
                    <a:pt x="996" y="48"/>
                  </a:lnTo>
                  <a:lnTo>
                    <a:pt x="1003" y="52"/>
                  </a:lnTo>
                  <a:lnTo>
                    <a:pt x="1011" y="52"/>
                  </a:lnTo>
                  <a:lnTo>
                    <a:pt x="1020" y="53"/>
                  </a:lnTo>
                  <a:lnTo>
                    <a:pt x="1048" y="54"/>
                  </a:lnTo>
                  <a:lnTo>
                    <a:pt x="1070" y="58"/>
                  </a:lnTo>
                  <a:lnTo>
                    <a:pt x="1089" y="65"/>
                  </a:lnTo>
                  <a:lnTo>
                    <a:pt x="1104" y="72"/>
                  </a:lnTo>
                  <a:lnTo>
                    <a:pt x="1114" y="81"/>
                  </a:lnTo>
                  <a:lnTo>
                    <a:pt x="1121" y="92"/>
                  </a:lnTo>
                  <a:lnTo>
                    <a:pt x="1126" y="103"/>
                  </a:lnTo>
                  <a:lnTo>
                    <a:pt x="1128" y="115"/>
                  </a:lnTo>
                  <a:lnTo>
                    <a:pt x="1130" y="127"/>
                  </a:lnTo>
                  <a:lnTo>
                    <a:pt x="1130" y="134"/>
                  </a:lnTo>
                  <a:lnTo>
                    <a:pt x="1127" y="145"/>
                  </a:lnTo>
                  <a:lnTo>
                    <a:pt x="1126" y="156"/>
                  </a:lnTo>
                  <a:lnTo>
                    <a:pt x="1125" y="163"/>
                  </a:lnTo>
                  <a:lnTo>
                    <a:pt x="943" y="919"/>
                  </a:lnTo>
                  <a:lnTo>
                    <a:pt x="583" y="32"/>
                  </a:lnTo>
                  <a:lnTo>
                    <a:pt x="576" y="17"/>
                  </a:lnTo>
                  <a:lnTo>
                    <a:pt x="569" y="8"/>
                  </a:lnTo>
                  <a:lnTo>
                    <a:pt x="562" y="3"/>
                  </a:lnTo>
                  <a:lnTo>
                    <a:pt x="549" y="0"/>
                  </a:lnTo>
                  <a:lnTo>
                    <a:pt x="298" y="0"/>
                  </a:lnTo>
                  <a:lnTo>
                    <a:pt x="286" y="1"/>
                  </a:lnTo>
                  <a:lnTo>
                    <a:pt x="277" y="4"/>
                  </a:lnTo>
                  <a:lnTo>
                    <a:pt x="271" y="10"/>
                  </a:lnTo>
                  <a:lnTo>
                    <a:pt x="267" y="19"/>
                  </a:lnTo>
                  <a:lnTo>
                    <a:pt x="266" y="34"/>
                  </a:lnTo>
                  <a:lnTo>
                    <a:pt x="267" y="43"/>
                  </a:lnTo>
                  <a:lnTo>
                    <a:pt x="272" y="48"/>
                  </a:lnTo>
                  <a:lnTo>
                    <a:pt x="282" y="52"/>
                  </a:lnTo>
                  <a:lnTo>
                    <a:pt x="294" y="52"/>
                  </a:lnTo>
                  <a:lnTo>
                    <a:pt x="310" y="53"/>
                  </a:lnTo>
                  <a:lnTo>
                    <a:pt x="343" y="53"/>
                  </a:lnTo>
                  <a:lnTo>
                    <a:pt x="360" y="54"/>
                  </a:lnTo>
                  <a:lnTo>
                    <a:pt x="378" y="56"/>
                  </a:lnTo>
                  <a:lnTo>
                    <a:pt x="395" y="57"/>
                  </a:lnTo>
                  <a:lnTo>
                    <a:pt x="408" y="59"/>
                  </a:lnTo>
                  <a:lnTo>
                    <a:pt x="418" y="63"/>
                  </a:lnTo>
                  <a:lnTo>
                    <a:pt x="422" y="67"/>
                  </a:lnTo>
                  <a:lnTo>
                    <a:pt x="204" y="981"/>
                  </a:lnTo>
                  <a:lnTo>
                    <a:pt x="199" y="1001"/>
                  </a:lnTo>
                  <a:lnTo>
                    <a:pt x="192" y="1020"/>
                  </a:lnTo>
                  <a:lnTo>
                    <a:pt x="183" y="1037"/>
                  </a:lnTo>
                  <a:lnTo>
                    <a:pt x="173" y="1054"/>
                  </a:lnTo>
                  <a:lnTo>
                    <a:pt x="159" y="1068"/>
                  </a:lnTo>
                  <a:lnTo>
                    <a:pt x="142" y="1081"/>
                  </a:lnTo>
                  <a:lnTo>
                    <a:pt x="121" y="1091"/>
                  </a:lnTo>
                  <a:lnTo>
                    <a:pt x="95" y="1100"/>
                  </a:lnTo>
                  <a:lnTo>
                    <a:pt x="64" y="1105"/>
                  </a:lnTo>
                  <a:lnTo>
                    <a:pt x="28" y="1108"/>
                  </a:lnTo>
                  <a:lnTo>
                    <a:pt x="22" y="1108"/>
                  </a:lnTo>
                  <a:lnTo>
                    <a:pt x="16" y="1109"/>
                  </a:lnTo>
                  <a:lnTo>
                    <a:pt x="11" y="1113"/>
                  </a:lnTo>
                  <a:lnTo>
                    <a:pt x="5" y="1119"/>
                  </a:lnTo>
                  <a:lnTo>
                    <a:pt x="1" y="1128"/>
                  </a:lnTo>
                  <a:lnTo>
                    <a:pt x="0" y="1143"/>
                  </a:lnTo>
                  <a:lnTo>
                    <a:pt x="2" y="1153"/>
                  </a:lnTo>
                  <a:lnTo>
                    <a:pt x="10" y="1158"/>
                  </a:lnTo>
                  <a:lnTo>
                    <a:pt x="21" y="1161"/>
                  </a:lnTo>
                  <a:lnTo>
                    <a:pt x="74" y="1160"/>
                  </a:lnTo>
                  <a:lnTo>
                    <a:pt x="130" y="1157"/>
                  </a:lnTo>
                  <a:lnTo>
                    <a:pt x="184" y="1156"/>
                  </a:lnTo>
                  <a:lnTo>
                    <a:pt x="240" y="1157"/>
                  </a:lnTo>
                  <a:lnTo>
                    <a:pt x="297" y="1160"/>
                  </a:lnTo>
                  <a:lnTo>
                    <a:pt x="351" y="1161"/>
                  </a:lnTo>
                  <a:lnTo>
                    <a:pt x="356" y="1161"/>
                  </a:lnTo>
                  <a:lnTo>
                    <a:pt x="362" y="1160"/>
                  </a:lnTo>
                  <a:lnTo>
                    <a:pt x="370" y="1157"/>
                  </a:lnTo>
                  <a:lnTo>
                    <a:pt x="375" y="1150"/>
                  </a:lnTo>
                  <a:lnTo>
                    <a:pt x="380" y="1141"/>
                  </a:lnTo>
                  <a:lnTo>
                    <a:pt x="381" y="1127"/>
                  </a:lnTo>
                  <a:lnTo>
                    <a:pt x="380" y="1118"/>
                  </a:lnTo>
                  <a:lnTo>
                    <a:pt x="375" y="1113"/>
                  </a:lnTo>
                  <a:lnTo>
                    <a:pt x="367" y="1110"/>
                  </a:lnTo>
                  <a:lnTo>
                    <a:pt x="359" y="1108"/>
                  </a:lnTo>
                  <a:lnTo>
                    <a:pt x="349" y="1108"/>
                  </a:lnTo>
                  <a:lnTo>
                    <a:pt x="320" y="1105"/>
                  </a:lnTo>
                  <a:lnTo>
                    <a:pt x="297" y="1101"/>
                  </a:lnTo>
                  <a:lnTo>
                    <a:pt x="278" y="1095"/>
                  </a:lnTo>
                  <a:lnTo>
                    <a:pt x="265" y="1087"/>
                  </a:lnTo>
                  <a:lnTo>
                    <a:pt x="255" y="1077"/>
                  </a:lnTo>
                  <a:lnTo>
                    <a:pt x="247" y="1066"/>
                  </a:lnTo>
                  <a:lnTo>
                    <a:pt x="244" y="1056"/>
                  </a:lnTo>
                  <a:lnTo>
                    <a:pt x="241" y="1044"/>
                  </a:lnTo>
                  <a:lnTo>
                    <a:pt x="241" y="1022"/>
                  </a:lnTo>
                  <a:lnTo>
                    <a:pt x="244" y="1010"/>
                  </a:lnTo>
                  <a:lnTo>
                    <a:pt x="247" y="994"/>
                  </a:lnTo>
                  <a:lnTo>
                    <a:pt x="463" y="97"/>
                  </a:lnTo>
                  <a:lnTo>
                    <a:pt x="466" y="103"/>
                  </a:lnTo>
                  <a:lnTo>
                    <a:pt x="469" y="110"/>
                  </a:lnTo>
                  <a:lnTo>
                    <a:pt x="473" y="116"/>
                  </a:lnTo>
                  <a:lnTo>
                    <a:pt x="477" y="127"/>
                  </a:lnTo>
                  <a:lnTo>
                    <a:pt x="882" y="1128"/>
                  </a:lnTo>
                  <a:lnTo>
                    <a:pt x="888" y="1143"/>
                  </a:lnTo>
                  <a:lnTo>
                    <a:pt x="893" y="1152"/>
                  </a:lnTo>
                  <a:lnTo>
                    <a:pt x="900" y="1158"/>
                  </a:lnTo>
                  <a:lnTo>
                    <a:pt x="906" y="1161"/>
                  </a:lnTo>
                  <a:lnTo>
                    <a:pt x="913" y="1161"/>
                  </a:lnTo>
                  <a:lnTo>
                    <a:pt x="922" y="1160"/>
                  </a:lnTo>
                  <a:lnTo>
                    <a:pt x="928" y="1157"/>
                  </a:lnTo>
                  <a:lnTo>
                    <a:pt x="932" y="1150"/>
                  </a:lnTo>
                  <a:lnTo>
                    <a:pt x="935" y="1140"/>
                  </a:lnTo>
                  <a:lnTo>
                    <a:pt x="939" y="1125"/>
                  </a:lnTo>
                  <a:lnTo>
                    <a:pt x="1167" y="17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93" name="Freeform 94"/>
            <p:cNvSpPr>
              <a:spLocks/>
            </p:cNvSpPr>
            <p:nvPr/>
          </p:nvSpPr>
          <p:spPr bwMode="auto">
            <a:xfrm>
              <a:off x="6076" y="2330"/>
              <a:ext cx="377" cy="1700"/>
            </a:xfrm>
            <a:custGeom>
              <a:avLst/>
              <a:gdLst/>
              <a:ahLst/>
              <a:cxnLst>
                <a:cxn ang="0">
                  <a:pos x="377" y="1681"/>
                </a:cxn>
                <a:cxn ang="0">
                  <a:pos x="374" y="1673"/>
                </a:cxn>
                <a:cxn ang="0">
                  <a:pos x="350" y="1646"/>
                </a:cxn>
                <a:cxn ang="0">
                  <a:pos x="266" y="1540"/>
                </a:cxn>
                <a:cxn ang="0">
                  <a:pos x="203" y="1422"/>
                </a:cxn>
                <a:cxn ang="0">
                  <a:pos x="156" y="1297"/>
                </a:cxn>
                <a:cxn ang="0">
                  <a:pos x="124" y="1168"/>
                </a:cxn>
                <a:cxn ang="0">
                  <a:pos x="104" y="1037"/>
                </a:cxn>
                <a:cxn ang="0">
                  <a:pos x="95" y="910"/>
                </a:cxn>
                <a:cxn ang="0">
                  <a:pos x="95" y="776"/>
                </a:cxn>
                <a:cxn ang="0">
                  <a:pos x="108" y="630"/>
                </a:cxn>
                <a:cxn ang="0">
                  <a:pos x="132" y="486"/>
                </a:cxn>
                <a:cxn ang="0">
                  <a:pos x="173" y="349"/>
                </a:cxn>
                <a:cxn ang="0">
                  <a:pos x="231" y="220"/>
                </a:cxn>
                <a:cxn ang="0">
                  <a:pos x="309" y="101"/>
                </a:cxn>
                <a:cxn ang="0">
                  <a:pos x="366" y="35"/>
                </a:cxn>
                <a:cxn ang="0">
                  <a:pos x="376" y="23"/>
                </a:cxn>
                <a:cxn ang="0">
                  <a:pos x="377" y="12"/>
                </a:cxn>
                <a:cxn ang="0">
                  <a:pos x="374" y="4"/>
                </a:cxn>
                <a:cxn ang="0">
                  <a:pos x="366" y="0"/>
                </a:cxn>
                <a:cxn ang="0">
                  <a:pos x="355" y="3"/>
                </a:cxn>
                <a:cxn ang="0">
                  <a:pos x="332" y="18"/>
                </a:cxn>
                <a:cxn ang="0">
                  <a:pos x="296" y="51"/>
                </a:cxn>
                <a:cxn ang="0">
                  <a:pos x="250" y="98"/>
                </a:cxn>
                <a:cxn ang="0">
                  <a:pos x="200" y="160"/>
                </a:cxn>
                <a:cxn ang="0">
                  <a:pos x="150" y="239"/>
                </a:cxn>
                <a:cxn ang="0">
                  <a:pos x="103" y="331"/>
                </a:cxn>
                <a:cxn ang="0">
                  <a:pos x="46" y="491"/>
                </a:cxn>
                <a:cxn ang="0">
                  <a:pos x="15" y="645"/>
                </a:cxn>
                <a:cxn ang="0">
                  <a:pos x="1" y="786"/>
                </a:cxn>
                <a:cxn ang="0">
                  <a:pos x="1" y="902"/>
                </a:cxn>
                <a:cxn ang="0">
                  <a:pos x="11" y="1025"/>
                </a:cxn>
                <a:cxn ang="0">
                  <a:pos x="35" y="1162"/>
                </a:cxn>
                <a:cxn ang="0">
                  <a:pos x="77" y="1307"/>
                </a:cxn>
                <a:cxn ang="0">
                  <a:pos x="132" y="1431"/>
                </a:cxn>
                <a:cxn ang="0">
                  <a:pos x="186" y="1519"/>
                </a:cxn>
                <a:cxn ang="0">
                  <a:pos x="240" y="1589"/>
                </a:cxn>
                <a:cxn ang="0">
                  <a:pos x="288" y="1643"/>
                </a:cxn>
                <a:cxn ang="0">
                  <a:pos x="329" y="1679"/>
                </a:cxn>
                <a:cxn ang="0">
                  <a:pos x="355" y="1698"/>
                </a:cxn>
                <a:cxn ang="0">
                  <a:pos x="366" y="1700"/>
                </a:cxn>
                <a:cxn ang="0">
                  <a:pos x="374" y="1696"/>
                </a:cxn>
                <a:cxn ang="0">
                  <a:pos x="377" y="1689"/>
                </a:cxn>
              </a:cxnLst>
              <a:rect l="0" t="0" r="r" b="b"/>
              <a:pathLst>
                <a:path w="377" h="1700">
                  <a:moveTo>
                    <a:pt x="377" y="1683"/>
                  </a:moveTo>
                  <a:lnTo>
                    <a:pt x="377" y="1681"/>
                  </a:lnTo>
                  <a:lnTo>
                    <a:pt x="376" y="1677"/>
                  </a:lnTo>
                  <a:lnTo>
                    <a:pt x="374" y="1673"/>
                  </a:lnTo>
                  <a:lnTo>
                    <a:pt x="370" y="1667"/>
                  </a:lnTo>
                  <a:lnTo>
                    <a:pt x="350" y="1646"/>
                  </a:lnTo>
                  <a:lnTo>
                    <a:pt x="306" y="1594"/>
                  </a:lnTo>
                  <a:lnTo>
                    <a:pt x="266" y="1540"/>
                  </a:lnTo>
                  <a:lnTo>
                    <a:pt x="233" y="1482"/>
                  </a:lnTo>
                  <a:lnTo>
                    <a:pt x="203" y="1422"/>
                  </a:lnTo>
                  <a:lnTo>
                    <a:pt x="177" y="1360"/>
                  </a:lnTo>
                  <a:lnTo>
                    <a:pt x="156" y="1297"/>
                  </a:lnTo>
                  <a:lnTo>
                    <a:pt x="137" y="1232"/>
                  </a:lnTo>
                  <a:lnTo>
                    <a:pt x="124" y="1168"/>
                  </a:lnTo>
                  <a:lnTo>
                    <a:pt x="113" y="1103"/>
                  </a:lnTo>
                  <a:lnTo>
                    <a:pt x="104" y="1037"/>
                  </a:lnTo>
                  <a:lnTo>
                    <a:pt x="99" y="974"/>
                  </a:lnTo>
                  <a:lnTo>
                    <a:pt x="95" y="910"/>
                  </a:lnTo>
                  <a:lnTo>
                    <a:pt x="94" y="849"/>
                  </a:lnTo>
                  <a:lnTo>
                    <a:pt x="95" y="776"/>
                  </a:lnTo>
                  <a:lnTo>
                    <a:pt x="100" y="702"/>
                  </a:lnTo>
                  <a:lnTo>
                    <a:pt x="108" y="630"/>
                  </a:lnTo>
                  <a:lnTo>
                    <a:pt x="117" y="557"/>
                  </a:lnTo>
                  <a:lnTo>
                    <a:pt x="132" y="486"/>
                  </a:lnTo>
                  <a:lnTo>
                    <a:pt x="151" y="416"/>
                  </a:lnTo>
                  <a:lnTo>
                    <a:pt x="173" y="349"/>
                  </a:lnTo>
                  <a:lnTo>
                    <a:pt x="199" y="283"/>
                  </a:lnTo>
                  <a:lnTo>
                    <a:pt x="231" y="220"/>
                  </a:lnTo>
                  <a:lnTo>
                    <a:pt x="267" y="158"/>
                  </a:lnTo>
                  <a:lnTo>
                    <a:pt x="309" y="101"/>
                  </a:lnTo>
                  <a:lnTo>
                    <a:pt x="356" y="45"/>
                  </a:lnTo>
                  <a:lnTo>
                    <a:pt x="366" y="35"/>
                  </a:lnTo>
                  <a:lnTo>
                    <a:pt x="374" y="29"/>
                  </a:lnTo>
                  <a:lnTo>
                    <a:pt x="376" y="23"/>
                  </a:lnTo>
                  <a:lnTo>
                    <a:pt x="377" y="20"/>
                  </a:lnTo>
                  <a:lnTo>
                    <a:pt x="377" y="12"/>
                  </a:lnTo>
                  <a:lnTo>
                    <a:pt x="376" y="7"/>
                  </a:lnTo>
                  <a:lnTo>
                    <a:pt x="374" y="4"/>
                  </a:lnTo>
                  <a:lnTo>
                    <a:pt x="370" y="1"/>
                  </a:lnTo>
                  <a:lnTo>
                    <a:pt x="366" y="0"/>
                  </a:lnTo>
                  <a:lnTo>
                    <a:pt x="361" y="0"/>
                  </a:lnTo>
                  <a:lnTo>
                    <a:pt x="355" y="3"/>
                  </a:lnTo>
                  <a:lnTo>
                    <a:pt x="345" y="8"/>
                  </a:lnTo>
                  <a:lnTo>
                    <a:pt x="332" y="18"/>
                  </a:lnTo>
                  <a:lnTo>
                    <a:pt x="314" y="32"/>
                  </a:lnTo>
                  <a:lnTo>
                    <a:pt x="296" y="51"/>
                  </a:lnTo>
                  <a:lnTo>
                    <a:pt x="273" y="73"/>
                  </a:lnTo>
                  <a:lnTo>
                    <a:pt x="250" y="98"/>
                  </a:lnTo>
                  <a:lnTo>
                    <a:pt x="225" y="128"/>
                  </a:lnTo>
                  <a:lnTo>
                    <a:pt x="200" y="160"/>
                  </a:lnTo>
                  <a:lnTo>
                    <a:pt x="174" y="198"/>
                  </a:lnTo>
                  <a:lnTo>
                    <a:pt x="150" y="239"/>
                  </a:lnTo>
                  <a:lnTo>
                    <a:pt x="126" y="283"/>
                  </a:lnTo>
                  <a:lnTo>
                    <a:pt x="103" y="331"/>
                  </a:lnTo>
                  <a:lnTo>
                    <a:pt x="70" y="411"/>
                  </a:lnTo>
                  <a:lnTo>
                    <a:pt x="46" y="491"/>
                  </a:lnTo>
                  <a:lnTo>
                    <a:pt x="27" y="569"/>
                  </a:lnTo>
                  <a:lnTo>
                    <a:pt x="15" y="645"/>
                  </a:lnTo>
                  <a:lnTo>
                    <a:pt x="6" y="718"/>
                  </a:lnTo>
                  <a:lnTo>
                    <a:pt x="1" y="786"/>
                  </a:lnTo>
                  <a:lnTo>
                    <a:pt x="0" y="849"/>
                  </a:lnTo>
                  <a:lnTo>
                    <a:pt x="1" y="902"/>
                  </a:lnTo>
                  <a:lnTo>
                    <a:pt x="5" y="962"/>
                  </a:lnTo>
                  <a:lnTo>
                    <a:pt x="11" y="1025"/>
                  </a:lnTo>
                  <a:lnTo>
                    <a:pt x="20" y="1093"/>
                  </a:lnTo>
                  <a:lnTo>
                    <a:pt x="35" y="1162"/>
                  </a:lnTo>
                  <a:lnTo>
                    <a:pt x="53" y="1235"/>
                  </a:lnTo>
                  <a:lnTo>
                    <a:pt x="77" y="1307"/>
                  </a:lnTo>
                  <a:lnTo>
                    <a:pt x="108" y="1381"/>
                  </a:lnTo>
                  <a:lnTo>
                    <a:pt x="132" y="1431"/>
                  </a:lnTo>
                  <a:lnTo>
                    <a:pt x="160" y="1476"/>
                  </a:lnTo>
                  <a:lnTo>
                    <a:pt x="186" y="1519"/>
                  </a:lnTo>
                  <a:lnTo>
                    <a:pt x="213" y="1557"/>
                  </a:lnTo>
                  <a:lnTo>
                    <a:pt x="240" y="1589"/>
                  </a:lnTo>
                  <a:lnTo>
                    <a:pt x="265" y="1619"/>
                  </a:lnTo>
                  <a:lnTo>
                    <a:pt x="288" y="1643"/>
                  </a:lnTo>
                  <a:lnTo>
                    <a:pt x="310" y="1664"/>
                  </a:lnTo>
                  <a:lnTo>
                    <a:pt x="329" y="1679"/>
                  </a:lnTo>
                  <a:lnTo>
                    <a:pt x="344" y="1691"/>
                  </a:lnTo>
                  <a:lnTo>
                    <a:pt x="355" y="1698"/>
                  </a:lnTo>
                  <a:lnTo>
                    <a:pt x="361" y="1700"/>
                  </a:lnTo>
                  <a:lnTo>
                    <a:pt x="366" y="1700"/>
                  </a:lnTo>
                  <a:lnTo>
                    <a:pt x="370" y="1698"/>
                  </a:lnTo>
                  <a:lnTo>
                    <a:pt x="374" y="1696"/>
                  </a:lnTo>
                  <a:lnTo>
                    <a:pt x="376" y="1692"/>
                  </a:lnTo>
                  <a:lnTo>
                    <a:pt x="377" y="1689"/>
                  </a:lnTo>
                  <a:lnTo>
                    <a:pt x="377" y="168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94" name="Freeform 95"/>
            <p:cNvSpPr>
              <a:spLocks/>
            </p:cNvSpPr>
            <p:nvPr/>
          </p:nvSpPr>
          <p:spPr bwMode="auto">
            <a:xfrm>
              <a:off x="6634" y="2406"/>
              <a:ext cx="812" cy="1548"/>
            </a:xfrm>
            <a:custGeom>
              <a:avLst/>
              <a:gdLst/>
              <a:ahLst/>
              <a:cxnLst>
                <a:cxn ang="0">
                  <a:pos x="678" y="518"/>
                </a:cxn>
                <a:cxn ang="0">
                  <a:pos x="698" y="499"/>
                </a:cxn>
                <a:cxn ang="0">
                  <a:pos x="692" y="470"/>
                </a:cxn>
                <a:cxn ang="0">
                  <a:pos x="521" y="466"/>
                </a:cxn>
                <a:cxn ang="0">
                  <a:pos x="533" y="393"/>
                </a:cxn>
                <a:cxn ang="0">
                  <a:pos x="542" y="344"/>
                </a:cxn>
                <a:cxn ang="0">
                  <a:pos x="554" y="272"/>
                </a:cxn>
                <a:cxn ang="0">
                  <a:pos x="566" y="215"/>
                </a:cxn>
                <a:cxn ang="0">
                  <a:pos x="585" y="122"/>
                </a:cxn>
                <a:cxn ang="0">
                  <a:pos x="604" y="78"/>
                </a:cxn>
                <a:cxn ang="0">
                  <a:pos x="651" y="41"/>
                </a:cxn>
                <a:cxn ang="0">
                  <a:pos x="692" y="39"/>
                </a:cxn>
                <a:cxn ang="0">
                  <a:pos x="750" y="68"/>
                </a:cxn>
                <a:cxn ang="0">
                  <a:pos x="691" y="94"/>
                </a:cxn>
                <a:cxn ang="0">
                  <a:pos x="666" y="136"/>
                </a:cxn>
                <a:cxn ang="0">
                  <a:pos x="665" y="178"/>
                </a:cxn>
                <a:cxn ang="0">
                  <a:pos x="693" y="212"/>
                </a:cxn>
                <a:cxn ang="0">
                  <a:pos x="741" y="218"/>
                </a:cxn>
                <a:cxn ang="0">
                  <a:pos x="790" y="185"/>
                </a:cxn>
                <a:cxn ang="0">
                  <a:pos x="812" y="118"/>
                </a:cxn>
                <a:cxn ang="0">
                  <a:pos x="790" y="52"/>
                </a:cxn>
                <a:cxn ang="0">
                  <a:pos x="736" y="13"/>
                </a:cxn>
                <a:cxn ang="0">
                  <a:pos x="671" y="0"/>
                </a:cxn>
                <a:cxn ang="0">
                  <a:pos x="616" y="9"/>
                </a:cxn>
                <a:cxn ang="0">
                  <a:pos x="554" y="44"/>
                </a:cxn>
                <a:cxn ang="0">
                  <a:pos x="495" y="121"/>
                </a:cxn>
                <a:cxn ang="0">
                  <a:pos x="460" y="209"/>
                </a:cxn>
                <a:cxn ang="0">
                  <a:pos x="454" y="237"/>
                </a:cxn>
                <a:cxn ang="0">
                  <a:pos x="443" y="285"/>
                </a:cxn>
                <a:cxn ang="0">
                  <a:pos x="427" y="374"/>
                </a:cxn>
                <a:cxn ang="0">
                  <a:pos x="283" y="466"/>
                </a:cxn>
                <a:cxn ang="0">
                  <a:pos x="255" y="476"/>
                </a:cxn>
                <a:cxn ang="0">
                  <a:pos x="250" y="509"/>
                </a:cxn>
                <a:cxn ang="0">
                  <a:pos x="277" y="519"/>
                </a:cxn>
                <a:cxn ang="0">
                  <a:pos x="272" y="1231"/>
                </a:cxn>
                <a:cxn ang="0">
                  <a:pos x="249" y="1346"/>
                </a:cxn>
                <a:cxn ang="0">
                  <a:pos x="218" y="1439"/>
                </a:cxn>
                <a:cxn ang="0">
                  <a:pos x="176" y="1497"/>
                </a:cxn>
                <a:cxn ang="0">
                  <a:pos x="130" y="1510"/>
                </a:cxn>
                <a:cxn ang="0">
                  <a:pos x="79" y="1495"/>
                </a:cxn>
                <a:cxn ang="0">
                  <a:pos x="101" y="1469"/>
                </a:cxn>
                <a:cxn ang="0">
                  <a:pos x="136" y="1434"/>
                </a:cxn>
                <a:cxn ang="0">
                  <a:pos x="149" y="1397"/>
                </a:cxn>
                <a:cxn ang="0">
                  <a:pos x="141" y="1355"/>
                </a:cxn>
                <a:cxn ang="0">
                  <a:pos x="104" y="1329"/>
                </a:cxn>
                <a:cxn ang="0">
                  <a:pos x="53" y="1337"/>
                </a:cxn>
                <a:cxn ang="0">
                  <a:pos x="10" y="1381"/>
                </a:cxn>
                <a:cxn ang="0">
                  <a:pos x="2" y="1455"/>
                </a:cxn>
                <a:cxn ang="0">
                  <a:pos x="36" y="1510"/>
                </a:cxn>
                <a:cxn ang="0">
                  <a:pos x="94" y="1541"/>
                </a:cxn>
                <a:cxn ang="0">
                  <a:pos x="167" y="1544"/>
                </a:cxn>
                <a:cxn ang="0">
                  <a:pos x="241" y="1500"/>
                </a:cxn>
                <a:cxn ang="0">
                  <a:pos x="297" y="1429"/>
                </a:cxn>
                <a:cxn ang="0">
                  <a:pos x="334" y="1354"/>
                </a:cxn>
                <a:cxn ang="0">
                  <a:pos x="369" y="1253"/>
                </a:cxn>
                <a:cxn ang="0">
                  <a:pos x="394" y="1152"/>
                </a:cxn>
                <a:cxn ang="0">
                  <a:pos x="410" y="1079"/>
                </a:cxn>
                <a:cxn ang="0">
                  <a:pos x="511" y="519"/>
                </a:cxn>
              </a:cxnLst>
              <a:rect l="0" t="0" r="r" b="b"/>
              <a:pathLst>
                <a:path w="812" h="1548">
                  <a:moveTo>
                    <a:pt x="511" y="519"/>
                  </a:moveTo>
                  <a:lnTo>
                    <a:pt x="666" y="519"/>
                  </a:lnTo>
                  <a:lnTo>
                    <a:pt x="678" y="518"/>
                  </a:lnTo>
                  <a:lnTo>
                    <a:pt x="687" y="515"/>
                  </a:lnTo>
                  <a:lnTo>
                    <a:pt x="694" y="509"/>
                  </a:lnTo>
                  <a:lnTo>
                    <a:pt x="698" y="499"/>
                  </a:lnTo>
                  <a:lnTo>
                    <a:pt x="699" y="485"/>
                  </a:lnTo>
                  <a:lnTo>
                    <a:pt x="698" y="476"/>
                  </a:lnTo>
                  <a:lnTo>
                    <a:pt x="692" y="470"/>
                  </a:lnTo>
                  <a:lnTo>
                    <a:pt x="683" y="467"/>
                  </a:lnTo>
                  <a:lnTo>
                    <a:pt x="671" y="466"/>
                  </a:lnTo>
                  <a:lnTo>
                    <a:pt x="521" y="466"/>
                  </a:lnTo>
                  <a:lnTo>
                    <a:pt x="526" y="436"/>
                  </a:lnTo>
                  <a:lnTo>
                    <a:pt x="530" y="413"/>
                  </a:lnTo>
                  <a:lnTo>
                    <a:pt x="533" y="393"/>
                  </a:lnTo>
                  <a:lnTo>
                    <a:pt x="536" y="377"/>
                  </a:lnTo>
                  <a:lnTo>
                    <a:pt x="538" y="361"/>
                  </a:lnTo>
                  <a:lnTo>
                    <a:pt x="542" y="344"/>
                  </a:lnTo>
                  <a:lnTo>
                    <a:pt x="545" y="325"/>
                  </a:lnTo>
                  <a:lnTo>
                    <a:pt x="549" y="302"/>
                  </a:lnTo>
                  <a:lnTo>
                    <a:pt x="554" y="272"/>
                  </a:lnTo>
                  <a:lnTo>
                    <a:pt x="557" y="258"/>
                  </a:lnTo>
                  <a:lnTo>
                    <a:pt x="561" y="238"/>
                  </a:lnTo>
                  <a:lnTo>
                    <a:pt x="566" y="215"/>
                  </a:lnTo>
                  <a:lnTo>
                    <a:pt x="575" y="166"/>
                  </a:lnTo>
                  <a:lnTo>
                    <a:pt x="580" y="143"/>
                  </a:lnTo>
                  <a:lnTo>
                    <a:pt x="585" y="122"/>
                  </a:lnTo>
                  <a:lnTo>
                    <a:pt x="590" y="105"/>
                  </a:lnTo>
                  <a:lnTo>
                    <a:pt x="594" y="96"/>
                  </a:lnTo>
                  <a:lnTo>
                    <a:pt x="604" y="78"/>
                  </a:lnTo>
                  <a:lnTo>
                    <a:pt x="618" y="61"/>
                  </a:lnTo>
                  <a:lnTo>
                    <a:pt x="632" y="48"/>
                  </a:lnTo>
                  <a:lnTo>
                    <a:pt x="651" y="41"/>
                  </a:lnTo>
                  <a:lnTo>
                    <a:pt x="671" y="38"/>
                  </a:lnTo>
                  <a:lnTo>
                    <a:pt x="678" y="38"/>
                  </a:lnTo>
                  <a:lnTo>
                    <a:pt x="692" y="39"/>
                  </a:lnTo>
                  <a:lnTo>
                    <a:pt x="710" y="44"/>
                  </a:lnTo>
                  <a:lnTo>
                    <a:pt x="730" y="53"/>
                  </a:lnTo>
                  <a:lnTo>
                    <a:pt x="750" y="68"/>
                  </a:lnTo>
                  <a:lnTo>
                    <a:pt x="725" y="73"/>
                  </a:lnTo>
                  <a:lnTo>
                    <a:pt x="705" y="82"/>
                  </a:lnTo>
                  <a:lnTo>
                    <a:pt x="691" y="94"/>
                  </a:lnTo>
                  <a:lnTo>
                    <a:pt x="679" y="108"/>
                  </a:lnTo>
                  <a:lnTo>
                    <a:pt x="671" y="122"/>
                  </a:lnTo>
                  <a:lnTo>
                    <a:pt x="666" y="136"/>
                  </a:lnTo>
                  <a:lnTo>
                    <a:pt x="663" y="149"/>
                  </a:lnTo>
                  <a:lnTo>
                    <a:pt x="662" y="159"/>
                  </a:lnTo>
                  <a:lnTo>
                    <a:pt x="665" y="178"/>
                  </a:lnTo>
                  <a:lnTo>
                    <a:pt x="671" y="193"/>
                  </a:lnTo>
                  <a:lnTo>
                    <a:pt x="681" y="205"/>
                  </a:lnTo>
                  <a:lnTo>
                    <a:pt x="693" y="212"/>
                  </a:lnTo>
                  <a:lnTo>
                    <a:pt x="707" y="218"/>
                  </a:lnTo>
                  <a:lnTo>
                    <a:pt x="723" y="220"/>
                  </a:lnTo>
                  <a:lnTo>
                    <a:pt x="741" y="218"/>
                  </a:lnTo>
                  <a:lnTo>
                    <a:pt x="759" y="211"/>
                  </a:lnTo>
                  <a:lnTo>
                    <a:pt x="775" y="200"/>
                  </a:lnTo>
                  <a:lnTo>
                    <a:pt x="790" y="185"/>
                  </a:lnTo>
                  <a:lnTo>
                    <a:pt x="802" y="166"/>
                  </a:lnTo>
                  <a:lnTo>
                    <a:pt x="809" y="144"/>
                  </a:lnTo>
                  <a:lnTo>
                    <a:pt x="812" y="118"/>
                  </a:lnTo>
                  <a:lnTo>
                    <a:pt x="809" y="94"/>
                  </a:lnTo>
                  <a:lnTo>
                    <a:pt x="802" y="72"/>
                  </a:lnTo>
                  <a:lnTo>
                    <a:pt x="790" y="52"/>
                  </a:lnTo>
                  <a:lnTo>
                    <a:pt x="775" y="37"/>
                  </a:lnTo>
                  <a:lnTo>
                    <a:pt x="756" y="24"/>
                  </a:lnTo>
                  <a:lnTo>
                    <a:pt x="736" y="13"/>
                  </a:lnTo>
                  <a:lnTo>
                    <a:pt x="715" y="6"/>
                  </a:lnTo>
                  <a:lnTo>
                    <a:pt x="693" y="2"/>
                  </a:lnTo>
                  <a:lnTo>
                    <a:pt x="671" y="0"/>
                  </a:lnTo>
                  <a:lnTo>
                    <a:pt x="655" y="2"/>
                  </a:lnTo>
                  <a:lnTo>
                    <a:pt x="636" y="4"/>
                  </a:lnTo>
                  <a:lnTo>
                    <a:pt x="616" y="9"/>
                  </a:lnTo>
                  <a:lnTo>
                    <a:pt x="597" y="17"/>
                  </a:lnTo>
                  <a:lnTo>
                    <a:pt x="575" y="29"/>
                  </a:lnTo>
                  <a:lnTo>
                    <a:pt x="554" y="44"/>
                  </a:lnTo>
                  <a:lnTo>
                    <a:pt x="533" y="65"/>
                  </a:lnTo>
                  <a:lnTo>
                    <a:pt x="514" y="90"/>
                  </a:lnTo>
                  <a:lnTo>
                    <a:pt x="495" y="121"/>
                  </a:lnTo>
                  <a:lnTo>
                    <a:pt x="478" y="157"/>
                  </a:lnTo>
                  <a:lnTo>
                    <a:pt x="463" y="200"/>
                  </a:lnTo>
                  <a:lnTo>
                    <a:pt x="460" y="209"/>
                  </a:lnTo>
                  <a:lnTo>
                    <a:pt x="458" y="216"/>
                  </a:lnTo>
                  <a:lnTo>
                    <a:pt x="457" y="225"/>
                  </a:lnTo>
                  <a:lnTo>
                    <a:pt x="454" y="237"/>
                  </a:lnTo>
                  <a:lnTo>
                    <a:pt x="450" y="250"/>
                  </a:lnTo>
                  <a:lnTo>
                    <a:pt x="448" y="265"/>
                  </a:lnTo>
                  <a:lnTo>
                    <a:pt x="443" y="285"/>
                  </a:lnTo>
                  <a:lnTo>
                    <a:pt x="439" y="309"/>
                  </a:lnTo>
                  <a:lnTo>
                    <a:pt x="433" y="339"/>
                  </a:lnTo>
                  <a:lnTo>
                    <a:pt x="427" y="374"/>
                  </a:lnTo>
                  <a:lnTo>
                    <a:pt x="418" y="417"/>
                  </a:lnTo>
                  <a:lnTo>
                    <a:pt x="410" y="466"/>
                  </a:lnTo>
                  <a:lnTo>
                    <a:pt x="283" y="466"/>
                  </a:lnTo>
                  <a:lnTo>
                    <a:pt x="271" y="467"/>
                  </a:lnTo>
                  <a:lnTo>
                    <a:pt x="261" y="470"/>
                  </a:lnTo>
                  <a:lnTo>
                    <a:pt x="255" y="476"/>
                  </a:lnTo>
                  <a:lnTo>
                    <a:pt x="250" y="485"/>
                  </a:lnTo>
                  <a:lnTo>
                    <a:pt x="249" y="498"/>
                  </a:lnTo>
                  <a:lnTo>
                    <a:pt x="250" y="509"/>
                  </a:lnTo>
                  <a:lnTo>
                    <a:pt x="256" y="515"/>
                  </a:lnTo>
                  <a:lnTo>
                    <a:pt x="265" y="518"/>
                  </a:lnTo>
                  <a:lnTo>
                    <a:pt x="277" y="519"/>
                  </a:lnTo>
                  <a:lnTo>
                    <a:pt x="402" y="519"/>
                  </a:lnTo>
                  <a:lnTo>
                    <a:pt x="280" y="1190"/>
                  </a:lnTo>
                  <a:lnTo>
                    <a:pt x="272" y="1231"/>
                  </a:lnTo>
                  <a:lnTo>
                    <a:pt x="265" y="1271"/>
                  </a:lnTo>
                  <a:lnTo>
                    <a:pt x="257" y="1310"/>
                  </a:lnTo>
                  <a:lnTo>
                    <a:pt x="249" y="1346"/>
                  </a:lnTo>
                  <a:lnTo>
                    <a:pt x="240" y="1381"/>
                  </a:lnTo>
                  <a:lnTo>
                    <a:pt x="229" y="1412"/>
                  </a:lnTo>
                  <a:lnTo>
                    <a:pt x="218" y="1439"/>
                  </a:lnTo>
                  <a:lnTo>
                    <a:pt x="205" y="1464"/>
                  </a:lnTo>
                  <a:lnTo>
                    <a:pt x="192" y="1483"/>
                  </a:lnTo>
                  <a:lnTo>
                    <a:pt x="176" y="1497"/>
                  </a:lnTo>
                  <a:lnTo>
                    <a:pt x="158" y="1507"/>
                  </a:lnTo>
                  <a:lnTo>
                    <a:pt x="137" y="1510"/>
                  </a:lnTo>
                  <a:lnTo>
                    <a:pt x="130" y="1510"/>
                  </a:lnTo>
                  <a:lnTo>
                    <a:pt x="116" y="1508"/>
                  </a:lnTo>
                  <a:lnTo>
                    <a:pt x="99" y="1504"/>
                  </a:lnTo>
                  <a:lnTo>
                    <a:pt x="79" y="1495"/>
                  </a:lnTo>
                  <a:lnTo>
                    <a:pt x="59" y="1479"/>
                  </a:lnTo>
                  <a:lnTo>
                    <a:pt x="83" y="1475"/>
                  </a:lnTo>
                  <a:lnTo>
                    <a:pt x="101" y="1469"/>
                  </a:lnTo>
                  <a:lnTo>
                    <a:pt x="116" y="1459"/>
                  </a:lnTo>
                  <a:lnTo>
                    <a:pt x="127" y="1447"/>
                  </a:lnTo>
                  <a:lnTo>
                    <a:pt x="136" y="1434"/>
                  </a:lnTo>
                  <a:lnTo>
                    <a:pt x="142" y="1421"/>
                  </a:lnTo>
                  <a:lnTo>
                    <a:pt x="147" y="1408"/>
                  </a:lnTo>
                  <a:lnTo>
                    <a:pt x="149" y="1397"/>
                  </a:lnTo>
                  <a:lnTo>
                    <a:pt x="150" y="1388"/>
                  </a:lnTo>
                  <a:lnTo>
                    <a:pt x="147" y="1369"/>
                  </a:lnTo>
                  <a:lnTo>
                    <a:pt x="141" y="1355"/>
                  </a:lnTo>
                  <a:lnTo>
                    <a:pt x="131" y="1344"/>
                  </a:lnTo>
                  <a:lnTo>
                    <a:pt x="119" y="1335"/>
                  </a:lnTo>
                  <a:lnTo>
                    <a:pt x="104" y="1329"/>
                  </a:lnTo>
                  <a:lnTo>
                    <a:pt x="89" y="1328"/>
                  </a:lnTo>
                  <a:lnTo>
                    <a:pt x="71" y="1331"/>
                  </a:lnTo>
                  <a:lnTo>
                    <a:pt x="53" y="1337"/>
                  </a:lnTo>
                  <a:lnTo>
                    <a:pt x="36" y="1347"/>
                  </a:lnTo>
                  <a:lnTo>
                    <a:pt x="21" y="1363"/>
                  </a:lnTo>
                  <a:lnTo>
                    <a:pt x="10" y="1381"/>
                  </a:lnTo>
                  <a:lnTo>
                    <a:pt x="2" y="1404"/>
                  </a:lnTo>
                  <a:lnTo>
                    <a:pt x="0" y="1430"/>
                  </a:lnTo>
                  <a:lnTo>
                    <a:pt x="2" y="1455"/>
                  </a:lnTo>
                  <a:lnTo>
                    <a:pt x="10" y="1475"/>
                  </a:lnTo>
                  <a:lnTo>
                    <a:pt x="21" y="1495"/>
                  </a:lnTo>
                  <a:lnTo>
                    <a:pt x="36" y="1510"/>
                  </a:lnTo>
                  <a:lnTo>
                    <a:pt x="53" y="1523"/>
                  </a:lnTo>
                  <a:lnTo>
                    <a:pt x="73" y="1534"/>
                  </a:lnTo>
                  <a:lnTo>
                    <a:pt x="94" y="1541"/>
                  </a:lnTo>
                  <a:lnTo>
                    <a:pt x="115" y="1545"/>
                  </a:lnTo>
                  <a:lnTo>
                    <a:pt x="137" y="1548"/>
                  </a:lnTo>
                  <a:lnTo>
                    <a:pt x="167" y="1544"/>
                  </a:lnTo>
                  <a:lnTo>
                    <a:pt x="193" y="1534"/>
                  </a:lnTo>
                  <a:lnTo>
                    <a:pt x="219" y="1519"/>
                  </a:lnTo>
                  <a:lnTo>
                    <a:pt x="241" y="1500"/>
                  </a:lnTo>
                  <a:lnTo>
                    <a:pt x="262" y="1478"/>
                  </a:lnTo>
                  <a:lnTo>
                    <a:pt x="281" y="1454"/>
                  </a:lnTo>
                  <a:lnTo>
                    <a:pt x="297" y="1429"/>
                  </a:lnTo>
                  <a:lnTo>
                    <a:pt x="311" y="1406"/>
                  </a:lnTo>
                  <a:lnTo>
                    <a:pt x="322" y="1382"/>
                  </a:lnTo>
                  <a:lnTo>
                    <a:pt x="334" y="1354"/>
                  </a:lnTo>
                  <a:lnTo>
                    <a:pt x="347" y="1322"/>
                  </a:lnTo>
                  <a:lnTo>
                    <a:pt x="358" y="1288"/>
                  </a:lnTo>
                  <a:lnTo>
                    <a:pt x="369" y="1253"/>
                  </a:lnTo>
                  <a:lnTo>
                    <a:pt x="377" y="1218"/>
                  </a:lnTo>
                  <a:lnTo>
                    <a:pt x="386" y="1185"/>
                  </a:lnTo>
                  <a:lnTo>
                    <a:pt x="394" y="1152"/>
                  </a:lnTo>
                  <a:lnTo>
                    <a:pt x="400" y="1124"/>
                  </a:lnTo>
                  <a:lnTo>
                    <a:pt x="406" y="1098"/>
                  </a:lnTo>
                  <a:lnTo>
                    <a:pt x="410" y="1079"/>
                  </a:lnTo>
                  <a:lnTo>
                    <a:pt x="412" y="1064"/>
                  </a:lnTo>
                  <a:lnTo>
                    <a:pt x="413" y="1058"/>
                  </a:lnTo>
                  <a:lnTo>
                    <a:pt x="511" y="51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95" name="Freeform 96"/>
            <p:cNvSpPr>
              <a:spLocks/>
            </p:cNvSpPr>
            <p:nvPr/>
          </p:nvSpPr>
          <p:spPr bwMode="auto">
            <a:xfrm>
              <a:off x="7612" y="2330"/>
              <a:ext cx="377" cy="1700"/>
            </a:xfrm>
            <a:custGeom>
              <a:avLst/>
              <a:gdLst/>
              <a:ahLst/>
              <a:cxnLst>
                <a:cxn ang="0">
                  <a:pos x="376" y="797"/>
                </a:cxn>
                <a:cxn ang="0">
                  <a:pos x="367" y="674"/>
                </a:cxn>
                <a:cxn ang="0">
                  <a:pos x="344" y="537"/>
                </a:cxn>
                <a:cxn ang="0">
                  <a:pos x="300" y="392"/>
                </a:cxn>
                <a:cxn ang="0">
                  <a:pos x="245" y="269"/>
                </a:cxn>
                <a:cxn ang="0">
                  <a:pos x="192" y="181"/>
                </a:cxn>
                <a:cxn ang="0">
                  <a:pos x="137" y="110"/>
                </a:cxn>
                <a:cxn ang="0">
                  <a:pos x="89" y="57"/>
                </a:cxn>
                <a:cxn ang="0">
                  <a:pos x="49" y="21"/>
                </a:cxn>
                <a:cxn ang="0">
                  <a:pos x="22" y="1"/>
                </a:cxn>
                <a:cxn ang="0">
                  <a:pos x="11" y="0"/>
                </a:cxn>
                <a:cxn ang="0">
                  <a:pos x="2" y="7"/>
                </a:cxn>
                <a:cxn ang="0">
                  <a:pos x="0" y="17"/>
                </a:cxn>
                <a:cxn ang="0">
                  <a:pos x="3" y="27"/>
                </a:cxn>
                <a:cxn ang="0">
                  <a:pos x="17" y="43"/>
                </a:cxn>
                <a:cxn ang="0">
                  <a:pos x="73" y="104"/>
                </a:cxn>
                <a:cxn ang="0">
                  <a:pos x="146" y="216"/>
                </a:cxn>
                <a:cxn ang="0">
                  <a:pos x="204" y="347"/>
                </a:cxn>
                <a:cxn ang="0">
                  <a:pos x="247" y="497"/>
                </a:cxn>
                <a:cxn ang="0">
                  <a:pos x="273" y="665"/>
                </a:cxn>
                <a:cxn ang="0">
                  <a:pos x="283" y="849"/>
                </a:cxn>
                <a:cxn ang="0">
                  <a:pos x="278" y="996"/>
                </a:cxn>
                <a:cxn ang="0">
                  <a:pos x="260" y="1140"/>
                </a:cxn>
                <a:cxn ang="0">
                  <a:pos x="227" y="1280"/>
                </a:cxn>
                <a:cxn ang="0">
                  <a:pos x="178" y="1414"/>
                </a:cxn>
                <a:cxn ang="0">
                  <a:pos x="110" y="1540"/>
                </a:cxn>
                <a:cxn ang="0">
                  <a:pos x="21" y="1654"/>
                </a:cxn>
                <a:cxn ang="0">
                  <a:pos x="5" y="1672"/>
                </a:cxn>
                <a:cxn ang="0">
                  <a:pos x="0" y="1679"/>
                </a:cxn>
                <a:cxn ang="0">
                  <a:pos x="2" y="1694"/>
                </a:cxn>
                <a:cxn ang="0">
                  <a:pos x="11" y="1699"/>
                </a:cxn>
                <a:cxn ang="0">
                  <a:pos x="22" y="1698"/>
                </a:cxn>
                <a:cxn ang="0">
                  <a:pos x="45" y="1682"/>
                </a:cxn>
                <a:cxn ang="0">
                  <a:pos x="83" y="1650"/>
                </a:cxn>
                <a:cxn ang="0">
                  <a:pos x="127" y="1602"/>
                </a:cxn>
                <a:cxn ang="0">
                  <a:pos x="177" y="1539"/>
                </a:cxn>
                <a:cxn ang="0">
                  <a:pos x="227" y="1461"/>
                </a:cxn>
                <a:cxn ang="0">
                  <a:pos x="274" y="1368"/>
                </a:cxn>
                <a:cxn ang="0">
                  <a:pos x="331" y="1209"/>
                </a:cxn>
                <a:cxn ang="0">
                  <a:pos x="364" y="1055"/>
                </a:cxn>
                <a:cxn ang="0">
                  <a:pos x="376" y="914"/>
                </a:cxn>
              </a:cxnLst>
              <a:rect l="0" t="0" r="r" b="b"/>
              <a:pathLst>
                <a:path w="377" h="1700">
                  <a:moveTo>
                    <a:pt x="377" y="849"/>
                  </a:moveTo>
                  <a:lnTo>
                    <a:pt x="376" y="797"/>
                  </a:lnTo>
                  <a:lnTo>
                    <a:pt x="373" y="738"/>
                  </a:lnTo>
                  <a:lnTo>
                    <a:pt x="367" y="674"/>
                  </a:lnTo>
                  <a:lnTo>
                    <a:pt x="357" y="606"/>
                  </a:lnTo>
                  <a:lnTo>
                    <a:pt x="344" y="537"/>
                  </a:lnTo>
                  <a:lnTo>
                    <a:pt x="324" y="464"/>
                  </a:lnTo>
                  <a:lnTo>
                    <a:pt x="300" y="392"/>
                  </a:lnTo>
                  <a:lnTo>
                    <a:pt x="270" y="319"/>
                  </a:lnTo>
                  <a:lnTo>
                    <a:pt x="245" y="269"/>
                  </a:lnTo>
                  <a:lnTo>
                    <a:pt x="218" y="223"/>
                  </a:lnTo>
                  <a:lnTo>
                    <a:pt x="192" y="181"/>
                  </a:lnTo>
                  <a:lnTo>
                    <a:pt x="164" y="144"/>
                  </a:lnTo>
                  <a:lnTo>
                    <a:pt x="137" y="110"/>
                  </a:lnTo>
                  <a:lnTo>
                    <a:pt x="112" y="82"/>
                  </a:lnTo>
                  <a:lnTo>
                    <a:pt x="89" y="57"/>
                  </a:lnTo>
                  <a:lnTo>
                    <a:pt x="68" y="36"/>
                  </a:lnTo>
                  <a:lnTo>
                    <a:pt x="49" y="21"/>
                  </a:lnTo>
                  <a:lnTo>
                    <a:pt x="33" y="9"/>
                  </a:lnTo>
                  <a:lnTo>
                    <a:pt x="22" y="1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6" y="3"/>
                  </a:lnTo>
                  <a:lnTo>
                    <a:pt x="2" y="7"/>
                  </a:lnTo>
                  <a:lnTo>
                    <a:pt x="1" y="11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3" y="27"/>
                  </a:lnTo>
                  <a:lnTo>
                    <a:pt x="8" y="34"/>
                  </a:lnTo>
                  <a:lnTo>
                    <a:pt x="17" y="43"/>
                  </a:lnTo>
                  <a:lnTo>
                    <a:pt x="31" y="56"/>
                  </a:lnTo>
                  <a:lnTo>
                    <a:pt x="73" y="104"/>
                  </a:lnTo>
                  <a:lnTo>
                    <a:pt x="111" y="158"/>
                  </a:lnTo>
                  <a:lnTo>
                    <a:pt x="146" y="216"/>
                  </a:lnTo>
                  <a:lnTo>
                    <a:pt x="177" y="279"/>
                  </a:lnTo>
                  <a:lnTo>
                    <a:pt x="204" y="347"/>
                  </a:lnTo>
                  <a:lnTo>
                    <a:pt x="227" y="419"/>
                  </a:lnTo>
                  <a:lnTo>
                    <a:pt x="247" y="497"/>
                  </a:lnTo>
                  <a:lnTo>
                    <a:pt x="262" y="578"/>
                  </a:lnTo>
                  <a:lnTo>
                    <a:pt x="273" y="665"/>
                  </a:lnTo>
                  <a:lnTo>
                    <a:pt x="281" y="755"/>
                  </a:lnTo>
                  <a:lnTo>
                    <a:pt x="283" y="849"/>
                  </a:lnTo>
                  <a:lnTo>
                    <a:pt x="282" y="922"/>
                  </a:lnTo>
                  <a:lnTo>
                    <a:pt x="278" y="996"/>
                  </a:lnTo>
                  <a:lnTo>
                    <a:pt x="271" y="1068"/>
                  </a:lnTo>
                  <a:lnTo>
                    <a:pt x="260" y="1140"/>
                  </a:lnTo>
                  <a:lnTo>
                    <a:pt x="246" y="1210"/>
                  </a:lnTo>
                  <a:lnTo>
                    <a:pt x="227" y="1280"/>
                  </a:lnTo>
                  <a:lnTo>
                    <a:pt x="205" y="1349"/>
                  </a:lnTo>
                  <a:lnTo>
                    <a:pt x="178" y="1414"/>
                  </a:lnTo>
                  <a:lnTo>
                    <a:pt x="147" y="1479"/>
                  </a:lnTo>
                  <a:lnTo>
                    <a:pt x="110" y="1540"/>
                  </a:lnTo>
                  <a:lnTo>
                    <a:pt x="68" y="1599"/>
                  </a:lnTo>
                  <a:lnTo>
                    <a:pt x="21" y="1654"/>
                  </a:lnTo>
                  <a:lnTo>
                    <a:pt x="11" y="1664"/>
                  </a:lnTo>
                  <a:lnTo>
                    <a:pt x="5" y="1672"/>
                  </a:lnTo>
                  <a:lnTo>
                    <a:pt x="1" y="1677"/>
                  </a:lnTo>
                  <a:lnTo>
                    <a:pt x="0" y="1679"/>
                  </a:lnTo>
                  <a:lnTo>
                    <a:pt x="0" y="1683"/>
                  </a:lnTo>
                  <a:lnTo>
                    <a:pt x="2" y="1694"/>
                  </a:lnTo>
                  <a:lnTo>
                    <a:pt x="6" y="1696"/>
                  </a:lnTo>
                  <a:lnTo>
                    <a:pt x="11" y="1699"/>
                  </a:lnTo>
                  <a:lnTo>
                    <a:pt x="16" y="1700"/>
                  </a:lnTo>
                  <a:lnTo>
                    <a:pt x="22" y="1698"/>
                  </a:lnTo>
                  <a:lnTo>
                    <a:pt x="32" y="1692"/>
                  </a:lnTo>
                  <a:lnTo>
                    <a:pt x="45" y="1682"/>
                  </a:lnTo>
                  <a:lnTo>
                    <a:pt x="63" y="1668"/>
                  </a:lnTo>
                  <a:lnTo>
                    <a:pt x="83" y="1650"/>
                  </a:lnTo>
                  <a:lnTo>
                    <a:pt x="104" y="1628"/>
                  </a:lnTo>
                  <a:lnTo>
                    <a:pt x="127" y="1602"/>
                  </a:lnTo>
                  <a:lnTo>
                    <a:pt x="152" y="1572"/>
                  </a:lnTo>
                  <a:lnTo>
                    <a:pt x="177" y="1539"/>
                  </a:lnTo>
                  <a:lnTo>
                    <a:pt x="203" y="1501"/>
                  </a:lnTo>
                  <a:lnTo>
                    <a:pt x="227" y="1461"/>
                  </a:lnTo>
                  <a:lnTo>
                    <a:pt x="252" y="1416"/>
                  </a:lnTo>
                  <a:lnTo>
                    <a:pt x="274" y="1368"/>
                  </a:lnTo>
                  <a:lnTo>
                    <a:pt x="307" y="1288"/>
                  </a:lnTo>
                  <a:lnTo>
                    <a:pt x="331" y="1209"/>
                  </a:lnTo>
                  <a:lnTo>
                    <a:pt x="350" y="1130"/>
                  </a:lnTo>
                  <a:lnTo>
                    <a:pt x="364" y="1055"/>
                  </a:lnTo>
                  <a:lnTo>
                    <a:pt x="371" y="983"/>
                  </a:lnTo>
                  <a:lnTo>
                    <a:pt x="376" y="914"/>
                  </a:lnTo>
                  <a:lnTo>
                    <a:pt x="377" y="84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96" name="Group 99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3638868" y="4101592"/>
            <a:ext cx="247650" cy="305276"/>
            <a:chOff x="1217" y="2768"/>
            <a:chExt cx="1560" cy="1923"/>
          </a:xfrm>
        </p:grpSpPr>
        <p:sp>
          <p:nvSpPr>
            <p:cNvPr id="97" name="AutoShape 98"/>
            <p:cNvSpPr>
              <a:spLocks noChangeAspect="1" noChangeArrowheads="1" noTextEdit="1"/>
            </p:cNvSpPr>
            <p:nvPr/>
          </p:nvSpPr>
          <p:spPr bwMode="auto">
            <a:xfrm>
              <a:off x="1217" y="2768"/>
              <a:ext cx="1560" cy="1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98" name="Freeform 101"/>
            <p:cNvSpPr>
              <a:spLocks/>
            </p:cNvSpPr>
            <p:nvPr/>
          </p:nvSpPr>
          <p:spPr bwMode="auto">
            <a:xfrm>
              <a:off x="1607" y="2898"/>
              <a:ext cx="865" cy="1588"/>
            </a:xfrm>
            <a:custGeom>
              <a:avLst/>
              <a:gdLst/>
              <a:ahLst/>
              <a:cxnLst>
                <a:cxn ang="0">
                  <a:pos x="729" y="529"/>
                </a:cxn>
                <a:cxn ang="0">
                  <a:pos x="744" y="508"/>
                </a:cxn>
                <a:cxn ang="0">
                  <a:pos x="736" y="482"/>
                </a:cxn>
                <a:cxn ang="0">
                  <a:pos x="555" y="478"/>
                </a:cxn>
                <a:cxn ang="0">
                  <a:pos x="567" y="408"/>
                </a:cxn>
                <a:cxn ang="0">
                  <a:pos x="576" y="362"/>
                </a:cxn>
                <a:cxn ang="0">
                  <a:pos x="587" y="301"/>
                </a:cxn>
                <a:cxn ang="0">
                  <a:pos x="598" y="243"/>
                </a:cxn>
                <a:cxn ang="0">
                  <a:pos x="613" y="174"/>
                </a:cxn>
                <a:cxn ang="0">
                  <a:pos x="627" y="114"/>
                </a:cxn>
                <a:cxn ang="0">
                  <a:pos x="649" y="71"/>
                </a:cxn>
                <a:cxn ang="0">
                  <a:pos x="699" y="40"/>
                </a:cxn>
                <a:cxn ang="0">
                  <a:pos x="735" y="41"/>
                </a:cxn>
                <a:cxn ang="0">
                  <a:pos x="786" y="60"/>
                </a:cxn>
                <a:cxn ang="0">
                  <a:pos x="755" y="82"/>
                </a:cxn>
                <a:cxn ang="0">
                  <a:pos x="720" y="115"/>
                </a:cxn>
                <a:cxn ang="0">
                  <a:pos x="707" y="150"/>
                </a:cxn>
                <a:cxn ang="0">
                  <a:pos x="709" y="188"/>
                </a:cxn>
                <a:cxn ang="0">
                  <a:pos x="738" y="219"/>
                </a:cxn>
                <a:cxn ang="0">
                  <a:pos x="781" y="224"/>
                </a:cxn>
                <a:cxn ang="0">
                  <a:pos x="829" y="202"/>
                </a:cxn>
                <a:cxn ang="0">
                  <a:pos x="860" y="154"/>
                </a:cxn>
                <a:cxn ang="0">
                  <a:pos x="860" y="86"/>
                </a:cxn>
                <a:cxn ang="0">
                  <a:pos x="823" y="35"/>
                </a:cxn>
                <a:cxn ang="0">
                  <a:pos x="763" y="7"/>
                </a:cxn>
                <a:cxn ang="0">
                  <a:pos x="703" y="1"/>
                </a:cxn>
                <a:cxn ang="0">
                  <a:pos x="647" y="13"/>
                </a:cxn>
                <a:cxn ang="0">
                  <a:pos x="586" y="49"/>
                </a:cxn>
                <a:cxn ang="0">
                  <a:pos x="529" y="121"/>
                </a:cxn>
                <a:cxn ang="0">
                  <a:pos x="490" y="216"/>
                </a:cxn>
                <a:cxn ang="0">
                  <a:pos x="484" y="243"/>
                </a:cxn>
                <a:cxn ang="0">
                  <a:pos x="474" y="286"/>
                </a:cxn>
                <a:cxn ang="0">
                  <a:pos x="455" y="384"/>
                </a:cxn>
                <a:cxn ang="0">
                  <a:pos x="307" y="478"/>
                </a:cxn>
                <a:cxn ang="0">
                  <a:pos x="276" y="484"/>
                </a:cxn>
                <a:cxn ang="0">
                  <a:pos x="266" y="512"/>
                </a:cxn>
                <a:cxn ang="0">
                  <a:pos x="281" y="531"/>
                </a:cxn>
                <a:cxn ang="0">
                  <a:pos x="293" y="1251"/>
                </a:cxn>
                <a:cxn ang="0">
                  <a:pos x="270" y="1365"/>
                </a:cxn>
                <a:cxn ang="0">
                  <a:pos x="241" y="1460"/>
                </a:cxn>
                <a:cxn ang="0">
                  <a:pos x="202" y="1525"/>
                </a:cxn>
                <a:cxn ang="0">
                  <a:pos x="147" y="1550"/>
                </a:cxn>
                <a:cxn ang="0">
                  <a:pos x="115" y="1546"/>
                </a:cxn>
                <a:cxn ang="0">
                  <a:pos x="64" y="1518"/>
                </a:cxn>
                <a:cxn ang="0">
                  <a:pos x="121" y="1500"/>
                </a:cxn>
                <a:cxn ang="0">
                  <a:pos x="150" y="1465"/>
                </a:cxn>
                <a:cxn ang="0">
                  <a:pos x="159" y="1431"/>
                </a:cxn>
                <a:cxn ang="0">
                  <a:pos x="150" y="1390"/>
                </a:cxn>
                <a:cxn ang="0">
                  <a:pos x="117" y="1366"/>
                </a:cxn>
                <a:cxn ang="0">
                  <a:pos x="71" y="1366"/>
                </a:cxn>
                <a:cxn ang="0">
                  <a:pos x="26" y="1396"/>
                </a:cxn>
                <a:cxn ang="0">
                  <a:pos x="1" y="1450"/>
                </a:cxn>
                <a:cxn ang="0">
                  <a:pos x="12" y="1516"/>
                </a:cxn>
                <a:cxn ang="0">
                  <a:pos x="54" y="1562"/>
                </a:cxn>
                <a:cxn ang="0">
                  <a:pos x="115" y="1585"/>
                </a:cxn>
                <a:cxn ang="0">
                  <a:pos x="190" y="1581"/>
                </a:cxn>
                <a:cxn ang="0">
                  <a:pos x="262" y="1536"/>
                </a:cxn>
                <a:cxn ang="0">
                  <a:pos x="316" y="1469"/>
                </a:cxn>
                <a:cxn ang="0">
                  <a:pos x="353" y="1400"/>
                </a:cxn>
                <a:cxn ang="0">
                  <a:pos x="399" y="1262"/>
                </a:cxn>
                <a:cxn ang="0">
                  <a:pos x="423" y="1173"/>
                </a:cxn>
                <a:cxn ang="0">
                  <a:pos x="436" y="1107"/>
                </a:cxn>
                <a:cxn ang="0">
                  <a:pos x="544" y="532"/>
                </a:cxn>
              </a:cxnLst>
              <a:rect l="0" t="0" r="r" b="b"/>
              <a:pathLst>
                <a:path w="865" h="1588">
                  <a:moveTo>
                    <a:pt x="544" y="532"/>
                  </a:moveTo>
                  <a:lnTo>
                    <a:pt x="714" y="532"/>
                  </a:lnTo>
                  <a:lnTo>
                    <a:pt x="722" y="531"/>
                  </a:lnTo>
                  <a:lnTo>
                    <a:pt x="729" y="529"/>
                  </a:lnTo>
                  <a:lnTo>
                    <a:pt x="735" y="526"/>
                  </a:lnTo>
                  <a:lnTo>
                    <a:pt x="740" y="522"/>
                  </a:lnTo>
                  <a:lnTo>
                    <a:pt x="743" y="516"/>
                  </a:lnTo>
                  <a:lnTo>
                    <a:pt x="744" y="508"/>
                  </a:lnTo>
                  <a:lnTo>
                    <a:pt x="745" y="498"/>
                  </a:lnTo>
                  <a:lnTo>
                    <a:pt x="744" y="491"/>
                  </a:lnTo>
                  <a:lnTo>
                    <a:pt x="741" y="485"/>
                  </a:lnTo>
                  <a:lnTo>
                    <a:pt x="736" y="482"/>
                  </a:lnTo>
                  <a:lnTo>
                    <a:pt x="729" y="480"/>
                  </a:lnTo>
                  <a:lnTo>
                    <a:pt x="720" y="479"/>
                  </a:lnTo>
                  <a:lnTo>
                    <a:pt x="710" y="478"/>
                  </a:lnTo>
                  <a:lnTo>
                    <a:pt x="555" y="478"/>
                  </a:lnTo>
                  <a:lnTo>
                    <a:pt x="559" y="457"/>
                  </a:lnTo>
                  <a:lnTo>
                    <a:pt x="562" y="438"/>
                  </a:lnTo>
                  <a:lnTo>
                    <a:pt x="565" y="422"/>
                  </a:lnTo>
                  <a:lnTo>
                    <a:pt x="567" y="408"/>
                  </a:lnTo>
                  <a:lnTo>
                    <a:pt x="570" y="396"/>
                  </a:lnTo>
                  <a:lnTo>
                    <a:pt x="572" y="384"/>
                  </a:lnTo>
                  <a:lnTo>
                    <a:pt x="574" y="373"/>
                  </a:lnTo>
                  <a:lnTo>
                    <a:pt x="576" y="362"/>
                  </a:lnTo>
                  <a:lnTo>
                    <a:pt x="578" y="349"/>
                  </a:lnTo>
                  <a:lnTo>
                    <a:pt x="581" y="335"/>
                  </a:lnTo>
                  <a:lnTo>
                    <a:pt x="584" y="320"/>
                  </a:lnTo>
                  <a:lnTo>
                    <a:pt x="587" y="301"/>
                  </a:lnTo>
                  <a:lnTo>
                    <a:pt x="591" y="279"/>
                  </a:lnTo>
                  <a:lnTo>
                    <a:pt x="593" y="269"/>
                  </a:lnTo>
                  <a:lnTo>
                    <a:pt x="595" y="257"/>
                  </a:lnTo>
                  <a:lnTo>
                    <a:pt x="598" y="243"/>
                  </a:lnTo>
                  <a:lnTo>
                    <a:pt x="602" y="226"/>
                  </a:lnTo>
                  <a:lnTo>
                    <a:pt x="605" y="209"/>
                  </a:lnTo>
                  <a:lnTo>
                    <a:pt x="609" y="192"/>
                  </a:lnTo>
                  <a:lnTo>
                    <a:pt x="613" y="174"/>
                  </a:lnTo>
                  <a:lnTo>
                    <a:pt x="616" y="157"/>
                  </a:lnTo>
                  <a:lnTo>
                    <a:pt x="620" y="141"/>
                  </a:lnTo>
                  <a:lnTo>
                    <a:pt x="624" y="126"/>
                  </a:lnTo>
                  <a:lnTo>
                    <a:pt x="627" y="114"/>
                  </a:lnTo>
                  <a:lnTo>
                    <a:pt x="630" y="105"/>
                  </a:lnTo>
                  <a:lnTo>
                    <a:pt x="632" y="98"/>
                  </a:lnTo>
                  <a:lnTo>
                    <a:pt x="640" y="84"/>
                  </a:lnTo>
                  <a:lnTo>
                    <a:pt x="649" y="71"/>
                  </a:lnTo>
                  <a:lnTo>
                    <a:pt x="660" y="60"/>
                  </a:lnTo>
                  <a:lnTo>
                    <a:pt x="672" y="52"/>
                  </a:lnTo>
                  <a:lnTo>
                    <a:pt x="685" y="45"/>
                  </a:lnTo>
                  <a:lnTo>
                    <a:pt x="699" y="40"/>
                  </a:lnTo>
                  <a:lnTo>
                    <a:pt x="714" y="39"/>
                  </a:lnTo>
                  <a:lnTo>
                    <a:pt x="718" y="39"/>
                  </a:lnTo>
                  <a:lnTo>
                    <a:pt x="726" y="39"/>
                  </a:lnTo>
                  <a:lnTo>
                    <a:pt x="735" y="41"/>
                  </a:lnTo>
                  <a:lnTo>
                    <a:pt x="747" y="42"/>
                  </a:lnTo>
                  <a:lnTo>
                    <a:pt x="759" y="46"/>
                  </a:lnTo>
                  <a:lnTo>
                    <a:pt x="773" y="52"/>
                  </a:lnTo>
                  <a:lnTo>
                    <a:pt x="786" y="60"/>
                  </a:lnTo>
                  <a:lnTo>
                    <a:pt x="799" y="70"/>
                  </a:lnTo>
                  <a:lnTo>
                    <a:pt x="782" y="72"/>
                  </a:lnTo>
                  <a:lnTo>
                    <a:pt x="767" y="77"/>
                  </a:lnTo>
                  <a:lnTo>
                    <a:pt x="755" y="82"/>
                  </a:lnTo>
                  <a:lnTo>
                    <a:pt x="744" y="89"/>
                  </a:lnTo>
                  <a:lnTo>
                    <a:pt x="734" y="97"/>
                  </a:lnTo>
                  <a:lnTo>
                    <a:pt x="727" y="105"/>
                  </a:lnTo>
                  <a:lnTo>
                    <a:pt x="720" y="115"/>
                  </a:lnTo>
                  <a:lnTo>
                    <a:pt x="715" y="123"/>
                  </a:lnTo>
                  <a:lnTo>
                    <a:pt x="711" y="133"/>
                  </a:lnTo>
                  <a:lnTo>
                    <a:pt x="708" y="142"/>
                  </a:lnTo>
                  <a:lnTo>
                    <a:pt x="707" y="150"/>
                  </a:lnTo>
                  <a:lnTo>
                    <a:pt x="705" y="158"/>
                  </a:lnTo>
                  <a:lnTo>
                    <a:pt x="705" y="164"/>
                  </a:lnTo>
                  <a:lnTo>
                    <a:pt x="707" y="177"/>
                  </a:lnTo>
                  <a:lnTo>
                    <a:pt x="709" y="188"/>
                  </a:lnTo>
                  <a:lnTo>
                    <a:pt x="715" y="198"/>
                  </a:lnTo>
                  <a:lnTo>
                    <a:pt x="721" y="206"/>
                  </a:lnTo>
                  <a:lnTo>
                    <a:pt x="729" y="213"/>
                  </a:lnTo>
                  <a:lnTo>
                    <a:pt x="738" y="219"/>
                  </a:lnTo>
                  <a:lnTo>
                    <a:pt x="748" y="222"/>
                  </a:lnTo>
                  <a:lnTo>
                    <a:pt x="759" y="224"/>
                  </a:lnTo>
                  <a:lnTo>
                    <a:pt x="769" y="225"/>
                  </a:lnTo>
                  <a:lnTo>
                    <a:pt x="781" y="224"/>
                  </a:lnTo>
                  <a:lnTo>
                    <a:pt x="794" y="222"/>
                  </a:lnTo>
                  <a:lnTo>
                    <a:pt x="806" y="217"/>
                  </a:lnTo>
                  <a:lnTo>
                    <a:pt x="818" y="210"/>
                  </a:lnTo>
                  <a:lnTo>
                    <a:pt x="829" y="202"/>
                  </a:lnTo>
                  <a:lnTo>
                    <a:pt x="839" y="193"/>
                  </a:lnTo>
                  <a:lnTo>
                    <a:pt x="847" y="181"/>
                  </a:lnTo>
                  <a:lnTo>
                    <a:pt x="854" y="168"/>
                  </a:lnTo>
                  <a:lnTo>
                    <a:pt x="860" y="154"/>
                  </a:lnTo>
                  <a:lnTo>
                    <a:pt x="864" y="138"/>
                  </a:lnTo>
                  <a:lnTo>
                    <a:pt x="865" y="121"/>
                  </a:lnTo>
                  <a:lnTo>
                    <a:pt x="864" y="103"/>
                  </a:lnTo>
                  <a:lnTo>
                    <a:pt x="860" y="86"/>
                  </a:lnTo>
                  <a:lnTo>
                    <a:pt x="853" y="71"/>
                  </a:lnTo>
                  <a:lnTo>
                    <a:pt x="845" y="58"/>
                  </a:lnTo>
                  <a:lnTo>
                    <a:pt x="835" y="46"/>
                  </a:lnTo>
                  <a:lnTo>
                    <a:pt x="823" y="35"/>
                  </a:lnTo>
                  <a:lnTo>
                    <a:pt x="809" y="26"/>
                  </a:lnTo>
                  <a:lnTo>
                    <a:pt x="795" y="18"/>
                  </a:lnTo>
                  <a:lnTo>
                    <a:pt x="780" y="11"/>
                  </a:lnTo>
                  <a:lnTo>
                    <a:pt x="763" y="7"/>
                  </a:lnTo>
                  <a:lnTo>
                    <a:pt x="747" y="3"/>
                  </a:lnTo>
                  <a:lnTo>
                    <a:pt x="730" y="1"/>
                  </a:lnTo>
                  <a:lnTo>
                    <a:pt x="714" y="0"/>
                  </a:lnTo>
                  <a:lnTo>
                    <a:pt x="703" y="1"/>
                  </a:lnTo>
                  <a:lnTo>
                    <a:pt x="690" y="2"/>
                  </a:lnTo>
                  <a:lnTo>
                    <a:pt x="676" y="4"/>
                  </a:lnTo>
                  <a:lnTo>
                    <a:pt x="662" y="8"/>
                  </a:lnTo>
                  <a:lnTo>
                    <a:pt x="647" y="13"/>
                  </a:lnTo>
                  <a:lnTo>
                    <a:pt x="632" y="20"/>
                  </a:lnTo>
                  <a:lnTo>
                    <a:pt x="617" y="28"/>
                  </a:lnTo>
                  <a:lnTo>
                    <a:pt x="602" y="38"/>
                  </a:lnTo>
                  <a:lnTo>
                    <a:pt x="586" y="49"/>
                  </a:lnTo>
                  <a:lnTo>
                    <a:pt x="571" y="64"/>
                  </a:lnTo>
                  <a:lnTo>
                    <a:pt x="556" y="80"/>
                  </a:lnTo>
                  <a:lnTo>
                    <a:pt x="542" y="100"/>
                  </a:lnTo>
                  <a:lnTo>
                    <a:pt x="529" y="121"/>
                  </a:lnTo>
                  <a:lnTo>
                    <a:pt x="516" y="146"/>
                  </a:lnTo>
                  <a:lnTo>
                    <a:pt x="504" y="174"/>
                  </a:lnTo>
                  <a:lnTo>
                    <a:pt x="494" y="205"/>
                  </a:lnTo>
                  <a:lnTo>
                    <a:pt x="490" y="216"/>
                  </a:lnTo>
                  <a:lnTo>
                    <a:pt x="489" y="222"/>
                  </a:lnTo>
                  <a:lnTo>
                    <a:pt x="487" y="229"/>
                  </a:lnTo>
                  <a:lnTo>
                    <a:pt x="486" y="236"/>
                  </a:lnTo>
                  <a:lnTo>
                    <a:pt x="484" y="243"/>
                  </a:lnTo>
                  <a:lnTo>
                    <a:pt x="482" y="251"/>
                  </a:lnTo>
                  <a:lnTo>
                    <a:pt x="479" y="261"/>
                  </a:lnTo>
                  <a:lnTo>
                    <a:pt x="477" y="273"/>
                  </a:lnTo>
                  <a:lnTo>
                    <a:pt x="474" y="286"/>
                  </a:lnTo>
                  <a:lnTo>
                    <a:pt x="468" y="318"/>
                  </a:lnTo>
                  <a:lnTo>
                    <a:pt x="464" y="337"/>
                  </a:lnTo>
                  <a:lnTo>
                    <a:pt x="460" y="359"/>
                  </a:lnTo>
                  <a:lnTo>
                    <a:pt x="455" y="384"/>
                  </a:lnTo>
                  <a:lnTo>
                    <a:pt x="449" y="412"/>
                  </a:lnTo>
                  <a:lnTo>
                    <a:pt x="443" y="443"/>
                  </a:lnTo>
                  <a:lnTo>
                    <a:pt x="437" y="478"/>
                  </a:lnTo>
                  <a:lnTo>
                    <a:pt x="307" y="478"/>
                  </a:lnTo>
                  <a:lnTo>
                    <a:pt x="297" y="479"/>
                  </a:lnTo>
                  <a:lnTo>
                    <a:pt x="289" y="480"/>
                  </a:lnTo>
                  <a:lnTo>
                    <a:pt x="282" y="481"/>
                  </a:lnTo>
                  <a:lnTo>
                    <a:pt x="276" y="484"/>
                  </a:lnTo>
                  <a:lnTo>
                    <a:pt x="271" y="488"/>
                  </a:lnTo>
                  <a:lnTo>
                    <a:pt x="268" y="494"/>
                  </a:lnTo>
                  <a:lnTo>
                    <a:pt x="266" y="502"/>
                  </a:lnTo>
                  <a:lnTo>
                    <a:pt x="266" y="512"/>
                  </a:lnTo>
                  <a:lnTo>
                    <a:pt x="267" y="519"/>
                  </a:lnTo>
                  <a:lnTo>
                    <a:pt x="269" y="525"/>
                  </a:lnTo>
                  <a:lnTo>
                    <a:pt x="274" y="529"/>
                  </a:lnTo>
                  <a:lnTo>
                    <a:pt x="281" y="531"/>
                  </a:lnTo>
                  <a:lnTo>
                    <a:pt x="290" y="532"/>
                  </a:lnTo>
                  <a:lnTo>
                    <a:pt x="428" y="532"/>
                  </a:lnTo>
                  <a:lnTo>
                    <a:pt x="298" y="1222"/>
                  </a:lnTo>
                  <a:lnTo>
                    <a:pt x="293" y="1251"/>
                  </a:lnTo>
                  <a:lnTo>
                    <a:pt x="287" y="1281"/>
                  </a:lnTo>
                  <a:lnTo>
                    <a:pt x="281" y="1309"/>
                  </a:lnTo>
                  <a:lnTo>
                    <a:pt x="275" y="1337"/>
                  </a:lnTo>
                  <a:lnTo>
                    <a:pt x="270" y="1365"/>
                  </a:lnTo>
                  <a:lnTo>
                    <a:pt x="263" y="1390"/>
                  </a:lnTo>
                  <a:lnTo>
                    <a:pt x="256" y="1415"/>
                  </a:lnTo>
                  <a:lnTo>
                    <a:pt x="249" y="1438"/>
                  </a:lnTo>
                  <a:lnTo>
                    <a:pt x="241" y="1460"/>
                  </a:lnTo>
                  <a:lnTo>
                    <a:pt x="233" y="1479"/>
                  </a:lnTo>
                  <a:lnTo>
                    <a:pt x="223" y="1497"/>
                  </a:lnTo>
                  <a:lnTo>
                    <a:pt x="213" y="1512"/>
                  </a:lnTo>
                  <a:lnTo>
                    <a:pt x="202" y="1525"/>
                  </a:lnTo>
                  <a:lnTo>
                    <a:pt x="190" y="1536"/>
                  </a:lnTo>
                  <a:lnTo>
                    <a:pt x="177" y="1543"/>
                  </a:lnTo>
                  <a:lnTo>
                    <a:pt x="163" y="1548"/>
                  </a:lnTo>
                  <a:lnTo>
                    <a:pt x="147" y="1550"/>
                  </a:lnTo>
                  <a:lnTo>
                    <a:pt x="143" y="1550"/>
                  </a:lnTo>
                  <a:lnTo>
                    <a:pt x="136" y="1549"/>
                  </a:lnTo>
                  <a:lnTo>
                    <a:pt x="127" y="1548"/>
                  </a:lnTo>
                  <a:lnTo>
                    <a:pt x="115" y="1546"/>
                  </a:lnTo>
                  <a:lnTo>
                    <a:pt x="103" y="1542"/>
                  </a:lnTo>
                  <a:lnTo>
                    <a:pt x="91" y="1536"/>
                  </a:lnTo>
                  <a:lnTo>
                    <a:pt x="77" y="1529"/>
                  </a:lnTo>
                  <a:lnTo>
                    <a:pt x="64" y="1518"/>
                  </a:lnTo>
                  <a:lnTo>
                    <a:pt x="82" y="1516"/>
                  </a:lnTo>
                  <a:lnTo>
                    <a:pt x="97" y="1512"/>
                  </a:lnTo>
                  <a:lnTo>
                    <a:pt x="110" y="1506"/>
                  </a:lnTo>
                  <a:lnTo>
                    <a:pt x="121" y="1500"/>
                  </a:lnTo>
                  <a:lnTo>
                    <a:pt x="131" y="1492"/>
                  </a:lnTo>
                  <a:lnTo>
                    <a:pt x="139" y="1484"/>
                  </a:lnTo>
                  <a:lnTo>
                    <a:pt x="145" y="1474"/>
                  </a:lnTo>
                  <a:lnTo>
                    <a:pt x="150" y="1465"/>
                  </a:lnTo>
                  <a:lnTo>
                    <a:pt x="154" y="1456"/>
                  </a:lnTo>
                  <a:lnTo>
                    <a:pt x="157" y="1447"/>
                  </a:lnTo>
                  <a:lnTo>
                    <a:pt x="158" y="1438"/>
                  </a:lnTo>
                  <a:lnTo>
                    <a:pt x="159" y="1431"/>
                  </a:lnTo>
                  <a:lnTo>
                    <a:pt x="159" y="1424"/>
                  </a:lnTo>
                  <a:lnTo>
                    <a:pt x="158" y="1411"/>
                  </a:lnTo>
                  <a:lnTo>
                    <a:pt x="155" y="1400"/>
                  </a:lnTo>
                  <a:lnTo>
                    <a:pt x="150" y="1390"/>
                  </a:lnTo>
                  <a:lnTo>
                    <a:pt x="144" y="1382"/>
                  </a:lnTo>
                  <a:lnTo>
                    <a:pt x="136" y="1375"/>
                  </a:lnTo>
                  <a:lnTo>
                    <a:pt x="127" y="1370"/>
                  </a:lnTo>
                  <a:lnTo>
                    <a:pt x="117" y="1366"/>
                  </a:lnTo>
                  <a:lnTo>
                    <a:pt x="107" y="1363"/>
                  </a:lnTo>
                  <a:lnTo>
                    <a:pt x="96" y="1363"/>
                  </a:lnTo>
                  <a:lnTo>
                    <a:pt x="84" y="1364"/>
                  </a:lnTo>
                  <a:lnTo>
                    <a:pt x="71" y="1366"/>
                  </a:lnTo>
                  <a:lnTo>
                    <a:pt x="59" y="1371"/>
                  </a:lnTo>
                  <a:lnTo>
                    <a:pt x="47" y="1377"/>
                  </a:lnTo>
                  <a:lnTo>
                    <a:pt x="36" y="1386"/>
                  </a:lnTo>
                  <a:lnTo>
                    <a:pt x="26" y="1396"/>
                  </a:lnTo>
                  <a:lnTo>
                    <a:pt x="17" y="1407"/>
                  </a:lnTo>
                  <a:lnTo>
                    <a:pt x="11" y="1420"/>
                  </a:lnTo>
                  <a:lnTo>
                    <a:pt x="5" y="1434"/>
                  </a:lnTo>
                  <a:lnTo>
                    <a:pt x="1" y="1450"/>
                  </a:lnTo>
                  <a:lnTo>
                    <a:pt x="0" y="1467"/>
                  </a:lnTo>
                  <a:lnTo>
                    <a:pt x="1" y="1485"/>
                  </a:lnTo>
                  <a:lnTo>
                    <a:pt x="5" y="1501"/>
                  </a:lnTo>
                  <a:lnTo>
                    <a:pt x="12" y="1516"/>
                  </a:lnTo>
                  <a:lnTo>
                    <a:pt x="20" y="1529"/>
                  </a:lnTo>
                  <a:lnTo>
                    <a:pt x="30" y="1541"/>
                  </a:lnTo>
                  <a:lnTo>
                    <a:pt x="41" y="1553"/>
                  </a:lnTo>
                  <a:lnTo>
                    <a:pt x="54" y="1562"/>
                  </a:lnTo>
                  <a:lnTo>
                    <a:pt x="68" y="1570"/>
                  </a:lnTo>
                  <a:lnTo>
                    <a:pt x="83" y="1577"/>
                  </a:lnTo>
                  <a:lnTo>
                    <a:pt x="99" y="1581"/>
                  </a:lnTo>
                  <a:lnTo>
                    <a:pt x="115" y="1585"/>
                  </a:lnTo>
                  <a:lnTo>
                    <a:pt x="131" y="1587"/>
                  </a:lnTo>
                  <a:lnTo>
                    <a:pt x="147" y="1588"/>
                  </a:lnTo>
                  <a:lnTo>
                    <a:pt x="169" y="1586"/>
                  </a:lnTo>
                  <a:lnTo>
                    <a:pt x="190" y="1581"/>
                  </a:lnTo>
                  <a:lnTo>
                    <a:pt x="209" y="1574"/>
                  </a:lnTo>
                  <a:lnTo>
                    <a:pt x="228" y="1563"/>
                  </a:lnTo>
                  <a:lnTo>
                    <a:pt x="245" y="1550"/>
                  </a:lnTo>
                  <a:lnTo>
                    <a:pt x="262" y="1536"/>
                  </a:lnTo>
                  <a:lnTo>
                    <a:pt x="277" y="1520"/>
                  </a:lnTo>
                  <a:lnTo>
                    <a:pt x="291" y="1504"/>
                  </a:lnTo>
                  <a:lnTo>
                    <a:pt x="304" y="1486"/>
                  </a:lnTo>
                  <a:lnTo>
                    <a:pt x="316" y="1469"/>
                  </a:lnTo>
                  <a:lnTo>
                    <a:pt x="326" y="1452"/>
                  </a:lnTo>
                  <a:lnTo>
                    <a:pt x="336" y="1435"/>
                  </a:lnTo>
                  <a:lnTo>
                    <a:pt x="343" y="1419"/>
                  </a:lnTo>
                  <a:lnTo>
                    <a:pt x="353" y="1400"/>
                  </a:lnTo>
                  <a:lnTo>
                    <a:pt x="361" y="1379"/>
                  </a:lnTo>
                  <a:lnTo>
                    <a:pt x="369" y="1357"/>
                  </a:lnTo>
                  <a:lnTo>
                    <a:pt x="386" y="1310"/>
                  </a:lnTo>
                  <a:lnTo>
                    <a:pt x="399" y="1262"/>
                  </a:lnTo>
                  <a:lnTo>
                    <a:pt x="406" y="1238"/>
                  </a:lnTo>
                  <a:lnTo>
                    <a:pt x="412" y="1216"/>
                  </a:lnTo>
                  <a:lnTo>
                    <a:pt x="417" y="1194"/>
                  </a:lnTo>
                  <a:lnTo>
                    <a:pt x="423" y="1173"/>
                  </a:lnTo>
                  <a:lnTo>
                    <a:pt x="427" y="1153"/>
                  </a:lnTo>
                  <a:lnTo>
                    <a:pt x="431" y="1135"/>
                  </a:lnTo>
                  <a:lnTo>
                    <a:pt x="434" y="1120"/>
                  </a:lnTo>
                  <a:lnTo>
                    <a:pt x="436" y="1107"/>
                  </a:lnTo>
                  <a:lnTo>
                    <a:pt x="438" y="1097"/>
                  </a:lnTo>
                  <a:lnTo>
                    <a:pt x="439" y="1089"/>
                  </a:lnTo>
                  <a:lnTo>
                    <a:pt x="441" y="1086"/>
                  </a:lnTo>
                  <a:lnTo>
                    <a:pt x="544" y="5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11258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Today’s goal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sz="2800" dirty="0" smtClean="0"/>
              <a:t>Flow networks</a:t>
            </a:r>
          </a:p>
          <a:p>
            <a:r>
              <a:rPr lang="en-US" altLang="zh-HK" sz="2800" dirty="0" smtClean="0"/>
              <a:t>Ford-Fulkerson </a:t>
            </a:r>
            <a:r>
              <a:rPr lang="en-US" altLang="zh-TW" sz="2800" dirty="0" smtClean="0"/>
              <a:t>(</a:t>
            </a:r>
            <a:r>
              <a:rPr lang="en-US" altLang="zh-HK" sz="2800" dirty="0" smtClean="0"/>
              <a:t>and Edmonds-Karp</a:t>
            </a:r>
            <a:r>
              <a:rPr lang="en-US" altLang="zh-TW" sz="2800" dirty="0" smtClean="0"/>
              <a:t>)</a:t>
            </a:r>
            <a:endParaRPr lang="en-US" altLang="zh-HK" sz="2800" dirty="0" smtClean="0"/>
          </a:p>
          <a:p>
            <a:r>
              <a:rPr lang="en-US" altLang="zh-HK" sz="2800" dirty="0" smtClean="0"/>
              <a:t>Bipartite matching</a:t>
            </a:r>
            <a:endParaRPr lang="zh-HK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8799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3898773" y="1495489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Arial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673223" y="2268601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i="1">
                <a:latin typeface="Arial" charset="0"/>
              </a:rPr>
              <a:t>s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267198" y="1493901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Arial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898773" y="3041714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Arial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268786" y="3041714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Arial" charset="0"/>
            </a:endParaRPr>
          </a:p>
        </p:txBody>
      </p:sp>
      <p:cxnSp>
        <p:nvCxnSpPr>
          <p:cNvPr id="9" name="AutoShape 8"/>
          <p:cNvCxnSpPr>
            <a:cxnSpLocks noChangeShapeType="1"/>
            <a:stCxn id="4" idx="6"/>
            <a:endCxn id="6" idx="2"/>
          </p:cNvCxnSpPr>
          <p:nvPr/>
        </p:nvCxnSpPr>
        <p:spPr bwMode="auto">
          <a:xfrm flipV="1">
            <a:off x="4355973" y="1722501"/>
            <a:ext cx="911225" cy="1588"/>
          </a:xfrm>
          <a:prstGeom prst="straightConnector1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AutoShape 9"/>
          <p:cNvCxnSpPr>
            <a:cxnSpLocks noChangeShapeType="1"/>
            <a:stCxn id="5" idx="7"/>
            <a:endCxn id="4" idx="3"/>
          </p:cNvCxnSpPr>
          <p:nvPr/>
        </p:nvCxnSpPr>
        <p:spPr bwMode="auto">
          <a:xfrm flipV="1">
            <a:off x="3063748" y="1886014"/>
            <a:ext cx="901700" cy="449262"/>
          </a:xfrm>
          <a:prstGeom prst="straightConnector1">
            <a:avLst/>
          </a:prstGeom>
          <a:noFill/>
          <a:ln w="12700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</p:spPr>
      </p:cxnSp>
      <p:cxnSp>
        <p:nvCxnSpPr>
          <p:cNvPr id="11" name="AutoShape 10"/>
          <p:cNvCxnSpPr>
            <a:cxnSpLocks noChangeShapeType="1"/>
            <a:stCxn id="5" idx="5"/>
            <a:endCxn id="7" idx="1"/>
          </p:cNvCxnSpPr>
          <p:nvPr/>
        </p:nvCxnSpPr>
        <p:spPr bwMode="auto">
          <a:xfrm>
            <a:off x="3063748" y="2659126"/>
            <a:ext cx="901700" cy="449263"/>
          </a:xfrm>
          <a:prstGeom prst="straightConnector1">
            <a:avLst/>
          </a:prstGeom>
          <a:noFill/>
          <a:ln w="190500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" name="AutoShape 11"/>
          <p:cNvCxnSpPr>
            <a:cxnSpLocks noChangeShapeType="1"/>
            <a:stCxn id="6" idx="3"/>
            <a:endCxn id="7" idx="7"/>
          </p:cNvCxnSpPr>
          <p:nvPr/>
        </p:nvCxnSpPr>
        <p:spPr bwMode="auto">
          <a:xfrm flipH="1">
            <a:off x="4289298" y="1884426"/>
            <a:ext cx="1044575" cy="1223963"/>
          </a:xfrm>
          <a:prstGeom prst="straightConnector1">
            <a:avLst/>
          </a:prstGeom>
          <a:noFill/>
          <a:ln w="127000">
            <a:solidFill>
              <a:schemeClr val="tx1"/>
            </a:solidFill>
            <a:round/>
            <a:headEnd type="triangle" w="sm" len="med"/>
            <a:tailEnd/>
          </a:ln>
          <a:effectLst/>
        </p:spPr>
      </p:cxnSp>
      <p:cxnSp>
        <p:nvCxnSpPr>
          <p:cNvPr id="13" name="AutoShape 12"/>
          <p:cNvCxnSpPr>
            <a:cxnSpLocks noChangeShapeType="1"/>
            <a:stCxn id="15" idx="1"/>
            <a:endCxn id="6" idx="5"/>
          </p:cNvCxnSpPr>
          <p:nvPr/>
        </p:nvCxnSpPr>
        <p:spPr bwMode="auto">
          <a:xfrm flipH="1" flipV="1">
            <a:off x="5657723" y="1884426"/>
            <a:ext cx="887413" cy="449263"/>
          </a:xfrm>
          <a:prstGeom prst="straightConnector1">
            <a:avLst/>
          </a:prstGeom>
          <a:noFill/>
          <a:ln w="190500">
            <a:solidFill>
              <a:schemeClr val="tx1"/>
            </a:solidFill>
            <a:round/>
            <a:headEnd type="triangle" w="sm" len="sm"/>
            <a:tailEnd/>
          </a:ln>
          <a:effectLst/>
        </p:spPr>
      </p:cxnSp>
      <p:cxnSp>
        <p:nvCxnSpPr>
          <p:cNvPr id="14" name="AutoShape 13"/>
          <p:cNvCxnSpPr>
            <a:cxnSpLocks noChangeShapeType="1"/>
            <a:stCxn id="7" idx="6"/>
            <a:endCxn id="8" idx="2"/>
          </p:cNvCxnSpPr>
          <p:nvPr/>
        </p:nvCxnSpPr>
        <p:spPr bwMode="auto">
          <a:xfrm>
            <a:off x="4355973" y="3270314"/>
            <a:ext cx="912813" cy="0"/>
          </a:xfrm>
          <a:prstGeom prst="straightConnector1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6478461" y="2267014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i="1">
                <a:latin typeface="Arial" charset="0"/>
              </a:rPr>
              <a:t>t</a:t>
            </a:r>
          </a:p>
        </p:txBody>
      </p:sp>
      <p:cxnSp>
        <p:nvCxnSpPr>
          <p:cNvPr id="16" name="AutoShape 15"/>
          <p:cNvCxnSpPr>
            <a:cxnSpLocks noChangeShapeType="1"/>
            <a:stCxn id="8" idx="7"/>
            <a:endCxn id="15" idx="3"/>
          </p:cNvCxnSpPr>
          <p:nvPr/>
        </p:nvCxnSpPr>
        <p:spPr bwMode="auto">
          <a:xfrm flipV="1">
            <a:off x="5659311" y="2657539"/>
            <a:ext cx="885825" cy="450850"/>
          </a:xfrm>
          <a:prstGeom prst="straightConnector1">
            <a:avLst/>
          </a:prstGeom>
          <a:noFill/>
          <a:ln w="190500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062161" y="2905189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3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4549648" y="3394139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2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4549648" y="1231964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2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5792661" y="1465326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3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887911" y="3019489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3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319461" y="2244789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2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3157411" y="1695514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2</a:t>
            </a:r>
          </a:p>
        </p:txBody>
      </p:sp>
      <p:cxnSp>
        <p:nvCxnSpPr>
          <p:cNvPr id="24" name="AutoShape 23"/>
          <p:cNvCxnSpPr>
            <a:cxnSpLocks noChangeShapeType="1"/>
            <a:stCxn id="5" idx="7"/>
            <a:endCxn id="4" idx="3"/>
          </p:cNvCxnSpPr>
          <p:nvPr/>
        </p:nvCxnSpPr>
        <p:spPr bwMode="auto">
          <a:xfrm flipV="1">
            <a:off x="3063748" y="1886014"/>
            <a:ext cx="901700" cy="449262"/>
          </a:xfrm>
          <a:prstGeom prst="straightConnector1">
            <a:avLst/>
          </a:prstGeom>
          <a:noFill/>
          <a:ln w="63500">
            <a:solidFill>
              <a:srgbClr val="FF3300"/>
            </a:solidFill>
            <a:round/>
            <a:headEnd type="none" w="sm" len="med"/>
            <a:tailEnd type="triangle" w="sm" len="med"/>
          </a:ln>
          <a:effectLst/>
        </p:spPr>
      </p:cxnSp>
      <p:cxnSp>
        <p:nvCxnSpPr>
          <p:cNvPr id="25" name="AutoShape 24"/>
          <p:cNvCxnSpPr>
            <a:cxnSpLocks noChangeShapeType="1"/>
            <a:stCxn id="4" idx="6"/>
            <a:endCxn id="6" idx="2"/>
          </p:cNvCxnSpPr>
          <p:nvPr/>
        </p:nvCxnSpPr>
        <p:spPr bwMode="auto">
          <a:xfrm flipV="1">
            <a:off x="4355973" y="1722501"/>
            <a:ext cx="911225" cy="1588"/>
          </a:xfrm>
          <a:prstGeom prst="straightConnector1">
            <a:avLst/>
          </a:prstGeom>
          <a:noFill/>
          <a:ln w="63500">
            <a:solidFill>
              <a:srgbClr val="FF3300"/>
            </a:solidFill>
            <a:round/>
            <a:headEnd type="none" w="sm" len="med"/>
            <a:tailEnd type="triangle" w="sm" len="med"/>
          </a:ln>
          <a:effectLst/>
        </p:spPr>
      </p:cxnSp>
      <p:cxnSp>
        <p:nvCxnSpPr>
          <p:cNvPr id="26" name="AutoShape 25"/>
          <p:cNvCxnSpPr>
            <a:cxnSpLocks noChangeShapeType="1"/>
            <a:stCxn id="5" idx="5"/>
            <a:endCxn id="7" idx="1"/>
          </p:cNvCxnSpPr>
          <p:nvPr/>
        </p:nvCxnSpPr>
        <p:spPr bwMode="auto">
          <a:xfrm>
            <a:off x="3063748" y="2659126"/>
            <a:ext cx="901700" cy="449263"/>
          </a:xfrm>
          <a:prstGeom prst="straightConnector1">
            <a:avLst/>
          </a:prstGeom>
          <a:noFill/>
          <a:ln w="190500">
            <a:solidFill>
              <a:srgbClr val="FF3300"/>
            </a:solidFill>
            <a:round/>
            <a:headEnd type="none" w="sm" len="med"/>
            <a:tailEnd type="triangle" w="sm" len="sm"/>
          </a:ln>
          <a:effectLst/>
        </p:spPr>
      </p:cxnSp>
      <p:cxnSp>
        <p:nvCxnSpPr>
          <p:cNvPr id="27" name="AutoShape 26"/>
          <p:cNvCxnSpPr>
            <a:cxnSpLocks noChangeShapeType="1"/>
            <a:stCxn id="7" idx="6"/>
            <a:endCxn id="8" idx="2"/>
          </p:cNvCxnSpPr>
          <p:nvPr/>
        </p:nvCxnSpPr>
        <p:spPr bwMode="auto">
          <a:xfrm>
            <a:off x="4355973" y="3270314"/>
            <a:ext cx="912813" cy="0"/>
          </a:xfrm>
          <a:prstGeom prst="straightConnector1">
            <a:avLst/>
          </a:prstGeom>
          <a:noFill/>
          <a:ln w="63500">
            <a:solidFill>
              <a:srgbClr val="FF3300"/>
            </a:solidFill>
            <a:round/>
            <a:headEnd type="none" w="sm" len="med"/>
            <a:tailEnd type="triangle" w="sm" len="med"/>
          </a:ln>
          <a:effectLst/>
        </p:spPr>
      </p:cxnSp>
      <p:cxnSp>
        <p:nvCxnSpPr>
          <p:cNvPr id="28" name="AutoShape 27"/>
          <p:cNvCxnSpPr>
            <a:cxnSpLocks noChangeShapeType="1"/>
            <a:stCxn id="7" idx="7"/>
            <a:endCxn id="6" idx="3"/>
          </p:cNvCxnSpPr>
          <p:nvPr/>
        </p:nvCxnSpPr>
        <p:spPr bwMode="auto">
          <a:xfrm flipV="1">
            <a:off x="4289298" y="1884426"/>
            <a:ext cx="1044575" cy="1223963"/>
          </a:xfrm>
          <a:prstGeom prst="straightConnector1">
            <a:avLst/>
          </a:prstGeom>
          <a:noFill/>
          <a:ln w="127000">
            <a:solidFill>
              <a:srgbClr val="FF3300"/>
            </a:solidFill>
            <a:round/>
            <a:headEnd type="none" w="sm" len="med"/>
            <a:tailEnd type="triangle" w="sm" len="med"/>
          </a:ln>
          <a:effectLst/>
        </p:spPr>
      </p:cxnSp>
      <p:cxnSp>
        <p:nvCxnSpPr>
          <p:cNvPr id="29" name="AutoShape 28"/>
          <p:cNvCxnSpPr>
            <a:cxnSpLocks noChangeShapeType="1"/>
            <a:stCxn id="6" idx="5"/>
            <a:endCxn id="15" idx="1"/>
          </p:cNvCxnSpPr>
          <p:nvPr/>
        </p:nvCxnSpPr>
        <p:spPr bwMode="auto">
          <a:xfrm>
            <a:off x="5657723" y="1884426"/>
            <a:ext cx="887413" cy="449263"/>
          </a:xfrm>
          <a:prstGeom prst="straightConnector1">
            <a:avLst/>
          </a:prstGeom>
          <a:noFill/>
          <a:ln w="190500">
            <a:solidFill>
              <a:srgbClr val="FF3300"/>
            </a:solidFill>
            <a:round/>
            <a:headEnd type="none" w="sm" len="med"/>
            <a:tailEnd type="triangle" w="sm" len="med"/>
          </a:ln>
          <a:effectLst/>
        </p:spPr>
      </p:cxnSp>
      <p:cxnSp>
        <p:nvCxnSpPr>
          <p:cNvPr id="30" name="AutoShape 29"/>
          <p:cNvCxnSpPr>
            <a:cxnSpLocks noChangeShapeType="1"/>
            <a:stCxn id="8" idx="7"/>
            <a:endCxn id="15" idx="3"/>
          </p:cNvCxnSpPr>
          <p:nvPr/>
        </p:nvCxnSpPr>
        <p:spPr bwMode="auto">
          <a:xfrm flipV="1">
            <a:off x="5659311" y="2657539"/>
            <a:ext cx="885825" cy="450850"/>
          </a:xfrm>
          <a:prstGeom prst="straightConnector1">
            <a:avLst/>
          </a:prstGeom>
          <a:noFill/>
          <a:ln w="63500">
            <a:solidFill>
              <a:srgbClr val="FF3300"/>
            </a:solidFill>
            <a:round/>
            <a:headEnd type="none" w="sm" len="med"/>
            <a:tailEnd type="triangle" w="sm" len="med"/>
          </a:ln>
          <a:effectLst/>
        </p:spPr>
      </p:cxn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3251073" y="2992501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FF3300"/>
                </a:solidFill>
                <a:latin typeface="Arial" charset="0"/>
              </a:rPr>
              <a:t>3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3322511" y="1619314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FF3300"/>
                </a:solidFill>
                <a:latin typeface="Arial" charset="0"/>
              </a:rPr>
              <a:t>1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4735386" y="1233551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FF3300"/>
                </a:solidFill>
                <a:latin typeface="Arial" charset="0"/>
              </a:rPr>
              <a:t>1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4740148" y="3394139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FF3300"/>
                </a:solidFill>
                <a:latin typeface="Arial" charset="0"/>
              </a:rPr>
              <a:t>1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4479798" y="2078101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FF3300"/>
                </a:solidFill>
                <a:latin typeface="Arial" charset="0"/>
              </a:rPr>
              <a:t>2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5997448" y="1557401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FF3300"/>
                </a:solidFill>
                <a:latin typeface="Arial" charset="0"/>
              </a:rPr>
              <a:t>3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6040311" y="2936939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FF3300"/>
                </a:solidFill>
                <a:latin typeface="Arial" charset="0"/>
              </a:rPr>
              <a:t>1</a:t>
            </a:r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7527798" y="3236976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>
                <a:latin typeface="Arial" charset="0"/>
              </a:rPr>
              <a:t>1</a:t>
            </a:r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6302248" y="4010089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i="1">
                <a:latin typeface="Arial" charset="0"/>
              </a:rPr>
              <a:t>0</a:t>
            </a: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8896223" y="3235389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>
                <a:latin typeface="Arial" charset="0"/>
              </a:rPr>
              <a:t>2</a:t>
            </a: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7527798" y="4783201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>
                <a:latin typeface="Arial" charset="0"/>
              </a:rPr>
              <a:t>3</a:t>
            </a:r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8897811" y="4783201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>
                <a:latin typeface="Arial" charset="0"/>
              </a:rPr>
              <a:t>4</a:t>
            </a:r>
          </a:p>
        </p:txBody>
      </p:sp>
      <p:cxnSp>
        <p:nvCxnSpPr>
          <p:cNvPr id="43" name="AutoShape 42"/>
          <p:cNvCxnSpPr>
            <a:cxnSpLocks noChangeShapeType="1"/>
            <a:stCxn id="38" idx="6"/>
            <a:endCxn id="40" idx="2"/>
          </p:cNvCxnSpPr>
          <p:nvPr/>
        </p:nvCxnSpPr>
        <p:spPr bwMode="auto">
          <a:xfrm flipV="1">
            <a:off x="7984998" y="3463989"/>
            <a:ext cx="911225" cy="1587"/>
          </a:xfrm>
          <a:prstGeom prst="straightConnector1">
            <a:avLst/>
          </a:prstGeom>
          <a:noFill/>
          <a:ln w="63500">
            <a:solidFill>
              <a:srgbClr val="66FF66"/>
            </a:solidFill>
            <a:round/>
            <a:headEnd type="triangle" w="med" len="med"/>
            <a:tailEnd/>
          </a:ln>
          <a:effectLst/>
        </p:spPr>
      </p:cxnSp>
      <p:cxnSp>
        <p:nvCxnSpPr>
          <p:cNvPr id="44" name="AutoShape 43"/>
          <p:cNvCxnSpPr>
            <a:cxnSpLocks noChangeShapeType="1"/>
            <a:stCxn id="39" idx="7"/>
            <a:endCxn id="38" idx="3"/>
          </p:cNvCxnSpPr>
          <p:nvPr/>
        </p:nvCxnSpPr>
        <p:spPr bwMode="auto">
          <a:xfrm flipV="1">
            <a:off x="6692773" y="3627501"/>
            <a:ext cx="901700" cy="449263"/>
          </a:xfrm>
          <a:prstGeom prst="straightConnector1">
            <a:avLst/>
          </a:prstGeom>
          <a:noFill/>
          <a:ln w="63500">
            <a:solidFill>
              <a:srgbClr val="66FF66"/>
            </a:solidFill>
            <a:round/>
            <a:headEnd type="none" w="sm" len="med"/>
            <a:tailEnd type="triangle" w="sm" len="med"/>
          </a:ln>
          <a:effectLst/>
        </p:spPr>
      </p:cxnSp>
      <p:sp>
        <p:nvSpPr>
          <p:cNvPr id="45" name="Oval 45"/>
          <p:cNvSpPr>
            <a:spLocks noChangeArrowheads="1"/>
          </p:cNvSpPr>
          <p:nvPr/>
        </p:nvSpPr>
        <p:spPr bwMode="auto">
          <a:xfrm>
            <a:off x="10107486" y="4008501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i="1">
                <a:latin typeface="Arial" charset="0"/>
              </a:rPr>
              <a:t>5</a:t>
            </a:r>
          </a:p>
        </p:txBody>
      </p:sp>
      <p:cxnSp>
        <p:nvCxnSpPr>
          <p:cNvPr id="46" name="AutoShape 46"/>
          <p:cNvCxnSpPr>
            <a:cxnSpLocks noChangeShapeType="1"/>
          </p:cNvCxnSpPr>
          <p:nvPr/>
        </p:nvCxnSpPr>
        <p:spPr bwMode="auto">
          <a:xfrm flipV="1">
            <a:off x="9245473" y="4313301"/>
            <a:ext cx="885825" cy="450850"/>
          </a:xfrm>
          <a:prstGeom prst="straightConnector1">
            <a:avLst/>
          </a:prstGeom>
          <a:noFill/>
          <a:ln w="127000">
            <a:solidFill>
              <a:srgbClr val="66FF66"/>
            </a:solidFill>
            <a:round/>
            <a:headEnd/>
            <a:tailEnd type="triangle" w="sm" len="sm"/>
          </a:ln>
          <a:effectLst/>
        </p:spPr>
      </p:cxnSp>
      <p:sp>
        <p:nvSpPr>
          <p:cNvPr id="47" name="Text Box 47"/>
          <p:cNvSpPr txBox="1">
            <a:spLocks noChangeArrowheads="1"/>
          </p:cNvSpPr>
          <p:nvPr/>
        </p:nvSpPr>
        <p:spPr bwMode="auto">
          <a:xfrm>
            <a:off x="8307261" y="2987739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66FF66"/>
                </a:solidFill>
                <a:latin typeface="Arial" charset="0"/>
              </a:rPr>
              <a:t>1</a:t>
            </a:r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9821736" y="3192526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66FF66"/>
                </a:solidFill>
                <a:latin typeface="Arial" charset="0"/>
              </a:rPr>
              <a:t>3</a:t>
            </a:r>
          </a:p>
        </p:txBody>
      </p:sp>
      <p:sp>
        <p:nvSpPr>
          <p:cNvPr id="49" name="Text Box 49"/>
          <p:cNvSpPr txBox="1">
            <a:spLocks noChangeArrowheads="1"/>
          </p:cNvSpPr>
          <p:nvPr/>
        </p:nvSpPr>
        <p:spPr bwMode="auto">
          <a:xfrm>
            <a:off x="9259761" y="4232339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66FF66"/>
                </a:solidFill>
                <a:latin typeface="Arial" charset="0"/>
              </a:rPr>
              <a:t>2</a:t>
            </a:r>
          </a:p>
        </p:txBody>
      </p:sp>
      <p:sp>
        <p:nvSpPr>
          <p:cNvPr id="50" name="Text Box 50"/>
          <p:cNvSpPr txBox="1">
            <a:spLocks noChangeArrowheads="1"/>
          </p:cNvSpPr>
          <p:nvPr/>
        </p:nvSpPr>
        <p:spPr bwMode="auto">
          <a:xfrm>
            <a:off x="7029323" y="3837051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66FF66"/>
                </a:solidFill>
                <a:latin typeface="Arial" charset="0"/>
              </a:rPr>
              <a:t>1</a:t>
            </a:r>
          </a:p>
        </p:txBody>
      </p:sp>
      <p:cxnSp>
        <p:nvCxnSpPr>
          <p:cNvPr id="51" name="AutoShape 51"/>
          <p:cNvCxnSpPr>
            <a:cxnSpLocks noChangeShapeType="1"/>
          </p:cNvCxnSpPr>
          <p:nvPr/>
        </p:nvCxnSpPr>
        <p:spPr bwMode="auto">
          <a:xfrm flipV="1">
            <a:off x="6564186" y="3513201"/>
            <a:ext cx="901700" cy="449263"/>
          </a:xfrm>
          <a:prstGeom prst="straightConnector1">
            <a:avLst/>
          </a:prstGeom>
          <a:noFill/>
          <a:ln w="63500">
            <a:solidFill>
              <a:srgbClr val="66FF66"/>
            </a:solidFill>
            <a:round/>
            <a:headEnd type="triangle" w="sm" len="med"/>
            <a:tailEnd type="none" w="sm" len="med"/>
          </a:ln>
          <a:effectLst/>
        </p:spPr>
      </p:cxnSp>
      <p:cxnSp>
        <p:nvCxnSpPr>
          <p:cNvPr id="52" name="AutoShape 52"/>
          <p:cNvCxnSpPr>
            <a:cxnSpLocks noChangeShapeType="1"/>
            <a:stCxn id="39" idx="5"/>
            <a:endCxn id="41" idx="1"/>
          </p:cNvCxnSpPr>
          <p:nvPr/>
        </p:nvCxnSpPr>
        <p:spPr bwMode="auto">
          <a:xfrm>
            <a:off x="6692773" y="4400614"/>
            <a:ext cx="901700" cy="449262"/>
          </a:xfrm>
          <a:prstGeom prst="straightConnector1">
            <a:avLst/>
          </a:prstGeom>
          <a:noFill/>
          <a:ln w="190500">
            <a:solidFill>
              <a:srgbClr val="66FF66"/>
            </a:solidFill>
            <a:round/>
            <a:headEnd type="triangle" w="sm" len="sm"/>
            <a:tailEnd type="none" w="sm" len="med"/>
          </a:ln>
          <a:effectLst/>
        </p:spPr>
      </p:cxnSp>
      <p:cxnSp>
        <p:nvCxnSpPr>
          <p:cNvPr id="53" name="AutoShape 53"/>
          <p:cNvCxnSpPr>
            <a:cxnSpLocks noChangeShapeType="1"/>
            <a:stCxn id="41" idx="6"/>
            <a:endCxn id="42" idx="2"/>
          </p:cNvCxnSpPr>
          <p:nvPr/>
        </p:nvCxnSpPr>
        <p:spPr bwMode="auto">
          <a:xfrm>
            <a:off x="7984998" y="5011801"/>
            <a:ext cx="912813" cy="0"/>
          </a:xfrm>
          <a:prstGeom prst="straightConnector1">
            <a:avLst/>
          </a:prstGeom>
          <a:noFill/>
          <a:ln w="63500">
            <a:solidFill>
              <a:srgbClr val="66FF66"/>
            </a:solidFill>
            <a:round/>
            <a:headEnd type="triangle" w="sm" len="med"/>
            <a:tailEnd type="none" w="sm" len="med"/>
          </a:ln>
          <a:effectLst/>
        </p:spPr>
      </p:cxnSp>
      <p:cxnSp>
        <p:nvCxnSpPr>
          <p:cNvPr id="54" name="AutoShape 54"/>
          <p:cNvCxnSpPr>
            <a:cxnSpLocks noChangeShapeType="1"/>
            <a:stCxn id="41" idx="7"/>
            <a:endCxn id="40" idx="3"/>
          </p:cNvCxnSpPr>
          <p:nvPr/>
        </p:nvCxnSpPr>
        <p:spPr bwMode="auto">
          <a:xfrm flipV="1">
            <a:off x="7918323" y="3625914"/>
            <a:ext cx="1044575" cy="1223962"/>
          </a:xfrm>
          <a:prstGeom prst="straightConnector1">
            <a:avLst/>
          </a:prstGeom>
          <a:noFill/>
          <a:ln w="127000">
            <a:solidFill>
              <a:srgbClr val="66FF66"/>
            </a:solidFill>
            <a:round/>
            <a:headEnd type="triangle" w="sm" len="med"/>
            <a:tailEnd type="none" w="sm" len="med"/>
          </a:ln>
          <a:effectLst/>
        </p:spPr>
      </p:cxnSp>
      <p:cxnSp>
        <p:nvCxnSpPr>
          <p:cNvPr id="55" name="AutoShape 55"/>
          <p:cNvCxnSpPr>
            <a:cxnSpLocks noChangeShapeType="1"/>
          </p:cNvCxnSpPr>
          <p:nvPr/>
        </p:nvCxnSpPr>
        <p:spPr bwMode="auto">
          <a:xfrm>
            <a:off x="9343898" y="3394139"/>
            <a:ext cx="887413" cy="449262"/>
          </a:xfrm>
          <a:prstGeom prst="straightConnector1">
            <a:avLst/>
          </a:prstGeom>
          <a:noFill/>
          <a:ln w="190500">
            <a:solidFill>
              <a:srgbClr val="66FF66"/>
            </a:solidFill>
            <a:round/>
            <a:headEnd type="triangle" w="sm" len="sm"/>
            <a:tailEnd type="none" w="sm" len="med"/>
          </a:ln>
          <a:effectLst/>
        </p:spPr>
      </p:cxnSp>
      <p:cxnSp>
        <p:nvCxnSpPr>
          <p:cNvPr id="56" name="AutoShape 56"/>
          <p:cNvCxnSpPr>
            <a:cxnSpLocks noChangeShapeType="1"/>
          </p:cNvCxnSpPr>
          <p:nvPr/>
        </p:nvCxnSpPr>
        <p:spPr bwMode="auto">
          <a:xfrm flipV="1">
            <a:off x="9331198" y="4518089"/>
            <a:ext cx="885825" cy="450850"/>
          </a:xfrm>
          <a:prstGeom prst="straightConnector1">
            <a:avLst/>
          </a:prstGeom>
          <a:noFill/>
          <a:ln w="63500">
            <a:solidFill>
              <a:srgbClr val="66FF66"/>
            </a:solidFill>
            <a:round/>
            <a:headEnd type="triangle" w="sm" len="med"/>
            <a:tailEnd type="none" w="sm" len="med"/>
          </a:ln>
          <a:effectLst/>
        </p:spPr>
      </p:cxnSp>
      <p:sp>
        <p:nvSpPr>
          <p:cNvPr id="57" name="Text Box 57"/>
          <p:cNvSpPr txBox="1">
            <a:spLocks noChangeArrowheads="1"/>
          </p:cNvSpPr>
          <p:nvPr/>
        </p:nvSpPr>
        <p:spPr bwMode="auto">
          <a:xfrm>
            <a:off x="7208711" y="4191064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66FF66"/>
                </a:solidFill>
                <a:latin typeface="Arial" charset="0"/>
              </a:rPr>
              <a:t>3</a:t>
            </a:r>
          </a:p>
        </p:txBody>
      </p:sp>
      <p:sp>
        <p:nvSpPr>
          <p:cNvPr id="58" name="Text Box 58"/>
          <p:cNvSpPr txBox="1">
            <a:spLocks noChangeArrowheads="1"/>
          </p:cNvSpPr>
          <p:nvPr/>
        </p:nvSpPr>
        <p:spPr bwMode="auto">
          <a:xfrm>
            <a:off x="6808661" y="3246501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66FF66"/>
                </a:solidFill>
                <a:latin typeface="Arial" charset="0"/>
              </a:rPr>
              <a:t>1</a:t>
            </a:r>
          </a:p>
        </p:txBody>
      </p:sp>
      <p:sp>
        <p:nvSpPr>
          <p:cNvPr id="59" name="Text Box 59"/>
          <p:cNvSpPr txBox="1">
            <a:spLocks noChangeArrowheads="1"/>
          </p:cNvSpPr>
          <p:nvPr/>
        </p:nvSpPr>
        <p:spPr bwMode="auto">
          <a:xfrm>
            <a:off x="8283448" y="5135626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66FF66"/>
                </a:solidFill>
                <a:latin typeface="Arial" charset="0"/>
              </a:rPr>
              <a:t>1</a:t>
            </a:r>
          </a:p>
        </p:txBody>
      </p:sp>
      <p:sp>
        <p:nvSpPr>
          <p:cNvPr id="60" name="Text Box 60"/>
          <p:cNvSpPr txBox="1">
            <a:spLocks noChangeArrowheads="1"/>
          </p:cNvSpPr>
          <p:nvPr/>
        </p:nvSpPr>
        <p:spPr bwMode="auto">
          <a:xfrm>
            <a:off x="8650161" y="4003739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66FF66"/>
                </a:solidFill>
                <a:latin typeface="Arial" charset="0"/>
              </a:rPr>
              <a:t>2</a:t>
            </a:r>
          </a:p>
        </p:txBody>
      </p:sp>
      <p:sp>
        <p:nvSpPr>
          <p:cNvPr id="61" name="Text Box 62"/>
          <p:cNvSpPr txBox="1">
            <a:spLocks noChangeArrowheads="1"/>
          </p:cNvSpPr>
          <p:nvPr/>
        </p:nvSpPr>
        <p:spPr bwMode="auto">
          <a:xfrm>
            <a:off x="9712198" y="4733989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66FF66"/>
                </a:solidFill>
                <a:latin typeface="Arial" charset="0"/>
              </a:rPr>
              <a:t>1</a:t>
            </a:r>
          </a:p>
        </p:txBody>
      </p:sp>
      <p:cxnSp>
        <p:nvCxnSpPr>
          <p:cNvPr id="62" name="AutoShape 108"/>
          <p:cNvCxnSpPr>
            <a:cxnSpLocks noChangeShapeType="1"/>
          </p:cNvCxnSpPr>
          <p:nvPr/>
        </p:nvCxnSpPr>
        <p:spPr bwMode="auto">
          <a:xfrm flipV="1">
            <a:off x="8088186" y="4859401"/>
            <a:ext cx="901700" cy="1588"/>
          </a:xfrm>
          <a:prstGeom prst="straightConnector1">
            <a:avLst/>
          </a:prstGeom>
          <a:noFill/>
          <a:ln w="63500">
            <a:solidFill>
              <a:srgbClr val="66FF66"/>
            </a:solidFill>
            <a:round/>
            <a:headEnd type="none" w="sm" len="med"/>
            <a:tailEnd type="triangle" w="sm" len="med"/>
          </a:ln>
          <a:effectLst/>
        </p:spPr>
      </p:cxnSp>
      <p:sp>
        <p:nvSpPr>
          <p:cNvPr id="63" name="Text Box 109"/>
          <p:cNvSpPr txBox="1">
            <a:spLocks noChangeArrowheads="1"/>
          </p:cNvSpPr>
          <p:nvPr/>
        </p:nvSpPr>
        <p:spPr bwMode="auto">
          <a:xfrm>
            <a:off x="8424736" y="4514914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66FF66"/>
                </a:solidFill>
                <a:latin typeface="Arial" charset="0"/>
              </a:rPr>
              <a:t>1</a:t>
            </a:r>
          </a:p>
        </p:txBody>
      </p:sp>
      <p:sp>
        <p:nvSpPr>
          <p:cNvPr id="64" name="Text Box 110"/>
          <p:cNvSpPr txBox="1">
            <a:spLocks noChangeArrowheads="1"/>
          </p:cNvSpPr>
          <p:nvPr/>
        </p:nvSpPr>
        <p:spPr bwMode="auto">
          <a:xfrm>
            <a:off x="8164386" y="3643376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66FF66"/>
                </a:solidFill>
                <a:latin typeface="Arial" charset="0"/>
              </a:rPr>
              <a:t>1</a:t>
            </a:r>
          </a:p>
        </p:txBody>
      </p:sp>
      <p:cxnSp>
        <p:nvCxnSpPr>
          <p:cNvPr id="65" name="AutoShape 111"/>
          <p:cNvCxnSpPr>
            <a:cxnSpLocks noChangeShapeType="1"/>
          </p:cNvCxnSpPr>
          <p:nvPr/>
        </p:nvCxnSpPr>
        <p:spPr bwMode="auto">
          <a:xfrm flipV="1">
            <a:off x="8034211" y="3629089"/>
            <a:ext cx="901700" cy="1587"/>
          </a:xfrm>
          <a:prstGeom prst="straightConnector1">
            <a:avLst/>
          </a:prstGeom>
          <a:noFill/>
          <a:ln w="63500">
            <a:solidFill>
              <a:srgbClr val="66FF66"/>
            </a:solidFill>
            <a:round/>
            <a:headEnd type="none" w="sm" len="med"/>
            <a:tailEnd type="triangle" w="sm" len="med"/>
          </a:ln>
          <a:effectLst/>
        </p:spPr>
      </p:cxnSp>
      <p:grpSp>
        <p:nvGrpSpPr>
          <p:cNvPr id="66" name="Group 112"/>
          <p:cNvGrpSpPr>
            <a:grpSpLocks/>
          </p:cNvGrpSpPr>
          <p:nvPr/>
        </p:nvGrpSpPr>
        <p:grpSpPr bwMode="auto">
          <a:xfrm>
            <a:off x="6692773" y="3625914"/>
            <a:ext cx="3438525" cy="1235075"/>
            <a:chOff x="2918" y="2645"/>
            <a:chExt cx="2166" cy="778"/>
          </a:xfrm>
        </p:grpSpPr>
        <p:cxnSp>
          <p:nvCxnSpPr>
            <p:cNvPr id="67" name="AutoShape 113"/>
            <p:cNvCxnSpPr>
              <a:cxnSpLocks noChangeShapeType="1"/>
            </p:cNvCxnSpPr>
            <p:nvPr/>
          </p:nvCxnSpPr>
          <p:spPr bwMode="auto">
            <a:xfrm flipV="1">
              <a:off x="2918" y="2646"/>
              <a:ext cx="568" cy="283"/>
            </a:xfrm>
            <a:prstGeom prst="straightConnector1">
              <a:avLst/>
            </a:prstGeom>
            <a:noFill/>
            <a:ln w="63500">
              <a:solidFill>
                <a:srgbClr val="CC0000"/>
              </a:solidFill>
              <a:round/>
              <a:headEnd type="none" w="sm" len="med"/>
              <a:tailEnd type="triangle" w="sm" len="med"/>
            </a:ln>
            <a:effectLst/>
          </p:spPr>
        </p:cxnSp>
        <p:cxnSp>
          <p:nvCxnSpPr>
            <p:cNvPr id="68" name="AutoShape 114"/>
            <p:cNvCxnSpPr>
              <a:cxnSpLocks noChangeShapeType="1"/>
            </p:cNvCxnSpPr>
            <p:nvPr/>
          </p:nvCxnSpPr>
          <p:spPr bwMode="auto">
            <a:xfrm flipV="1">
              <a:off x="4526" y="3078"/>
              <a:ext cx="558" cy="284"/>
            </a:xfrm>
            <a:prstGeom prst="straightConnector1">
              <a:avLst/>
            </a:prstGeom>
            <a:noFill/>
            <a:ln w="63500">
              <a:solidFill>
                <a:srgbClr val="CC0000"/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69" name="AutoShape 115"/>
            <p:cNvCxnSpPr>
              <a:cxnSpLocks noChangeShapeType="1"/>
            </p:cNvCxnSpPr>
            <p:nvPr/>
          </p:nvCxnSpPr>
          <p:spPr bwMode="auto">
            <a:xfrm flipV="1">
              <a:off x="3690" y="2645"/>
              <a:ext cx="658" cy="771"/>
            </a:xfrm>
            <a:prstGeom prst="straightConnector1">
              <a:avLst/>
            </a:prstGeom>
            <a:noFill/>
            <a:ln w="63500">
              <a:solidFill>
                <a:srgbClr val="CC0000"/>
              </a:solidFill>
              <a:round/>
              <a:headEnd type="triangle" w="sm" len="med"/>
              <a:tailEnd type="none" w="sm" len="med"/>
            </a:ln>
            <a:effectLst/>
          </p:spPr>
        </p:cxnSp>
        <p:cxnSp>
          <p:nvCxnSpPr>
            <p:cNvPr id="70" name="AutoShape 116"/>
            <p:cNvCxnSpPr>
              <a:cxnSpLocks noChangeShapeType="1"/>
            </p:cNvCxnSpPr>
            <p:nvPr/>
          </p:nvCxnSpPr>
          <p:spPr bwMode="auto">
            <a:xfrm flipV="1">
              <a:off x="3797" y="3422"/>
              <a:ext cx="568" cy="1"/>
            </a:xfrm>
            <a:prstGeom prst="straightConnector1">
              <a:avLst/>
            </a:prstGeom>
            <a:noFill/>
            <a:ln w="63500">
              <a:solidFill>
                <a:srgbClr val="CC0000"/>
              </a:solidFill>
              <a:round/>
              <a:headEnd type="none" w="sm" len="med"/>
              <a:tailEnd type="triangle" w="sm" len="med"/>
            </a:ln>
            <a:effectLst/>
          </p:spPr>
        </p:cxnSp>
        <p:cxnSp>
          <p:nvCxnSpPr>
            <p:cNvPr id="71" name="AutoShape 117"/>
            <p:cNvCxnSpPr>
              <a:cxnSpLocks noChangeShapeType="1"/>
            </p:cNvCxnSpPr>
            <p:nvPr/>
          </p:nvCxnSpPr>
          <p:spPr bwMode="auto">
            <a:xfrm flipV="1">
              <a:off x="3763" y="2647"/>
              <a:ext cx="568" cy="1"/>
            </a:xfrm>
            <a:prstGeom prst="straightConnector1">
              <a:avLst/>
            </a:prstGeom>
            <a:noFill/>
            <a:ln w="63500">
              <a:solidFill>
                <a:srgbClr val="CC0000"/>
              </a:solidFill>
              <a:round/>
              <a:headEnd type="none" w="sm" len="med"/>
              <a:tailEnd type="triangle" w="sm" len="med"/>
            </a:ln>
            <a:effectLst/>
          </p:spPr>
        </p:cxnSp>
      </p:grpSp>
      <p:grpSp>
        <p:nvGrpSpPr>
          <p:cNvPr id="135" name="Group 117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8750173" y="2665476"/>
            <a:ext cx="1000601" cy="270192"/>
            <a:chOff x="4376" y="2238"/>
            <a:chExt cx="6303" cy="1702"/>
          </a:xfrm>
        </p:grpSpPr>
        <p:sp>
          <p:nvSpPr>
            <p:cNvPr id="136" name="Freeform 119"/>
            <p:cNvSpPr>
              <a:spLocks/>
            </p:cNvSpPr>
            <p:nvPr/>
          </p:nvSpPr>
          <p:spPr bwMode="auto">
            <a:xfrm>
              <a:off x="4376" y="2351"/>
              <a:ext cx="1367" cy="1163"/>
            </a:xfrm>
            <a:custGeom>
              <a:avLst/>
              <a:gdLst/>
              <a:ahLst/>
              <a:cxnLst>
                <a:cxn ang="0">
                  <a:pos x="1170" y="154"/>
                </a:cxn>
                <a:cxn ang="0">
                  <a:pos x="1193" y="111"/>
                </a:cxn>
                <a:cxn ang="0">
                  <a:pos x="1230" y="78"/>
                </a:cxn>
                <a:cxn ang="0">
                  <a:pos x="1295" y="58"/>
                </a:cxn>
                <a:cxn ang="0">
                  <a:pos x="1344" y="54"/>
                </a:cxn>
                <a:cxn ang="0">
                  <a:pos x="1359" y="45"/>
                </a:cxn>
                <a:cxn ang="0">
                  <a:pos x="1367" y="19"/>
                </a:cxn>
                <a:cxn ang="0">
                  <a:pos x="1365" y="13"/>
                </a:cxn>
                <a:cxn ang="0">
                  <a:pos x="1361" y="6"/>
                </a:cxn>
                <a:cxn ang="0">
                  <a:pos x="1344" y="0"/>
                </a:cxn>
                <a:cxn ang="0">
                  <a:pos x="1181" y="6"/>
                </a:cxn>
                <a:cxn ang="0">
                  <a:pos x="1017" y="0"/>
                </a:cxn>
                <a:cxn ang="0">
                  <a:pos x="1002" y="2"/>
                </a:cxn>
                <a:cxn ang="0">
                  <a:pos x="988" y="17"/>
                </a:cxn>
                <a:cxn ang="0">
                  <a:pos x="988" y="41"/>
                </a:cxn>
                <a:cxn ang="0">
                  <a:pos x="994" y="50"/>
                </a:cxn>
                <a:cxn ang="0">
                  <a:pos x="1004" y="52"/>
                </a:cxn>
                <a:cxn ang="0">
                  <a:pos x="1017" y="54"/>
                </a:cxn>
                <a:cxn ang="0">
                  <a:pos x="1079" y="63"/>
                </a:cxn>
                <a:cxn ang="0">
                  <a:pos x="1112" y="84"/>
                </a:cxn>
                <a:cxn ang="0">
                  <a:pos x="1125" y="113"/>
                </a:cxn>
                <a:cxn ang="0">
                  <a:pos x="1125" y="139"/>
                </a:cxn>
                <a:cxn ang="0">
                  <a:pos x="1120" y="165"/>
                </a:cxn>
                <a:cxn ang="0">
                  <a:pos x="581" y="32"/>
                </a:cxn>
                <a:cxn ang="0">
                  <a:pos x="565" y="4"/>
                </a:cxn>
                <a:cxn ang="0">
                  <a:pos x="529" y="0"/>
                </a:cxn>
                <a:cxn ang="0">
                  <a:pos x="280" y="2"/>
                </a:cxn>
                <a:cxn ang="0">
                  <a:pos x="266" y="17"/>
                </a:cxn>
                <a:cxn ang="0">
                  <a:pos x="266" y="45"/>
                </a:cxn>
                <a:cxn ang="0">
                  <a:pos x="289" y="52"/>
                </a:cxn>
                <a:cxn ang="0">
                  <a:pos x="357" y="54"/>
                </a:cxn>
                <a:cxn ang="0">
                  <a:pos x="399" y="58"/>
                </a:cxn>
                <a:cxn ang="0">
                  <a:pos x="419" y="69"/>
                </a:cxn>
                <a:cxn ang="0">
                  <a:pos x="195" y="1006"/>
                </a:cxn>
                <a:cxn ang="0">
                  <a:pos x="175" y="1052"/>
                </a:cxn>
                <a:cxn ang="0">
                  <a:pos x="135" y="1084"/>
                </a:cxn>
                <a:cxn ang="0">
                  <a:pos x="71" y="1106"/>
                </a:cxn>
                <a:cxn ang="0">
                  <a:pos x="19" y="1111"/>
                </a:cxn>
                <a:cxn ang="0">
                  <a:pos x="11" y="1113"/>
                </a:cxn>
                <a:cxn ang="0">
                  <a:pos x="5" y="1121"/>
                </a:cxn>
                <a:cxn ang="0">
                  <a:pos x="0" y="1134"/>
                </a:cxn>
                <a:cxn ang="0">
                  <a:pos x="3" y="1156"/>
                </a:cxn>
                <a:cxn ang="0">
                  <a:pos x="13" y="1163"/>
                </a:cxn>
                <a:cxn ang="0">
                  <a:pos x="183" y="1158"/>
                </a:cxn>
                <a:cxn ang="0">
                  <a:pos x="351" y="1163"/>
                </a:cxn>
                <a:cxn ang="0">
                  <a:pos x="361" y="1161"/>
                </a:cxn>
                <a:cxn ang="0">
                  <a:pos x="374" y="1152"/>
                </a:cxn>
                <a:cxn ang="0">
                  <a:pos x="378" y="1139"/>
                </a:cxn>
                <a:cxn ang="0">
                  <a:pos x="378" y="1121"/>
                </a:cxn>
                <a:cxn ang="0">
                  <a:pos x="368" y="1113"/>
                </a:cxn>
                <a:cxn ang="0">
                  <a:pos x="347" y="1111"/>
                </a:cxn>
                <a:cxn ang="0">
                  <a:pos x="285" y="1100"/>
                </a:cxn>
                <a:cxn ang="0">
                  <a:pos x="251" y="1078"/>
                </a:cxn>
                <a:cxn ang="0">
                  <a:pos x="241" y="1050"/>
                </a:cxn>
                <a:cxn ang="0">
                  <a:pos x="243" y="1013"/>
                </a:cxn>
                <a:cxn ang="0">
                  <a:pos x="461" y="98"/>
                </a:cxn>
                <a:cxn ang="0">
                  <a:pos x="471" y="121"/>
                </a:cxn>
                <a:cxn ang="0">
                  <a:pos x="880" y="1130"/>
                </a:cxn>
                <a:cxn ang="0">
                  <a:pos x="888" y="1150"/>
                </a:cxn>
                <a:cxn ang="0">
                  <a:pos x="905" y="1163"/>
                </a:cxn>
                <a:cxn ang="0">
                  <a:pos x="921" y="1161"/>
                </a:cxn>
                <a:cxn ang="0">
                  <a:pos x="932" y="1145"/>
                </a:cxn>
                <a:cxn ang="0">
                  <a:pos x="1164" y="180"/>
                </a:cxn>
              </a:cxnLst>
              <a:rect l="0" t="0" r="r" b="b"/>
              <a:pathLst>
                <a:path w="1367" h="1163">
                  <a:moveTo>
                    <a:pt x="1164" y="180"/>
                  </a:moveTo>
                  <a:lnTo>
                    <a:pt x="1170" y="154"/>
                  </a:lnTo>
                  <a:lnTo>
                    <a:pt x="1181" y="132"/>
                  </a:lnTo>
                  <a:lnTo>
                    <a:pt x="1193" y="111"/>
                  </a:lnTo>
                  <a:lnTo>
                    <a:pt x="1210" y="93"/>
                  </a:lnTo>
                  <a:lnTo>
                    <a:pt x="1230" y="78"/>
                  </a:lnTo>
                  <a:lnTo>
                    <a:pt x="1259" y="65"/>
                  </a:lnTo>
                  <a:lnTo>
                    <a:pt x="1295" y="58"/>
                  </a:lnTo>
                  <a:lnTo>
                    <a:pt x="1338" y="54"/>
                  </a:lnTo>
                  <a:lnTo>
                    <a:pt x="1344" y="54"/>
                  </a:lnTo>
                  <a:lnTo>
                    <a:pt x="1353" y="50"/>
                  </a:lnTo>
                  <a:lnTo>
                    <a:pt x="1359" y="45"/>
                  </a:lnTo>
                  <a:lnTo>
                    <a:pt x="1365" y="34"/>
                  </a:lnTo>
                  <a:lnTo>
                    <a:pt x="1367" y="19"/>
                  </a:lnTo>
                  <a:lnTo>
                    <a:pt x="1367" y="15"/>
                  </a:lnTo>
                  <a:lnTo>
                    <a:pt x="1365" y="13"/>
                  </a:lnTo>
                  <a:lnTo>
                    <a:pt x="1363" y="8"/>
                  </a:lnTo>
                  <a:lnTo>
                    <a:pt x="1361" y="6"/>
                  </a:lnTo>
                  <a:lnTo>
                    <a:pt x="1353" y="2"/>
                  </a:lnTo>
                  <a:lnTo>
                    <a:pt x="1344" y="0"/>
                  </a:lnTo>
                  <a:lnTo>
                    <a:pt x="1264" y="2"/>
                  </a:lnTo>
                  <a:lnTo>
                    <a:pt x="1181" y="6"/>
                  </a:lnTo>
                  <a:lnTo>
                    <a:pt x="1098" y="4"/>
                  </a:lnTo>
                  <a:lnTo>
                    <a:pt x="1017" y="0"/>
                  </a:lnTo>
                  <a:lnTo>
                    <a:pt x="1011" y="0"/>
                  </a:lnTo>
                  <a:lnTo>
                    <a:pt x="1002" y="2"/>
                  </a:lnTo>
                  <a:lnTo>
                    <a:pt x="994" y="8"/>
                  </a:lnTo>
                  <a:lnTo>
                    <a:pt x="988" y="17"/>
                  </a:lnTo>
                  <a:lnTo>
                    <a:pt x="986" y="34"/>
                  </a:lnTo>
                  <a:lnTo>
                    <a:pt x="988" y="41"/>
                  </a:lnTo>
                  <a:lnTo>
                    <a:pt x="990" y="45"/>
                  </a:lnTo>
                  <a:lnTo>
                    <a:pt x="994" y="50"/>
                  </a:lnTo>
                  <a:lnTo>
                    <a:pt x="998" y="52"/>
                  </a:lnTo>
                  <a:lnTo>
                    <a:pt x="1004" y="52"/>
                  </a:lnTo>
                  <a:lnTo>
                    <a:pt x="1011" y="54"/>
                  </a:lnTo>
                  <a:lnTo>
                    <a:pt x="1017" y="54"/>
                  </a:lnTo>
                  <a:lnTo>
                    <a:pt x="1052" y="56"/>
                  </a:lnTo>
                  <a:lnTo>
                    <a:pt x="1079" y="63"/>
                  </a:lnTo>
                  <a:lnTo>
                    <a:pt x="1098" y="71"/>
                  </a:lnTo>
                  <a:lnTo>
                    <a:pt x="1112" y="84"/>
                  </a:lnTo>
                  <a:lnTo>
                    <a:pt x="1120" y="98"/>
                  </a:lnTo>
                  <a:lnTo>
                    <a:pt x="1125" y="113"/>
                  </a:lnTo>
                  <a:lnTo>
                    <a:pt x="1127" y="128"/>
                  </a:lnTo>
                  <a:lnTo>
                    <a:pt x="1125" y="139"/>
                  </a:lnTo>
                  <a:lnTo>
                    <a:pt x="1122" y="154"/>
                  </a:lnTo>
                  <a:lnTo>
                    <a:pt x="1120" y="165"/>
                  </a:lnTo>
                  <a:lnTo>
                    <a:pt x="940" y="921"/>
                  </a:lnTo>
                  <a:lnTo>
                    <a:pt x="581" y="32"/>
                  </a:lnTo>
                  <a:lnTo>
                    <a:pt x="573" y="15"/>
                  </a:lnTo>
                  <a:lnTo>
                    <a:pt x="565" y="4"/>
                  </a:lnTo>
                  <a:lnTo>
                    <a:pt x="550" y="2"/>
                  </a:lnTo>
                  <a:lnTo>
                    <a:pt x="529" y="0"/>
                  </a:lnTo>
                  <a:lnTo>
                    <a:pt x="295" y="0"/>
                  </a:lnTo>
                  <a:lnTo>
                    <a:pt x="280" y="2"/>
                  </a:lnTo>
                  <a:lnTo>
                    <a:pt x="272" y="8"/>
                  </a:lnTo>
                  <a:lnTo>
                    <a:pt x="266" y="17"/>
                  </a:lnTo>
                  <a:lnTo>
                    <a:pt x="264" y="34"/>
                  </a:lnTo>
                  <a:lnTo>
                    <a:pt x="266" y="45"/>
                  </a:lnTo>
                  <a:lnTo>
                    <a:pt x="274" y="52"/>
                  </a:lnTo>
                  <a:lnTo>
                    <a:pt x="289" y="52"/>
                  </a:lnTo>
                  <a:lnTo>
                    <a:pt x="310" y="54"/>
                  </a:lnTo>
                  <a:lnTo>
                    <a:pt x="357" y="54"/>
                  </a:lnTo>
                  <a:lnTo>
                    <a:pt x="380" y="56"/>
                  </a:lnTo>
                  <a:lnTo>
                    <a:pt x="399" y="58"/>
                  </a:lnTo>
                  <a:lnTo>
                    <a:pt x="415" y="63"/>
                  </a:lnTo>
                  <a:lnTo>
                    <a:pt x="419" y="69"/>
                  </a:lnTo>
                  <a:lnTo>
                    <a:pt x="202" y="982"/>
                  </a:lnTo>
                  <a:lnTo>
                    <a:pt x="195" y="1006"/>
                  </a:lnTo>
                  <a:lnTo>
                    <a:pt x="187" y="1030"/>
                  </a:lnTo>
                  <a:lnTo>
                    <a:pt x="175" y="1052"/>
                  </a:lnTo>
                  <a:lnTo>
                    <a:pt x="158" y="1069"/>
                  </a:lnTo>
                  <a:lnTo>
                    <a:pt x="135" y="1084"/>
                  </a:lnTo>
                  <a:lnTo>
                    <a:pt x="108" y="1097"/>
                  </a:lnTo>
                  <a:lnTo>
                    <a:pt x="71" y="1106"/>
                  </a:lnTo>
                  <a:lnTo>
                    <a:pt x="27" y="1111"/>
                  </a:lnTo>
                  <a:lnTo>
                    <a:pt x="19" y="1111"/>
                  </a:lnTo>
                  <a:lnTo>
                    <a:pt x="15" y="1113"/>
                  </a:lnTo>
                  <a:lnTo>
                    <a:pt x="11" y="1113"/>
                  </a:lnTo>
                  <a:lnTo>
                    <a:pt x="9" y="1117"/>
                  </a:lnTo>
                  <a:lnTo>
                    <a:pt x="5" y="1121"/>
                  </a:lnTo>
                  <a:lnTo>
                    <a:pt x="3" y="1126"/>
                  </a:lnTo>
                  <a:lnTo>
                    <a:pt x="0" y="1134"/>
                  </a:lnTo>
                  <a:lnTo>
                    <a:pt x="0" y="1150"/>
                  </a:lnTo>
                  <a:lnTo>
                    <a:pt x="3" y="1156"/>
                  </a:lnTo>
                  <a:lnTo>
                    <a:pt x="7" y="1161"/>
                  </a:lnTo>
                  <a:lnTo>
                    <a:pt x="13" y="1163"/>
                  </a:lnTo>
                  <a:lnTo>
                    <a:pt x="21" y="1163"/>
                  </a:lnTo>
                  <a:lnTo>
                    <a:pt x="183" y="1158"/>
                  </a:lnTo>
                  <a:lnTo>
                    <a:pt x="268" y="1161"/>
                  </a:lnTo>
                  <a:lnTo>
                    <a:pt x="351" y="1163"/>
                  </a:lnTo>
                  <a:lnTo>
                    <a:pt x="357" y="1163"/>
                  </a:lnTo>
                  <a:lnTo>
                    <a:pt x="361" y="1161"/>
                  </a:lnTo>
                  <a:lnTo>
                    <a:pt x="366" y="1161"/>
                  </a:lnTo>
                  <a:lnTo>
                    <a:pt x="374" y="1152"/>
                  </a:lnTo>
                  <a:lnTo>
                    <a:pt x="376" y="1147"/>
                  </a:lnTo>
                  <a:lnTo>
                    <a:pt x="378" y="1139"/>
                  </a:lnTo>
                  <a:lnTo>
                    <a:pt x="380" y="1128"/>
                  </a:lnTo>
                  <a:lnTo>
                    <a:pt x="378" y="1121"/>
                  </a:lnTo>
                  <a:lnTo>
                    <a:pt x="376" y="1117"/>
                  </a:lnTo>
                  <a:lnTo>
                    <a:pt x="368" y="1113"/>
                  </a:lnTo>
                  <a:lnTo>
                    <a:pt x="361" y="1111"/>
                  </a:lnTo>
                  <a:lnTo>
                    <a:pt x="347" y="1111"/>
                  </a:lnTo>
                  <a:lnTo>
                    <a:pt x="312" y="1106"/>
                  </a:lnTo>
                  <a:lnTo>
                    <a:pt x="285" y="1100"/>
                  </a:lnTo>
                  <a:lnTo>
                    <a:pt x="266" y="1089"/>
                  </a:lnTo>
                  <a:lnTo>
                    <a:pt x="251" y="1078"/>
                  </a:lnTo>
                  <a:lnTo>
                    <a:pt x="245" y="1065"/>
                  </a:lnTo>
                  <a:lnTo>
                    <a:pt x="241" y="1050"/>
                  </a:lnTo>
                  <a:lnTo>
                    <a:pt x="239" y="1034"/>
                  </a:lnTo>
                  <a:lnTo>
                    <a:pt x="243" y="1013"/>
                  </a:lnTo>
                  <a:lnTo>
                    <a:pt x="247" y="995"/>
                  </a:lnTo>
                  <a:lnTo>
                    <a:pt x="461" y="98"/>
                  </a:lnTo>
                  <a:lnTo>
                    <a:pt x="469" y="115"/>
                  </a:lnTo>
                  <a:lnTo>
                    <a:pt x="471" y="121"/>
                  </a:lnTo>
                  <a:lnTo>
                    <a:pt x="475" y="128"/>
                  </a:lnTo>
                  <a:lnTo>
                    <a:pt x="880" y="1130"/>
                  </a:lnTo>
                  <a:lnTo>
                    <a:pt x="884" y="1141"/>
                  </a:lnTo>
                  <a:lnTo>
                    <a:pt x="888" y="1150"/>
                  </a:lnTo>
                  <a:lnTo>
                    <a:pt x="892" y="1156"/>
                  </a:lnTo>
                  <a:lnTo>
                    <a:pt x="905" y="1163"/>
                  </a:lnTo>
                  <a:lnTo>
                    <a:pt x="911" y="1163"/>
                  </a:lnTo>
                  <a:lnTo>
                    <a:pt x="921" y="1161"/>
                  </a:lnTo>
                  <a:lnTo>
                    <a:pt x="928" y="1156"/>
                  </a:lnTo>
                  <a:lnTo>
                    <a:pt x="932" y="1145"/>
                  </a:lnTo>
                  <a:lnTo>
                    <a:pt x="936" y="1128"/>
                  </a:lnTo>
                  <a:lnTo>
                    <a:pt x="1164" y="18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7" name="Freeform 120"/>
            <p:cNvSpPr>
              <a:spLocks/>
            </p:cNvSpPr>
            <p:nvPr/>
          </p:nvSpPr>
          <p:spPr bwMode="auto">
            <a:xfrm>
              <a:off x="5955" y="2238"/>
              <a:ext cx="377" cy="1702"/>
            </a:xfrm>
            <a:custGeom>
              <a:avLst/>
              <a:gdLst/>
              <a:ahLst/>
              <a:cxnLst>
                <a:cxn ang="0">
                  <a:pos x="377" y="1682"/>
                </a:cxn>
                <a:cxn ang="0">
                  <a:pos x="371" y="1671"/>
                </a:cxn>
                <a:cxn ang="0">
                  <a:pos x="350" y="1647"/>
                </a:cxn>
                <a:cxn ang="0">
                  <a:pos x="247" y="1506"/>
                </a:cxn>
                <a:cxn ang="0">
                  <a:pos x="172" y="1350"/>
                </a:cxn>
                <a:cxn ang="0">
                  <a:pos x="126" y="1182"/>
                </a:cxn>
                <a:cxn ang="0">
                  <a:pos x="101" y="1013"/>
                </a:cxn>
                <a:cxn ang="0">
                  <a:pos x="95" y="850"/>
                </a:cxn>
                <a:cxn ang="0">
                  <a:pos x="106" y="654"/>
                </a:cxn>
                <a:cxn ang="0">
                  <a:pos x="139" y="463"/>
                </a:cxn>
                <a:cxn ang="0">
                  <a:pos x="199" y="282"/>
                </a:cxn>
                <a:cxn ang="0">
                  <a:pos x="294" y="119"/>
                </a:cxn>
                <a:cxn ang="0">
                  <a:pos x="377" y="24"/>
                </a:cxn>
                <a:cxn ang="0">
                  <a:pos x="375" y="6"/>
                </a:cxn>
                <a:cxn ang="0">
                  <a:pos x="367" y="0"/>
                </a:cxn>
                <a:cxn ang="0">
                  <a:pos x="352" y="4"/>
                </a:cxn>
                <a:cxn ang="0">
                  <a:pos x="317" y="30"/>
                </a:cxn>
                <a:cxn ang="0">
                  <a:pos x="261" y="84"/>
                </a:cxn>
                <a:cxn ang="0">
                  <a:pos x="199" y="165"/>
                </a:cxn>
                <a:cxn ang="0">
                  <a:pos x="132" y="269"/>
                </a:cxn>
                <a:cxn ang="0">
                  <a:pos x="60" y="443"/>
                </a:cxn>
                <a:cxn ang="0">
                  <a:pos x="12" y="661"/>
                </a:cxn>
                <a:cxn ang="0">
                  <a:pos x="0" y="850"/>
                </a:cxn>
                <a:cxn ang="0">
                  <a:pos x="8" y="1004"/>
                </a:cxn>
                <a:cxn ang="0">
                  <a:pos x="41" y="1187"/>
                </a:cxn>
                <a:cxn ang="0">
                  <a:pos x="108" y="1382"/>
                </a:cxn>
                <a:cxn ang="0">
                  <a:pos x="170" y="1495"/>
                </a:cxn>
                <a:cxn ang="0">
                  <a:pos x="234" y="1584"/>
                </a:cxn>
                <a:cxn ang="0">
                  <a:pos x="292" y="1650"/>
                </a:cxn>
                <a:cxn ang="0">
                  <a:pos x="338" y="1689"/>
                </a:cxn>
                <a:cxn ang="0">
                  <a:pos x="361" y="1702"/>
                </a:cxn>
                <a:cxn ang="0">
                  <a:pos x="371" y="1700"/>
                </a:cxn>
                <a:cxn ang="0">
                  <a:pos x="377" y="1691"/>
                </a:cxn>
              </a:cxnLst>
              <a:rect l="0" t="0" r="r" b="b"/>
              <a:pathLst>
                <a:path w="377" h="1702">
                  <a:moveTo>
                    <a:pt x="377" y="1684"/>
                  </a:moveTo>
                  <a:lnTo>
                    <a:pt x="377" y="1682"/>
                  </a:lnTo>
                  <a:lnTo>
                    <a:pt x="375" y="1678"/>
                  </a:lnTo>
                  <a:lnTo>
                    <a:pt x="371" y="1671"/>
                  </a:lnTo>
                  <a:lnTo>
                    <a:pt x="363" y="1660"/>
                  </a:lnTo>
                  <a:lnTo>
                    <a:pt x="350" y="1647"/>
                  </a:lnTo>
                  <a:lnTo>
                    <a:pt x="294" y="1580"/>
                  </a:lnTo>
                  <a:lnTo>
                    <a:pt x="247" y="1506"/>
                  </a:lnTo>
                  <a:lnTo>
                    <a:pt x="205" y="1430"/>
                  </a:lnTo>
                  <a:lnTo>
                    <a:pt x="172" y="1350"/>
                  </a:lnTo>
                  <a:lnTo>
                    <a:pt x="147" y="1265"/>
                  </a:lnTo>
                  <a:lnTo>
                    <a:pt x="126" y="1182"/>
                  </a:lnTo>
                  <a:lnTo>
                    <a:pt x="112" y="1097"/>
                  </a:lnTo>
                  <a:lnTo>
                    <a:pt x="101" y="1013"/>
                  </a:lnTo>
                  <a:lnTo>
                    <a:pt x="97" y="930"/>
                  </a:lnTo>
                  <a:lnTo>
                    <a:pt x="95" y="850"/>
                  </a:lnTo>
                  <a:lnTo>
                    <a:pt x="97" y="752"/>
                  </a:lnTo>
                  <a:lnTo>
                    <a:pt x="106" y="654"/>
                  </a:lnTo>
                  <a:lnTo>
                    <a:pt x="118" y="556"/>
                  </a:lnTo>
                  <a:lnTo>
                    <a:pt x="139" y="463"/>
                  </a:lnTo>
                  <a:lnTo>
                    <a:pt x="166" y="371"/>
                  </a:lnTo>
                  <a:lnTo>
                    <a:pt x="199" y="282"/>
                  </a:lnTo>
                  <a:lnTo>
                    <a:pt x="242" y="200"/>
                  </a:lnTo>
                  <a:lnTo>
                    <a:pt x="294" y="119"/>
                  </a:lnTo>
                  <a:lnTo>
                    <a:pt x="356" y="45"/>
                  </a:lnTo>
                  <a:lnTo>
                    <a:pt x="377" y="24"/>
                  </a:lnTo>
                  <a:lnTo>
                    <a:pt x="377" y="11"/>
                  </a:lnTo>
                  <a:lnTo>
                    <a:pt x="375" y="6"/>
                  </a:lnTo>
                  <a:lnTo>
                    <a:pt x="371" y="2"/>
                  </a:lnTo>
                  <a:lnTo>
                    <a:pt x="367" y="0"/>
                  </a:lnTo>
                  <a:lnTo>
                    <a:pt x="361" y="0"/>
                  </a:lnTo>
                  <a:lnTo>
                    <a:pt x="352" y="4"/>
                  </a:lnTo>
                  <a:lnTo>
                    <a:pt x="338" y="13"/>
                  </a:lnTo>
                  <a:lnTo>
                    <a:pt x="317" y="30"/>
                  </a:lnTo>
                  <a:lnTo>
                    <a:pt x="290" y="54"/>
                  </a:lnTo>
                  <a:lnTo>
                    <a:pt x="261" y="84"/>
                  </a:lnTo>
                  <a:lnTo>
                    <a:pt x="230" y="121"/>
                  </a:lnTo>
                  <a:lnTo>
                    <a:pt x="199" y="165"/>
                  </a:lnTo>
                  <a:lnTo>
                    <a:pt x="166" y="215"/>
                  </a:lnTo>
                  <a:lnTo>
                    <a:pt x="132" y="269"/>
                  </a:lnTo>
                  <a:lnTo>
                    <a:pt x="103" y="332"/>
                  </a:lnTo>
                  <a:lnTo>
                    <a:pt x="60" y="443"/>
                  </a:lnTo>
                  <a:lnTo>
                    <a:pt x="31" y="554"/>
                  </a:lnTo>
                  <a:lnTo>
                    <a:pt x="12" y="661"/>
                  </a:lnTo>
                  <a:lnTo>
                    <a:pt x="4" y="758"/>
                  </a:lnTo>
                  <a:lnTo>
                    <a:pt x="0" y="850"/>
                  </a:lnTo>
                  <a:lnTo>
                    <a:pt x="2" y="921"/>
                  </a:lnTo>
                  <a:lnTo>
                    <a:pt x="8" y="1004"/>
                  </a:lnTo>
                  <a:lnTo>
                    <a:pt x="21" y="1093"/>
                  </a:lnTo>
                  <a:lnTo>
                    <a:pt x="41" y="1187"/>
                  </a:lnTo>
                  <a:lnTo>
                    <a:pt x="68" y="1284"/>
                  </a:lnTo>
                  <a:lnTo>
                    <a:pt x="108" y="1382"/>
                  </a:lnTo>
                  <a:lnTo>
                    <a:pt x="139" y="1441"/>
                  </a:lnTo>
                  <a:lnTo>
                    <a:pt x="170" y="1495"/>
                  </a:lnTo>
                  <a:lnTo>
                    <a:pt x="203" y="1543"/>
                  </a:lnTo>
                  <a:lnTo>
                    <a:pt x="234" y="1584"/>
                  </a:lnTo>
                  <a:lnTo>
                    <a:pt x="265" y="1619"/>
                  </a:lnTo>
                  <a:lnTo>
                    <a:pt x="292" y="1650"/>
                  </a:lnTo>
                  <a:lnTo>
                    <a:pt x="317" y="1671"/>
                  </a:lnTo>
                  <a:lnTo>
                    <a:pt x="338" y="1689"/>
                  </a:lnTo>
                  <a:lnTo>
                    <a:pt x="352" y="1697"/>
                  </a:lnTo>
                  <a:lnTo>
                    <a:pt x="361" y="1702"/>
                  </a:lnTo>
                  <a:lnTo>
                    <a:pt x="367" y="1702"/>
                  </a:lnTo>
                  <a:lnTo>
                    <a:pt x="371" y="1700"/>
                  </a:lnTo>
                  <a:lnTo>
                    <a:pt x="375" y="1695"/>
                  </a:lnTo>
                  <a:lnTo>
                    <a:pt x="377" y="1691"/>
                  </a:lnTo>
                  <a:lnTo>
                    <a:pt x="377" y="168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8" name="Freeform 121"/>
            <p:cNvSpPr>
              <a:spLocks/>
            </p:cNvSpPr>
            <p:nvPr/>
          </p:nvSpPr>
          <p:spPr bwMode="auto">
            <a:xfrm>
              <a:off x="6511" y="2314"/>
              <a:ext cx="810" cy="1548"/>
            </a:xfrm>
            <a:custGeom>
              <a:avLst/>
              <a:gdLst/>
              <a:ahLst/>
              <a:cxnLst>
                <a:cxn ang="0">
                  <a:pos x="682" y="517"/>
                </a:cxn>
                <a:cxn ang="0">
                  <a:pos x="698" y="485"/>
                </a:cxn>
                <a:cxn ang="0">
                  <a:pos x="674" y="467"/>
                </a:cxn>
                <a:cxn ang="0">
                  <a:pos x="533" y="402"/>
                </a:cxn>
                <a:cxn ang="0">
                  <a:pos x="547" y="308"/>
                </a:cxn>
                <a:cxn ang="0">
                  <a:pos x="564" y="226"/>
                </a:cxn>
                <a:cxn ang="0">
                  <a:pos x="589" y="111"/>
                </a:cxn>
                <a:cxn ang="0">
                  <a:pos x="624" y="54"/>
                </a:cxn>
                <a:cxn ang="0">
                  <a:pos x="680" y="37"/>
                </a:cxn>
                <a:cxn ang="0">
                  <a:pos x="748" y="67"/>
                </a:cxn>
                <a:cxn ang="0">
                  <a:pos x="684" y="100"/>
                </a:cxn>
                <a:cxn ang="0">
                  <a:pos x="663" y="148"/>
                </a:cxn>
                <a:cxn ang="0">
                  <a:pos x="674" y="198"/>
                </a:cxn>
                <a:cxn ang="0">
                  <a:pos x="721" y="219"/>
                </a:cxn>
                <a:cxn ang="0">
                  <a:pos x="781" y="193"/>
                </a:cxn>
                <a:cxn ang="0">
                  <a:pos x="810" y="117"/>
                </a:cxn>
                <a:cxn ang="0">
                  <a:pos x="775" y="39"/>
                </a:cxn>
                <a:cxn ang="0">
                  <a:pos x="698" y="2"/>
                </a:cxn>
                <a:cxn ang="0">
                  <a:pos x="626" y="6"/>
                </a:cxn>
                <a:cxn ang="0">
                  <a:pos x="551" y="48"/>
                </a:cxn>
                <a:cxn ang="0">
                  <a:pos x="481" y="148"/>
                </a:cxn>
                <a:cxn ang="0">
                  <a:pos x="458" y="224"/>
                </a:cxn>
                <a:cxn ang="0">
                  <a:pos x="445" y="278"/>
                </a:cxn>
                <a:cxn ang="0">
                  <a:pos x="421" y="402"/>
                </a:cxn>
                <a:cxn ang="0">
                  <a:pos x="267" y="469"/>
                </a:cxn>
                <a:cxn ang="0">
                  <a:pos x="248" y="498"/>
                </a:cxn>
                <a:cxn ang="0">
                  <a:pos x="273" y="519"/>
                </a:cxn>
                <a:cxn ang="0">
                  <a:pos x="269" y="1245"/>
                </a:cxn>
                <a:cxn ang="0">
                  <a:pos x="236" y="1393"/>
                </a:cxn>
                <a:cxn ang="0">
                  <a:pos x="186" y="1489"/>
                </a:cxn>
                <a:cxn ang="0">
                  <a:pos x="128" y="1511"/>
                </a:cxn>
                <a:cxn ang="0">
                  <a:pos x="60" y="1480"/>
                </a:cxn>
                <a:cxn ang="0">
                  <a:pos x="126" y="1450"/>
                </a:cxn>
                <a:cxn ang="0">
                  <a:pos x="149" y="1402"/>
                </a:cxn>
                <a:cxn ang="0">
                  <a:pos x="139" y="1350"/>
                </a:cxn>
                <a:cxn ang="0">
                  <a:pos x="91" y="1328"/>
                </a:cxn>
                <a:cxn ang="0">
                  <a:pos x="29" y="1356"/>
                </a:cxn>
                <a:cxn ang="0">
                  <a:pos x="0" y="1430"/>
                </a:cxn>
                <a:cxn ang="0">
                  <a:pos x="33" y="1508"/>
                </a:cxn>
                <a:cxn ang="0">
                  <a:pos x="109" y="1545"/>
                </a:cxn>
                <a:cxn ang="0">
                  <a:pos x="209" y="1526"/>
                </a:cxn>
                <a:cxn ang="0">
                  <a:pos x="288" y="1445"/>
                </a:cxn>
                <a:cxn ang="0">
                  <a:pos x="338" y="1345"/>
                </a:cxn>
                <a:cxn ang="0">
                  <a:pos x="381" y="1208"/>
                </a:cxn>
                <a:cxn ang="0">
                  <a:pos x="412" y="1058"/>
                </a:cxn>
              </a:cxnLst>
              <a:rect l="0" t="0" r="r" b="b"/>
              <a:pathLst>
                <a:path w="810" h="1548">
                  <a:moveTo>
                    <a:pt x="510" y="519"/>
                  </a:moveTo>
                  <a:lnTo>
                    <a:pt x="667" y="519"/>
                  </a:lnTo>
                  <a:lnTo>
                    <a:pt x="682" y="517"/>
                  </a:lnTo>
                  <a:lnTo>
                    <a:pt x="690" y="513"/>
                  </a:lnTo>
                  <a:lnTo>
                    <a:pt x="696" y="502"/>
                  </a:lnTo>
                  <a:lnTo>
                    <a:pt x="698" y="485"/>
                  </a:lnTo>
                  <a:lnTo>
                    <a:pt x="696" y="474"/>
                  </a:lnTo>
                  <a:lnTo>
                    <a:pt x="686" y="469"/>
                  </a:lnTo>
                  <a:lnTo>
                    <a:pt x="674" y="467"/>
                  </a:lnTo>
                  <a:lnTo>
                    <a:pt x="520" y="467"/>
                  </a:lnTo>
                  <a:lnTo>
                    <a:pt x="526" y="430"/>
                  </a:lnTo>
                  <a:lnTo>
                    <a:pt x="533" y="402"/>
                  </a:lnTo>
                  <a:lnTo>
                    <a:pt x="535" y="380"/>
                  </a:lnTo>
                  <a:lnTo>
                    <a:pt x="543" y="337"/>
                  </a:lnTo>
                  <a:lnTo>
                    <a:pt x="547" y="308"/>
                  </a:lnTo>
                  <a:lnTo>
                    <a:pt x="553" y="271"/>
                  </a:lnTo>
                  <a:lnTo>
                    <a:pt x="557" y="252"/>
                  </a:lnTo>
                  <a:lnTo>
                    <a:pt x="564" y="226"/>
                  </a:lnTo>
                  <a:lnTo>
                    <a:pt x="570" y="193"/>
                  </a:lnTo>
                  <a:lnTo>
                    <a:pt x="582" y="132"/>
                  </a:lnTo>
                  <a:lnTo>
                    <a:pt x="589" y="111"/>
                  </a:lnTo>
                  <a:lnTo>
                    <a:pt x="593" y="95"/>
                  </a:lnTo>
                  <a:lnTo>
                    <a:pt x="607" y="74"/>
                  </a:lnTo>
                  <a:lnTo>
                    <a:pt x="624" y="54"/>
                  </a:lnTo>
                  <a:lnTo>
                    <a:pt x="645" y="41"/>
                  </a:lnTo>
                  <a:lnTo>
                    <a:pt x="669" y="37"/>
                  </a:lnTo>
                  <a:lnTo>
                    <a:pt x="680" y="37"/>
                  </a:lnTo>
                  <a:lnTo>
                    <a:pt x="701" y="41"/>
                  </a:lnTo>
                  <a:lnTo>
                    <a:pt x="725" y="50"/>
                  </a:lnTo>
                  <a:lnTo>
                    <a:pt x="748" y="67"/>
                  </a:lnTo>
                  <a:lnTo>
                    <a:pt x="721" y="74"/>
                  </a:lnTo>
                  <a:lnTo>
                    <a:pt x="701" y="85"/>
                  </a:lnTo>
                  <a:lnTo>
                    <a:pt x="684" y="100"/>
                  </a:lnTo>
                  <a:lnTo>
                    <a:pt x="674" y="115"/>
                  </a:lnTo>
                  <a:lnTo>
                    <a:pt x="665" y="132"/>
                  </a:lnTo>
                  <a:lnTo>
                    <a:pt x="663" y="148"/>
                  </a:lnTo>
                  <a:lnTo>
                    <a:pt x="661" y="161"/>
                  </a:lnTo>
                  <a:lnTo>
                    <a:pt x="665" y="182"/>
                  </a:lnTo>
                  <a:lnTo>
                    <a:pt x="674" y="198"/>
                  </a:lnTo>
                  <a:lnTo>
                    <a:pt x="686" y="211"/>
                  </a:lnTo>
                  <a:lnTo>
                    <a:pt x="703" y="217"/>
                  </a:lnTo>
                  <a:lnTo>
                    <a:pt x="721" y="219"/>
                  </a:lnTo>
                  <a:lnTo>
                    <a:pt x="742" y="217"/>
                  </a:lnTo>
                  <a:lnTo>
                    <a:pt x="763" y="208"/>
                  </a:lnTo>
                  <a:lnTo>
                    <a:pt x="781" y="193"/>
                  </a:lnTo>
                  <a:lnTo>
                    <a:pt x="796" y="174"/>
                  </a:lnTo>
                  <a:lnTo>
                    <a:pt x="806" y="148"/>
                  </a:lnTo>
                  <a:lnTo>
                    <a:pt x="810" y="117"/>
                  </a:lnTo>
                  <a:lnTo>
                    <a:pt x="806" y="87"/>
                  </a:lnTo>
                  <a:lnTo>
                    <a:pt x="794" y="61"/>
                  </a:lnTo>
                  <a:lnTo>
                    <a:pt x="775" y="39"/>
                  </a:lnTo>
                  <a:lnTo>
                    <a:pt x="752" y="21"/>
                  </a:lnTo>
                  <a:lnTo>
                    <a:pt x="728" y="11"/>
                  </a:lnTo>
                  <a:lnTo>
                    <a:pt x="698" y="2"/>
                  </a:lnTo>
                  <a:lnTo>
                    <a:pt x="669" y="0"/>
                  </a:lnTo>
                  <a:lnTo>
                    <a:pt x="649" y="2"/>
                  </a:lnTo>
                  <a:lnTo>
                    <a:pt x="626" y="6"/>
                  </a:lnTo>
                  <a:lnTo>
                    <a:pt x="603" y="15"/>
                  </a:lnTo>
                  <a:lnTo>
                    <a:pt x="576" y="28"/>
                  </a:lnTo>
                  <a:lnTo>
                    <a:pt x="551" y="48"/>
                  </a:lnTo>
                  <a:lnTo>
                    <a:pt x="526" y="74"/>
                  </a:lnTo>
                  <a:lnTo>
                    <a:pt x="504" y="106"/>
                  </a:lnTo>
                  <a:lnTo>
                    <a:pt x="481" y="148"/>
                  </a:lnTo>
                  <a:lnTo>
                    <a:pt x="464" y="200"/>
                  </a:lnTo>
                  <a:lnTo>
                    <a:pt x="460" y="211"/>
                  </a:lnTo>
                  <a:lnTo>
                    <a:pt x="458" y="224"/>
                  </a:lnTo>
                  <a:lnTo>
                    <a:pt x="454" y="237"/>
                  </a:lnTo>
                  <a:lnTo>
                    <a:pt x="450" y="254"/>
                  </a:lnTo>
                  <a:lnTo>
                    <a:pt x="445" y="278"/>
                  </a:lnTo>
                  <a:lnTo>
                    <a:pt x="439" y="311"/>
                  </a:lnTo>
                  <a:lnTo>
                    <a:pt x="431" y="350"/>
                  </a:lnTo>
                  <a:lnTo>
                    <a:pt x="421" y="402"/>
                  </a:lnTo>
                  <a:lnTo>
                    <a:pt x="410" y="467"/>
                  </a:lnTo>
                  <a:lnTo>
                    <a:pt x="282" y="467"/>
                  </a:lnTo>
                  <a:lnTo>
                    <a:pt x="267" y="469"/>
                  </a:lnTo>
                  <a:lnTo>
                    <a:pt x="257" y="474"/>
                  </a:lnTo>
                  <a:lnTo>
                    <a:pt x="251" y="482"/>
                  </a:lnTo>
                  <a:lnTo>
                    <a:pt x="248" y="498"/>
                  </a:lnTo>
                  <a:lnTo>
                    <a:pt x="251" y="511"/>
                  </a:lnTo>
                  <a:lnTo>
                    <a:pt x="261" y="517"/>
                  </a:lnTo>
                  <a:lnTo>
                    <a:pt x="273" y="519"/>
                  </a:lnTo>
                  <a:lnTo>
                    <a:pt x="402" y="519"/>
                  </a:lnTo>
                  <a:lnTo>
                    <a:pt x="280" y="1191"/>
                  </a:lnTo>
                  <a:lnTo>
                    <a:pt x="269" y="1245"/>
                  </a:lnTo>
                  <a:lnTo>
                    <a:pt x="259" y="1298"/>
                  </a:lnTo>
                  <a:lnTo>
                    <a:pt x="248" y="1348"/>
                  </a:lnTo>
                  <a:lnTo>
                    <a:pt x="236" y="1393"/>
                  </a:lnTo>
                  <a:lnTo>
                    <a:pt x="224" y="1432"/>
                  </a:lnTo>
                  <a:lnTo>
                    <a:pt x="207" y="1465"/>
                  </a:lnTo>
                  <a:lnTo>
                    <a:pt x="186" y="1489"/>
                  </a:lnTo>
                  <a:lnTo>
                    <a:pt x="165" y="1506"/>
                  </a:lnTo>
                  <a:lnTo>
                    <a:pt x="139" y="1511"/>
                  </a:lnTo>
                  <a:lnTo>
                    <a:pt x="128" y="1511"/>
                  </a:lnTo>
                  <a:lnTo>
                    <a:pt x="109" y="1506"/>
                  </a:lnTo>
                  <a:lnTo>
                    <a:pt x="85" y="1498"/>
                  </a:lnTo>
                  <a:lnTo>
                    <a:pt x="60" y="1480"/>
                  </a:lnTo>
                  <a:lnTo>
                    <a:pt x="89" y="1476"/>
                  </a:lnTo>
                  <a:lnTo>
                    <a:pt x="112" y="1465"/>
                  </a:lnTo>
                  <a:lnTo>
                    <a:pt x="126" y="1450"/>
                  </a:lnTo>
                  <a:lnTo>
                    <a:pt x="139" y="1434"/>
                  </a:lnTo>
                  <a:lnTo>
                    <a:pt x="145" y="1417"/>
                  </a:lnTo>
                  <a:lnTo>
                    <a:pt x="149" y="1402"/>
                  </a:lnTo>
                  <a:lnTo>
                    <a:pt x="151" y="1389"/>
                  </a:lnTo>
                  <a:lnTo>
                    <a:pt x="147" y="1367"/>
                  </a:lnTo>
                  <a:lnTo>
                    <a:pt x="139" y="1350"/>
                  </a:lnTo>
                  <a:lnTo>
                    <a:pt x="124" y="1339"/>
                  </a:lnTo>
                  <a:lnTo>
                    <a:pt x="107" y="1332"/>
                  </a:lnTo>
                  <a:lnTo>
                    <a:pt x="91" y="1328"/>
                  </a:lnTo>
                  <a:lnTo>
                    <a:pt x="70" y="1332"/>
                  </a:lnTo>
                  <a:lnTo>
                    <a:pt x="47" y="1341"/>
                  </a:lnTo>
                  <a:lnTo>
                    <a:pt x="29" y="1356"/>
                  </a:lnTo>
                  <a:lnTo>
                    <a:pt x="14" y="1376"/>
                  </a:lnTo>
                  <a:lnTo>
                    <a:pt x="4" y="1402"/>
                  </a:lnTo>
                  <a:lnTo>
                    <a:pt x="0" y="1430"/>
                  </a:lnTo>
                  <a:lnTo>
                    <a:pt x="4" y="1461"/>
                  </a:lnTo>
                  <a:lnTo>
                    <a:pt x="16" y="1487"/>
                  </a:lnTo>
                  <a:lnTo>
                    <a:pt x="33" y="1508"/>
                  </a:lnTo>
                  <a:lnTo>
                    <a:pt x="56" y="1526"/>
                  </a:lnTo>
                  <a:lnTo>
                    <a:pt x="83" y="1539"/>
                  </a:lnTo>
                  <a:lnTo>
                    <a:pt x="109" y="1545"/>
                  </a:lnTo>
                  <a:lnTo>
                    <a:pt x="139" y="1548"/>
                  </a:lnTo>
                  <a:lnTo>
                    <a:pt x="176" y="1543"/>
                  </a:lnTo>
                  <a:lnTo>
                    <a:pt x="209" y="1526"/>
                  </a:lnTo>
                  <a:lnTo>
                    <a:pt x="238" y="1504"/>
                  </a:lnTo>
                  <a:lnTo>
                    <a:pt x="265" y="1476"/>
                  </a:lnTo>
                  <a:lnTo>
                    <a:pt x="288" y="1445"/>
                  </a:lnTo>
                  <a:lnTo>
                    <a:pt x="307" y="1413"/>
                  </a:lnTo>
                  <a:lnTo>
                    <a:pt x="321" y="1384"/>
                  </a:lnTo>
                  <a:lnTo>
                    <a:pt x="338" y="1345"/>
                  </a:lnTo>
                  <a:lnTo>
                    <a:pt x="354" y="1302"/>
                  </a:lnTo>
                  <a:lnTo>
                    <a:pt x="369" y="1254"/>
                  </a:lnTo>
                  <a:lnTo>
                    <a:pt x="381" y="1208"/>
                  </a:lnTo>
                  <a:lnTo>
                    <a:pt x="392" y="1163"/>
                  </a:lnTo>
                  <a:lnTo>
                    <a:pt x="400" y="1124"/>
                  </a:lnTo>
                  <a:lnTo>
                    <a:pt x="412" y="1058"/>
                  </a:lnTo>
                  <a:lnTo>
                    <a:pt x="510" y="51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9" name="Freeform 122"/>
            <p:cNvSpPr>
              <a:spLocks/>
            </p:cNvSpPr>
            <p:nvPr/>
          </p:nvSpPr>
          <p:spPr bwMode="auto">
            <a:xfrm>
              <a:off x="7846" y="2522"/>
              <a:ext cx="1079" cy="1133"/>
            </a:xfrm>
            <a:custGeom>
              <a:avLst/>
              <a:gdLst/>
              <a:ahLst/>
              <a:cxnLst>
                <a:cxn ang="0">
                  <a:pos x="573" y="600"/>
                </a:cxn>
                <a:cxn ang="0">
                  <a:pos x="1041" y="600"/>
                </a:cxn>
                <a:cxn ang="0">
                  <a:pos x="1054" y="598"/>
                </a:cxn>
                <a:cxn ang="0">
                  <a:pos x="1066" y="594"/>
                </a:cxn>
                <a:cxn ang="0">
                  <a:pos x="1077" y="583"/>
                </a:cxn>
                <a:cxn ang="0">
                  <a:pos x="1079" y="566"/>
                </a:cxn>
                <a:cxn ang="0">
                  <a:pos x="1077" y="550"/>
                </a:cxn>
                <a:cxn ang="0">
                  <a:pos x="1066" y="540"/>
                </a:cxn>
                <a:cxn ang="0">
                  <a:pos x="1054" y="535"/>
                </a:cxn>
                <a:cxn ang="0">
                  <a:pos x="1039" y="533"/>
                </a:cxn>
                <a:cxn ang="0">
                  <a:pos x="573" y="533"/>
                </a:cxn>
                <a:cxn ang="0">
                  <a:pos x="573" y="40"/>
                </a:cxn>
                <a:cxn ang="0">
                  <a:pos x="570" y="27"/>
                </a:cxn>
                <a:cxn ang="0">
                  <a:pos x="566" y="13"/>
                </a:cxn>
                <a:cxn ang="0">
                  <a:pos x="556" y="3"/>
                </a:cxn>
                <a:cxn ang="0">
                  <a:pos x="541" y="0"/>
                </a:cxn>
                <a:cxn ang="0">
                  <a:pos x="525" y="3"/>
                </a:cxn>
                <a:cxn ang="0">
                  <a:pos x="514" y="13"/>
                </a:cxn>
                <a:cxn ang="0">
                  <a:pos x="510" y="27"/>
                </a:cxn>
                <a:cxn ang="0">
                  <a:pos x="508" y="42"/>
                </a:cxn>
                <a:cxn ang="0">
                  <a:pos x="508" y="533"/>
                </a:cxn>
                <a:cxn ang="0">
                  <a:pos x="40" y="533"/>
                </a:cxn>
                <a:cxn ang="0">
                  <a:pos x="25" y="535"/>
                </a:cxn>
                <a:cxn ang="0">
                  <a:pos x="13" y="540"/>
                </a:cxn>
                <a:cxn ang="0">
                  <a:pos x="2" y="550"/>
                </a:cxn>
                <a:cxn ang="0">
                  <a:pos x="0" y="566"/>
                </a:cxn>
                <a:cxn ang="0">
                  <a:pos x="4" y="583"/>
                </a:cxn>
                <a:cxn ang="0">
                  <a:pos x="13" y="594"/>
                </a:cxn>
                <a:cxn ang="0">
                  <a:pos x="25" y="598"/>
                </a:cxn>
                <a:cxn ang="0">
                  <a:pos x="40" y="600"/>
                </a:cxn>
                <a:cxn ang="0">
                  <a:pos x="508" y="600"/>
                </a:cxn>
                <a:cxn ang="0">
                  <a:pos x="508" y="1092"/>
                </a:cxn>
                <a:cxn ang="0">
                  <a:pos x="510" y="1107"/>
                </a:cxn>
                <a:cxn ang="0">
                  <a:pos x="514" y="1120"/>
                </a:cxn>
                <a:cxn ang="0">
                  <a:pos x="525" y="1129"/>
                </a:cxn>
                <a:cxn ang="0">
                  <a:pos x="541" y="1133"/>
                </a:cxn>
                <a:cxn ang="0">
                  <a:pos x="556" y="1129"/>
                </a:cxn>
                <a:cxn ang="0">
                  <a:pos x="566" y="1120"/>
                </a:cxn>
                <a:cxn ang="0">
                  <a:pos x="570" y="1107"/>
                </a:cxn>
                <a:cxn ang="0">
                  <a:pos x="573" y="1092"/>
                </a:cxn>
                <a:cxn ang="0">
                  <a:pos x="573" y="1076"/>
                </a:cxn>
                <a:cxn ang="0">
                  <a:pos x="573" y="600"/>
                </a:cxn>
              </a:cxnLst>
              <a:rect l="0" t="0" r="r" b="b"/>
              <a:pathLst>
                <a:path w="1079" h="1133">
                  <a:moveTo>
                    <a:pt x="573" y="600"/>
                  </a:moveTo>
                  <a:lnTo>
                    <a:pt x="1041" y="600"/>
                  </a:lnTo>
                  <a:lnTo>
                    <a:pt x="1054" y="598"/>
                  </a:lnTo>
                  <a:lnTo>
                    <a:pt x="1066" y="594"/>
                  </a:lnTo>
                  <a:lnTo>
                    <a:pt x="1077" y="583"/>
                  </a:lnTo>
                  <a:lnTo>
                    <a:pt x="1079" y="566"/>
                  </a:lnTo>
                  <a:lnTo>
                    <a:pt x="1077" y="550"/>
                  </a:lnTo>
                  <a:lnTo>
                    <a:pt x="1066" y="540"/>
                  </a:lnTo>
                  <a:lnTo>
                    <a:pt x="1054" y="535"/>
                  </a:lnTo>
                  <a:lnTo>
                    <a:pt x="1039" y="533"/>
                  </a:lnTo>
                  <a:lnTo>
                    <a:pt x="573" y="533"/>
                  </a:lnTo>
                  <a:lnTo>
                    <a:pt x="573" y="40"/>
                  </a:lnTo>
                  <a:lnTo>
                    <a:pt x="570" y="27"/>
                  </a:lnTo>
                  <a:lnTo>
                    <a:pt x="566" y="13"/>
                  </a:lnTo>
                  <a:lnTo>
                    <a:pt x="556" y="3"/>
                  </a:lnTo>
                  <a:lnTo>
                    <a:pt x="541" y="0"/>
                  </a:lnTo>
                  <a:lnTo>
                    <a:pt x="525" y="3"/>
                  </a:lnTo>
                  <a:lnTo>
                    <a:pt x="514" y="13"/>
                  </a:lnTo>
                  <a:lnTo>
                    <a:pt x="510" y="27"/>
                  </a:lnTo>
                  <a:lnTo>
                    <a:pt x="508" y="42"/>
                  </a:lnTo>
                  <a:lnTo>
                    <a:pt x="508" y="533"/>
                  </a:lnTo>
                  <a:lnTo>
                    <a:pt x="40" y="533"/>
                  </a:lnTo>
                  <a:lnTo>
                    <a:pt x="25" y="535"/>
                  </a:lnTo>
                  <a:lnTo>
                    <a:pt x="13" y="540"/>
                  </a:lnTo>
                  <a:lnTo>
                    <a:pt x="2" y="550"/>
                  </a:lnTo>
                  <a:lnTo>
                    <a:pt x="0" y="566"/>
                  </a:lnTo>
                  <a:lnTo>
                    <a:pt x="4" y="583"/>
                  </a:lnTo>
                  <a:lnTo>
                    <a:pt x="13" y="594"/>
                  </a:lnTo>
                  <a:lnTo>
                    <a:pt x="25" y="598"/>
                  </a:lnTo>
                  <a:lnTo>
                    <a:pt x="40" y="600"/>
                  </a:lnTo>
                  <a:lnTo>
                    <a:pt x="508" y="600"/>
                  </a:lnTo>
                  <a:lnTo>
                    <a:pt x="508" y="1092"/>
                  </a:lnTo>
                  <a:lnTo>
                    <a:pt x="510" y="1107"/>
                  </a:lnTo>
                  <a:lnTo>
                    <a:pt x="514" y="1120"/>
                  </a:lnTo>
                  <a:lnTo>
                    <a:pt x="525" y="1129"/>
                  </a:lnTo>
                  <a:lnTo>
                    <a:pt x="541" y="1133"/>
                  </a:lnTo>
                  <a:lnTo>
                    <a:pt x="556" y="1129"/>
                  </a:lnTo>
                  <a:lnTo>
                    <a:pt x="566" y="1120"/>
                  </a:lnTo>
                  <a:lnTo>
                    <a:pt x="570" y="1107"/>
                  </a:lnTo>
                  <a:lnTo>
                    <a:pt x="573" y="1092"/>
                  </a:lnTo>
                  <a:lnTo>
                    <a:pt x="573" y="1076"/>
                  </a:lnTo>
                  <a:lnTo>
                    <a:pt x="573" y="60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0" name="Freeform 123"/>
            <p:cNvSpPr>
              <a:spLocks noEditPoints="1"/>
            </p:cNvSpPr>
            <p:nvPr/>
          </p:nvSpPr>
          <p:spPr bwMode="auto">
            <a:xfrm>
              <a:off x="9404" y="2762"/>
              <a:ext cx="744" cy="1100"/>
            </a:xfrm>
            <a:custGeom>
              <a:avLst/>
              <a:gdLst/>
              <a:ahLst/>
              <a:cxnLst>
                <a:cxn ang="0">
                  <a:pos x="742" y="95"/>
                </a:cxn>
                <a:cxn ang="0">
                  <a:pos x="740" y="60"/>
                </a:cxn>
                <a:cxn ang="0">
                  <a:pos x="697" y="34"/>
                </a:cxn>
                <a:cxn ang="0">
                  <a:pos x="659" y="47"/>
                </a:cxn>
                <a:cxn ang="0">
                  <a:pos x="630" y="106"/>
                </a:cxn>
                <a:cxn ang="0">
                  <a:pos x="553" y="19"/>
                </a:cxn>
                <a:cxn ang="0">
                  <a:pos x="423" y="6"/>
                </a:cxn>
                <a:cxn ang="0">
                  <a:pos x="263" y="100"/>
                </a:cxn>
                <a:cxn ang="0">
                  <a:pos x="143" y="271"/>
                </a:cxn>
                <a:cxn ang="0">
                  <a:pos x="93" y="482"/>
                </a:cxn>
                <a:cxn ang="0">
                  <a:pos x="130" y="641"/>
                </a:cxn>
                <a:cxn ang="0">
                  <a:pos x="226" y="734"/>
                </a:cxn>
                <a:cxn ang="0">
                  <a:pos x="348" y="747"/>
                </a:cxn>
                <a:cxn ang="0">
                  <a:pos x="448" y="700"/>
                </a:cxn>
                <a:cxn ang="0">
                  <a:pos x="497" y="654"/>
                </a:cxn>
                <a:cxn ang="0">
                  <a:pos x="470" y="780"/>
                </a:cxn>
                <a:cxn ang="0">
                  <a:pos x="446" y="880"/>
                </a:cxn>
                <a:cxn ang="0">
                  <a:pos x="429" y="919"/>
                </a:cxn>
                <a:cxn ang="0">
                  <a:pos x="381" y="989"/>
                </a:cxn>
                <a:cxn ang="0">
                  <a:pos x="294" y="1047"/>
                </a:cxn>
                <a:cxn ang="0">
                  <a:pos x="184" y="1063"/>
                </a:cxn>
                <a:cxn ang="0">
                  <a:pos x="83" y="1045"/>
                </a:cxn>
                <a:cxn ang="0">
                  <a:pos x="139" y="997"/>
                </a:cxn>
                <a:cxn ang="0">
                  <a:pos x="147" y="941"/>
                </a:cxn>
                <a:cxn ang="0">
                  <a:pos x="110" y="902"/>
                </a:cxn>
                <a:cxn ang="0">
                  <a:pos x="47" y="908"/>
                </a:cxn>
                <a:cxn ang="0">
                  <a:pos x="4" y="965"/>
                </a:cxn>
                <a:cxn ang="0">
                  <a:pos x="14" y="1047"/>
                </a:cxn>
                <a:cxn ang="0">
                  <a:pos x="103" y="1093"/>
                </a:cxn>
                <a:cxn ang="0">
                  <a:pos x="280" y="1095"/>
                </a:cxn>
                <a:cxn ang="0">
                  <a:pos x="433" y="1036"/>
                </a:cxn>
                <a:cxn ang="0">
                  <a:pos x="529" y="936"/>
                </a:cxn>
                <a:cxn ang="0">
                  <a:pos x="740" y="110"/>
                </a:cxn>
                <a:cxn ang="0">
                  <a:pos x="497" y="597"/>
                </a:cxn>
                <a:cxn ang="0">
                  <a:pos x="417" y="676"/>
                </a:cxn>
                <a:cxn ang="0">
                  <a:pos x="315" y="715"/>
                </a:cxn>
                <a:cxn ang="0">
                  <a:pos x="244" y="682"/>
                </a:cxn>
                <a:cxn ang="0">
                  <a:pos x="213" y="610"/>
                </a:cxn>
                <a:cxn ang="0">
                  <a:pos x="211" y="521"/>
                </a:cxn>
                <a:cxn ang="0">
                  <a:pos x="238" y="376"/>
                </a:cxn>
                <a:cxn ang="0">
                  <a:pos x="284" y="226"/>
                </a:cxn>
                <a:cxn ang="0">
                  <a:pos x="363" y="100"/>
                </a:cxn>
                <a:cxn ang="0">
                  <a:pos x="481" y="37"/>
                </a:cxn>
                <a:cxn ang="0">
                  <a:pos x="562" y="73"/>
                </a:cxn>
                <a:cxn ang="0">
                  <a:pos x="601" y="141"/>
                </a:cxn>
                <a:cxn ang="0">
                  <a:pos x="611" y="184"/>
                </a:cxn>
                <a:cxn ang="0">
                  <a:pos x="529" y="534"/>
                </a:cxn>
              </a:cxnLst>
              <a:rect l="0" t="0" r="r" b="b"/>
              <a:pathLst>
                <a:path w="744" h="1100">
                  <a:moveTo>
                    <a:pt x="740" y="110"/>
                  </a:moveTo>
                  <a:lnTo>
                    <a:pt x="742" y="104"/>
                  </a:lnTo>
                  <a:lnTo>
                    <a:pt x="742" y="95"/>
                  </a:lnTo>
                  <a:lnTo>
                    <a:pt x="744" y="89"/>
                  </a:lnTo>
                  <a:lnTo>
                    <a:pt x="744" y="80"/>
                  </a:lnTo>
                  <a:lnTo>
                    <a:pt x="740" y="60"/>
                  </a:lnTo>
                  <a:lnTo>
                    <a:pt x="732" y="45"/>
                  </a:lnTo>
                  <a:lnTo>
                    <a:pt x="715" y="37"/>
                  </a:lnTo>
                  <a:lnTo>
                    <a:pt x="697" y="34"/>
                  </a:lnTo>
                  <a:lnTo>
                    <a:pt x="686" y="34"/>
                  </a:lnTo>
                  <a:lnTo>
                    <a:pt x="674" y="39"/>
                  </a:lnTo>
                  <a:lnTo>
                    <a:pt x="659" y="47"/>
                  </a:lnTo>
                  <a:lnTo>
                    <a:pt x="647" y="60"/>
                  </a:lnTo>
                  <a:lnTo>
                    <a:pt x="636" y="80"/>
                  </a:lnTo>
                  <a:lnTo>
                    <a:pt x="630" y="106"/>
                  </a:lnTo>
                  <a:lnTo>
                    <a:pt x="609" y="71"/>
                  </a:lnTo>
                  <a:lnTo>
                    <a:pt x="582" y="41"/>
                  </a:lnTo>
                  <a:lnTo>
                    <a:pt x="553" y="19"/>
                  </a:lnTo>
                  <a:lnTo>
                    <a:pt x="518" y="4"/>
                  </a:lnTo>
                  <a:lnTo>
                    <a:pt x="479" y="0"/>
                  </a:lnTo>
                  <a:lnTo>
                    <a:pt x="423" y="6"/>
                  </a:lnTo>
                  <a:lnTo>
                    <a:pt x="369" y="26"/>
                  </a:lnTo>
                  <a:lnTo>
                    <a:pt x="315" y="58"/>
                  </a:lnTo>
                  <a:lnTo>
                    <a:pt x="263" y="100"/>
                  </a:lnTo>
                  <a:lnTo>
                    <a:pt x="217" y="150"/>
                  </a:lnTo>
                  <a:lnTo>
                    <a:pt x="176" y="206"/>
                  </a:lnTo>
                  <a:lnTo>
                    <a:pt x="143" y="271"/>
                  </a:lnTo>
                  <a:lnTo>
                    <a:pt x="116" y="339"/>
                  </a:lnTo>
                  <a:lnTo>
                    <a:pt x="99" y="410"/>
                  </a:lnTo>
                  <a:lnTo>
                    <a:pt x="93" y="482"/>
                  </a:lnTo>
                  <a:lnTo>
                    <a:pt x="97" y="543"/>
                  </a:lnTo>
                  <a:lnTo>
                    <a:pt x="110" y="595"/>
                  </a:lnTo>
                  <a:lnTo>
                    <a:pt x="130" y="641"/>
                  </a:lnTo>
                  <a:lnTo>
                    <a:pt x="157" y="680"/>
                  </a:lnTo>
                  <a:lnTo>
                    <a:pt x="190" y="710"/>
                  </a:lnTo>
                  <a:lnTo>
                    <a:pt x="226" y="734"/>
                  </a:lnTo>
                  <a:lnTo>
                    <a:pt x="267" y="747"/>
                  </a:lnTo>
                  <a:lnTo>
                    <a:pt x="309" y="752"/>
                  </a:lnTo>
                  <a:lnTo>
                    <a:pt x="348" y="747"/>
                  </a:lnTo>
                  <a:lnTo>
                    <a:pt x="385" y="736"/>
                  </a:lnTo>
                  <a:lnTo>
                    <a:pt x="419" y="719"/>
                  </a:lnTo>
                  <a:lnTo>
                    <a:pt x="448" y="700"/>
                  </a:lnTo>
                  <a:lnTo>
                    <a:pt x="470" y="680"/>
                  </a:lnTo>
                  <a:lnTo>
                    <a:pt x="487" y="665"/>
                  </a:lnTo>
                  <a:lnTo>
                    <a:pt x="497" y="654"/>
                  </a:lnTo>
                  <a:lnTo>
                    <a:pt x="499" y="654"/>
                  </a:lnTo>
                  <a:lnTo>
                    <a:pt x="483" y="723"/>
                  </a:lnTo>
                  <a:lnTo>
                    <a:pt x="470" y="780"/>
                  </a:lnTo>
                  <a:lnTo>
                    <a:pt x="460" y="823"/>
                  </a:lnTo>
                  <a:lnTo>
                    <a:pt x="452" y="854"/>
                  </a:lnTo>
                  <a:lnTo>
                    <a:pt x="446" y="880"/>
                  </a:lnTo>
                  <a:lnTo>
                    <a:pt x="443" y="886"/>
                  </a:lnTo>
                  <a:lnTo>
                    <a:pt x="437" y="902"/>
                  </a:lnTo>
                  <a:lnTo>
                    <a:pt x="429" y="919"/>
                  </a:lnTo>
                  <a:lnTo>
                    <a:pt x="417" y="941"/>
                  </a:lnTo>
                  <a:lnTo>
                    <a:pt x="400" y="965"/>
                  </a:lnTo>
                  <a:lnTo>
                    <a:pt x="381" y="989"/>
                  </a:lnTo>
                  <a:lnTo>
                    <a:pt x="356" y="1013"/>
                  </a:lnTo>
                  <a:lnTo>
                    <a:pt x="327" y="1032"/>
                  </a:lnTo>
                  <a:lnTo>
                    <a:pt x="294" y="1047"/>
                  </a:lnTo>
                  <a:lnTo>
                    <a:pt x="257" y="1058"/>
                  </a:lnTo>
                  <a:lnTo>
                    <a:pt x="211" y="1063"/>
                  </a:lnTo>
                  <a:lnTo>
                    <a:pt x="184" y="1063"/>
                  </a:lnTo>
                  <a:lnTo>
                    <a:pt x="153" y="1060"/>
                  </a:lnTo>
                  <a:lnTo>
                    <a:pt x="118" y="1056"/>
                  </a:lnTo>
                  <a:lnTo>
                    <a:pt x="83" y="1045"/>
                  </a:lnTo>
                  <a:lnTo>
                    <a:pt x="108" y="1034"/>
                  </a:lnTo>
                  <a:lnTo>
                    <a:pt x="126" y="1017"/>
                  </a:lnTo>
                  <a:lnTo>
                    <a:pt x="139" y="997"/>
                  </a:lnTo>
                  <a:lnTo>
                    <a:pt x="147" y="976"/>
                  </a:lnTo>
                  <a:lnTo>
                    <a:pt x="149" y="958"/>
                  </a:lnTo>
                  <a:lnTo>
                    <a:pt x="147" y="941"/>
                  </a:lnTo>
                  <a:lnTo>
                    <a:pt x="139" y="926"/>
                  </a:lnTo>
                  <a:lnTo>
                    <a:pt x="128" y="910"/>
                  </a:lnTo>
                  <a:lnTo>
                    <a:pt x="110" y="902"/>
                  </a:lnTo>
                  <a:lnTo>
                    <a:pt x="87" y="897"/>
                  </a:lnTo>
                  <a:lnTo>
                    <a:pt x="68" y="900"/>
                  </a:lnTo>
                  <a:lnTo>
                    <a:pt x="47" y="908"/>
                  </a:lnTo>
                  <a:lnTo>
                    <a:pt x="29" y="921"/>
                  </a:lnTo>
                  <a:lnTo>
                    <a:pt x="14" y="941"/>
                  </a:lnTo>
                  <a:lnTo>
                    <a:pt x="4" y="965"/>
                  </a:lnTo>
                  <a:lnTo>
                    <a:pt x="0" y="997"/>
                  </a:lnTo>
                  <a:lnTo>
                    <a:pt x="4" y="1026"/>
                  </a:lnTo>
                  <a:lnTo>
                    <a:pt x="14" y="1047"/>
                  </a:lnTo>
                  <a:lnTo>
                    <a:pt x="35" y="1067"/>
                  </a:lnTo>
                  <a:lnTo>
                    <a:pt x="64" y="1082"/>
                  </a:lnTo>
                  <a:lnTo>
                    <a:pt x="103" y="1093"/>
                  </a:lnTo>
                  <a:lnTo>
                    <a:pt x="153" y="1100"/>
                  </a:lnTo>
                  <a:lnTo>
                    <a:pt x="215" y="1100"/>
                  </a:lnTo>
                  <a:lnTo>
                    <a:pt x="280" y="1095"/>
                  </a:lnTo>
                  <a:lnTo>
                    <a:pt x="338" y="1082"/>
                  </a:lnTo>
                  <a:lnTo>
                    <a:pt x="390" y="1063"/>
                  </a:lnTo>
                  <a:lnTo>
                    <a:pt x="433" y="1036"/>
                  </a:lnTo>
                  <a:lnTo>
                    <a:pt x="473" y="1006"/>
                  </a:lnTo>
                  <a:lnTo>
                    <a:pt x="504" y="971"/>
                  </a:lnTo>
                  <a:lnTo>
                    <a:pt x="529" y="936"/>
                  </a:lnTo>
                  <a:lnTo>
                    <a:pt x="547" y="902"/>
                  </a:lnTo>
                  <a:lnTo>
                    <a:pt x="560" y="865"/>
                  </a:lnTo>
                  <a:lnTo>
                    <a:pt x="740" y="110"/>
                  </a:lnTo>
                  <a:close/>
                  <a:moveTo>
                    <a:pt x="529" y="534"/>
                  </a:moveTo>
                  <a:lnTo>
                    <a:pt x="516" y="567"/>
                  </a:lnTo>
                  <a:lnTo>
                    <a:pt x="497" y="597"/>
                  </a:lnTo>
                  <a:lnTo>
                    <a:pt x="473" y="628"/>
                  </a:lnTo>
                  <a:lnTo>
                    <a:pt x="446" y="654"/>
                  </a:lnTo>
                  <a:lnTo>
                    <a:pt x="417" y="676"/>
                  </a:lnTo>
                  <a:lnTo>
                    <a:pt x="385" y="695"/>
                  </a:lnTo>
                  <a:lnTo>
                    <a:pt x="350" y="708"/>
                  </a:lnTo>
                  <a:lnTo>
                    <a:pt x="315" y="715"/>
                  </a:lnTo>
                  <a:lnTo>
                    <a:pt x="286" y="710"/>
                  </a:lnTo>
                  <a:lnTo>
                    <a:pt x="263" y="700"/>
                  </a:lnTo>
                  <a:lnTo>
                    <a:pt x="244" y="682"/>
                  </a:lnTo>
                  <a:lnTo>
                    <a:pt x="232" y="663"/>
                  </a:lnTo>
                  <a:lnTo>
                    <a:pt x="222" y="636"/>
                  </a:lnTo>
                  <a:lnTo>
                    <a:pt x="213" y="610"/>
                  </a:lnTo>
                  <a:lnTo>
                    <a:pt x="209" y="584"/>
                  </a:lnTo>
                  <a:lnTo>
                    <a:pt x="209" y="558"/>
                  </a:lnTo>
                  <a:lnTo>
                    <a:pt x="211" y="521"/>
                  </a:lnTo>
                  <a:lnTo>
                    <a:pt x="217" y="478"/>
                  </a:lnTo>
                  <a:lnTo>
                    <a:pt x="226" y="428"/>
                  </a:lnTo>
                  <a:lnTo>
                    <a:pt x="238" y="376"/>
                  </a:lnTo>
                  <a:lnTo>
                    <a:pt x="251" y="321"/>
                  </a:lnTo>
                  <a:lnTo>
                    <a:pt x="267" y="271"/>
                  </a:lnTo>
                  <a:lnTo>
                    <a:pt x="284" y="226"/>
                  </a:lnTo>
                  <a:lnTo>
                    <a:pt x="300" y="189"/>
                  </a:lnTo>
                  <a:lnTo>
                    <a:pt x="329" y="141"/>
                  </a:lnTo>
                  <a:lnTo>
                    <a:pt x="363" y="100"/>
                  </a:lnTo>
                  <a:lnTo>
                    <a:pt x="400" y="67"/>
                  </a:lnTo>
                  <a:lnTo>
                    <a:pt x="441" y="45"/>
                  </a:lnTo>
                  <a:lnTo>
                    <a:pt x="481" y="37"/>
                  </a:lnTo>
                  <a:lnTo>
                    <a:pt x="514" y="41"/>
                  </a:lnTo>
                  <a:lnTo>
                    <a:pt x="541" y="54"/>
                  </a:lnTo>
                  <a:lnTo>
                    <a:pt x="562" y="73"/>
                  </a:lnTo>
                  <a:lnTo>
                    <a:pt x="580" y="95"/>
                  </a:lnTo>
                  <a:lnTo>
                    <a:pt x="593" y="119"/>
                  </a:lnTo>
                  <a:lnTo>
                    <a:pt x="601" y="141"/>
                  </a:lnTo>
                  <a:lnTo>
                    <a:pt x="607" y="160"/>
                  </a:lnTo>
                  <a:lnTo>
                    <a:pt x="609" y="176"/>
                  </a:lnTo>
                  <a:lnTo>
                    <a:pt x="611" y="184"/>
                  </a:lnTo>
                  <a:lnTo>
                    <a:pt x="607" y="202"/>
                  </a:lnTo>
                  <a:lnTo>
                    <a:pt x="607" y="208"/>
                  </a:lnTo>
                  <a:lnTo>
                    <a:pt x="529" y="53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1" name="Freeform 124"/>
            <p:cNvSpPr>
              <a:spLocks/>
            </p:cNvSpPr>
            <p:nvPr/>
          </p:nvSpPr>
          <p:spPr bwMode="auto">
            <a:xfrm>
              <a:off x="10304" y="2238"/>
              <a:ext cx="375" cy="1702"/>
            </a:xfrm>
            <a:custGeom>
              <a:avLst/>
              <a:gdLst/>
              <a:ahLst/>
              <a:cxnLst>
                <a:cxn ang="0">
                  <a:pos x="373" y="778"/>
                </a:cxn>
                <a:cxn ang="0">
                  <a:pos x="356" y="606"/>
                </a:cxn>
                <a:cxn ang="0">
                  <a:pos x="307" y="417"/>
                </a:cxn>
                <a:cxn ang="0">
                  <a:pos x="238" y="261"/>
                </a:cxn>
                <a:cxn ang="0">
                  <a:pos x="174" y="158"/>
                </a:cxn>
                <a:cxn ang="0">
                  <a:pos x="112" y="80"/>
                </a:cxn>
                <a:cxn ang="0">
                  <a:pos x="58" y="30"/>
                </a:cxn>
                <a:cxn ang="0">
                  <a:pos x="23" y="2"/>
                </a:cxn>
                <a:cxn ang="0">
                  <a:pos x="8" y="2"/>
                </a:cxn>
                <a:cxn ang="0">
                  <a:pos x="0" y="11"/>
                </a:cxn>
                <a:cxn ang="0">
                  <a:pos x="2" y="24"/>
                </a:cxn>
                <a:cxn ang="0">
                  <a:pos x="14" y="41"/>
                </a:cxn>
                <a:cxn ang="0">
                  <a:pos x="85" y="124"/>
                </a:cxn>
                <a:cxn ang="0">
                  <a:pos x="178" y="287"/>
                </a:cxn>
                <a:cxn ang="0">
                  <a:pos x="244" y="487"/>
                </a:cxn>
                <a:cxn ang="0">
                  <a:pos x="278" y="721"/>
                </a:cxn>
                <a:cxn ang="0">
                  <a:pos x="280" y="947"/>
                </a:cxn>
                <a:cxn ang="0">
                  <a:pos x="259" y="1141"/>
                </a:cxn>
                <a:cxn ang="0">
                  <a:pos x="211" y="1328"/>
                </a:cxn>
                <a:cxn ang="0">
                  <a:pos x="135" y="1500"/>
                </a:cxn>
                <a:cxn ang="0">
                  <a:pos x="20" y="1656"/>
                </a:cxn>
                <a:cxn ang="0">
                  <a:pos x="8" y="1667"/>
                </a:cxn>
                <a:cxn ang="0">
                  <a:pos x="2" y="1676"/>
                </a:cxn>
                <a:cxn ang="0">
                  <a:pos x="0" y="1691"/>
                </a:cxn>
                <a:cxn ang="0">
                  <a:pos x="8" y="1700"/>
                </a:cxn>
                <a:cxn ang="0">
                  <a:pos x="39" y="1689"/>
                </a:cxn>
                <a:cxn ang="0">
                  <a:pos x="85" y="1647"/>
                </a:cxn>
                <a:cxn ang="0">
                  <a:pos x="145" y="1580"/>
                </a:cxn>
                <a:cxn ang="0">
                  <a:pos x="211" y="1487"/>
                </a:cxn>
                <a:cxn ang="0">
                  <a:pos x="274" y="1369"/>
                </a:cxn>
                <a:cxn ang="0">
                  <a:pos x="346" y="1147"/>
                </a:cxn>
                <a:cxn ang="0">
                  <a:pos x="373" y="941"/>
                </a:cxn>
              </a:cxnLst>
              <a:rect l="0" t="0" r="r" b="b"/>
              <a:pathLst>
                <a:path w="375" h="1702">
                  <a:moveTo>
                    <a:pt x="375" y="850"/>
                  </a:moveTo>
                  <a:lnTo>
                    <a:pt x="373" y="778"/>
                  </a:lnTo>
                  <a:lnTo>
                    <a:pt x="367" y="695"/>
                  </a:lnTo>
                  <a:lnTo>
                    <a:pt x="356" y="606"/>
                  </a:lnTo>
                  <a:lnTo>
                    <a:pt x="336" y="513"/>
                  </a:lnTo>
                  <a:lnTo>
                    <a:pt x="307" y="417"/>
                  </a:lnTo>
                  <a:lnTo>
                    <a:pt x="269" y="319"/>
                  </a:lnTo>
                  <a:lnTo>
                    <a:pt x="238" y="261"/>
                  </a:lnTo>
                  <a:lnTo>
                    <a:pt x="207" y="206"/>
                  </a:lnTo>
                  <a:lnTo>
                    <a:pt x="174" y="158"/>
                  </a:lnTo>
                  <a:lnTo>
                    <a:pt x="143" y="117"/>
                  </a:lnTo>
                  <a:lnTo>
                    <a:pt x="112" y="80"/>
                  </a:lnTo>
                  <a:lnTo>
                    <a:pt x="83" y="52"/>
                  </a:lnTo>
                  <a:lnTo>
                    <a:pt x="58" y="30"/>
                  </a:lnTo>
                  <a:lnTo>
                    <a:pt x="39" y="13"/>
                  </a:lnTo>
                  <a:lnTo>
                    <a:pt x="23" y="2"/>
                  </a:ln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2" y="24"/>
                  </a:lnTo>
                  <a:lnTo>
                    <a:pt x="6" y="30"/>
                  </a:lnTo>
                  <a:lnTo>
                    <a:pt x="14" y="41"/>
                  </a:lnTo>
                  <a:lnTo>
                    <a:pt x="29" y="56"/>
                  </a:lnTo>
                  <a:lnTo>
                    <a:pt x="85" y="124"/>
                  </a:lnTo>
                  <a:lnTo>
                    <a:pt x="137" y="202"/>
                  </a:lnTo>
                  <a:lnTo>
                    <a:pt x="178" y="287"/>
                  </a:lnTo>
                  <a:lnTo>
                    <a:pt x="215" y="382"/>
                  </a:lnTo>
                  <a:lnTo>
                    <a:pt x="244" y="487"/>
                  </a:lnTo>
                  <a:lnTo>
                    <a:pt x="265" y="600"/>
                  </a:lnTo>
                  <a:lnTo>
                    <a:pt x="278" y="721"/>
                  </a:lnTo>
                  <a:lnTo>
                    <a:pt x="282" y="850"/>
                  </a:lnTo>
                  <a:lnTo>
                    <a:pt x="280" y="947"/>
                  </a:lnTo>
                  <a:lnTo>
                    <a:pt x="271" y="1045"/>
                  </a:lnTo>
                  <a:lnTo>
                    <a:pt x="259" y="1141"/>
                  </a:lnTo>
                  <a:lnTo>
                    <a:pt x="238" y="1234"/>
                  </a:lnTo>
                  <a:lnTo>
                    <a:pt x="211" y="1328"/>
                  </a:lnTo>
                  <a:lnTo>
                    <a:pt x="178" y="1415"/>
                  </a:lnTo>
                  <a:lnTo>
                    <a:pt x="135" y="1500"/>
                  </a:lnTo>
                  <a:lnTo>
                    <a:pt x="83" y="1580"/>
                  </a:lnTo>
                  <a:lnTo>
                    <a:pt x="20" y="1656"/>
                  </a:lnTo>
                  <a:lnTo>
                    <a:pt x="14" y="1663"/>
                  </a:lnTo>
                  <a:lnTo>
                    <a:pt x="8" y="1667"/>
                  </a:lnTo>
                  <a:lnTo>
                    <a:pt x="4" y="1671"/>
                  </a:lnTo>
                  <a:lnTo>
                    <a:pt x="2" y="1676"/>
                  </a:lnTo>
                  <a:lnTo>
                    <a:pt x="0" y="1678"/>
                  </a:lnTo>
                  <a:lnTo>
                    <a:pt x="0" y="1691"/>
                  </a:lnTo>
                  <a:lnTo>
                    <a:pt x="4" y="1697"/>
                  </a:lnTo>
                  <a:lnTo>
                    <a:pt x="8" y="1700"/>
                  </a:lnTo>
                  <a:lnTo>
                    <a:pt x="14" y="1702"/>
                  </a:lnTo>
                  <a:lnTo>
                    <a:pt x="39" y="1689"/>
                  </a:lnTo>
                  <a:lnTo>
                    <a:pt x="60" y="1671"/>
                  </a:lnTo>
                  <a:lnTo>
                    <a:pt x="85" y="1647"/>
                  </a:lnTo>
                  <a:lnTo>
                    <a:pt x="114" y="1617"/>
                  </a:lnTo>
                  <a:lnTo>
                    <a:pt x="145" y="1580"/>
                  </a:lnTo>
                  <a:lnTo>
                    <a:pt x="178" y="1537"/>
                  </a:lnTo>
                  <a:lnTo>
                    <a:pt x="211" y="1487"/>
                  </a:lnTo>
                  <a:lnTo>
                    <a:pt x="242" y="1430"/>
                  </a:lnTo>
                  <a:lnTo>
                    <a:pt x="274" y="1369"/>
                  </a:lnTo>
                  <a:lnTo>
                    <a:pt x="315" y="1256"/>
                  </a:lnTo>
                  <a:lnTo>
                    <a:pt x="346" y="1147"/>
                  </a:lnTo>
                  <a:lnTo>
                    <a:pt x="363" y="1041"/>
                  </a:lnTo>
                  <a:lnTo>
                    <a:pt x="373" y="941"/>
                  </a:lnTo>
                  <a:lnTo>
                    <a:pt x="375" y="85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142" name="Group 127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3790665" y="3775298"/>
            <a:ext cx="583248" cy="252095"/>
            <a:chOff x="1422" y="2857"/>
            <a:chExt cx="3674" cy="1588"/>
          </a:xfrm>
        </p:grpSpPr>
        <p:sp>
          <p:nvSpPr>
            <p:cNvPr id="143" name="Freeform 129"/>
            <p:cNvSpPr>
              <a:spLocks/>
            </p:cNvSpPr>
            <p:nvPr/>
          </p:nvSpPr>
          <p:spPr bwMode="auto">
            <a:xfrm>
              <a:off x="1422" y="2857"/>
              <a:ext cx="818" cy="1588"/>
            </a:xfrm>
            <a:custGeom>
              <a:avLst/>
              <a:gdLst/>
              <a:ahLst/>
              <a:cxnLst>
                <a:cxn ang="0">
                  <a:pos x="683" y="530"/>
                </a:cxn>
                <a:cxn ang="0">
                  <a:pos x="703" y="511"/>
                </a:cxn>
                <a:cxn ang="0">
                  <a:pos x="696" y="481"/>
                </a:cxn>
                <a:cxn ang="0">
                  <a:pos x="524" y="477"/>
                </a:cxn>
                <a:cxn ang="0">
                  <a:pos x="538" y="402"/>
                </a:cxn>
                <a:cxn ang="0">
                  <a:pos x="546" y="352"/>
                </a:cxn>
                <a:cxn ang="0">
                  <a:pos x="559" y="278"/>
                </a:cxn>
                <a:cxn ang="0">
                  <a:pos x="571" y="210"/>
                </a:cxn>
                <a:cxn ang="0">
                  <a:pos x="589" y="129"/>
                </a:cxn>
                <a:cxn ang="0">
                  <a:pos x="609" y="78"/>
                </a:cxn>
                <a:cxn ang="0">
                  <a:pos x="655" y="40"/>
                </a:cxn>
                <a:cxn ang="0">
                  <a:pos x="698" y="40"/>
                </a:cxn>
                <a:cxn ang="0">
                  <a:pos x="756" y="68"/>
                </a:cxn>
                <a:cxn ang="0">
                  <a:pos x="696" y="94"/>
                </a:cxn>
                <a:cxn ang="0">
                  <a:pos x="671" y="139"/>
                </a:cxn>
                <a:cxn ang="0">
                  <a:pos x="670" y="182"/>
                </a:cxn>
                <a:cxn ang="0">
                  <a:pos x="698" y="217"/>
                </a:cxn>
                <a:cxn ang="0">
                  <a:pos x="746" y="222"/>
                </a:cxn>
                <a:cxn ang="0">
                  <a:pos x="796" y="189"/>
                </a:cxn>
                <a:cxn ang="0">
                  <a:pos x="818" y="120"/>
                </a:cxn>
                <a:cxn ang="0">
                  <a:pos x="791" y="45"/>
                </a:cxn>
                <a:cxn ang="0">
                  <a:pos x="726" y="7"/>
                </a:cxn>
                <a:cxn ang="0">
                  <a:pos x="659" y="0"/>
                </a:cxn>
                <a:cxn ang="0">
                  <a:pos x="601" y="17"/>
                </a:cxn>
                <a:cxn ang="0">
                  <a:pos x="538" y="65"/>
                </a:cxn>
                <a:cxn ang="0">
                  <a:pos x="481" y="160"/>
                </a:cxn>
                <a:cxn ang="0">
                  <a:pos x="458" y="242"/>
                </a:cxn>
                <a:cxn ang="0">
                  <a:pos x="447" y="292"/>
                </a:cxn>
                <a:cxn ang="0">
                  <a:pos x="430" y="384"/>
                </a:cxn>
                <a:cxn ang="0">
                  <a:pos x="274" y="478"/>
                </a:cxn>
                <a:cxn ang="0">
                  <a:pos x="252" y="497"/>
                </a:cxn>
                <a:cxn ang="0">
                  <a:pos x="257" y="527"/>
                </a:cxn>
                <a:cxn ang="0">
                  <a:pos x="404" y="531"/>
                </a:cxn>
                <a:cxn ang="0">
                  <a:pos x="265" y="1311"/>
                </a:cxn>
                <a:cxn ang="0">
                  <a:pos x="237" y="1432"/>
                </a:cxn>
                <a:cxn ang="0">
                  <a:pos x="197" y="1516"/>
                </a:cxn>
                <a:cxn ang="0">
                  <a:pos x="139" y="1549"/>
                </a:cxn>
                <a:cxn ang="0">
                  <a:pos x="100" y="1542"/>
                </a:cxn>
                <a:cxn ang="0">
                  <a:pos x="86" y="1513"/>
                </a:cxn>
                <a:cxn ang="0">
                  <a:pos x="133" y="1479"/>
                </a:cxn>
                <a:cxn ang="0">
                  <a:pos x="150" y="1434"/>
                </a:cxn>
                <a:cxn ang="0">
                  <a:pos x="142" y="1390"/>
                </a:cxn>
                <a:cxn ang="0">
                  <a:pos x="105" y="1364"/>
                </a:cxn>
                <a:cxn ang="0">
                  <a:pos x="54" y="1371"/>
                </a:cxn>
                <a:cxn ang="0">
                  <a:pos x="10" y="1417"/>
                </a:cxn>
                <a:cxn ang="0">
                  <a:pos x="3" y="1495"/>
                </a:cxn>
                <a:cxn ang="0">
                  <a:pos x="45" y="1556"/>
                </a:cxn>
                <a:cxn ang="0">
                  <a:pos x="113" y="1585"/>
                </a:cxn>
                <a:cxn ang="0">
                  <a:pos x="195" y="1573"/>
                </a:cxn>
                <a:cxn ang="0">
                  <a:pos x="264" y="1516"/>
                </a:cxn>
                <a:cxn ang="0">
                  <a:pos x="313" y="1442"/>
                </a:cxn>
                <a:cxn ang="0">
                  <a:pos x="349" y="1357"/>
                </a:cxn>
                <a:cxn ang="0">
                  <a:pos x="381" y="1249"/>
                </a:cxn>
                <a:cxn ang="0">
                  <a:pos x="403" y="1152"/>
                </a:cxn>
                <a:cxn ang="0">
                  <a:pos x="416" y="1085"/>
                </a:cxn>
              </a:cxnLst>
              <a:rect l="0" t="0" r="r" b="b"/>
              <a:pathLst>
                <a:path w="818" h="1588">
                  <a:moveTo>
                    <a:pt x="515" y="531"/>
                  </a:moveTo>
                  <a:lnTo>
                    <a:pt x="671" y="531"/>
                  </a:lnTo>
                  <a:lnTo>
                    <a:pt x="683" y="530"/>
                  </a:lnTo>
                  <a:lnTo>
                    <a:pt x="692" y="527"/>
                  </a:lnTo>
                  <a:lnTo>
                    <a:pt x="699" y="521"/>
                  </a:lnTo>
                  <a:lnTo>
                    <a:pt x="703" y="511"/>
                  </a:lnTo>
                  <a:lnTo>
                    <a:pt x="705" y="497"/>
                  </a:lnTo>
                  <a:lnTo>
                    <a:pt x="703" y="487"/>
                  </a:lnTo>
                  <a:lnTo>
                    <a:pt x="696" y="481"/>
                  </a:lnTo>
                  <a:lnTo>
                    <a:pt x="688" y="478"/>
                  </a:lnTo>
                  <a:lnTo>
                    <a:pt x="676" y="477"/>
                  </a:lnTo>
                  <a:lnTo>
                    <a:pt x="524" y="477"/>
                  </a:lnTo>
                  <a:lnTo>
                    <a:pt x="529" y="447"/>
                  </a:lnTo>
                  <a:lnTo>
                    <a:pt x="533" y="422"/>
                  </a:lnTo>
                  <a:lnTo>
                    <a:pt x="538" y="402"/>
                  </a:lnTo>
                  <a:lnTo>
                    <a:pt x="540" y="385"/>
                  </a:lnTo>
                  <a:lnTo>
                    <a:pt x="543" y="369"/>
                  </a:lnTo>
                  <a:lnTo>
                    <a:pt x="546" y="352"/>
                  </a:lnTo>
                  <a:lnTo>
                    <a:pt x="550" y="332"/>
                  </a:lnTo>
                  <a:lnTo>
                    <a:pt x="554" y="308"/>
                  </a:lnTo>
                  <a:lnTo>
                    <a:pt x="559" y="278"/>
                  </a:lnTo>
                  <a:lnTo>
                    <a:pt x="562" y="260"/>
                  </a:lnTo>
                  <a:lnTo>
                    <a:pt x="566" y="237"/>
                  </a:lnTo>
                  <a:lnTo>
                    <a:pt x="571" y="210"/>
                  </a:lnTo>
                  <a:lnTo>
                    <a:pt x="577" y="182"/>
                  </a:lnTo>
                  <a:lnTo>
                    <a:pt x="583" y="153"/>
                  </a:lnTo>
                  <a:lnTo>
                    <a:pt x="589" y="129"/>
                  </a:lnTo>
                  <a:lnTo>
                    <a:pt x="594" y="108"/>
                  </a:lnTo>
                  <a:lnTo>
                    <a:pt x="598" y="97"/>
                  </a:lnTo>
                  <a:lnTo>
                    <a:pt x="609" y="78"/>
                  </a:lnTo>
                  <a:lnTo>
                    <a:pt x="621" y="61"/>
                  </a:lnTo>
                  <a:lnTo>
                    <a:pt x="637" y="48"/>
                  </a:lnTo>
                  <a:lnTo>
                    <a:pt x="655" y="40"/>
                  </a:lnTo>
                  <a:lnTo>
                    <a:pt x="675" y="37"/>
                  </a:lnTo>
                  <a:lnTo>
                    <a:pt x="683" y="37"/>
                  </a:lnTo>
                  <a:lnTo>
                    <a:pt x="698" y="40"/>
                  </a:lnTo>
                  <a:lnTo>
                    <a:pt x="715" y="44"/>
                  </a:lnTo>
                  <a:lnTo>
                    <a:pt x="736" y="54"/>
                  </a:lnTo>
                  <a:lnTo>
                    <a:pt x="756" y="68"/>
                  </a:lnTo>
                  <a:lnTo>
                    <a:pt x="731" y="74"/>
                  </a:lnTo>
                  <a:lnTo>
                    <a:pt x="711" y="83"/>
                  </a:lnTo>
                  <a:lnTo>
                    <a:pt x="696" y="94"/>
                  </a:lnTo>
                  <a:lnTo>
                    <a:pt x="684" y="108"/>
                  </a:lnTo>
                  <a:lnTo>
                    <a:pt x="676" y="123"/>
                  </a:lnTo>
                  <a:lnTo>
                    <a:pt x="671" y="139"/>
                  </a:lnTo>
                  <a:lnTo>
                    <a:pt x="668" y="151"/>
                  </a:lnTo>
                  <a:lnTo>
                    <a:pt x="667" y="163"/>
                  </a:lnTo>
                  <a:lnTo>
                    <a:pt x="670" y="182"/>
                  </a:lnTo>
                  <a:lnTo>
                    <a:pt x="676" y="197"/>
                  </a:lnTo>
                  <a:lnTo>
                    <a:pt x="686" y="209"/>
                  </a:lnTo>
                  <a:lnTo>
                    <a:pt x="698" y="217"/>
                  </a:lnTo>
                  <a:lnTo>
                    <a:pt x="713" y="222"/>
                  </a:lnTo>
                  <a:lnTo>
                    <a:pt x="727" y="225"/>
                  </a:lnTo>
                  <a:lnTo>
                    <a:pt x="746" y="222"/>
                  </a:lnTo>
                  <a:lnTo>
                    <a:pt x="764" y="215"/>
                  </a:lnTo>
                  <a:lnTo>
                    <a:pt x="781" y="204"/>
                  </a:lnTo>
                  <a:lnTo>
                    <a:pt x="796" y="189"/>
                  </a:lnTo>
                  <a:lnTo>
                    <a:pt x="807" y="169"/>
                  </a:lnTo>
                  <a:lnTo>
                    <a:pt x="815" y="146"/>
                  </a:lnTo>
                  <a:lnTo>
                    <a:pt x="818" y="120"/>
                  </a:lnTo>
                  <a:lnTo>
                    <a:pt x="815" y="91"/>
                  </a:lnTo>
                  <a:lnTo>
                    <a:pt x="806" y="67"/>
                  </a:lnTo>
                  <a:lnTo>
                    <a:pt x="791" y="45"/>
                  </a:lnTo>
                  <a:lnTo>
                    <a:pt x="772" y="30"/>
                  </a:lnTo>
                  <a:lnTo>
                    <a:pt x="750" y="15"/>
                  </a:lnTo>
                  <a:lnTo>
                    <a:pt x="726" y="7"/>
                  </a:lnTo>
                  <a:lnTo>
                    <a:pt x="701" y="1"/>
                  </a:lnTo>
                  <a:lnTo>
                    <a:pt x="675" y="0"/>
                  </a:lnTo>
                  <a:lnTo>
                    <a:pt x="659" y="0"/>
                  </a:lnTo>
                  <a:lnTo>
                    <a:pt x="640" y="2"/>
                  </a:lnTo>
                  <a:lnTo>
                    <a:pt x="621" y="8"/>
                  </a:lnTo>
                  <a:lnTo>
                    <a:pt x="601" y="17"/>
                  </a:lnTo>
                  <a:lnTo>
                    <a:pt x="579" y="28"/>
                  </a:lnTo>
                  <a:lnTo>
                    <a:pt x="558" y="45"/>
                  </a:lnTo>
                  <a:lnTo>
                    <a:pt x="538" y="65"/>
                  </a:lnTo>
                  <a:lnTo>
                    <a:pt x="517" y="91"/>
                  </a:lnTo>
                  <a:lnTo>
                    <a:pt x="498" y="123"/>
                  </a:lnTo>
                  <a:lnTo>
                    <a:pt x="481" y="160"/>
                  </a:lnTo>
                  <a:lnTo>
                    <a:pt x="462" y="220"/>
                  </a:lnTo>
                  <a:lnTo>
                    <a:pt x="459" y="230"/>
                  </a:lnTo>
                  <a:lnTo>
                    <a:pt x="458" y="242"/>
                  </a:lnTo>
                  <a:lnTo>
                    <a:pt x="454" y="255"/>
                  </a:lnTo>
                  <a:lnTo>
                    <a:pt x="451" y="272"/>
                  </a:lnTo>
                  <a:lnTo>
                    <a:pt x="447" y="292"/>
                  </a:lnTo>
                  <a:lnTo>
                    <a:pt x="442" y="316"/>
                  </a:lnTo>
                  <a:lnTo>
                    <a:pt x="437" y="346"/>
                  </a:lnTo>
                  <a:lnTo>
                    <a:pt x="430" y="384"/>
                  </a:lnTo>
                  <a:lnTo>
                    <a:pt x="412" y="477"/>
                  </a:lnTo>
                  <a:lnTo>
                    <a:pt x="284" y="477"/>
                  </a:lnTo>
                  <a:lnTo>
                    <a:pt x="274" y="478"/>
                  </a:lnTo>
                  <a:lnTo>
                    <a:pt x="263" y="481"/>
                  </a:lnTo>
                  <a:lnTo>
                    <a:pt x="256" y="487"/>
                  </a:lnTo>
                  <a:lnTo>
                    <a:pt x="252" y="497"/>
                  </a:lnTo>
                  <a:lnTo>
                    <a:pt x="251" y="510"/>
                  </a:lnTo>
                  <a:lnTo>
                    <a:pt x="252" y="520"/>
                  </a:lnTo>
                  <a:lnTo>
                    <a:pt x="257" y="527"/>
                  </a:lnTo>
                  <a:lnTo>
                    <a:pt x="267" y="530"/>
                  </a:lnTo>
                  <a:lnTo>
                    <a:pt x="280" y="531"/>
                  </a:lnTo>
                  <a:lnTo>
                    <a:pt x="404" y="531"/>
                  </a:lnTo>
                  <a:lnTo>
                    <a:pt x="282" y="1221"/>
                  </a:lnTo>
                  <a:lnTo>
                    <a:pt x="274" y="1267"/>
                  </a:lnTo>
                  <a:lnTo>
                    <a:pt x="265" y="1311"/>
                  </a:lnTo>
                  <a:lnTo>
                    <a:pt x="256" y="1354"/>
                  </a:lnTo>
                  <a:lnTo>
                    <a:pt x="247" y="1394"/>
                  </a:lnTo>
                  <a:lnTo>
                    <a:pt x="237" y="1432"/>
                  </a:lnTo>
                  <a:lnTo>
                    <a:pt x="225" y="1464"/>
                  </a:lnTo>
                  <a:lnTo>
                    <a:pt x="212" y="1493"/>
                  </a:lnTo>
                  <a:lnTo>
                    <a:pt x="197" y="1516"/>
                  </a:lnTo>
                  <a:lnTo>
                    <a:pt x="181" y="1533"/>
                  </a:lnTo>
                  <a:lnTo>
                    <a:pt x="160" y="1545"/>
                  </a:lnTo>
                  <a:lnTo>
                    <a:pt x="139" y="1549"/>
                  </a:lnTo>
                  <a:lnTo>
                    <a:pt x="131" y="1549"/>
                  </a:lnTo>
                  <a:lnTo>
                    <a:pt x="117" y="1546"/>
                  </a:lnTo>
                  <a:lnTo>
                    <a:pt x="100" y="1542"/>
                  </a:lnTo>
                  <a:lnTo>
                    <a:pt x="80" y="1533"/>
                  </a:lnTo>
                  <a:lnTo>
                    <a:pt x="61" y="1518"/>
                  </a:lnTo>
                  <a:lnTo>
                    <a:pt x="86" y="1513"/>
                  </a:lnTo>
                  <a:lnTo>
                    <a:pt x="107" y="1505"/>
                  </a:lnTo>
                  <a:lnTo>
                    <a:pt x="121" y="1492"/>
                  </a:lnTo>
                  <a:lnTo>
                    <a:pt x="133" y="1479"/>
                  </a:lnTo>
                  <a:lnTo>
                    <a:pt x="142" y="1463"/>
                  </a:lnTo>
                  <a:lnTo>
                    <a:pt x="147" y="1449"/>
                  </a:lnTo>
                  <a:lnTo>
                    <a:pt x="150" y="1434"/>
                  </a:lnTo>
                  <a:lnTo>
                    <a:pt x="151" y="1423"/>
                  </a:lnTo>
                  <a:lnTo>
                    <a:pt x="148" y="1404"/>
                  </a:lnTo>
                  <a:lnTo>
                    <a:pt x="142" y="1390"/>
                  </a:lnTo>
                  <a:lnTo>
                    <a:pt x="132" y="1377"/>
                  </a:lnTo>
                  <a:lnTo>
                    <a:pt x="119" y="1368"/>
                  </a:lnTo>
                  <a:lnTo>
                    <a:pt x="105" y="1364"/>
                  </a:lnTo>
                  <a:lnTo>
                    <a:pt x="90" y="1363"/>
                  </a:lnTo>
                  <a:lnTo>
                    <a:pt x="71" y="1364"/>
                  </a:lnTo>
                  <a:lnTo>
                    <a:pt x="54" y="1371"/>
                  </a:lnTo>
                  <a:lnTo>
                    <a:pt x="36" y="1383"/>
                  </a:lnTo>
                  <a:lnTo>
                    <a:pt x="22" y="1397"/>
                  </a:lnTo>
                  <a:lnTo>
                    <a:pt x="10" y="1417"/>
                  </a:lnTo>
                  <a:lnTo>
                    <a:pt x="3" y="1440"/>
                  </a:lnTo>
                  <a:lnTo>
                    <a:pt x="0" y="1467"/>
                  </a:lnTo>
                  <a:lnTo>
                    <a:pt x="3" y="1495"/>
                  </a:lnTo>
                  <a:lnTo>
                    <a:pt x="12" y="1519"/>
                  </a:lnTo>
                  <a:lnTo>
                    <a:pt x="26" y="1539"/>
                  </a:lnTo>
                  <a:lnTo>
                    <a:pt x="45" y="1556"/>
                  </a:lnTo>
                  <a:lnTo>
                    <a:pt x="65" y="1571"/>
                  </a:lnTo>
                  <a:lnTo>
                    <a:pt x="89" y="1579"/>
                  </a:lnTo>
                  <a:lnTo>
                    <a:pt x="113" y="1585"/>
                  </a:lnTo>
                  <a:lnTo>
                    <a:pt x="139" y="1588"/>
                  </a:lnTo>
                  <a:lnTo>
                    <a:pt x="168" y="1583"/>
                  </a:lnTo>
                  <a:lnTo>
                    <a:pt x="195" y="1573"/>
                  </a:lnTo>
                  <a:lnTo>
                    <a:pt x="221" y="1558"/>
                  </a:lnTo>
                  <a:lnTo>
                    <a:pt x="244" y="1539"/>
                  </a:lnTo>
                  <a:lnTo>
                    <a:pt x="264" y="1516"/>
                  </a:lnTo>
                  <a:lnTo>
                    <a:pt x="283" y="1492"/>
                  </a:lnTo>
                  <a:lnTo>
                    <a:pt x="299" y="1466"/>
                  </a:lnTo>
                  <a:lnTo>
                    <a:pt x="313" y="1442"/>
                  </a:lnTo>
                  <a:lnTo>
                    <a:pt x="325" y="1419"/>
                  </a:lnTo>
                  <a:lnTo>
                    <a:pt x="337" y="1389"/>
                  </a:lnTo>
                  <a:lnTo>
                    <a:pt x="349" y="1357"/>
                  </a:lnTo>
                  <a:lnTo>
                    <a:pt x="361" y="1321"/>
                  </a:lnTo>
                  <a:lnTo>
                    <a:pt x="371" y="1285"/>
                  </a:lnTo>
                  <a:lnTo>
                    <a:pt x="381" y="1249"/>
                  </a:lnTo>
                  <a:lnTo>
                    <a:pt x="389" y="1215"/>
                  </a:lnTo>
                  <a:lnTo>
                    <a:pt x="397" y="1182"/>
                  </a:lnTo>
                  <a:lnTo>
                    <a:pt x="403" y="1152"/>
                  </a:lnTo>
                  <a:lnTo>
                    <a:pt x="408" y="1126"/>
                  </a:lnTo>
                  <a:lnTo>
                    <a:pt x="412" y="1106"/>
                  </a:lnTo>
                  <a:lnTo>
                    <a:pt x="416" y="1085"/>
                  </a:lnTo>
                  <a:lnTo>
                    <a:pt x="515" y="5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4" name="Freeform 130"/>
            <p:cNvSpPr>
              <a:spLocks/>
            </p:cNvSpPr>
            <p:nvPr/>
          </p:nvSpPr>
          <p:spPr bwMode="auto">
            <a:xfrm>
              <a:off x="2770" y="3069"/>
              <a:ext cx="1091" cy="1162"/>
            </a:xfrm>
            <a:custGeom>
              <a:avLst/>
              <a:gdLst/>
              <a:ahLst/>
              <a:cxnLst>
                <a:cxn ang="0">
                  <a:pos x="579" y="616"/>
                </a:cxn>
                <a:cxn ang="0">
                  <a:pos x="1050" y="616"/>
                </a:cxn>
                <a:cxn ang="0">
                  <a:pos x="1062" y="615"/>
                </a:cxn>
                <a:cxn ang="0">
                  <a:pos x="1072" y="612"/>
                </a:cxn>
                <a:cxn ang="0">
                  <a:pos x="1082" y="606"/>
                </a:cxn>
                <a:cxn ang="0">
                  <a:pos x="1089" y="596"/>
                </a:cxn>
                <a:cxn ang="0">
                  <a:pos x="1091" y="582"/>
                </a:cxn>
                <a:cxn ang="0">
                  <a:pos x="1089" y="567"/>
                </a:cxn>
                <a:cxn ang="0">
                  <a:pos x="1082" y="557"/>
                </a:cxn>
                <a:cxn ang="0">
                  <a:pos x="1072" y="550"/>
                </a:cxn>
                <a:cxn ang="0">
                  <a:pos x="1062" y="547"/>
                </a:cxn>
                <a:cxn ang="0">
                  <a:pos x="1050" y="546"/>
                </a:cxn>
                <a:cxn ang="0">
                  <a:pos x="579" y="546"/>
                </a:cxn>
                <a:cxn ang="0">
                  <a:pos x="579" y="44"/>
                </a:cxn>
                <a:cxn ang="0">
                  <a:pos x="578" y="31"/>
                </a:cxn>
                <a:cxn ang="0">
                  <a:pos x="575" y="20"/>
                </a:cxn>
                <a:cxn ang="0">
                  <a:pos x="570" y="10"/>
                </a:cxn>
                <a:cxn ang="0">
                  <a:pos x="561" y="3"/>
                </a:cxn>
                <a:cxn ang="0">
                  <a:pos x="547" y="0"/>
                </a:cxn>
                <a:cxn ang="0">
                  <a:pos x="534" y="3"/>
                </a:cxn>
                <a:cxn ang="0">
                  <a:pos x="524" y="10"/>
                </a:cxn>
                <a:cxn ang="0">
                  <a:pos x="518" y="20"/>
                </a:cxn>
                <a:cxn ang="0">
                  <a:pos x="515" y="31"/>
                </a:cxn>
                <a:cxn ang="0">
                  <a:pos x="513" y="44"/>
                </a:cxn>
                <a:cxn ang="0">
                  <a:pos x="513" y="546"/>
                </a:cxn>
                <a:cxn ang="0">
                  <a:pos x="42" y="546"/>
                </a:cxn>
                <a:cxn ang="0">
                  <a:pos x="30" y="547"/>
                </a:cxn>
                <a:cxn ang="0">
                  <a:pos x="19" y="550"/>
                </a:cxn>
                <a:cxn ang="0">
                  <a:pos x="10" y="556"/>
                </a:cxn>
                <a:cxn ang="0">
                  <a:pos x="3" y="566"/>
                </a:cxn>
                <a:cxn ang="0">
                  <a:pos x="0" y="582"/>
                </a:cxn>
                <a:cxn ang="0">
                  <a:pos x="3" y="596"/>
                </a:cxn>
                <a:cxn ang="0">
                  <a:pos x="10" y="606"/>
                </a:cxn>
                <a:cxn ang="0">
                  <a:pos x="19" y="612"/>
                </a:cxn>
                <a:cxn ang="0">
                  <a:pos x="30" y="615"/>
                </a:cxn>
                <a:cxn ang="0">
                  <a:pos x="42" y="616"/>
                </a:cxn>
                <a:cxn ang="0">
                  <a:pos x="513" y="616"/>
                </a:cxn>
                <a:cxn ang="0">
                  <a:pos x="513" y="1118"/>
                </a:cxn>
                <a:cxn ang="0">
                  <a:pos x="515" y="1131"/>
                </a:cxn>
                <a:cxn ang="0">
                  <a:pos x="518" y="1142"/>
                </a:cxn>
                <a:cxn ang="0">
                  <a:pos x="524" y="1152"/>
                </a:cxn>
                <a:cxn ang="0">
                  <a:pos x="532" y="1159"/>
                </a:cxn>
                <a:cxn ang="0">
                  <a:pos x="547" y="1162"/>
                </a:cxn>
                <a:cxn ang="0">
                  <a:pos x="561" y="1159"/>
                </a:cxn>
                <a:cxn ang="0">
                  <a:pos x="570" y="1152"/>
                </a:cxn>
                <a:cxn ang="0">
                  <a:pos x="575" y="1142"/>
                </a:cxn>
                <a:cxn ang="0">
                  <a:pos x="578" y="1131"/>
                </a:cxn>
                <a:cxn ang="0">
                  <a:pos x="579" y="1118"/>
                </a:cxn>
                <a:cxn ang="0">
                  <a:pos x="579" y="1105"/>
                </a:cxn>
                <a:cxn ang="0">
                  <a:pos x="579" y="616"/>
                </a:cxn>
              </a:cxnLst>
              <a:rect l="0" t="0" r="r" b="b"/>
              <a:pathLst>
                <a:path w="1091" h="1162">
                  <a:moveTo>
                    <a:pt x="579" y="616"/>
                  </a:moveTo>
                  <a:lnTo>
                    <a:pt x="1050" y="616"/>
                  </a:lnTo>
                  <a:lnTo>
                    <a:pt x="1062" y="615"/>
                  </a:lnTo>
                  <a:lnTo>
                    <a:pt x="1072" y="612"/>
                  </a:lnTo>
                  <a:lnTo>
                    <a:pt x="1082" y="606"/>
                  </a:lnTo>
                  <a:lnTo>
                    <a:pt x="1089" y="596"/>
                  </a:lnTo>
                  <a:lnTo>
                    <a:pt x="1091" y="582"/>
                  </a:lnTo>
                  <a:lnTo>
                    <a:pt x="1089" y="567"/>
                  </a:lnTo>
                  <a:lnTo>
                    <a:pt x="1082" y="557"/>
                  </a:lnTo>
                  <a:lnTo>
                    <a:pt x="1072" y="550"/>
                  </a:lnTo>
                  <a:lnTo>
                    <a:pt x="1062" y="547"/>
                  </a:lnTo>
                  <a:lnTo>
                    <a:pt x="1050" y="546"/>
                  </a:lnTo>
                  <a:lnTo>
                    <a:pt x="579" y="546"/>
                  </a:lnTo>
                  <a:lnTo>
                    <a:pt x="579" y="44"/>
                  </a:lnTo>
                  <a:lnTo>
                    <a:pt x="578" y="31"/>
                  </a:lnTo>
                  <a:lnTo>
                    <a:pt x="575" y="20"/>
                  </a:lnTo>
                  <a:lnTo>
                    <a:pt x="570" y="10"/>
                  </a:lnTo>
                  <a:lnTo>
                    <a:pt x="561" y="3"/>
                  </a:lnTo>
                  <a:lnTo>
                    <a:pt x="547" y="0"/>
                  </a:lnTo>
                  <a:lnTo>
                    <a:pt x="534" y="3"/>
                  </a:lnTo>
                  <a:lnTo>
                    <a:pt x="524" y="10"/>
                  </a:lnTo>
                  <a:lnTo>
                    <a:pt x="518" y="20"/>
                  </a:lnTo>
                  <a:lnTo>
                    <a:pt x="515" y="31"/>
                  </a:lnTo>
                  <a:lnTo>
                    <a:pt x="513" y="44"/>
                  </a:lnTo>
                  <a:lnTo>
                    <a:pt x="513" y="546"/>
                  </a:lnTo>
                  <a:lnTo>
                    <a:pt x="42" y="546"/>
                  </a:lnTo>
                  <a:lnTo>
                    <a:pt x="30" y="547"/>
                  </a:lnTo>
                  <a:lnTo>
                    <a:pt x="19" y="550"/>
                  </a:lnTo>
                  <a:lnTo>
                    <a:pt x="10" y="556"/>
                  </a:lnTo>
                  <a:lnTo>
                    <a:pt x="3" y="566"/>
                  </a:lnTo>
                  <a:lnTo>
                    <a:pt x="0" y="582"/>
                  </a:lnTo>
                  <a:lnTo>
                    <a:pt x="3" y="596"/>
                  </a:lnTo>
                  <a:lnTo>
                    <a:pt x="10" y="606"/>
                  </a:lnTo>
                  <a:lnTo>
                    <a:pt x="19" y="612"/>
                  </a:lnTo>
                  <a:lnTo>
                    <a:pt x="30" y="615"/>
                  </a:lnTo>
                  <a:lnTo>
                    <a:pt x="42" y="616"/>
                  </a:lnTo>
                  <a:lnTo>
                    <a:pt x="513" y="616"/>
                  </a:lnTo>
                  <a:lnTo>
                    <a:pt x="513" y="1118"/>
                  </a:lnTo>
                  <a:lnTo>
                    <a:pt x="515" y="1131"/>
                  </a:lnTo>
                  <a:lnTo>
                    <a:pt x="518" y="1142"/>
                  </a:lnTo>
                  <a:lnTo>
                    <a:pt x="524" y="1152"/>
                  </a:lnTo>
                  <a:lnTo>
                    <a:pt x="532" y="1159"/>
                  </a:lnTo>
                  <a:lnTo>
                    <a:pt x="547" y="1162"/>
                  </a:lnTo>
                  <a:lnTo>
                    <a:pt x="561" y="1159"/>
                  </a:lnTo>
                  <a:lnTo>
                    <a:pt x="570" y="1152"/>
                  </a:lnTo>
                  <a:lnTo>
                    <a:pt x="575" y="1142"/>
                  </a:lnTo>
                  <a:lnTo>
                    <a:pt x="578" y="1131"/>
                  </a:lnTo>
                  <a:lnTo>
                    <a:pt x="579" y="1118"/>
                  </a:lnTo>
                  <a:lnTo>
                    <a:pt x="579" y="1105"/>
                  </a:lnTo>
                  <a:lnTo>
                    <a:pt x="579" y="61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5" name="Freeform 131"/>
            <p:cNvSpPr>
              <a:spLocks noEditPoints="1"/>
            </p:cNvSpPr>
            <p:nvPr/>
          </p:nvSpPr>
          <p:spPr bwMode="auto">
            <a:xfrm>
              <a:off x="4344" y="3315"/>
              <a:ext cx="752" cy="1130"/>
            </a:xfrm>
            <a:custGeom>
              <a:avLst/>
              <a:gdLst/>
              <a:ahLst/>
              <a:cxnLst>
                <a:cxn ang="0">
                  <a:pos x="752" y="82"/>
                </a:cxn>
                <a:cxn ang="0">
                  <a:pos x="734" y="43"/>
                </a:cxn>
                <a:cxn ang="0">
                  <a:pos x="697" y="36"/>
                </a:cxn>
                <a:cxn ang="0">
                  <a:pos x="662" y="53"/>
                </a:cxn>
                <a:cxn ang="0">
                  <a:pos x="638" y="111"/>
                </a:cxn>
                <a:cxn ang="0">
                  <a:pos x="575" y="30"/>
                </a:cxn>
                <a:cxn ang="0">
                  <a:pos x="486" y="0"/>
                </a:cxn>
                <a:cxn ang="0">
                  <a:pos x="346" y="42"/>
                </a:cxn>
                <a:cxn ang="0">
                  <a:pos x="220" y="154"/>
                </a:cxn>
                <a:cxn ang="0">
                  <a:pos x="130" y="313"/>
                </a:cxn>
                <a:cxn ang="0">
                  <a:pos x="95" y="496"/>
                </a:cxn>
                <a:cxn ang="0">
                  <a:pos x="119" y="631"/>
                </a:cxn>
                <a:cxn ang="0">
                  <a:pos x="185" y="724"/>
                </a:cxn>
                <a:cxn ang="0">
                  <a:pos x="278" y="769"/>
                </a:cxn>
                <a:cxn ang="0">
                  <a:pos x="374" y="761"/>
                </a:cxn>
                <a:cxn ang="0">
                  <a:pos x="449" y="720"/>
                </a:cxn>
                <a:cxn ang="0">
                  <a:pos x="495" y="678"/>
                </a:cxn>
                <a:cxn ang="0">
                  <a:pos x="492" y="727"/>
                </a:cxn>
                <a:cxn ang="0">
                  <a:pos x="459" y="869"/>
                </a:cxn>
                <a:cxn ang="0">
                  <a:pos x="448" y="908"/>
                </a:cxn>
                <a:cxn ang="0">
                  <a:pos x="429" y="952"/>
                </a:cxn>
                <a:cxn ang="0">
                  <a:pos x="386" y="1012"/>
                </a:cxn>
                <a:cxn ang="0">
                  <a:pos x="317" y="1067"/>
                </a:cxn>
                <a:cxn ang="0">
                  <a:pos x="215" y="1091"/>
                </a:cxn>
                <a:cxn ang="0">
                  <a:pos x="119" y="1082"/>
                </a:cxn>
                <a:cxn ang="0">
                  <a:pos x="122" y="1049"/>
                </a:cxn>
                <a:cxn ang="0">
                  <a:pos x="149" y="998"/>
                </a:cxn>
                <a:cxn ang="0">
                  <a:pos x="145" y="955"/>
                </a:cxn>
                <a:cxn ang="0">
                  <a:pos x="109" y="925"/>
                </a:cxn>
                <a:cxn ang="0">
                  <a:pos x="59" y="928"/>
                </a:cxn>
                <a:cxn ang="0">
                  <a:pos x="18" y="961"/>
                </a:cxn>
                <a:cxn ang="0">
                  <a:pos x="0" y="1022"/>
                </a:cxn>
                <a:cxn ang="0">
                  <a:pos x="21" y="1082"/>
                </a:cxn>
                <a:cxn ang="0">
                  <a:pos x="91" y="1117"/>
                </a:cxn>
                <a:cxn ang="0">
                  <a:pos x="218" y="1130"/>
                </a:cxn>
                <a:cxn ang="0">
                  <a:pos x="366" y="1103"/>
                </a:cxn>
                <a:cxn ang="0">
                  <a:pos x="475" y="1035"/>
                </a:cxn>
                <a:cxn ang="0">
                  <a:pos x="544" y="948"/>
                </a:cxn>
                <a:cxn ang="0">
                  <a:pos x="748" y="113"/>
                </a:cxn>
                <a:cxn ang="0">
                  <a:pos x="511" y="601"/>
                </a:cxn>
                <a:cxn ang="0">
                  <a:pos x="451" y="670"/>
                </a:cxn>
                <a:cxn ang="0">
                  <a:pos x="375" y="720"/>
                </a:cxn>
                <a:cxn ang="0">
                  <a:pos x="292" y="730"/>
                </a:cxn>
                <a:cxn ang="0">
                  <a:pos x="239" y="688"/>
                </a:cxn>
                <a:cxn ang="0">
                  <a:pos x="215" y="621"/>
                </a:cxn>
                <a:cxn ang="0">
                  <a:pos x="212" y="543"/>
                </a:cxn>
                <a:cxn ang="0">
                  <a:pos x="231" y="429"/>
                </a:cxn>
                <a:cxn ang="0">
                  <a:pos x="264" y="298"/>
                </a:cxn>
                <a:cxn ang="0">
                  <a:pos x="304" y="194"/>
                </a:cxn>
                <a:cxn ang="0">
                  <a:pos x="373" y="96"/>
                </a:cxn>
                <a:cxn ang="0">
                  <a:pos x="457" y="42"/>
                </a:cxn>
                <a:cxn ang="0">
                  <a:pos x="534" y="49"/>
                </a:cxn>
                <a:cxn ang="0">
                  <a:pos x="583" y="92"/>
                </a:cxn>
                <a:cxn ang="0">
                  <a:pos x="608" y="145"/>
                </a:cxn>
                <a:cxn ang="0">
                  <a:pos x="618" y="184"/>
                </a:cxn>
                <a:cxn ang="0">
                  <a:pos x="614" y="215"/>
                </a:cxn>
              </a:cxnLst>
              <a:rect l="0" t="0" r="r" b="b"/>
              <a:pathLst>
                <a:path w="752" h="1130">
                  <a:moveTo>
                    <a:pt x="748" y="113"/>
                  </a:moveTo>
                  <a:lnTo>
                    <a:pt x="751" y="98"/>
                  </a:lnTo>
                  <a:lnTo>
                    <a:pt x="752" y="82"/>
                  </a:lnTo>
                  <a:lnTo>
                    <a:pt x="750" y="66"/>
                  </a:lnTo>
                  <a:lnTo>
                    <a:pt x="744" y="53"/>
                  </a:lnTo>
                  <a:lnTo>
                    <a:pt x="734" y="43"/>
                  </a:lnTo>
                  <a:lnTo>
                    <a:pt x="720" y="38"/>
                  </a:lnTo>
                  <a:lnTo>
                    <a:pt x="705" y="35"/>
                  </a:lnTo>
                  <a:lnTo>
                    <a:pt x="697" y="36"/>
                  </a:lnTo>
                  <a:lnTo>
                    <a:pt x="686" y="39"/>
                  </a:lnTo>
                  <a:lnTo>
                    <a:pt x="674" y="45"/>
                  </a:lnTo>
                  <a:lnTo>
                    <a:pt x="662" y="53"/>
                  </a:lnTo>
                  <a:lnTo>
                    <a:pt x="651" y="68"/>
                  </a:lnTo>
                  <a:lnTo>
                    <a:pt x="643" y="86"/>
                  </a:lnTo>
                  <a:lnTo>
                    <a:pt x="638" y="111"/>
                  </a:lnTo>
                  <a:lnTo>
                    <a:pt x="620" y="79"/>
                  </a:lnTo>
                  <a:lnTo>
                    <a:pt x="600" y="53"/>
                  </a:lnTo>
                  <a:lnTo>
                    <a:pt x="575" y="30"/>
                  </a:lnTo>
                  <a:lnTo>
                    <a:pt x="548" y="15"/>
                  </a:lnTo>
                  <a:lnTo>
                    <a:pt x="517" y="3"/>
                  </a:lnTo>
                  <a:lnTo>
                    <a:pt x="486" y="0"/>
                  </a:lnTo>
                  <a:lnTo>
                    <a:pt x="439" y="5"/>
                  </a:lnTo>
                  <a:lnTo>
                    <a:pt x="391" y="19"/>
                  </a:lnTo>
                  <a:lnTo>
                    <a:pt x="346" y="42"/>
                  </a:lnTo>
                  <a:lnTo>
                    <a:pt x="301" y="73"/>
                  </a:lnTo>
                  <a:lnTo>
                    <a:pt x="259" y="111"/>
                  </a:lnTo>
                  <a:lnTo>
                    <a:pt x="220" y="154"/>
                  </a:lnTo>
                  <a:lnTo>
                    <a:pt x="185" y="202"/>
                  </a:lnTo>
                  <a:lnTo>
                    <a:pt x="154" y="255"/>
                  </a:lnTo>
                  <a:lnTo>
                    <a:pt x="130" y="313"/>
                  </a:lnTo>
                  <a:lnTo>
                    <a:pt x="111" y="372"/>
                  </a:lnTo>
                  <a:lnTo>
                    <a:pt x="99" y="433"/>
                  </a:lnTo>
                  <a:lnTo>
                    <a:pt x="95" y="496"/>
                  </a:lnTo>
                  <a:lnTo>
                    <a:pt x="98" y="546"/>
                  </a:lnTo>
                  <a:lnTo>
                    <a:pt x="106" y="591"/>
                  </a:lnTo>
                  <a:lnTo>
                    <a:pt x="119" y="631"/>
                  </a:lnTo>
                  <a:lnTo>
                    <a:pt x="138" y="667"/>
                  </a:lnTo>
                  <a:lnTo>
                    <a:pt x="160" y="698"/>
                  </a:lnTo>
                  <a:lnTo>
                    <a:pt x="185" y="724"/>
                  </a:lnTo>
                  <a:lnTo>
                    <a:pt x="214" y="744"/>
                  </a:lnTo>
                  <a:lnTo>
                    <a:pt x="245" y="760"/>
                  </a:lnTo>
                  <a:lnTo>
                    <a:pt x="278" y="769"/>
                  </a:lnTo>
                  <a:lnTo>
                    <a:pt x="313" y="771"/>
                  </a:lnTo>
                  <a:lnTo>
                    <a:pt x="344" y="769"/>
                  </a:lnTo>
                  <a:lnTo>
                    <a:pt x="374" y="761"/>
                  </a:lnTo>
                  <a:lnTo>
                    <a:pt x="402" y="750"/>
                  </a:lnTo>
                  <a:lnTo>
                    <a:pt x="426" y="736"/>
                  </a:lnTo>
                  <a:lnTo>
                    <a:pt x="449" y="720"/>
                  </a:lnTo>
                  <a:lnTo>
                    <a:pt x="468" y="705"/>
                  </a:lnTo>
                  <a:lnTo>
                    <a:pt x="484" y="691"/>
                  </a:lnTo>
                  <a:lnTo>
                    <a:pt x="495" y="678"/>
                  </a:lnTo>
                  <a:lnTo>
                    <a:pt x="503" y="670"/>
                  </a:lnTo>
                  <a:lnTo>
                    <a:pt x="505" y="672"/>
                  </a:lnTo>
                  <a:lnTo>
                    <a:pt x="492" y="727"/>
                  </a:lnTo>
                  <a:lnTo>
                    <a:pt x="472" y="813"/>
                  </a:lnTo>
                  <a:lnTo>
                    <a:pt x="466" y="845"/>
                  </a:lnTo>
                  <a:lnTo>
                    <a:pt x="459" y="869"/>
                  </a:lnTo>
                  <a:lnTo>
                    <a:pt x="452" y="898"/>
                  </a:lnTo>
                  <a:lnTo>
                    <a:pt x="451" y="902"/>
                  </a:lnTo>
                  <a:lnTo>
                    <a:pt x="448" y="908"/>
                  </a:lnTo>
                  <a:lnTo>
                    <a:pt x="444" y="919"/>
                  </a:lnTo>
                  <a:lnTo>
                    <a:pt x="437" y="933"/>
                  </a:lnTo>
                  <a:lnTo>
                    <a:pt x="429" y="952"/>
                  </a:lnTo>
                  <a:lnTo>
                    <a:pt x="417" y="971"/>
                  </a:lnTo>
                  <a:lnTo>
                    <a:pt x="404" y="992"/>
                  </a:lnTo>
                  <a:lnTo>
                    <a:pt x="386" y="1012"/>
                  </a:lnTo>
                  <a:lnTo>
                    <a:pt x="367" y="1032"/>
                  </a:lnTo>
                  <a:lnTo>
                    <a:pt x="344" y="1051"/>
                  </a:lnTo>
                  <a:lnTo>
                    <a:pt x="317" y="1067"/>
                  </a:lnTo>
                  <a:lnTo>
                    <a:pt x="286" y="1080"/>
                  </a:lnTo>
                  <a:lnTo>
                    <a:pt x="253" y="1088"/>
                  </a:lnTo>
                  <a:lnTo>
                    <a:pt x="215" y="1091"/>
                  </a:lnTo>
                  <a:lnTo>
                    <a:pt x="188" y="1091"/>
                  </a:lnTo>
                  <a:lnTo>
                    <a:pt x="154" y="1088"/>
                  </a:lnTo>
                  <a:lnTo>
                    <a:pt x="119" y="1082"/>
                  </a:lnTo>
                  <a:lnTo>
                    <a:pt x="83" y="1074"/>
                  </a:lnTo>
                  <a:lnTo>
                    <a:pt x="106" y="1064"/>
                  </a:lnTo>
                  <a:lnTo>
                    <a:pt x="122" y="1049"/>
                  </a:lnTo>
                  <a:lnTo>
                    <a:pt x="136" y="1034"/>
                  </a:lnTo>
                  <a:lnTo>
                    <a:pt x="144" y="1017"/>
                  </a:lnTo>
                  <a:lnTo>
                    <a:pt x="149" y="998"/>
                  </a:lnTo>
                  <a:lnTo>
                    <a:pt x="150" y="982"/>
                  </a:lnTo>
                  <a:lnTo>
                    <a:pt x="149" y="968"/>
                  </a:lnTo>
                  <a:lnTo>
                    <a:pt x="145" y="955"/>
                  </a:lnTo>
                  <a:lnTo>
                    <a:pt x="136" y="942"/>
                  </a:lnTo>
                  <a:lnTo>
                    <a:pt x="125" y="931"/>
                  </a:lnTo>
                  <a:lnTo>
                    <a:pt x="109" y="925"/>
                  </a:lnTo>
                  <a:lnTo>
                    <a:pt x="88" y="922"/>
                  </a:lnTo>
                  <a:lnTo>
                    <a:pt x="74" y="923"/>
                  </a:lnTo>
                  <a:lnTo>
                    <a:pt x="59" y="928"/>
                  </a:lnTo>
                  <a:lnTo>
                    <a:pt x="44" y="935"/>
                  </a:lnTo>
                  <a:lnTo>
                    <a:pt x="30" y="946"/>
                  </a:lnTo>
                  <a:lnTo>
                    <a:pt x="18" y="961"/>
                  </a:lnTo>
                  <a:lnTo>
                    <a:pt x="9" y="978"/>
                  </a:lnTo>
                  <a:lnTo>
                    <a:pt x="2" y="998"/>
                  </a:lnTo>
                  <a:lnTo>
                    <a:pt x="0" y="1022"/>
                  </a:lnTo>
                  <a:lnTo>
                    <a:pt x="2" y="1045"/>
                  </a:lnTo>
                  <a:lnTo>
                    <a:pt x="9" y="1065"/>
                  </a:lnTo>
                  <a:lnTo>
                    <a:pt x="21" y="1082"/>
                  </a:lnTo>
                  <a:lnTo>
                    <a:pt x="39" y="1097"/>
                  </a:lnTo>
                  <a:lnTo>
                    <a:pt x="63" y="1108"/>
                  </a:lnTo>
                  <a:lnTo>
                    <a:pt x="91" y="1117"/>
                  </a:lnTo>
                  <a:lnTo>
                    <a:pt x="127" y="1124"/>
                  </a:lnTo>
                  <a:lnTo>
                    <a:pt x="169" y="1128"/>
                  </a:lnTo>
                  <a:lnTo>
                    <a:pt x="218" y="1130"/>
                  </a:lnTo>
                  <a:lnTo>
                    <a:pt x="272" y="1127"/>
                  </a:lnTo>
                  <a:lnTo>
                    <a:pt x="321" y="1117"/>
                  </a:lnTo>
                  <a:lnTo>
                    <a:pt x="366" y="1103"/>
                  </a:lnTo>
                  <a:lnTo>
                    <a:pt x="406" y="1084"/>
                  </a:lnTo>
                  <a:lnTo>
                    <a:pt x="443" y="1061"/>
                  </a:lnTo>
                  <a:lnTo>
                    <a:pt x="475" y="1035"/>
                  </a:lnTo>
                  <a:lnTo>
                    <a:pt x="502" y="1006"/>
                  </a:lnTo>
                  <a:lnTo>
                    <a:pt x="525" y="978"/>
                  </a:lnTo>
                  <a:lnTo>
                    <a:pt x="544" y="948"/>
                  </a:lnTo>
                  <a:lnTo>
                    <a:pt x="557" y="918"/>
                  </a:lnTo>
                  <a:lnTo>
                    <a:pt x="565" y="889"/>
                  </a:lnTo>
                  <a:lnTo>
                    <a:pt x="748" y="113"/>
                  </a:lnTo>
                  <a:close/>
                  <a:moveTo>
                    <a:pt x="534" y="548"/>
                  </a:moveTo>
                  <a:lnTo>
                    <a:pt x="525" y="575"/>
                  </a:lnTo>
                  <a:lnTo>
                    <a:pt x="511" y="601"/>
                  </a:lnTo>
                  <a:lnTo>
                    <a:pt x="492" y="625"/>
                  </a:lnTo>
                  <a:lnTo>
                    <a:pt x="472" y="650"/>
                  </a:lnTo>
                  <a:lnTo>
                    <a:pt x="451" y="670"/>
                  </a:lnTo>
                  <a:lnTo>
                    <a:pt x="428" y="688"/>
                  </a:lnTo>
                  <a:lnTo>
                    <a:pt x="402" y="705"/>
                  </a:lnTo>
                  <a:lnTo>
                    <a:pt x="375" y="720"/>
                  </a:lnTo>
                  <a:lnTo>
                    <a:pt x="347" y="730"/>
                  </a:lnTo>
                  <a:lnTo>
                    <a:pt x="317" y="733"/>
                  </a:lnTo>
                  <a:lnTo>
                    <a:pt x="292" y="730"/>
                  </a:lnTo>
                  <a:lnTo>
                    <a:pt x="272" y="721"/>
                  </a:lnTo>
                  <a:lnTo>
                    <a:pt x="254" y="707"/>
                  </a:lnTo>
                  <a:lnTo>
                    <a:pt x="239" y="688"/>
                  </a:lnTo>
                  <a:lnTo>
                    <a:pt x="228" y="668"/>
                  </a:lnTo>
                  <a:lnTo>
                    <a:pt x="220" y="645"/>
                  </a:lnTo>
                  <a:lnTo>
                    <a:pt x="215" y="621"/>
                  </a:lnTo>
                  <a:lnTo>
                    <a:pt x="212" y="597"/>
                  </a:lnTo>
                  <a:lnTo>
                    <a:pt x="211" y="572"/>
                  </a:lnTo>
                  <a:lnTo>
                    <a:pt x="212" y="543"/>
                  </a:lnTo>
                  <a:lnTo>
                    <a:pt x="216" y="509"/>
                  </a:lnTo>
                  <a:lnTo>
                    <a:pt x="223" y="470"/>
                  </a:lnTo>
                  <a:lnTo>
                    <a:pt x="231" y="429"/>
                  </a:lnTo>
                  <a:lnTo>
                    <a:pt x="241" y="384"/>
                  </a:lnTo>
                  <a:lnTo>
                    <a:pt x="251" y="341"/>
                  </a:lnTo>
                  <a:lnTo>
                    <a:pt x="264" y="298"/>
                  </a:lnTo>
                  <a:lnTo>
                    <a:pt x="277" y="260"/>
                  </a:lnTo>
                  <a:lnTo>
                    <a:pt x="290" y="224"/>
                  </a:lnTo>
                  <a:lnTo>
                    <a:pt x="304" y="194"/>
                  </a:lnTo>
                  <a:lnTo>
                    <a:pt x="324" y="158"/>
                  </a:lnTo>
                  <a:lnTo>
                    <a:pt x="347" y="125"/>
                  </a:lnTo>
                  <a:lnTo>
                    <a:pt x="373" y="96"/>
                  </a:lnTo>
                  <a:lnTo>
                    <a:pt x="400" y="72"/>
                  </a:lnTo>
                  <a:lnTo>
                    <a:pt x="428" y="55"/>
                  </a:lnTo>
                  <a:lnTo>
                    <a:pt x="457" y="42"/>
                  </a:lnTo>
                  <a:lnTo>
                    <a:pt x="487" y="39"/>
                  </a:lnTo>
                  <a:lnTo>
                    <a:pt x="513" y="42"/>
                  </a:lnTo>
                  <a:lnTo>
                    <a:pt x="534" y="49"/>
                  </a:lnTo>
                  <a:lnTo>
                    <a:pt x="553" y="60"/>
                  </a:lnTo>
                  <a:lnTo>
                    <a:pt x="569" y="76"/>
                  </a:lnTo>
                  <a:lnTo>
                    <a:pt x="583" y="92"/>
                  </a:lnTo>
                  <a:lnTo>
                    <a:pt x="594" y="111"/>
                  </a:lnTo>
                  <a:lnTo>
                    <a:pt x="602" y="128"/>
                  </a:lnTo>
                  <a:lnTo>
                    <a:pt x="608" y="145"/>
                  </a:lnTo>
                  <a:lnTo>
                    <a:pt x="612" y="161"/>
                  </a:lnTo>
                  <a:lnTo>
                    <a:pt x="616" y="174"/>
                  </a:lnTo>
                  <a:lnTo>
                    <a:pt x="618" y="184"/>
                  </a:lnTo>
                  <a:lnTo>
                    <a:pt x="618" y="188"/>
                  </a:lnTo>
                  <a:lnTo>
                    <a:pt x="616" y="202"/>
                  </a:lnTo>
                  <a:lnTo>
                    <a:pt x="614" y="215"/>
                  </a:lnTo>
                  <a:lnTo>
                    <a:pt x="534" y="54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6057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136" name="Oval 3"/>
          <p:cNvSpPr>
            <a:spLocks noChangeArrowheads="1"/>
          </p:cNvSpPr>
          <p:nvPr/>
        </p:nvSpPr>
        <p:spPr bwMode="auto">
          <a:xfrm>
            <a:off x="3520821" y="1922209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Arial" charset="0"/>
            </a:endParaRPr>
          </a:p>
        </p:txBody>
      </p:sp>
      <p:sp>
        <p:nvSpPr>
          <p:cNvPr id="137" name="Oval 4"/>
          <p:cNvSpPr>
            <a:spLocks noChangeArrowheads="1"/>
          </p:cNvSpPr>
          <p:nvPr/>
        </p:nvSpPr>
        <p:spPr bwMode="auto">
          <a:xfrm>
            <a:off x="2295271" y="2695321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i="1">
                <a:latin typeface="Arial" charset="0"/>
              </a:rPr>
              <a:t>s</a:t>
            </a:r>
          </a:p>
        </p:txBody>
      </p:sp>
      <p:sp>
        <p:nvSpPr>
          <p:cNvPr id="138" name="Oval 5"/>
          <p:cNvSpPr>
            <a:spLocks noChangeArrowheads="1"/>
          </p:cNvSpPr>
          <p:nvPr/>
        </p:nvSpPr>
        <p:spPr bwMode="auto">
          <a:xfrm>
            <a:off x="4889246" y="1920621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Arial" charset="0"/>
            </a:endParaRPr>
          </a:p>
        </p:txBody>
      </p:sp>
      <p:sp>
        <p:nvSpPr>
          <p:cNvPr id="139" name="Oval 6"/>
          <p:cNvSpPr>
            <a:spLocks noChangeArrowheads="1"/>
          </p:cNvSpPr>
          <p:nvPr/>
        </p:nvSpPr>
        <p:spPr bwMode="auto">
          <a:xfrm>
            <a:off x="3520821" y="3468434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Arial" charset="0"/>
            </a:endParaRPr>
          </a:p>
        </p:txBody>
      </p:sp>
      <p:sp>
        <p:nvSpPr>
          <p:cNvPr id="140" name="Oval 7"/>
          <p:cNvSpPr>
            <a:spLocks noChangeArrowheads="1"/>
          </p:cNvSpPr>
          <p:nvPr/>
        </p:nvSpPr>
        <p:spPr bwMode="auto">
          <a:xfrm>
            <a:off x="4890834" y="3468434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Arial" charset="0"/>
            </a:endParaRPr>
          </a:p>
        </p:txBody>
      </p:sp>
      <p:cxnSp>
        <p:nvCxnSpPr>
          <p:cNvPr id="141" name="AutoShape 8"/>
          <p:cNvCxnSpPr>
            <a:cxnSpLocks noChangeShapeType="1"/>
            <a:stCxn id="136" idx="6"/>
            <a:endCxn id="138" idx="2"/>
          </p:cNvCxnSpPr>
          <p:nvPr/>
        </p:nvCxnSpPr>
        <p:spPr bwMode="auto">
          <a:xfrm flipV="1">
            <a:off x="3978021" y="2149221"/>
            <a:ext cx="911225" cy="1588"/>
          </a:xfrm>
          <a:prstGeom prst="straightConnector1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2" name="AutoShape 9"/>
          <p:cNvCxnSpPr>
            <a:cxnSpLocks noChangeShapeType="1"/>
            <a:stCxn id="137" idx="7"/>
            <a:endCxn id="136" idx="3"/>
          </p:cNvCxnSpPr>
          <p:nvPr/>
        </p:nvCxnSpPr>
        <p:spPr bwMode="auto">
          <a:xfrm flipV="1">
            <a:off x="2685796" y="2312734"/>
            <a:ext cx="901700" cy="449262"/>
          </a:xfrm>
          <a:prstGeom prst="straightConnector1">
            <a:avLst/>
          </a:prstGeom>
          <a:noFill/>
          <a:ln w="127000">
            <a:solidFill>
              <a:schemeClr val="tx1"/>
            </a:solidFill>
            <a:round/>
            <a:headEnd type="none" w="sm" len="med"/>
            <a:tailEnd type="triangle" w="med" len="med"/>
          </a:ln>
          <a:effectLst/>
        </p:spPr>
      </p:cxnSp>
      <p:cxnSp>
        <p:nvCxnSpPr>
          <p:cNvPr id="143" name="AutoShape 10"/>
          <p:cNvCxnSpPr>
            <a:cxnSpLocks noChangeShapeType="1"/>
            <a:stCxn id="137" idx="5"/>
            <a:endCxn id="139" idx="1"/>
          </p:cNvCxnSpPr>
          <p:nvPr/>
        </p:nvCxnSpPr>
        <p:spPr bwMode="auto">
          <a:xfrm>
            <a:off x="2685796" y="3085846"/>
            <a:ext cx="901700" cy="449263"/>
          </a:xfrm>
          <a:prstGeom prst="straightConnector1">
            <a:avLst/>
          </a:prstGeom>
          <a:noFill/>
          <a:ln w="190500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44" name="AutoShape 11"/>
          <p:cNvCxnSpPr>
            <a:cxnSpLocks noChangeShapeType="1"/>
            <a:stCxn id="138" idx="3"/>
            <a:endCxn id="139" idx="7"/>
          </p:cNvCxnSpPr>
          <p:nvPr/>
        </p:nvCxnSpPr>
        <p:spPr bwMode="auto">
          <a:xfrm flipH="1">
            <a:off x="3911346" y="2311146"/>
            <a:ext cx="1044575" cy="1223963"/>
          </a:xfrm>
          <a:prstGeom prst="straightConnector1">
            <a:avLst/>
          </a:prstGeom>
          <a:noFill/>
          <a:ln w="127000">
            <a:solidFill>
              <a:schemeClr val="tx1"/>
            </a:solidFill>
            <a:round/>
            <a:headEnd type="triangle" w="sm" len="med"/>
            <a:tailEnd/>
          </a:ln>
          <a:effectLst/>
        </p:spPr>
      </p:cxnSp>
      <p:cxnSp>
        <p:nvCxnSpPr>
          <p:cNvPr id="145" name="AutoShape 12"/>
          <p:cNvCxnSpPr>
            <a:cxnSpLocks noChangeShapeType="1"/>
            <a:stCxn id="147" idx="1"/>
            <a:endCxn id="138" idx="5"/>
          </p:cNvCxnSpPr>
          <p:nvPr/>
        </p:nvCxnSpPr>
        <p:spPr bwMode="auto">
          <a:xfrm flipH="1" flipV="1">
            <a:off x="5279771" y="2311146"/>
            <a:ext cx="887413" cy="449263"/>
          </a:xfrm>
          <a:prstGeom prst="straightConnector1">
            <a:avLst/>
          </a:prstGeom>
          <a:noFill/>
          <a:ln w="190500">
            <a:solidFill>
              <a:schemeClr val="tx1"/>
            </a:solidFill>
            <a:round/>
            <a:headEnd type="triangle" w="sm" len="sm"/>
            <a:tailEnd/>
          </a:ln>
          <a:effectLst/>
        </p:spPr>
      </p:cxnSp>
      <p:cxnSp>
        <p:nvCxnSpPr>
          <p:cNvPr id="146" name="AutoShape 13"/>
          <p:cNvCxnSpPr>
            <a:cxnSpLocks noChangeShapeType="1"/>
            <a:stCxn id="139" idx="6"/>
            <a:endCxn id="140" idx="2"/>
          </p:cNvCxnSpPr>
          <p:nvPr/>
        </p:nvCxnSpPr>
        <p:spPr bwMode="auto">
          <a:xfrm>
            <a:off x="3978021" y="3697034"/>
            <a:ext cx="912813" cy="0"/>
          </a:xfrm>
          <a:prstGeom prst="straightConnector1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7" name="Oval 14"/>
          <p:cNvSpPr>
            <a:spLocks noChangeArrowheads="1"/>
          </p:cNvSpPr>
          <p:nvPr/>
        </p:nvSpPr>
        <p:spPr bwMode="auto">
          <a:xfrm>
            <a:off x="6100509" y="2693734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i="1">
                <a:latin typeface="Arial" charset="0"/>
              </a:rPr>
              <a:t>t</a:t>
            </a:r>
          </a:p>
        </p:txBody>
      </p:sp>
      <p:cxnSp>
        <p:nvCxnSpPr>
          <p:cNvPr id="148" name="AutoShape 15"/>
          <p:cNvCxnSpPr>
            <a:cxnSpLocks noChangeShapeType="1"/>
            <a:stCxn id="140" idx="7"/>
            <a:endCxn id="147" idx="3"/>
          </p:cNvCxnSpPr>
          <p:nvPr/>
        </p:nvCxnSpPr>
        <p:spPr bwMode="auto">
          <a:xfrm flipV="1">
            <a:off x="5281359" y="3084259"/>
            <a:ext cx="885825" cy="450850"/>
          </a:xfrm>
          <a:prstGeom prst="straightConnector1">
            <a:avLst/>
          </a:prstGeom>
          <a:noFill/>
          <a:ln w="190500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sp>
        <p:nvSpPr>
          <p:cNvPr id="149" name="Text Box 16"/>
          <p:cNvSpPr txBox="1">
            <a:spLocks noChangeArrowheads="1"/>
          </p:cNvSpPr>
          <p:nvPr/>
        </p:nvSpPr>
        <p:spPr bwMode="auto">
          <a:xfrm>
            <a:off x="2684209" y="3331909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3</a:t>
            </a:r>
          </a:p>
        </p:txBody>
      </p:sp>
      <p:sp>
        <p:nvSpPr>
          <p:cNvPr id="150" name="Text Box 17"/>
          <p:cNvSpPr txBox="1">
            <a:spLocks noChangeArrowheads="1"/>
          </p:cNvSpPr>
          <p:nvPr/>
        </p:nvSpPr>
        <p:spPr bwMode="auto">
          <a:xfrm>
            <a:off x="4171696" y="3820859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2</a:t>
            </a:r>
          </a:p>
        </p:txBody>
      </p:sp>
      <p:sp>
        <p:nvSpPr>
          <p:cNvPr id="151" name="Text Box 18"/>
          <p:cNvSpPr txBox="1">
            <a:spLocks noChangeArrowheads="1"/>
          </p:cNvSpPr>
          <p:nvPr/>
        </p:nvSpPr>
        <p:spPr bwMode="auto">
          <a:xfrm>
            <a:off x="4171696" y="1658684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2</a:t>
            </a:r>
          </a:p>
        </p:txBody>
      </p:sp>
      <p:sp>
        <p:nvSpPr>
          <p:cNvPr id="152" name="Text Box 19"/>
          <p:cNvSpPr txBox="1">
            <a:spLocks noChangeArrowheads="1"/>
          </p:cNvSpPr>
          <p:nvPr/>
        </p:nvSpPr>
        <p:spPr bwMode="auto">
          <a:xfrm>
            <a:off x="5414709" y="1892046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3</a:t>
            </a:r>
          </a:p>
        </p:txBody>
      </p:sp>
      <p:sp>
        <p:nvSpPr>
          <p:cNvPr id="153" name="Text Box 20"/>
          <p:cNvSpPr txBox="1">
            <a:spLocks noChangeArrowheads="1"/>
          </p:cNvSpPr>
          <p:nvPr/>
        </p:nvSpPr>
        <p:spPr bwMode="auto">
          <a:xfrm>
            <a:off x="5509959" y="3446209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3</a:t>
            </a:r>
          </a:p>
        </p:txBody>
      </p:sp>
      <p:sp>
        <p:nvSpPr>
          <p:cNvPr id="154" name="Text Box 21"/>
          <p:cNvSpPr txBox="1">
            <a:spLocks noChangeArrowheads="1"/>
          </p:cNvSpPr>
          <p:nvPr/>
        </p:nvSpPr>
        <p:spPr bwMode="auto">
          <a:xfrm>
            <a:off x="3941509" y="2671509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2</a:t>
            </a:r>
          </a:p>
        </p:txBody>
      </p:sp>
      <p:sp>
        <p:nvSpPr>
          <p:cNvPr id="155" name="Text Box 22"/>
          <p:cNvSpPr txBox="1">
            <a:spLocks noChangeArrowheads="1"/>
          </p:cNvSpPr>
          <p:nvPr/>
        </p:nvSpPr>
        <p:spPr bwMode="auto">
          <a:xfrm>
            <a:off x="2779459" y="2122234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2</a:t>
            </a:r>
          </a:p>
        </p:txBody>
      </p:sp>
      <p:cxnSp>
        <p:nvCxnSpPr>
          <p:cNvPr id="156" name="AutoShape 23"/>
          <p:cNvCxnSpPr>
            <a:cxnSpLocks noChangeShapeType="1"/>
            <a:stCxn id="137" idx="7"/>
            <a:endCxn id="136" idx="3"/>
          </p:cNvCxnSpPr>
          <p:nvPr/>
        </p:nvCxnSpPr>
        <p:spPr bwMode="auto">
          <a:xfrm flipV="1">
            <a:off x="2685796" y="2312734"/>
            <a:ext cx="901700" cy="449262"/>
          </a:xfrm>
          <a:prstGeom prst="straightConnector1">
            <a:avLst/>
          </a:prstGeom>
          <a:noFill/>
          <a:ln w="127000">
            <a:solidFill>
              <a:srgbClr val="FF3300"/>
            </a:solidFill>
            <a:round/>
            <a:headEnd type="none" w="sm" len="med"/>
            <a:tailEnd type="triangle" w="sm" len="med"/>
          </a:ln>
          <a:effectLst/>
        </p:spPr>
      </p:cxnSp>
      <p:cxnSp>
        <p:nvCxnSpPr>
          <p:cNvPr id="157" name="AutoShape 24"/>
          <p:cNvCxnSpPr>
            <a:cxnSpLocks noChangeShapeType="1"/>
            <a:stCxn id="136" idx="6"/>
            <a:endCxn id="138" idx="2"/>
          </p:cNvCxnSpPr>
          <p:nvPr/>
        </p:nvCxnSpPr>
        <p:spPr bwMode="auto">
          <a:xfrm flipV="1">
            <a:off x="3978021" y="2149221"/>
            <a:ext cx="911225" cy="1588"/>
          </a:xfrm>
          <a:prstGeom prst="straightConnector1">
            <a:avLst/>
          </a:prstGeom>
          <a:noFill/>
          <a:ln w="127000">
            <a:solidFill>
              <a:srgbClr val="FF3300"/>
            </a:solidFill>
            <a:round/>
            <a:headEnd type="none" w="sm" len="med"/>
            <a:tailEnd type="triangle" w="sm" len="med"/>
          </a:ln>
          <a:effectLst/>
        </p:spPr>
      </p:cxnSp>
      <p:cxnSp>
        <p:nvCxnSpPr>
          <p:cNvPr id="158" name="AutoShape 25"/>
          <p:cNvCxnSpPr>
            <a:cxnSpLocks noChangeShapeType="1"/>
            <a:stCxn id="137" idx="5"/>
            <a:endCxn id="139" idx="1"/>
          </p:cNvCxnSpPr>
          <p:nvPr/>
        </p:nvCxnSpPr>
        <p:spPr bwMode="auto">
          <a:xfrm>
            <a:off x="2685796" y="3085846"/>
            <a:ext cx="901700" cy="449263"/>
          </a:xfrm>
          <a:prstGeom prst="straightConnector1">
            <a:avLst/>
          </a:prstGeom>
          <a:noFill/>
          <a:ln w="190500">
            <a:solidFill>
              <a:srgbClr val="FF3300"/>
            </a:solidFill>
            <a:round/>
            <a:headEnd type="none" w="sm" len="med"/>
            <a:tailEnd type="triangle" w="sm" len="sm"/>
          </a:ln>
          <a:effectLst/>
        </p:spPr>
      </p:cxnSp>
      <p:cxnSp>
        <p:nvCxnSpPr>
          <p:cNvPr id="159" name="AutoShape 26"/>
          <p:cNvCxnSpPr>
            <a:cxnSpLocks noChangeShapeType="1"/>
            <a:stCxn id="139" idx="6"/>
            <a:endCxn id="140" idx="2"/>
          </p:cNvCxnSpPr>
          <p:nvPr/>
        </p:nvCxnSpPr>
        <p:spPr bwMode="auto">
          <a:xfrm>
            <a:off x="3978021" y="3697034"/>
            <a:ext cx="912813" cy="0"/>
          </a:xfrm>
          <a:prstGeom prst="straightConnector1">
            <a:avLst/>
          </a:prstGeom>
          <a:noFill/>
          <a:ln w="127000">
            <a:solidFill>
              <a:srgbClr val="FF3300"/>
            </a:solidFill>
            <a:round/>
            <a:headEnd type="none" w="sm" len="med"/>
            <a:tailEnd type="triangle" w="sm" len="med"/>
          </a:ln>
          <a:effectLst/>
        </p:spPr>
      </p:cxnSp>
      <p:cxnSp>
        <p:nvCxnSpPr>
          <p:cNvPr id="160" name="AutoShape 27"/>
          <p:cNvCxnSpPr>
            <a:cxnSpLocks noChangeShapeType="1"/>
            <a:stCxn id="139" idx="7"/>
            <a:endCxn id="138" idx="3"/>
          </p:cNvCxnSpPr>
          <p:nvPr/>
        </p:nvCxnSpPr>
        <p:spPr bwMode="auto">
          <a:xfrm flipV="1">
            <a:off x="3911346" y="2311146"/>
            <a:ext cx="1044575" cy="1223963"/>
          </a:xfrm>
          <a:prstGeom prst="straightConnector1">
            <a:avLst/>
          </a:prstGeom>
          <a:noFill/>
          <a:ln w="63500">
            <a:solidFill>
              <a:srgbClr val="FF3300"/>
            </a:solidFill>
            <a:round/>
            <a:headEnd type="none" w="sm" len="med"/>
            <a:tailEnd type="triangle" w="sm" len="med"/>
          </a:ln>
          <a:effectLst/>
        </p:spPr>
      </p:cxnSp>
      <p:cxnSp>
        <p:nvCxnSpPr>
          <p:cNvPr id="161" name="AutoShape 28"/>
          <p:cNvCxnSpPr>
            <a:cxnSpLocks noChangeShapeType="1"/>
            <a:stCxn id="138" idx="5"/>
            <a:endCxn id="147" idx="1"/>
          </p:cNvCxnSpPr>
          <p:nvPr/>
        </p:nvCxnSpPr>
        <p:spPr bwMode="auto">
          <a:xfrm>
            <a:off x="5279771" y="2311146"/>
            <a:ext cx="887413" cy="449263"/>
          </a:xfrm>
          <a:prstGeom prst="straightConnector1">
            <a:avLst/>
          </a:prstGeom>
          <a:noFill/>
          <a:ln w="190500">
            <a:solidFill>
              <a:srgbClr val="FF3300"/>
            </a:solidFill>
            <a:round/>
            <a:headEnd type="none" w="sm" len="med"/>
            <a:tailEnd type="triangle" w="sm" len="med"/>
          </a:ln>
          <a:effectLst/>
        </p:spPr>
      </p:cxnSp>
      <p:cxnSp>
        <p:nvCxnSpPr>
          <p:cNvPr id="162" name="AutoShape 29"/>
          <p:cNvCxnSpPr>
            <a:cxnSpLocks noChangeShapeType="1"/>
            <a:stCxn id="140" idx="7"/>
            <a:endCxn id="147" idx="3"/>
          </p:cNvCxnSpPr>
          <p:nvPr/>
        </p:nvCxnSpPr>
        <p:spPr bwMode="auto">
          <a:xfrm flipV="1">
            <a:off x="5281359" y="3084259"/>
            <a:ext cx="885825" cy="450850"/>
          </a:xfrm>
          <a:prstGeom prst="straightConnector1">
            <a:avLst/>
          </a:prstGeom>
          <a:noFill/>
          <a:ln w="127000">
            <a:solidFill>
              <a:srgbClr val="FF3300"/>
            </a:solidFill>
            <a:round/>
            <a:headEnd type="none" w="sm" len="med"/>
            <a:tailEnd type="triangle" w="sm" len="med"/>
          </a:ln>
          <a:effectLst/>
        </p:spPr>
      </p:cxnSp>
      <p:sp>
        <p:nvSpPr>
          <p:cNvPr id="163" name="Text Box 30"/>
          <p:cNvSpPr txBox="1">
            <a:spLocks noChangeArrowheads="1"/>
          </p:cNvSpPr>
          <p:nvPr/>
        </p:nvSpPr>
        <p:spPr bwMode="auto">
          <a:xfrm>
            <a:off x="2873121" y="3419221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FF3300"/>
                </a:solidFill>
                <a:latin typeface="Arial" charset="0"/>
              </a:rPr>
              <a:t>3</a:t>
            </a:r>
          </a:p>
        </p:txBody>
      </p:sp>
      <p:sp>
        <p:nvSpPr>
          <p:cNvPr id="164" name="Text Box 31"/>
          <p:cNvSpPr txBox="1">
            <a:spLocks noChangeArrowheads="1"/>
          </p:cNvSpPr>
          <p:nvPr/>
        </p:nvSpPr>
        <p:spPr bwMode="auto">
          <a:xfrm>
            <a:off x="2944559" y="2046034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FF3300"/>
                </a:solidFill>
                <a:latin typeface="Arial" charset="0"/>
              </a:rPr>
              <a:t>2</a:t>
            </a:r>
          </a:p>
        </p:txBody>
      </p:sp>
      <p:sp>
        <p:nvSpPr>
          <p:cNvPr id="165" name="Text Box 32"/>
          <p:cNvSpPr txBox="1">
            <a:spLocks noChangeArrowheads="1"/>
          </p:cNvSpPr>
          <p:nvPr/>
        </p:nvSpPr>
        <p:spPr bwMode="auto">
          <a:xfrm>
            <a:off x="4357434" y="1660271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FF3300"/>
                </a:solidFill>
                <a:latin typeface="Arial" charset="0"/>
              </a:rPr>
              <a:t>2</a:t>
            </a:r>
          </a:p>
        </p:txBody>
      </p:sp>
      <p:sp>
        <p:nvSpPr>
          <p:cNvPr id="166" name="Text Box 33"/>
          <p:cNvSpPr txBox="1">
            <a:spLocks noChangeArrowheads="1"/>
          </p:cNvSpPr>
          <p:nvPr/>
        </p:nvSpPr>
        <p:spPr bwMode="auto">
          <a:xfrm>
            <a:off x="4362196" y="3820859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FF3300"/>
                </a:solidFill>
                <a:latin typeface="Arial" charset="0"/>
              </a:rPr>
              <a:t>2</a:t>
            </a:r>
          </a:p>
        </p:txBody>
      </p:sp>
      <p:sp>
        <p:nvSpPr>
          <p:cNvPr id="167" name="Text Box 34"/>
          <p:cNvSpPr txBox="1">
            <a:spLocks noChangeArrowheads="1"/>
          </p:cNvSpPr>
          <p:nvPr/>
        </p:nvSpPr>
        <p:spPr bwMode="auto">
          <a:xfrm>
            <a:off x="4101846" y="2504821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FF3300"/>
                </a:solidFill>
                <a:latin typeface="Arial" charset="0"/>
              </a:rPr>
              <a:t>1</a:t>
            </a:r>
          </a:p>
        </p:txBody>
      </p:sp>
      <p:sp>
        <p:nvSpPr>
          <p:cNvPr id="168" name="Text Box 35"/>
          <p:cNvSpPr txBox="1">
            <a:spLocks noChangeArrowheads="1"/>
          </p:cNvSpPr>
          <p:nvPr/>
        </p:nvSpPr>
        <p:spPr bwMode="auto">
          <a:xfrm>
            <a:off x="5619496" y="1984121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FF3300"/>
                </a:solidFill>
                <a:latin typeface="Arial" charset="0"/>
              </a:rPr>
              <a:t>3</a:t>
            </a:r>
          </a:p>
        </p:txBody>
      </p:sp>
      <p:sp>
        <p:nvSpPr>
          <p:cNvPr id="169" name="Text Box 36"/>
          <p:cNvSpPr txBox="1">
            <a:spLocks noChangeArrowheads="1"/>
          </p:cNvSpPr>
          <p:nvPr/>
        </p:nvSpPr>
        <p:spPr bwMode="auto">
          <a:xfrm>
            <a:off x="5662359" y="3363659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FF3300"/>
                </a:solidFill>
                <a:latin typeface="Arial" charset="0"/>
              </a:rPr>
              <a:t>2</a:t>
            </a:r>
          </a:p>
        </p:txBody>
      </p:sp>
      <p:sp>
        <p:nvSpPr>
          <p:cNvPr id="170" name="Oval 37"/>
          <p:cNvSpPr>
            <a:spLocks noChangeArrowheads="1"/>
          </p:cNvSpPr>
          <p:nvPr/>
        </p:nvSpPr>
        <p:spPr bwMode="auto">
          <a:xfrm>
            <a:off x="7149846" y="3663696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>
                <a:latin typeface="Arial" charset="0"/>
                <a:cs typeface="Arial" charset="0"/>
              </a:rPr>
              <a:t>∞</a:t>
            </a:r>
          </a:p>
        </p:txBody>
      </p:sp>
      <p:sp>
        <p:nvSpPr>
          <p:cNvPr id="171" name="Oval 38"/>
          <p:cNvSpPr>
            <a:spLocks noChangeArrowheads="1"/>
          </p:cNvSpPr>
          <p:nvPr/>
        </p:nvSpPr>
        <p:spPr bwMode="auto">
          <a:xfrm>
            <a:off x="5924296" y="4436809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i="1">
                <a:latin typeface="Arial" charset="0"/>
              </a:rPr>
              <a:t>0</a:t>
            </a:r>
          </a:p>
        </p:txBody>
      </p:sp>
      <p:sp>
        <p:nvSpPr>
          <p:cNvPr id="172" name="Oval 39"/>
          <p:cNvSpPr>
            <a:spLocks noChangeArrowheads="1"/>
          </p:cNvSpPr>
          <p:nvPr/>
        </p:nvSpPr>
        <p:spPr bwMode="auto">
          <a:xfrm>
            <a:off x="8518271" y="3662109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∞</a:t>
            </a:r>
          </a:p>
        </p:txBody>
      </p:sp>
      <p:sp>
        <p:nvSpPr>
          <p:cNvPr id="173" name="Oval 40"/>
          <p:cNvSpPr>
            <a:spLocks noChangeArrowheads="1"/>
          </p:cNvSpPr>
          <p:nvPr/>
        </p:nvSpPr>
        <p:spPr bwMode="auto">
          <a:xfrm>
            <a:off x="7149846" y="5209921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∞</a:t>
            </a:r>
          </a:p>
        </p:txBody>
      </p:sp>
      <p:sp>
        <p:nvSpPr>
          <p:cNvPr id="174" name="Oval 41"/>
          <p:cNvSpPr>
            <a:spLocks noChangeArrowheads="1"/>
          </p:cNvSpPr>
          <p:nvPr/>
        </p:nvSpPr>
        <p:spPr bwMode="auto">
          <a:xfrm>
            <a:off x="8519859" y="5209921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∞</a:t>
            </a:r>
          </a:p>
        </p:txBody>
      </p:sp>
      <p:cxnSp>
        <p:nvCxnSpPr>
          <p:cNvPr id="175" name="AutoShape 42"/>
          <p:cNvCxnSpPr>
            <a:cxnSpLocks noChangeShapeType="1"/>
            <a:stCxn id="170" idx="6"/>
            <a:endCxn id="172" idx="2"/>
          </p:cNvCxnSpPr>
          <p:nvPr/>
        </p:nvCxnSpPr>
        <p:spPr bwMode="auto">
          <a:xfrm flipV="1">
            <a:off x="7607046" y="3890709"/>
            <a:ext cx="911225" cy="1587"/>
          </a:xfrm>
          <a:prstGeom prst="straightConnector1">
            <a:avLst/>
          </a:prstGeom>
          <a:noFill/>
          <a:ln w="127000">
            <a:solidFill>
              <a:srgbClr val="66FF66"/>
            </a:solidFill>
            <a:round/>
            <a:headEnd type="triangle" w="med" len="med"/>
            <a:tailEnd/>
          </a:ln>
          <a:effectLst/>
        </p:spPr>
      </p:cxnSp>
      <p:sp>
        <p:nvSpPr>
          <p:cNvPr id="176" name="Oval 45"/>
          <p:cNvSpPr>
            <a:spLocks noChangeArrowheads="1"/>
          </p:cNvSpPr>
          <p:nvPr/>
        </p:nvSpPr>
        <p:spPr bwMode="auto">
          <a:xfrm>
            <a:off x="9729534" y="4435221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∞</a:t>
            </a:r>
          </a:p>
        </p:txBody>
      </p:sp>
      <p:sp>
        <p:nvSpPr>
          <p:cNvPr id="177" name="Text Box 47"/>
          <p:cNvSpPr txBox="1">
            <a:spLocks noChangeArrowheads="1"/>
          </p:cNvSpPr>
          <p:nvPr/>
        </p:nvSpPr>
        <p:spPr bwMode="auto">
          <a:xfrm>
            <a:off x="7929309" y="3414459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66FF66"/>
                </a:solidFill>
                <a:latin typeface="Arial" charset="0"/>
              </a:rPr>
              <a:t>2</a:t>
            </a:r>
          </a:p>
        </p:txBody>
      </p:sp>
      <p:sp>
        <p:nvSpPr>
          <p:cNvPr id="178" name="Text Box 48"/>
          <p:cNvSpPr txBox="1">
            <a:spLocks noChangeArrowheads="1"/>
          </p:cNvSpPr>
          <p:nvPr/>
        </p:nvSpPr>
        <p:spPr bwMode="auto">
          <a:xfrm>
            <a:off x="9443784" y="3619246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66FF66"/>
                </a:solidFill>
                <a:latin typeface="Arial" charset="0"/>
              </a:rPr>
              <a:t>3</a:t>
            </a:r>
          </a:p>
        </p:txBody>
      </p:sp>
      <p:sp>
        <p:nvSpPr>
          <p:cNvPr id="179" name="Text Box 49"/>
          <p:cNvSpPr txBox="1">
            <a:spLocks noChangeArrowheads="1"/>
          </p:cNvSpPr>
          <p:nvPr/>
        </p:nvSpPr>
        <p:spPr bwMode="auto">
          <a:xfrm>
            <a:off x="8881809" y="4659059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66FF66"/>
                </a:solidFill>
                <a:latin typeface="Arial" charset="0"/>
              </a:rPr>
              <a:t>1</a:t>
            </a:r>
          </a:p>
        </p:txBody>
      </p:sp>
      <p:cxnSp>
        <p:nvCxnSpPr>
          <p:cNvPr id="180" name="AutoShape 51"/>
          <p:cNvCxnSpPr>
            <a:cxnSpLocks noChangeShapeType="1"/>
          </p:cNvCxnSpPr>
          <p:nvPr/>
        </p:nvCxnSpPr>
        <p:spPr bwMode="auto">
          <a:xfrm flipV="1">
            <a:off x="6186234" y="3939921"/>
            <a:ext cx="901700" cy="449263"/>
          </a:xfrm>
          <a:prstGeom prst="straightConnector1">
            <a:avLst/>
          </a:prstGeom>
          <a:noFill/>
          <a:ln w="127000">
            <a:solidFill>
              <a:srgbClr val="66FF66"/>
            </a:solidFill>
            <a:round/>
            <a:headEnd type="triangle" w="sm" len="med"/>
            <a:tailEnd type="none" w="sm" len="med"/>
          </a:ln>
          <a:effectLst/>
        </p:spPr>
      </p:cxnSp>
      <p:cxnSp>
        <p:nvCxnSpPr>
          <p:cNvPr id="181" name="AutoShape 52"/>
          <p:cNvCxnSpPr>
            <a:cxnSpLocks noChangeShapeType="1"/>
            <a:stCxn id="171" idx="5"/>
            <a:endCxn id="173" idx="1"/>
          </p:cNvCxnSpPr>
          <p:nvPr/>
        </p:nvCxnSpPr>
        <p:spPr bwMode="auto">
          <a:xfrm>
            <a:off x="6314821" y="4827334"/>
            <a:ext cx="901700" cy="449262"/>
          </a:xfrm>
          <a:prstGeom prst="straightConnector1">
            <a:avLst/>
          </a:prstGeom>
          <a:noFill/>
          <a:ln w="190500">
            <a:solidFill>
              <a:srgbClr val="66FF66"/>
            </a:solidFill>
            <a:round/>
            <a:headEnd type="triangle" w="sm" len="sm"/>
            <a:tailEnd type="none" w="sm" len="med"/>
          </a:ln>
          <a:effectLst/>
        </p:spPr>
      </p:cxnSp>
      <p:cxnSp>
        <p:nvCxnSpPr>
          <p:cNvPr id="182" name="AutoShape 53"/>
          <p:cNvCxnSpPr>
            <a:cxnSpLocks noChangeShapeType="1"/>
            <a:stCxn id="173" idx="6"/>
            <a:endCxn id="174" idx="2"/>
          </p:cNvCxnSpPr>
          <p:nvPr/>
        </p:nvCxnSpPr>
        <p:spPr bwMode="auto">
          <a:xfrm>
            <a:off x="7607046" y="5438521"/>
            <a:ext cx="912813" cy="0"/>
          </a:xfrm>
          <a:prstGeom prst="straightConnector1">
            <a:avLst/>
          </a:prstGeom>
          <a:noFill/>
          <a:ln w="127000">
            <a:solidFill>
              <a:srgbClr val="66FF66"/>
            </a:solidFill>
            <a:round/>
            <a:headEnd type="triangle" w="sm" len="med"/>
            <a:tailEnd type="none" w="sm" len="med"/>
          </a:ln>
          <a:effectLst/>
        </p:spPr>
      </p:cxnSp>
      <p:cxnSp>
        <p:nvCxnSpPr>
          <p:cNvPr id="183" name="AutoShape 55"/>
          <p:cNvCxnSpPr>
            <a:cxnSpLocks noChangeShapeType="1"/>
          </p:cNvCxnSpPr>
          <p:nvPr/>
        </p:nvCxnSpPr>
        <p:spPr bwMode="auto">
          <a:xfrm>
            <a:off x="8965946" y="3820859"/>
            <a:ext cx="887413" cy="449262"/>
          </a:xfrm>
          <a:prstGeom prst="straightConnector1">
            <a:avLst/>
          </a:prstGeom>
          <a:noFill/>
          <a:ln w="190500">
            <a:solidFill>
              <a:srgbClr val="66FF66"/>
            </a:solidFill>
            <a:round/>
            <a:headEnd type="triangle" w="sm" len="sm"/>
            <a:tailEnd type="none" w="sm" len="med"/>
          </a:ln>
          <a:effectLst/>
        </p:spPr>
      </p:cxnSp>
      <p:cxnSp>
        <p:nvCxnSpPr>
          <p:cNvPr id="184" name="AutoShape 56"/>
          <p:cNvCxnSpPr>
            <a:cxnSpLocks noChangeShapeType="1"/>
          </p:cNvCxnSpPr>
          <p:nvPr/>
        </p:nvCxnSpPr>
        <p:spPr bwMode="auto">
          <a:xfrm flipV="1">
            <a:off x="8953246" y="4944809"/>
            <a:ext cx="885825" cy="450850"/>
          </a:xfrm>
          <a:prstGeom prst="straightConnector1">
            <a:avLst/>
          </a:prstGeom>
          <a:noFill/>
          <a:ln w="127000">
            <a:solidFill>
              <a:srgbClr val="66FF66"/>
            </a:solidFill>
            <a:round/>
            <a:headEnd type="triangle" w="sm" len="med"/>
            <a:tailEnd type="none" w="sm" len="med"/>
          </a:ln>
          <a:effectLst/>
        </p:spPr>
      </p:cxnSp>
      <p:sp>
        <p:nvSpPr>
          <p:cNvPr id="185" name="Text Box 57"/>
          <p:cNvSpPr txBox="1">
            <a:spLocks noChangeArrowheads="1"/>
          </p:cNvSpPr>
          <p:nvPr/>
        </p:nvSpPr>
        <p:spPr bwMode="auto">
          <a:xfrm>
            <a:off x="6830759" y="4617784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66FF66"/>
                </a:solidFill>
                <a:latin typeface="Arial" charset="0"/>
              </a:rPr>
              <a:t>3</a:t>
            </a:r>
          </a:p>
        </p:txBody>
      </p:sp>
      <p:sp>
        <p:nvSpPr>
          <p:cNvPr id="186" name="Text Box 58"/>
          <p:cNvSpPr txBox="1">
            <a:spLocks noChangeArrowheads="1"/>
          </p:cNvSpPr>
          <p:nvPr/>
        </p:nvSpPr>
        <p:spPr bwMode="auto">
          <a:xfrm>
            <a:off x="6430709" y="3673221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66FF66"/>
                </a:solidFill>
                <a:latin typeface="Arial" charset="0"/>
              </a:rPr>
              <a:t>2</a:t>
            </a:r>
          </a:p>
        </p:txBody>
      </p:sp>
      <p:sp>
        <p:nvSpPr>
          <p:cNvPr id="187" name="Text Box 60"/>
          <p:cNvSpPr txBox="1">
            <a:spLocks noChangeArrowheads="1"/>
          </p:cNvSpPr>
          <p:nvPr/>
        </p:nvSpPr>
        <p:spPr bwMode="auto">
          <a:xfrm>
            <a:off x="8272209" y="4430459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66FF66"/>
                </a:solidFill>
                <a:latin typeface="Arial" charset="0"/>
              </a:rPr>
              <a:t>1</a:t>
            </a:r>
          </a:p>
        </p:txBody>
      </p:sp>
      <p:sp>
        <p:nvSpPr>
          <p:cNvPr id="188" name="Text Box 62"/>
          <p:cNvSpPr txBox="1">
            <a:spLocks noChangeArrowheads="1"/>
          </p:cNvSpPr>
          <p:nvPr/>
        </p:nvSpPr>
        <p:spPr bwMode="auto">
          <a:xfrm>
            <a:off x="9334246" y="5160709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66FF66"/>
                </a:solidFill>
                <a:latin typeface="Arial" charset="0"/>
              </a:rPr>
              <a:t>2</a:t>
            </a:r>
          </a:p>
        </p:txBody>
      </p:sp>
      <p:sp>
        <p:nvSpPr>
          <p:cNvPr id="189" name="Text Box 66"/>
          <p:cNvSpPr txBox="1">
            <a:spLocks noChangeArrowheads="1"/>
          </p:cNvSpPr>
          <p:nvPr/>
        </p:nvSpPr>
        <p:spPr bwMode="auto">
          <a:xfrm>
            <a:off x="7786434" y="4070096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66FF66"/>
                </a:solidFill>
                <a:latin typeface="Arial" charset="0"/>
              </a:rPr>
              <a:t>1</a:t>
            </a:r>
          </a:p>
        </p:txBody>
      </p:sp>
      <p:cxnSp>
        <p:nvCxnSpPr>
          <p:cNvPr id="190" name="AutoShape 69"/>
          <p:cNvCxnSpPr>
            <a:cxnSpLocks noChangeShapeType="1"/>
          </p:cNvCxnSpPr>
          <p:nvPr/>
        </p:nvCxnSpPr>
        <p:spPr bwMode="auto">
          <a:xfrm flipV="1">
            <a:off x="8867521" y="4740021"/>
            <a:ext cx="885825" cy="450850"/>
          </a:xfrm>
          <a:prstGeom prst="straightConnector1">
            <a:avLst/>
          </a:prstGeom>
          <a:noFill/>
          <a:ln w="63500">
            <a:solidFill>
              <a:srgbClr val="66FF66"/>
            </a:solidFill>
            <a:round/>
            <a:headEnd/>
            <a:tailEnd type="triangle" w="sm" len="sm"/>
          </a:ln>
          <a:effectLst/>
        </p:spPr>
      </p:cxnSp>
      <p:cxnSp>
        <p:nvCxnSpPr>
          <p:cNvPr id="191" name="AutoShape 70"/>
          <p:cNvCxnSpPr>
            <a:cxnSpLocks noChangeShapeType="1"/>
          </p:cNvCxnSpPr>
          <p:nvPr/>
        </p:nvCxnSpPr>
        <p:spPr bwMode="auto">
          <a:xfrm flipV="1">
            <a:off x="7540371" y="4052634"/>
            <a:ext cx="1044575" cy="1223962"/>
          </a:xfrm>
          <a:prstGeom prst="straightConnector1">
            <a:avLst/>
          </a:prstGeom>
          <a:noFill/>
          <a:ln w="63500">
            <a:solidFill>
              <a:srgbClr val="66FF66"/>
            </a:solidFill>
            <a:round/>
            <a:headEnd type="triangle" w="sm" len="med"/>
            <a:tailEnd type="none" w="sm" len="med"/>
          </a:ln>
          <a:effectLst/>
        </p:spPr>
      </p:cxnSp>
      <p:cxnSp>
        <p:nvCxnSpPr>
          <p:cNvPr id="192" name="AutoShape 71"/>
          <p:cNvCxnSpPr>
            <a:cxnSpLocks noChangeShapeType="1"/>
          </p:cNvCxnSpPr>
          <p:nvPr/>
        </p:nvCxnSpPr>
        <p:spPr bwMode="auto">
          <a:xfrm flipV="1">
            <a:off x="7432421" y="3954209"/>
            <a:ext cx="1044575" cy="1223962"/>
          </a:xfrm>
          <a:prstGeom prst="straightConnector1">
            <a:avLst/>
          </a:prstGeom>
          <a:noFill/>
          <a:ln w="63500">
            <a:solidFill>
              <a:srgbClr val="66FF66"/>
            </a:solidFill>
            <a:round/>
            <a:headEnd type="none" w="sm" len="med"/>
            <a:tailEnd type="triangle" w="med" len="med"/>
          </a:ln>
          <a:effectLst/>
        </p:spPr>
      </p:cxnSp>
      <p:grpSp>
        <p:nvGrpSpPr>
          <p:cNvPr id="193" name="Group 4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8176483" y="3014410"/>
            <a:ext cx="1456690" cy="270034"/>
            <a:chOff x="4250" y="2189"/>
            <a:chExt cx="9176" cy="1701"/>
          </a:xfrm>
        </p:grpSpPr>
        <p:sp>
          <p:nvSpPr>
            <p:cNvPr id="194" name="Freeform 6"/>
            <p:cNvSpPr>
              <a:spLocks/>
            </p:cNvSpPr>
            <p:nvPr/>
          </p:nvSpPr>
          <p:spPr bwMode="auto">
            <a:xfrm>
              <a:off x="4250" y="2304"/>
              <a:ext cx="1361" cy="1161"/>
            </a:xfrm>
            <a:custGeom>
              <a:avLst/>
              <a:gdLst/>
              <a:ahLst/>
              <a:cxnLst>
                <a:cxn ang="0">
                  <a:pos x="1167" y="149"/>
                </a:cxn>
                <a:cxn ang="0">
                  <a:pos x="1193" y="103"/>
                </a:cxn>
                <a:cxn ang="0">
                  <a:pos x="1243" y="68"/>
                </a:cxn>
                <a:cxn ang="0">
                  <a:pos x="1332" y="53"/>
                </a:cxn>
                <a:cxn ang="0">
                  <a:pos x="1344" y="50"/>
                </a:cxn>
                <a:cxn ang="0">
                  <a:pos x="1358" y="37"/>
                </a:cxn>
                <a:cxn ang="0">
                  <a:pos x="1361" y="19"/>
                </a:cxn>
                <a:cxn ang="0">
                  <a:pos x="1352" y="3"/>
                </a:cxn>
                <a:cxn ang="0">
                  <a:pos x="1341" y="0"/>
                </a:cxn>
                <a:cxn ang="0">
                  <a:pos x="1093" y="3"/>
                </a:cxn>
                <a:cxn ang="0">
                  <a:pos x="999" y="0"/>
                </a:cxn>
                <a:cxn ang="0">
                  <a:pos x="990" y="6"/>
                </a:cxn>
                <a:cxn ang="0">
                  <a:pos x="984" y="22"/>
                </a:cxn>
                <a:cxn ang="0">
                  <a:pos x="987" y="47"/>
                </a:cxn>
                <a:cxn ang="0">
                  <a:pos x="1011" y="53"/>
                </a:cxn>
                <a:cxn ang="0">
                  <a:pos x="1081" y="65"/>
                </a:cxn>
                <a:cxn ang="0">
                  <a:pos x="1114" y="90"/>
                </a:cxn>
                <a:cxn ang="0">
                  <a:pos x="1123" y="127"/>
                </a:cxn>
                <a:cxn ang="0">
                  <a:pos x="1120" y="140"/>
                </a:cxn>
                <a:cxn ang="0">
                  <a:pos x="1117" y="158"/>
                </a:cxn>
                <a:cxn ang="0">
                  <a:pos x="937" y="919"/>
                </a:cxn>
                <a:cxn ang="0">
                  <a:pos x="572" y="13"/>
                </a:cxn>
                <a:cxn ang="0">
                  <a:pos x="548" y="0"/>
                </a:cxn>
                <a:cxn ang="0">
                  <a:pos x="277" y="3"/>
                </a:cxn>
                <a:cxn ang="0">
                  <a:pos x="265" y="34"/>
                </a:cxn>
                <a:cxn ang="0">
                  <a:pos x="268" y="47"/>
                </a:cxn>
                <a:cxn ang="0">
                  <a:pos x="283" y="53"/>
                </a:cxn>
                <a:cxn ang="0">
                  <a:pos x="392" y="56"/>
                </a:cxn>
                <a:cxn ang="0">
                  <a:pos x="418" y="68"/>
                </a:cxn>
                <a:cxn ang="0">
                  <a:pos x="194" y="1009"/>
                </a:cxn>
                <a:cxn ang="0">
                  <a:pos x="168" y="1058"/>
                </a:cxn>
                <a:cxn ang="0">
                  <a:pos x="118" y="1092"/>
                </a:cxn>
                <a:cxn ang="0">
                  <a:pos x="29" y="1108"/>
                </a:cxn>
                <a:cxn ang="0">
                  <a:pos x="9" y="1114"/>
                </a:cxn>
                <a:cxn ang="0">
                  <a:pos x="3" y="1130"/>
                </a:cxn>
                <a:cxn ang="0">
                  <a:pos x="3" y="1151"/>
                </a:cxn>
                <a:cxn ang="0">
                  <a:pos x="15" y="1161"/>
                </a:cxn>
                <a:cxn ang="0">
                  <a:pos x="103" y="1157"/>
                </a:cxn>
                <a:cxn ang="0">
                  <a:pos x="268" y="1157"/>
                </a:cxn>
                <a:cxn ang="0">
                  <a:pos x="359" y="1161"/>
                </a:cxn>
                <a:cxn ang="0">
                  <a:pos x="368" y="1157"/>
                </a:cxn>
                <a:cxn ang="0">
                  <a:pos x="380" y="1126"/>
                </a:cxn>
                <a:cxn ang="0">
                  <a:pos x="362" y="1108"/>
                </a:cxn>
                <a:cxn ang="0">
                  <a:pos x="306" y="1105"/>
                </a:cxn>
                <a:cxn ang="0">
                  <a:pos x="259" y="1083"/>
                </a:cxn>
                <a:cxn ang="0">
                  <a:pos x="242" y="1049"/>
                </a:cxn>
                <a:cxn ang="0">
                  <a:pos x="239" y="1024"/>
                </a:cxn>
                <a:cxn ang="0">
                  <a:pos x="247" y="993"/>
                </a:cxn>
                <a:cxn ang="0">
                  <a:pos x="463" y="103"/>
                </a:cxn>
                <a:cxn ang="0">
                  <a:pos x="471" y="118"/>
                </a:cxn>
                <a:cxn ang="0">
                  <a:pos x="875" y="1130"/>
                </a:cxn>
                <a:cxn ang="0">
                  <a:pos x="887" y="1151"/>
                </a:cxn>
                <a:cxn ang="0">
                  <a:pos x="902" y="1161"/>
                </a:cxn>
                <a:cxn ang="0">
                  <a:pos x="919" y="1157"/>
                </a:cxn>
                <a:cxn ang="0">
                  <a:pos x="925" y="1148"/>
                </a:cxn>
                <a:cxn ang="0">
                  <a:pos x="934" y="1123"/>
                </a:cxn>
              </a:cxnLst>
              <a:rect l="0" t="0" r="r" b="b"/>
              <a:pathLst>
                <a:path w="1361" h="1161">
                  <a:moveTo>
                    <a:pt x="1158" y="177"/>
                  </a:moveTo>
                  <a:lnTo>
                    <a:pt x="1167" y="149"/>
                  </a:lnTo>
                  <a:lnTo>
                    <a:pt x="1179" y="124"/>
                  </a:lnTo>
                  <a:lnTo>
                    <a:pt x="1193" y="103"/>
                  </a:lnTo>
                  <a:lnTo>
                    <a:pt x="1214" y="81"/>
                  </a:lnTo>
                  <a:lnTo>
                    <a:pt x="1243" y="68"/>
                  </a:lnTo>
                  <a:lnTo>
                    <a:pt x="1285" y="56"/>
                  </a:lnTo>
                  <a:lnTo>
                    <a:pt x="1332" y="53"/>
                  </a:lnTo>
                  <a:lnTo>
                    <a:pt x="1341" y="53"/>
                  </a:lnTo>
                  <a:lnTo>
                    <a:pt x="1344" y="50"/>
                  </a:lnTo>
                  <a:lnTo>
                    <a:pt x="1349" y="47"/>
                  </a:lnTo>
                  <a:lnTo>
                    <a:pt x="1358" y="37"/>
                  </a:lnTo>
                  <a:lnTo>
                    <a:pt x="1358" y="28"/>
                  </a:lnTo>
                  <a:lnTo>
                    <a:pt x="1361" y="19"/>
                  </a:lnTo>
                  <a:lnTo>
                    <a:pt x="1361" y="13"/>
                  </a:lnTo>
                  <a:lnTo>
                    <a:pt x="1352" y="3"/>
                  </a:lnTo>
                  <a:lnTo>
                    <a:pt x="1347" y="0"/>
                  </a:lnTo>
                  <a:lnTo>
                    <a:pt x="1341" y="0"/>
                  </a:lnTo>
                  <a:lnTo>
                    <a:pt x="1258" y="3"/>
                  </a:lnTo>
                  <a:lnTo>
                    <a:pt x="1093" y="3"/>
                  </a:lnTo>
                  <a:lnTo>
                    <a:pt x="1011" y="0"/>
                  </a:lnTo>
                  <a:lnTo>
                    <a:pt x="999" y="0"/>
                  </a:lnTo>
                  <a:lnTo>
                    <a:pt x="993" y="3"/>
                  </a:lnTo>
                  <a:lnTo>
                    <a:pt x="990" y="6"/>
                  </a:lnTo>
                  <a:lnTo>
                    <a:pt x="987" y="13"/>
                  </a:lnTo>
                  <a:lnTo>
                    <a:pt x="984" y="22"/>
                  </a:lnTo>
                  <a:lnTo>
                    <a:pt x="984" y="41"/>
                  </a:lnTo>
                  <a:lnTo>
                    <a:pt x="987" y="47"/>
                  </a:lnTo>
                  <a:lnTo>
                    <a:pt x="999" y="53"/>
                  </a:lnTo>
                  <a:lnTo>
                    <a:pt x="1011" y="53"/>
                  </a:lnTo>
                  <a:lnTo>
                    <a:pt x="1052" y="56"/>
                  </a:lnTo>
                  <a:lnTo>
                    <a:pt x="1081" y="65"/>
                  </a:lnTo>
                  <a:lnTo>
                    <a:pt x="1102" y="78"/>
                  </a:lnTo>
                  <a:lnTo>
                    <a:pt x="1114" y="90"/>
                  </a:lnTo>
                  <a:lnTo>
                    <a:pt x="1120" y="109"/>
                  </a:lnTo>
                  <a:lnTo>
                    <a:pt x="1123" y="127"/>
                  </a:lnTo>
                  <a:lnTo>
                    <a:pt x="1123" y="134"/>
                  </a:lnTo>
                  <a:lnTo>
                    <a:pt x="1120" y="140"/>
                  </a:lnTo>
                  <a:lnTo>
                    <a:pt x="1120" y="149"/>
                  </a:lnTo>
                  <a:lnTo>
                    <a:pt x="1117" y="158"/>
                  </a:lnTo>
                  <a:lnTo>
                    <a:pt x="1117" y="162"/>
                  </a:lnTo>
                  <a:lnTo>
                    <a:pt x="937" y="919"/>
                  </a:lnTo>
                  <a:lnTo>
                    <a:pt x="580" y="31"/>
                  </a:lnTo>
                  <a:lnTo>
                    <a:pt x="572" y="13"/>
                  </a:lnTo>
                  <a:lnTo>
                    <a:pt x="563" y="3"/>
                  </a:lnTo>
                  <a:lnTo>
                    <a:pt x="548" y="0"/>
                  </a:lnTo>
                  <a:lnTo>
                    <a:pt x="292" y="0"/>
                  </a:lnTo>
                  <a:lnTo>
                    <a:pt x="277" y="3"/>
                  </a:lnTo>
                  <a:lnTo>
                    <a:pt x="268" y="13"/>
                  </a:lnTo>
                  <a:lnTo>
                    <a:pt x="265" y="34"/>
                  </a:lnTo>
                  <a:lnTo>
                    <a:pt x="265" y="41"/>
                  </a:lnTo>
                  <a:lnTo>
                    <a:pt x="268" y="47"/>
                  </a:lnTo>
                  <a:lnTo>
                    <a:pt x="274" y="50"/>
                  </a:lnTo>
                  <a:lnTo>
                    <a:pt x="283" y="53"/>
                  </a:lnTo>
                  <a:lnTo>
                    <a:pt x="368" y="53"/>
                  </a:lnTo>
                  <a:lnTo>
                    <a:pt x="392" y="56"/>
                  </a:lnTo>
                  <a:lnTo>
                    <a:pt x="412" y="62"/>
                  </a:lnTo>
                  <a:lnTo>
                    <a:pt x="418" y="68"/>
                  </a:lnTo>
                  <a:lnTo>
                    <a:pt x="203" y="981"/>
                  </a:lnTo>
                  <a:lnTo>
                    <a:pt x="194" y="1009"/>
                  </a:lnTo>
                  <a:lnTo>
                    <a:pt x="186" y="1033"/>
                  </a:lnTo>
                  <a:lnTo>
                    <a:pt x="168" y="1058"/>
                  </a:lnTo>
                  <a:lnTo>
                    <a:pt x="147" y="1077"/>
                  </a:lnTo>
                  <a:lnTo>
                    <a:pt x="118" y="1092"/>
                  </a:lnTo>
                  <a:lnTo>
                    <a:pt x="79" y="1102"/>
                  </a:lnTo>
                  <a:lnTo>
                    <a:pt x="29" y="1108"/>
                  </a:lnTo>
                  <a:lnTo>
                    <a:pt x="21" y="1108"/>
                  </a:lnTo>
                  <a:lnTo>
                    <a:pt x="9" y="1114"/>
                  </a:lnTo>
                  <a:lnTo>
                    <a:pt x="6" y="1120"/>
                  </a:lnTo>
                  <a:lnTo>
                    <a:pt x="3" y="1130"/>
                  </a:lnTo>
                  <a:lnTo>
                    <a:pt x="0" y="1142"/>
                  </a:lnTo>
                  <a:lnTo>
                    <a:pt x="3" y="1151"/>
                  </a:lnTo>
                  <a:lnTo>
                    <a:pt x="6" y="1154"/>
                  </a:lnTo>
                  <a:lnTo>
                    <a:pt x="15" y="1161"/>
                  </a:lnTo>
                  <a:lnTo>
                    <a:pt x="21" y="1161"/>
                  </a:lnTo>
                  <a:lnTo>
                    <a:pt x="103" y="1157"/>
                  </a:lnTo>
                  <a:lnTo>
                    <a:pt x="183" y="1154"/>
                  </a:lnTo>
                  <a:lnTo>
                    <a:pt x="268" y="1157"/>
                  </a:lnTo>
                  <a:lnTo>
                    <a:pt x="351" y="1161"/>
                  </a:lnTo>
                  <a:lnTo>
                    <a:pt x="359" y="1161"/>
                  </a:lnTo>
                  <a:lnTo>
                    <a:pt x="362" y="1157"/>
                  </a:lnTo>
                  <a:lnTo>
                    <a:pt x="368" y="1157"/>
                  </a:lnTo>
                  <a:lnTo>
                    <a:pt x="377" y="1139"/>
                  </a:lnTo>
                  <a:lnTo>
                    <a:pt x="380" y="1126"/>
                  </a:lnTo>
                  <a:lnTo>
                    <a:pt x="374" y="1114"/>
                  </a:lnTo>
                  <a:lnTo>
                    <a:pt x="362" y="1108"/>
                  </a:lnTo>
                  <a:lnTo>
                    <a:pt x="348" y="1108"/>
                  </a:lnTo>
                  <a:lnTo>
                    <a:pt x="306" y="1105"/>
                  </a:lnTo>
                  <a:lnTo>
                    <a:pt x="277" y="1095"/>
                  </a:lnTo>
                  <a:lnTo>
                    <a:pt x="259" y="1083"/>
                  </a:lnTo>
                  <a:lnTo>
                    <a:pt x="247" y="1067"/>
                  </a:lnTo>
                  <a:lnTo>
                    <a:pt x="242" y="1049"/>
                  </a:lnTo>
                  <a:lnTo>
                    <a:pt x="239" y="1033"/>
                  </a:lnTo>
                  <a:lnTo>
                    <a:pt x="239" y="1024"/>
                  </a:lnTo>
                  <a:lnTo>
                    <a:pt x="244" y="1005"/>
                  </a:lnTo>
                  <a:lnTo>
                    <a:pt x="247" y="993"/>
                  </a:lnTo>
                  <a:lnTo>
                    <a:pt x="460" y="96"/>
                  </a:lnTo>
                  <a:lnTo>
                    <a:pt x="463" y="103"/>
                  </a:lnTo>
                  <a:lnTo>
                    <a:pt x="465" y="106"/>
                  </a:lnTo>
                  <a:lnTo>
                    <a:pt x="471" y="118"/>
                  </a:lnTo>
                  <a:lnTo>
                    <a:pt x="474" y="127"/>
                  </a:lnTo>
                  <a:lnTo>
                    <a:pt x="875" y="1130"/>
                  </a:lnTo>
                  <a:lnTo>
                    <a:pt x="881" y="1142"/>
                  </a:lnTo>
                  <a:lnTo>
                    <a:pt x="887" y="1151"/>
                  </a:lnTo>
                  <a:lnTo>
                    <a:pt x="890" y="1154"/>
                  </a:lnTo>
                  <a:lnTo>
                    <a:pt x="902" y="1161"/>
                  </a:lnTo>
                  <a:lnTo>
                    <a:pt x="913" y="1161"/>
                  </a:lnTo>
                  <a:lnTo>
                    <a:pt x="919" y="1157"/>
                  </a:lnTo>
                  <a:lnTo>
                    <a:pt x="922" y="1154"/>
                  </a:lnTo>
                  <a:lnTo>
                    <a:pt x="925" y="1148"/>
                  </a:lnTo>
                  <a:lnTo>
                    <a:pt x="928" y="1139"/>
                  </a:lnTo>
                  <a:lnTo>
                    <a:pt x="934" y="1123"/>
                  </a:lnTo>
                  <a:lnTo>
                    <a:pt x="1158" y="17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95" name="Freeform 7"/>
            <p:cNvSpPr>
              <a:spLocks/>
            </p:cNvSpPr>
            <p:nvPr/>
          </p:nvSpPr>
          <p:spPr bwMode="auto">
            <a:xfrm>
              <a:off x="5820" y="2189"/>
              <a:ext cx="375" cy="1701"/>
            </a:xfrm>
            <a:custGeom>
              <a:avLst/>
              <a:gdLst/>
              <a:ahLst/>
              <a:cxnLst>
                <a:cxn ang="0">
                  <a:pos x="375" y="1685"/>
                </a:cxn>
                <a:cxn ang="0">
                  <a:pos x="375" y="1679"/>
                </a:cxn>
                <a:cxn ang="0">
                  <a:pos x="372" y="1673"/>
                </a:cxn>
                <a:cxn ang="0">
                  <a:pos x="357" y="1657"/>
                </a:cxn>
                <a:cxn ang="0">
                  <a:pos x="348" y="1645"/>
                </a:cxn>
                <a:cxn ang="0">
                  <a:pos x="286" y="1570"/>
                </a:cxn>
                <a:cxn ang="0">
                  <a:pos x="236" y="1490"/>
                </a:cxn>
                <a:cxn ang="0">
                  <a:pos x="192" y="1403"/>
                </a:cxn>
                <a:cxn ang="0">
                  <a:pos x="160" y="1313"/>
                </a:cxn>
                <a:cxn ang="0">
                  <a:pos x="133" y="1220"/>
                </a:cxn>
                <a:cxn ang="0">
                  <a:pos x="115" y="1124"/>
                </a:cxn>
                <a:cxn ang="0">
                  <a:pos x="104" y="1030"/>
                </a:cxn>
                <a:cxn ang="0">
                  <a:pos x="98" y="940"/>
                </a:cxn>
                <a:cxn ang="0">
                  <a:pos x="95" y="850"/>
                </a:cxn>
                <a:cxn ang="0">
                  <a:pos x="98" y="739"/>
                </a:cxn>
                <a:cxn ang="0">
                  <a:pos x="107" y="630"/>
                </a:cxn>
                <a:cxn ang="0">
                  <a:pos x="124" y="522"/>
                </a:cxn>
                <a:cxn ang="0">
                  <a:pos x="151" y="416"/>
                </a:cxn>
                <a:cxn ang="0">
                  <a:pos x="186" y="317"/>
                </a:cxn>
                <a:cxn ang="0">
                  <a:pos x="230" y="221"/>
                </a:cxn>
                <a:cxn ang="0">
                  <a:pos x="286" y="131"/>
                </a:cxn>
                <a:cxn ang="0">
                  <a:pos x="354" y="47"/>
                </a:cxn>
                <a:cxn ang="0">
                  <a:pos x="375" y="25"/>
                </a:cxn>
                <a:cxn ang="0">
                  <a:pos x="375" y="10"/>
                </a:cxn>
                <a:cxn ang="0">
                  <a:pos x="372" y="3"/>
                </a:cxn>
                <a:cxn ang="0">
                  <a:pos x="366" y="0"/>
                </a:cxn>
                <a:cxn ang="0">
                  <a:pos x="360" y="0"/>
                </a:cxn>
                <a:cxn ang="0">
                  <a:pos x="348" y="7"/>
                </a:cxn>
                <a:cxn ang="0">
                  <a:pos x="328" y="22"/>
                </a:cxn>
                <a:cxn ang="0">
                  <a:pos x="295" y="47"/>
                </a:cxn>
                <a:cxn ang="0">
                  <a:pos x="260" y="84"/>
                </a:cxn>
                <a:cxn ang="0">
                  <a:pos x="221" y="131"/>
                </a:cxn>
                <a:cxn ang="0">
                  <a:pos x="180" y="190"/>
                </a:cxn>
                <a:cxn ang="0">
                  <a:pos x="142" y="255"/>
                </a:cxn>
                <a:cxn ang="0">
                  <a:pos x="104" y="332"/>
                </a:cxn>
                <a:cxn ang="0">
                  <a:pos x="62" y="444"/>
                </a:cxn>
                <a:cxn ang="0">
                  <a:pos x="33" y="556"/>
                </a:cxn>
                <a:cxn ang="0">
                  <a:pos x="12" y="661"/>
                </a:cxn>
                <a:cxn ang="0">
                  <a:pos x="3" y="761"/>
                </a:cxn>
                <a:cxn ang="0">
                  <a:pos x="0" y="850"/>
                </a:cxn>
                <a:cxn ang="0">
                  <a:pos x="3" y="937"/>
                </a:cxn>
                <a:cxn ang="0">
                  <a:pos x="12" y="1040"/>
                </a:cxn>
                <a:cxn ang="0">
                  <a:pos x="33" y="1148"/>
                </a:cxn>
                <a:cxn ang="0">
                  <a:pos x="62" y="1266"/>
                </a:cxn>
                <a:cxn ang="0">
                  <a:pos x="107" y="1381"/>
                </a:cxn>
                <a:cxn ang="0">
                  <a:pos x="145" y="1456"/>
                </a:cxn>
                <a:cxn ang="0">
                  <a:pos x="186" y="1521"/>
                </a:cxn>
                <a:cxn ang="0">
                  <a:pos x="224" y="1573"/>
                </a:cxn>
                <a:cxn ang="0">
                  <a:pos x="263" y="1620"/>
                </a:cxn>
                <a:cxn ang="0">
                  <a:pos x="298" y="1654"/>
                </a:cxn>
                <a:cxn ang="0">
                  <a:pos x="328" y="1679"/>
                </a:cxn>
                <a:cxn ang="0">
                  <a:pos x="348" y="1694"/>
                </a:cxn>
                <a:cxn ang="0">
                  <a:pos x="360" y="1701"/>
                </a:cxn>
                <a:cxn ang="0">
                  <a:pos x="366" y="1701"/>
                </a:cxn>
                <a:cxn ang="0">
                  <a:pos x="372" y="1698"/>
                </a:cxn>
                <a:cxn ang="0">
                  <a:pos x="375" y="1691"/>
                </a:cxn>
                <a:cxn ang="0">
                  <a:pos x="375" y="1685"/>
                </a:cxn>
              </a:cxnLst>
              <a:rect l="0" t="0" r="r" b="b"/>
              <a:pathLst>
                <a:path w="375" h="1701">
                  <a:moveTo>
                    <a:pt x="375" y="1685"/>
                  </a:moveTo>
                  <a:lnTo>
                    <a:pt x="375" y="1679"/>
                  </a:lnTo>
                  <a:lnTo>
                    <a:pt x="372" y="1673"/>
                  </a:lnTo>
                  <a:lnTo>
                    <a:pt x="357" y="1657"/>
                  </a:lnTo>
                  <a:lnTo>
                    <a:pt x="348" y="1645"/>
                  </a:lnTo>
                  <a:lnTo>
                    <a:pt x="286" y="1570"/>
                  </a:lnTo>
                  <a:lnTo>
                    <a:pt x="236" y="1490"/>
                  </a:lnTo>
                  <a:lnTo>
                    <a:pt x="192" y="1403"/>
                  </a:lnTo>
                  <a:lnTo>
                    <a:pt x="160" y="1313"/>
                  </a:lnTo>
                  <a:lnTo>
                    <a:pt x="133" y="1220"/>
                  </a:lnTo>
                  <a:lnTo>
                    <a:pt x="115" y="1124"/>
                  </a:lnTo>
                  <a:lnTo>
                    <a:pt x="104" y="1030"/>
                  </a:lnTo>
                  <a:lnTo>
                    <a:pt x="98" y="940"/>
                  </a:lnTo>
                  <a:lnTo>
                    <a:pt x="95" y="850"/>
                  </a:lnTo>
                  <a:lnTo>
                    <a:pt x="98" y="739"/>
                  </a:lnTo>
                  <a:lnTo>
                    <a:pt x="107" y="630"/>
                  </a:lnTo>
                  <a:lnTo>
                    <a:pt x="124" y="522"/>
                  </a:lnTo>
                  <a:lnTo>
                    <a:pt x="151" y="416"/>
                  </a:lnTo>
                  <a:lnTo>
                    <a:pt x="186" y="317"/>
                  </a:lnTo>
                  <a:lnTo>
                    <a:pt x="230" y="221"/>
                  </a:lnTo>
                  <a:lnTo>
                    <a:pt x="286" y="131"/>
                  </a:lnTo>
                  <a:lnTo>
                    <a:pt x="354" y="47"/>
                  </a:lnTo>
                  <a:lnTo>
                    <a:pt x="375" y="25"/>
                  </a:lnTo>
                  <a:lnTo>
                    <a:pt x="375" y="10"/>
                  </a:lnTo>
                  <a:lnTo>
                    <a:pt x="372" y="3"/>
                  </a:lnTo>
                  <a:lnTo>
                    <a:pt x="366" y="0"/>
                  </a:lnTo>
                  <a:lnTo>
                    <a:pt x="360" y="0"/>
                  </a:lnTo>
                  <a:lnTo>
                    <a:pt x="348" y="7"/>
                  </a:lnTo>
                  <a:lnTo>
                    <a:pt x="328" y="22"/>
                  </a:lnTo>
                  <a:lnTo>
                    <a:pt x="295" y="47"/>
                  </a:lnTo>
                  <a:lnTo>
                    <a:pt x="260" y="84"/>
                  </a:lnTo>
                  <a:lnTo>
                    <a:pt x="221" y="131"/>
                  </a:lnTo>
                  <a:lnTo>
                    <a:pt x="180" y="190"/>
                  </a:lnTo>
                  <a:lnTo>
                    <a:pt x="142" y="255"/>
                  </a:lnTo>
                  <a:lnTo>
                    <a:pt x="104" y="332"/>
                  </a:lnTo>
                  <a:lnTo>
                    <a:pt x="62" y="444"/>
                  </a:lnTo>
                  <a:lnTo>
                    <a:pt x="33" y="556"/>
                  </a:lnTo>
                  <a:lnTo>
                    <a:pt x="12" y="661"/>
                  </a:lnTo>
                  <a:lnTo>
                    <a:pt x="3" y="761"/>
                  </a:lnTo>
                  <a:lnTo>
                    <a:pt x="0" y="850"/>
                  </a:lnTo>
                  <a:lnTo>
                    <a:pt x="3" y="937"/>
                  </a:lnTo>
                  <a:lnTo>
                    <a:pt x="12" y="1040"/>
                  </a:lnTo>
                  <a:lnTo>
                    <a:pt x="33" y="1148"/>
                  </a:lnTo>
                  <a:lnTo>
                    <a:pt x="62" y="1266"/>
                  </a:lnTo>
                  <a:lnTo>
                    <a:pt x="107" y="1381"/>
                  </a:lnTo>
                  <a:lnTo>
                    <a:pt x="145" y="1456"/>
                  </a:lnTo>
                  <a:lnTo>
                    <a:pt x="186" y="1521"/>
                  </a:lnTo>
                  <a:lnTo>
                    <a:pt x="224" y="1573"/>
                  </a:lnTo>
                  <a:lnTo>
                    <a:pt x="263" y="1620"/>
                  </a:lnTo>
                  <a:lnTo>
                    <a:pt x="298" y="1654"/>
                  </a:lnTo>
                  <a:lnTo>
                    <a:pt x="328" y="1679"/>
                  </a:lnTo>
                  <a:lnTo>
                    <a:pt x="348" y="1694"/>
                  </a:lnTo>
                  <a:lnTo>
                    <a:pt x="360" y="1701"/>
                  </a:lnTo>
                  <a:lnTo>
                    <a:pt x="366" y="1701"/>
                  </a:lnTo>
                  <a:lnTo>
                    <a:pt x="372" y="1698"/>
                  </a:lnTo>
                  <a:lnTo>
                    <a:pt x="375" y="1691"/>
                  </a:lnTo>
                  <a:lnTo>
                    <a:pt x="375" y="168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96" name="Freeform 8"/>
            <p:cNvSpPr>
              <a:spLocks/>
            </p:cNvSpPr>
            <p:nvPr/>
          </p:nvSpPr>
          <p:spPr bwMode="auto">
            <a:xfrm>
              <a:off x="6374" y="2267"/>
              <a:ext cx="805" cy="1545"/>
            </a:xfrm>
            <a:custGeom>
              <a:avLst/>
              <a:gdLst/>
              <a:ahLst/>
              <a:cxnLst>
                <a:cxn ang="0">
                  <a:pos x="666" y="518"/>
                </a:cxn>
                <a:cxn ang="0">
                  <a:pos x="693" y="503"/>
                </a:cxn>
                <a:cxn ang="0">
                  <a:pos x="693" y="475"/>
                </a:cxn>
                <a:cxn ang="0">
                  <a:pos x="684" y="468"/>
                </a:cxn>
                <a:cxn ang="0">
                  <a:pos x="516" y="465"/>
                </a:cxn>
                <a:cxn ang="0">
                  <a:pos x="531" y="394"/>
                </a:cxn>
                <a:cxn ang="0">
                  <a:pos x="540" y="344"/>
                </a:cxn>
                <a:cxn ang="0">
                  <a:pos x="552" y="270"/>
                </a:cxn>
                <a:cxn ang="0">
                  <a:pos x="563" y="214"/>
                </a:cxn>
                <a:cxn ang="0">
                  <a:pos x="578" y="143"/>
                </a:cxn>
                <a:cxn ang="0">
                  <a:pos x="590" y="93"/>
                </a:cxn>
                <a:cxn ang="0">
                  <a:pos x="634" y="43"/>
                </a:cxn>
                <a:cxn ang="0">
                  <a:pos x="678" y="37"/>
                </a:cxn>
                <a:cxn ang="0">
                  <a:pos x="719" y="50"/>
                </a:cxn>
                <a:cxn ang="0">
                  <a:pos x="714" y="74"/>
                </a:cxn>
                <a:cxn ang="0">
                  <a:pos x="675" y="105"/>
                </a:cxn>
                <a:cxn ang="0">
                  <a:pos x="661" y="143"/>
                </a:cxn>
                <a:cxn ang="0">
                  <a:pos x="663" y="183"/>
                </a:cxn>
                <a:cxn ang="0">
                  <a:pos x="696" y="214"/>
                </a:cxn>
                <a:cxn ang="0">
                  <a:pos x="743" y="214"/>
                </a:cxn>
                <a:cxn ang="0">
                  <a:pos x="787" y="180"/>
                </a:cxn>
                <a:cxn ang="0">
                  <a:pos x="805" y="118"/>
                </a:cxn>
                <a:cxn ang="0">
                  <a:pos x="784" y="53"/>
                </a:cxn>
                <a:cxn ang="0">
                  <a:pos x="731" y="12"/>
                </a:cxn>
                <a:cxn ang="0">
                  <a:pos x="666" y="0"/>
                </a:cxn>
                <a:cxn ang="0">
                  <a:pos x="610" y="9"/>
                </a:cxn>
                <a:cxn ang="0">
                  <a:pos x="546" y="50"/>
                </a:cxn>
                <a:cxn ang="0">
                  <a:pos x="484" y="133"/>
                </a:cxn>
                <a:cxn ang="0">
                  <a:pos x="454" y="223"/>
                </a:cxn>
                <a:cxn ang="0">
                  <a:pos x="445" y="264"/>
                </a:cxn>
                <a:cxn ang="0">
                  <a:pos x="431" y="338"/>
                </a:cxn>
                <a:cxn ang="0">
                  <a:pos x="407" y="465"/>
                </a:cxn>
                <a:cxn ang="0">
                  <a:pos x="260" y="468"/>
                </a:cxn>
                <a:cxn ang="0">
                  <a:pos x="248" y="496"/>
                </a:cxn>
                <a:cxn ang="0">
                  <a:pos x="254" y="512"/>
                </a:cxn>
                <a:cxn ang="0">
                  <a:pos x="269" y="518"/>
                </a:cxn>
                <a:cxn ang="0">
                  <a:pos x="277" y="1188"/>
                </a:cxn>
                <a:cxn ang="0">
                  <a:pos x="257" y="1309"/>
                </a:cxn>
                <a:cxn ang="0">
                  <a:pos x="227" y="1412"/>
                </a:cxn>
                <a:cxn ang="0">
                  <a:pos x="192" y="1483"/>
                </a:cxn>
                <a:cxn ang="0">
                  <a:pos x="139" y="1508"/>
                </a:cxn>
                <a:cxn ang="0">
                  <a:pos x="110" y="1505"/>
                </a:cxn>
                <a:cxn ang="0">
                  <a:pos x="59" y="1477"/>
                </a:cxn>
                <a:cxn ang="0">
                  <a:pos x="115" y="1458"/>
                </a:cxn>
                <a:cxn ang="0">
                  <a:pos x="142" y="1421"/>
                </a:cxn>
                <a:cxn ang="0">
                  <a:pos x="148" y="1387"/>
                </a:cxn>
                <a:cxn ang="0">
                  <a:pos x="130" y="1343"/>
                </a:cxn>
                <a:cxn ang="0">
                  <a:pos x="89" y="1328"/>
                </a:cxn>
                <a:cxn ang="0">
                  <a:pos x="39" y="1343"/>
                </a:cxn>
                <a:cxn ang="0">
                  <a:pos x="6" y="1393"/>
                </a:cxn>
                <a:cxn ang="0">
                  <a:pos x="6" y="1464"/>
                </a:cxn>
                <a:cxn ang="0">
                  <a:pos x="45" y="1517"/>
                </a:cxn>
                <a:cxn ang="0">
                  <a:pos x="104" y="1542"/>
                </a:cxn>
                <a:cxn ang="0">
                  <a:pos x="180" y="1539"/>
                </a:cxn>
                <a:cxn ang="0">
                  <a:pos x="251" y="1489"/>
                </a:cxn>
                <a:cxn ang="0">
                  <a:pos x="304" y="1415"/>
                </a:cxn>
                <a:cxn ang="0">
                  <a:pos x="339" y="1337"/>
                </a:cxn>
                <a:cxn ang="0">
                  <a:pos x="372" y="1235"/>
                </a:cxn>
                <a:cxn ang="0">
                  <a:pos x="395" y="1136"/>
                </a:cxn>
                <a:cxn ang="0">
                  <a:pos x="407" y="1070"/>
                </a:cxn>
                <a:cxn ang="0">
                  <a:pos x="507" y="518"/>
                </a:cxn>
              </a:cxnLst>
              <a:rect l="0" t="0" r="r" b="b"/>
              <a:pathLst>
                <a:path w="805" h="1545">
                  <a:moveTo>
                    <a:pt x="507" y="518"/>
                  </a:moveTo>
                  <a:lnTo>
                    <a:pt x="666" y="518"/>
                  </a:lnTo>
                  <a:lnTo>
                    <a:pt x="684" y="512"/>
                  </a:lnTo>
                  <a:lnTo>
                    <a:pt x="693" y="503"/>
                  </a:lnTo>
                  <a:lnTo>
                    <a:pt x="696" y="484"/>
                  </a:lnTo>
                  <a:lnTo>
                    <a:pt x="693" y="475"/>
                  </a:lnTo>
                  <a:lnTo>
                    <a:pt x="690" y="472"/>
                  </a:lnTo>
                  <a:lnTo>
                    <a:pt x="684" y="468"/>
                  </a:lnTo>
                  <a:lnTo>
                    <a:pt x="675" y="465"/>
                  </a:lnTo>
                  <a:lnTo>
                    <a:pt x="516" y="465"/>
                  </a:lnTo>
                  <a:lnTo>
                    <a:pt x="525" y="422"/>
                  </a:lnTo>
                  <a:lnTo>
                    <a:pt x="531" y="394"/>
                  </a:lnTo>
                  <a:lnTo>
                    <a:pt x="534" y="369"/>
                  </a:lnTo>
                  <a:lnTo>
                    <a:pt x="540" y="344"/>
                  </a:lnTo>
                  <a:lnTo>
                    <a:pt x="543" y="313"/>
                  </a:lnTo>
                  <a:lnTo>
                    <a:pt x="552" y="270"/>
                  </a:lnTo>
                  <a:lnTo>
                    <a:pt x="554" y="245"/>
                  </a:lnTo>
                  <a:lnTo>
                    <a:pt x="563" y="214"/>
                  </a:lnTo>
                  <a:lnTo>
                    <a:pt x="569" y="177"/>
                  </a:lnTo>
                  <a:lnTo>
                    <a:pt x="578" y="143"/>
                  </a:lnTo>
                  <a:lnTo>
                    <a:pt x="584" y="112"/>
                  </a:lnTo>
                  <a:lnTo>
                    <a:pt x="590" y="93"/>
                  </a:lnTo>
                  <a:lnTo>
                    <a:pt x="608" y="65"/>
                  </a:lnTo>
                  <a:lnTo>
                    <a:pt x="634" y="43"/>
                  </a:lnTo>
                  <a:lnTo>
                    <a:pt x="666" y="37"/>
                  </a:lnTo>
                  <a:lnTo>
                    <a:pt x="678" y="37"/>
                  </a:lnTo>
                  <a:lnTo>
                    <a:pt x="696" y="40"/>
                  </a:lnTo>
                  <a:lnTo>
                    <a:pt x="719" y="50"/>
                  </a:lnTo>
                  <a:lnTo>
                    <a:pt x="746" y="68"/>
                  </a:lnTo>
                  <a:lnTo>
                    <a:pt x="714" y="74"/>
                  </a:lnTo>
                  <a:lnTo>
                    <a:pt x="690" y="90"/>
                  </a:lnTo>
                  <a:lnTo>
                    <a:pt x="675" y="105"/>
                  </a:lnTo>
                  <a:lnTo>
                    <a:pt x="663" y="124"/>
                  </a:lnTo>
                  <a:lnTo>
                    <a:pt x="661" y="143"/>
                  </a:lnTo>
                  <a:lnTo>
                    <a:pt x="658" y="158"/>
                  </a:lnTo>
                  <a:lnTo>
                    <a:pt x="663" y="183"/>
                  </a:lnTo>
                  <a:lnTo>
                    <a:pt x="675" y="202"/>
                  </a:lnTo>
                  <a:lnTo>
                    <a:pt x="696" y="214"/>
                  </a:lnTo>
                  <a:lnTo>
                    <a:pt x="717" y="217"/>
                  </a:lnTo>
                  <a:lnTo>
                    <a:pt x="743" y="214"/>
                  </a:lnTo>
                  <a:lnTo>
                    <a:pt x="767" y="202"/>
                  </a:lnTo>
                  <a:lnTo>
                    <a:pt x="787" y="180"/>
                  </a:lnTo>
                  <a:lnTo>
                    <a:pt x="802" y="152"/>
                  </a:lnTo>
                  <a:lnTo>
                    <a:pt x="805" y="118"/>
                  </a:lnTo>
                  <a:lnTo>
                    <a:pt x="799" y="81"/>
                  </a:lnTo>
                  <a:lnTo>
                    <a:pt x="784" y="53"/>
                  </a:lnTo>
                  <a:lnTo>
                    <a:pt x="761" y="28"/>
                  </a:lnTo>
                  <a:lnTo>
                    <a:pt x="731" y="12"/>
                  </a:lnTo>
                  <a:lnTo>
                    <a:pt x="699" y="3"/>
                  </a:lnTo>
                  <a:lnTo>
                    <a:pt x="666" y="0"/>
                  </a:lnTo>
                  <a:lnTo>
                    <a:pt x="640" y="3"/>
                  </a:lnTo>
                  <a:lnTo>
                    <a:pt x="610" y="9"/>
                  </a:lnTo>
                  <a:lnTo>
                    <a:pt x="578" y="25"/>
                  </a:lnTo>
                  <a:lnTo>
                    <a:pt x="546" y="50"/>
                  </a:lnTo>
                  <a:lnTo>
                    <a:pt x="513" y="84"/>
                  </a:lnTo>
                  <a:lnTo>
                    <a:pt x="484" y="133"/>
                  </a:lnTo>
                  <a:lnTo>
                    <a:pt x="460" y="199"/>
                  </a:lnTo>
                  <a:lnTo>
                    <a:pt x="454" y="223"/>
                  </a:lnTo>
                  <a:lnTo>
                    <a:pt x="448" y="242"/>
                  </a:lnTo>
                  <a:lnTo>
                    <a:pt x="445" y="264"/>
                  </a:lnTo>
                  <a:lnTo>
                    <a:pt x="440" y="295"/>
                  </a:lnTo>
                  <a:lnTo>
                    <a:pt x="431" y="338"/>
                  </a:lnTo>
                  <a:lnTo>
                    <a:pt x="422" y="394"/>
                  </a:lnTo>
                  <a:lnTo>
                    <a:pt x="407" y="465"/>
                  </a:lnTo>
                  <a:lnTo>
                    <a:pt x="275" y="465"/>
                  </a:lnTo>
                  <a:lnTo>
                    <a:pt x="260" y="468"/>
                  </a:lnTo>
                  <a:lnTo>
                    <a:pt x="251" y="478"/>
                  </a:lnTo>
                  <a:lnTo>
                    <a:pt x="248" y="496"/>
                  </a:lnTo>
                  <a:lnTo>
                    <a:pt x="248" y="506"/>
                  </a:lnTo>
                  <a:lnTo>
                    <a:pt x="254" y="512"/>
                  </a:lnTo>
                  <a:lnTo>
                    <a:pt x="260" y="515"/>
                  </a:lnTo>
                  <a:lnTo>
                    <a:pt x="269" y="518"/>
                  </a:lnTo>
                  <a:lnTo>
                    <a:pt x="398" y="518"/>
                  </a:lnTo>
                  <a:lnTo>
                    <a:pt x="277" y="1188"/>
                  </a:lnTo>
                  <a:lnTo>
                    <a:pt x="266" y="1250"/>
                  </a:lnTo>
                  <a:lnTo>
                    <a:pt x="257" y="1309"/>
                  </a:lnTo>
                  <a:lnTo>
                    <a:pt x="242" y="1362"/>
                  </a:lnTo>
                  <a:lnTo>
                    <a:pt x="227" y="1412"/>
                  </a:lnTo>
                  <a:lnTo>
                    <a:pt x="213" y="1452"/>
                  </a:lnTo>
                  <a:lnTo>
                    <a:pt x="192" y="1483"/>
                  </a:lnTo>
                  <a:lnTo>
                    <a:pt x="165" y="1502"/>
                  </a:lnTo>
                  <a:lnTo>
                    <a:pt x="139" y="1508"/>
                  </a:lnTo>
                  <a:lnTo>
                    <a:pt x="127" y="1508"/>
                  </a:lnTo>
                  <a:lnTo>
                    <a:pt x="110" y="1505"/>
                  </a:lnTo>
                  <a:lnTo>
                    <a:pt x="86" y="1495"/>
                  </a:lnTo>
                  <a:lnTo>
                    <a:pt x="59" y="1477"/>
                  </a:lnTo>
                  <a:lnTo>
                    <a:pt x="92" y="1471"/>
                  </a:lnTo>
                  <a:lnTo>
                    <a:pt x="115" y="1458"/>
                  </a:lnTo>
                  <a:lnTo>
                    <a:pt x="133" y="1440"/>
                  </a:lnTo>
                  <a:lnTo>
                    <a:pt x="142" y="1421"/>
                  </a:lnTo>
                  <a:lnTo>
                    <a:pt x="148" y="1402"/>
                  </a:lnTo>
                  <a:lnTo>
                    <a:pt x="148" y="1387"/>
                  </a:lnTo>
                  <a:lnTo>
                    <a:pt x="145" y="1362"/>
                  </a:lnTo>
                  <a:lnTo>
                    <a:pt x="130" y="1343"/>
                  </a:lnTo>
                  <a:lnTo>
                    <a:pt x="112" y="1331"/>
                  </a:lnTo>
                  <a:lnTo>
                    <a:pt x="89" y="1328"/>
                  </a:lnTo>
                  <a:lnTo>
                    <a:pt x="62" y="1331"/>
                  </a:lnTo>
                  <a:lnTo>
                    <a:pt x="39" y="1343"/>
                  </a:lnTo>
                  <a:lnTo>
                    <a:pt x="21" y="1365"/>
                  </a:lnTo>
                  <a:lnTo>
                    <a:pt x="6" y="1393"/>
                  </a:lnTo>
                  <a:lnTo>
                    <a:pt x="0" y="1430"/>
                  </a:lnTo>
                  <a:lnTo>
                    <a:pt x="6" y="1464"/>
                  </a:lnTo>
                  <a:lnTo>
                    <a:pt x="21" y="1492"/>
                  </a:lnTo>
                  <a:lnTo>
                    <a:pt x="45" y="1517"/>
                  </a:lnTo>
                  <a:lnTo>
                    <a:pt x="74" y="1533"/>
                  </a:lnTo>
                  <a:lnTo>
                    <a:pt x="104" y="1542"/>
                  </a:lnTo>
                  <a:lnTo>
                    <a:pt x="139" y="1545"/>
                  </a:lnTo>
                  <a:lnTo>
                    <a:pt x="180" y="1539"/>
                  </a:lnTo>
                  <a:lnTo>
                    <a:pt x="219" y="1517"/>
                  </a:lnTo>
                  <a:lnTo>
                    <a:pt x="251" y="1489"/>
                  </a:lnTo>
                  <a:lnTo>
                    <a:pt x="280" y="1452"/>
                  </a:lnTo>
                  <a:lnTo>
                    <a:pt x="304" y="1415"/>
                  </a:lnTo>
                  <a:lnTo>
                    <a:pt x="322" y="1381"/>
                  </a:lnTo>
                  <a:lnTo>
                    <a:pt x="339" y="1337"/>
                  </a:lnTo>
                  <a:lnTo>
                    <a:pt x="357" y="1288"/>
                  </a:lnTo>
                  <a:lnTo>
                    <a:pt x="372" y="1235"/>
                  </a:lnTo>
                  <a:lnTo>
                    <a:pt x="384" y="1182"/>
                  </a:lnTo>
                  <a:lnTo>
                    <a:pt x="395" y="1136"/>
                  </a:lnTo>
                  <a:lnTo>
                    <a:pt x="404" y="1098"/>
                  </a:lnTo>
                  <a:lnTo>
                    <a:pt x="407" y="1070"/>
                  </a:lnTo>
                  <a:lnTo>
                    <a:pt x="410" y="1058"/>
                  </a:lnTo>
                  <a:lnTo>
                    <a:pt x="507" y="5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97" name="Freeform 9"/>
            <p:cNvSpPr>
              <a:spLocks/>
            </p:cNvSpPr>
            <p:nvPr/>
          </p:nvSpPr>
          <p:spPr bwMode="auto">
            <a:xfrm>
              <a:off x="7703" y="2475"/>
              <a:ext cx="1073" cy="1129"/>
            </a:xfrm>
            <a:custGeom>
              <a:avLst/>
              <a:gdLst/>
              <a:ahLst/>
              <a:cxnLst>
                <a:cxn ang="0">
                  <a:pos x="569" y="599"/>
                </a:cxn>
                <a:cxn ang="0">
                  <a:pos x="1035" y="599"/>
                </a:cxn>
                <a:cxn ang="0">
                  <a:pos x="1049" y="596"/>
                </a:cxn>
                <a:cxn ang="0">
                  <a:pos x="1061" y="592"/>
                </a:cxn>
                <a:cxn ang="0">
                  <a:pos x="1070" y="580"/>
                </a:cxn>
                <a:cxn ang="0">
                  <a:pos x="1073" y="564"/>
                </a:cxn>
                <a:cxn ang="0">
                  <a:pos x="1070" y="549"/>
                </a:cxn>
                <a:cxn ang="0">
                  <a:pos x="1061" y="537"/>
                </a:cxn>
                <a:cxn ang="0">
                  <a:pos x="1049" y="533"/>
                </a:cxn>
                <a:cxn ang="0">
                  <a:pos x="1035" y="530"/>
                </a:cxn>
                <a:cxn ang="0">
                  <a:pos x="569" y="530"/>
                </a:cxn>
                <a:cxn ang="0">
                  <a:pos x="569" y="40"/>
                </a:cxn>
                <a:cxn ang="0">
                  <a:pos x="566" y="25"/>
                </a:cxn>
                <a:cxn ang="0">
                  <a:pos x="563" y="12"/>
                </a:cxn>
                <a:cxn ang="0">
                  <a:pos x="551" y="3"/>
                </a:cxn>
                <a:cxn ang="0">
                  <a:pos x="537" y="0"/>
                </a:cxn>
                <a:cxn ang="0">
                  <a:pos x="522" y="3"/>
                </a:cxn>
                <a:cxn ang="0">
                  <a:pos x="513" y="12"/>
                </a:cxn>
                <a:cxn ang="0">
                  <a:pos x="507" y="25"/>
                </a:cxn>
                <a:cxn ang="0">
                  <a:pos x="504" y="40"/>
                </a:cxn>
                <a:cxn ang="0">
                  <a:pos x="504" y="530"/>
                </a:cxn>
                <a:cxn ang="0">
                  <a:pos x="39" y="530"/>
                </a:cxn>
                <a:cxn ang="0">
                  <a:pos x="24" y="533"/>
                </a:cxn>
                <a:cxn ang="0">
                  <a:pos x="12" y="537"/>
                </a:cxn>
                <a:cxn ang="0">
                  <a:pos x="3" y="549"/>
                </a:cxn>
                <a:cxn ang="0">
                  <a:pos x="0" y="564"/>
                </a:cxn>
                <a:cxn ang="0">
                  <a:pos x="3" y="580"/>
                </a:cxn>
                <a:cxn ang="0">
                  <a:pos x="12" y="592"/>
                </a:cxn>
                <a:cxn ang="0">
                  <a:pos x="24" y="596"/>
                </a:cxn>
                <a:cxn ang="0">
                  <a:pos x="39" y="599"/>
                </a:cxn>
                <a:cxn ang="0">
                  <a:pos x="504" y="599"/>
                </a:cxn>
                <a:cxn ang="0">
                  <a:pos x="504" y="1089"/>
                </a:cxn>
                <a:cxn ang="0">
                  <a:pos x="507" y="1104"/>
                </a:cxn>
                <a:cxn ang="0">
                  <a:pos x="513" y="1117"/>
                </a:cxn>
                <a:cxn ang="0">
                  <a:pos x="522" y="1126"/>
                </a:cxn>
                <a:cxn ang="0">
                  <a:pos x="537" y="1129"/>
                </a:cxn>
                <a:cxn ang="0">
                  <a:pos x="551" y="1126"/>
                </a:cxn>
                <a:cxn ang="0">
                  <a:pos x="563" y="1117"/>
                </a:cxn>
                <a:cxn ang="0">
                  <a:pos x="566" y="1104"/>
                </a:cxn>
                <a:cxn ang="0">
                  <a:pos x="569" y="1089"/>
                </a:cxn>
                <a:cxn ang="0">
                  <a:pos x="569" y="1073"/>
                </a:cxn>
                <a:cxn ang="0">
                  <a:pos x="569" y="599"/>
                </a:cxn>
              </a:cxnLst>
              <a:rect l="0" t="0" r="r" b="b"/>
              <a:pathLst>
                <a:path w="1073" h="1129">
                  <a:moveTo>
                    <a:pt x="569" y="599"/>
                  </a:moveTo>
                  <a:lnTo>
                    <a:pt x="1035" y="599"/>
                  </a:lnTo>
                  <a:lnTo>
                    <a:pt x="1049" y="596"/>
                  </a:lnTo>
                  <a:lnTo>
                    <a:pt x="1061" y="592"/>
                  </a:lnTo>
                  <a:lnTo>
                    <a:pt x="1070" y="580"/>
                  </a:lnTo>
                  <a:lnTo>
                    <a:pt x="1073" y="564"/>
                  </a:lnTo>
                  <a:lnTo>
                    <a:pt x="1070" y="549"/>
                  </a:lnTo>
                  <a:lnTo>
                    <a:pt x="1061" y="537"/>
                  </a:lnTo>
                  <a:lnTo>
                    <a:pt x="1049" y="533"/>
                  </a:lnTo>
                  <a:lnTo>
                    <a:pt x="1035" y="530"/>
                  </a:lnTo>
                  <a:lnTo>
                    <a:pt x="569" y="530"/>
                  </a:lnTo>
                  <a:lnTo>
                    <a:pt x="569" y="40"/>
                  </a:lnTo>
                  <a:lnTo>
                    <a:pt x="566" y="25"/>
                  </a:lnTo>
                  <a:lnTo>
                    <a:pt x="563" y="12"/>
                  </a:lnTo>
                  <a:lnTo>
                    <a:pt x="551" y="3"/>
                  </a:lnTo>
                  <a:lnTo>
                    <a:pt x="537" y="0"/>
                  </a:lnTo>
                  <a:lnTo>
                    <a:pt x="522" y="3"/>
                  </a:lnTo>
                  <a:lnTo>
                    <a:pt x="513" y="12"/>
                  </a:lnTo>
                  <a:lnTo>
                    <a:pt x="507" y="25"/>
                  </a:lnTo>
                  <a:lnTo>
                    <a:pt x="504" y="40"/>
                  </a:lnTo>
                  <a:lnTo>
                    <a:pt x="504" y="530"/>
                  </a:lnTo>
                  <a:lnTo>
                    <a:pt x="39" y="530"/>
                  </a:lnTo>
                  <a:lnTo>
                    <a:pt x="24" y="533"/>
                  </a:lnTo>
                  <a:lnTo>
                    <a:pt x="12" y="537"/>
                  </a:lnTo>
                  <a:lnTo>
                    <a:pt x="3" y="549"/>
                  </a:lnTo>
                  <a:lnTo>
                    <a:pt x="0" y="564"/>
                  </a:lnTo>
                  <a:lnTo>
                    <a:pt x="3" y="580"/>
                  </a:lnTo>
                  <a:lnTo>
                    <a:pt x="12" y="592"/>
                  </a:lnTo>
                  <a:lnTo>
                    <a:pt x="24" y="596"/>
                  </a:lnTo>
                  <a:lnTo>
                    <a:pt x="39" y="599"/>
                  </a:lnTo>
                  <a:lnTo>
                    <a:pt x="504" y="599"/>
                  </a:lnTo>
                  <a:lnTo>
                    <a:pt x="504" y="1089"/>
                  </a:lnTo>
                  <a:lnTo>
                    <a:pt x="507" y="1104"/>
                  </a:lnTo>
                  <a:lnTo>
                    <a:pt x="513" y="1117"/>
                  </a:lnTo>
                  <a:lnTo>
                    <a:pt x="522" y="1126"/>
                  </a:lnTo>
                  <a:lnTo>
                    <a:pt x="537" y="1129"/>
                  </a:lnTo>
                  <a:lnTo>
                    <a:pt x="551" y="1126"/>
                  </a:lnTo>
                  <a:lnTo>
                    <a:pt x="563" y="1117"/>
                  </a:lnTo>
                  <a:lnTo>
                    <a:pt x="566" y="1104"/>
                  </a:lnTo>
                  <a:lnTo>
                    <a:pt x="569" y="1089"/>
                  </a:lnTo>
                  <a:lnTo>
                    <a:pt x="569" y="1073"/>
                  </a:lnTo>
                  <a:lnTo>
                    <a:pt x="569" y="59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98" name="Freeform 10"/>
            <p:cNvSpPr>
              <a:spLocks noEditPoints="1"/>
            </p:cNvSpPr>
            <p:nvPr/>
          </p:nvSpPr>
          <p:spPr bwMode="auto">
            <a:xfrm>
              <a:off x="9250" y="2714"/>
              <a:ext cx="743" cy="1098"/>
            </a:xfrm>
            <a:custGeom>
              <a:avLst/>
              <a:gdLst/>
              <a:ahLst/>
              <a:cxnLst>
                <a:cxn ang="0">
                  <a:pos x="740" y="99"/>
                </a:cxn>
                <a:cxn ang="0">
                  <a:pos x="743" y="80"/>
                </a:cxn>
                <a:cxn ang="0">
                  <a:pos x="719" y="40"/>
                </a:cxn>
                <a:cxn ang="0">
                  <a:pos x="684" y="34"/>
                </a:cxn>
                <a:cxn ang="0">
                  <a:pos x="652" y="56"/>
                </a:cxn>
                <a:cxn ang="0">
                  <a:pos x="628" y="105"/>
                </a:cxn>
                <a:cxn ang="0">
                  <a:pos x="566" y="28"/>
                </a:cxn>
                <a:cxn ang="0">
                  <a:pos x="478" y="0"/>
                </a:cxn>
                <a:cxn ang="0">
                  <a:pos x="342" y="40"/>
                </a:cxn>
                <a:cxn ang="0">
                  <a:pos x="218" y="149"/>
                </a:cxn>
                <a:cxn ang="0">
                  <a:pos x="130" y="304"/>
                </a:cxn>
                <a:cxn ang="0">
                  <a:pos x="95" y="481"/>
                </a:cxn>
                <a:cxn ang="0">
                  <a:pos x="118" y="608"/>
                </a:cxn>
                <a:cxn ang="0">
                  <a:pos x="177" y="698"/>
                </a:cxn>
                <a:cxn ang="0">
                  <a:pos x="260" y="744"/>
                </a:cxn>
                <a:cxn ang="0">
                  <a:pos x="357" y="744"/>
                </a:cxn>
                <a:cxn ang="0">
                  <a:pos x="434" y="707"/>
                </a:cxn>
                <a:cxn ang="0">
                  <a:pos x="484" y="667"/>
                </a:cxn>
                <a:cxn ang="0">
                  <a:pos x="498" y="654"/>
                </a:cxn>
                <a:cxn ang="0">
                  <a:pos x="466" y="797"/>
                </a:cxn>
                <a:cxn ang="0">
                  <a:pos x="448" y="868"/>
                </a:cxn>
                <a:cxn ang="0">
                  <a:pos x="434" y="909"/>
                </a:cxn>
                <a:cxn ang="0">
                  <a:pos x="401" y="962"/>
                </a:cxn>
                <a:cxn ang="0">
                  <a:pos x="348" y="1017"/>
                </a:cxn>
                <a:cxn ang="0">
                  <a:pos x="266" y="1055"/>
                </a:cxn>
                <a:cxn ang="0">
                  <a:pos x="174" y="1061"/>
                </a:cxn>
                <a:cxn ang="0">
                  <a:pos x="83" y="1045"/>
                </a:cxn>
                <a:cxn ang="0">
                  <a:pos x="136" y="1005"/>
                </a:cxn>
                <a:cxn ang="0">
                  <a:pos x="151" y="955"/>
                </a:cxn>
                <a:cxn ang="0">
                  <a:pos x="136" y="915"/>
                </a:cxn>
                <a:cxn ang="0">
                  <a:pos x="89" y="896"/>
                </a:cxn>
                <a:cxn ang="0">
                  <a:pos x="42" y="912"/>
                </a:cxn>
                <a:cxn ang="0">
                  <a:pos x="6" y="958"/>
                </a:cxn>
                <a:cxn ang="0">
                  <a:pos x="6" y="1027"/>
                </a:cxn>
                <a:cxn ang="0">
                  <a:pos x="51" y="1073"/>
                </a:cxn>
                <a:cxn ang="0">
                  <a:pos x="145" y="1095"/>
                </a:cxn>
                <a:cxn ang="0">
                  <a:pos x="286" y="1092"/>
                </a:cxn>
                <a:cxn ang="0">
                  <a:pos x="407" y="1052"/>
                </a:cxn>
                <a:cxn ang="0">
                  <a:pos x="493" y="983"/>
                </a:cxn>
                <a:cxn ang="0">
                  <a:pos x="546" y="903"/>
                </a:cxn>
                <a:cxn ang="0">
                  <a:pos x="737" y="108"/>
                </a:cxn>
                <a:cxn ang="0">
                  <a:pos x="510" y="577"/>
                </a:cxn>
                <a:cxn ang="0">
                  <a:pos x="445" y="651"/>
                </a:cxn>
                <a:cxn ang="0">
                  <a:pos x="363" y="704"/>
                </a:cxn>
                <a:cxn ang="0">
                  <a:pos x="283" y="707"/>
                </a:cxn>
                <a:cxn ang="0">
                  <a:pos x="239" y="673"/>
                </a:cxn>
                <a:cxn ang="0">
                  <a:pos x="216" y="617"/>
                </a:cxn>
                <a:cxn ang="0">
                  <a:pos x="210" y="558"/>
                </a:cxn>
                <a:cxn ang="0">
                  <a:pos x="218" y="465"/>
                </a:cxn>
                <a:cxn ang="0">
                  <a:pos x="245" y="344"/>
                </a:cxn>
                <a:cxn ang="0">
                  <a:pos x="280" y="232"/>
                </a:cxn>
                <a:cxn ang="0">
                  <a:pos x="330" y="139"/>
                </a:cxn>
                <a:cxn ang="0">
                  <a:pos x="401" y="65"/>
                </a:cxn>
                <a:cxn ang="0">
                  <a:pos x="481" y="37"/>
                </a:cxn>
                <a:cxn ang="0">
                  <a:pos x="546" y="59"/>
                </a:cxn>
                <a:cxn ang="0">
                  <a:pos x="584" y="105"/>
                </a:cxn>
                <a:cxn ang="0">
                  <a:pos x="605" y="155"/>
                </a:cxn>
                <a:cxn ang="0">
                  <a:pos x="610" y="183"/>
                </a:cxn>
                <a:cxn ang="0">
                  <a:pos x="607" y="201"/>
                </a:cxn>
                <a:cxn ang="0">
                  <a:pos x="528" y="533"/>
                </a:cxn>
              </a:cxnLst>
              <a:rect l="0" t="0" r="r" b="b"/>
              <a:pathLst>
                <a:path w="743" h="1098">
                  <a:moveTo>
                    <a:pt x="737" y="108"/>
                  </a:moveTo>
                  <a:lnTo>
                    <a:pt x="740" y="99"/>
                  </a:lnTo>
                  <a:lnTo>
                    <a:pt x="740" y="90"/>
                  </a:lnTo>
                  <a:lnTo>
                    <a:pt x="743" y="80"/>
                  </a:lnTo>
                  <a:lnTo>
                    <a:pt x="737" y="56"/>
                  </a:lnTo>
                  <a:lnTo>
                    <a:pt x="719" y="40"/>
                  </a:lnTo>
                  <a:lnTo>
                    <a:pt x="696" y="34"/>
                  </a:lnTo>
                  <a:lnTo>
                    <a:pt x="684" y="34"/>
                  </a:lnTo>
                  <a:lnTo>
                    <a:pt x="666" y="40"/>
                  </a:lnTo>
                  <a:lnTo>
                    <a:pt x="652" y="56"/>
                  </a:lnTo>
                  <a:lnTo>
                    <a:pt x="637" y="74"/>
                  </a:lnTo>
                  <a:lnTo>
                    <a:pt x="628" y="105"/>
                  </a:lnTo>
                  <a:lnTo>
                    <a:pt x="602" y="62"/>
                  </a:lnTo>
                  <a:lnTo>
                    <a:pt x="566" y="28"/>
                  </a:lnTo>
                  <a:lnTo>
                    <a:pt x="525" y="6"/>
                  </a:lnTo>
                  <a:lnTo>
                    <a:pt x="478" y="0"/>
                  </a:lnTo>
                  <a:lnTo>
                    <a:pt x="410" y="9"/>
                  </a:lnTo>
                  <a:lnTo>
                    <a:pt x="342" y="40"/>
                  </a:lnTo>
                  <a:lnTo>
                    <a:pt x="277" y="87"/>
                  </a:lnTo>
                  <a:lnTo>
                    <a:pt x="218" y="149"/>
                  </a:lnTo>
                  <a:lnTo>
                    <a:pt x="168" y="223"/>
                  </a:lnTo>
                  <a:lnTo>
                    <a:pt x="130" y="304"/>
                  </a:lnTo>
                  <a:lnTo>
                    <a:pt x="104" y="391"/>
                  </a:lnTo>
                  <a:lnTo>
                    <a:pt x="95" y="481"/>
                  </a:lnTo>
                  <a:lnTo>
                    <a:pt x="101" y="549"/>
                  </a:lnTo>
                  <a:lnTo>
                    <a:pt x="118" y="608"/>
                  </a:lnTo>
                  <a:lnTo>
                    <a:pt x="142" y="657"/>
                  </a:lnTo>
                  <a:lnTo>
                    <a:pt x="177" y="698"/>
                  </a:lnTo>
                  <a:lnTo>
                    <a:pt x="216" y="726"/>
                  </a:lnTo>
                  <a:lnTo>
                    <a:pt x="260" y="744"/>
                  </a:lnTo>
                  <a:lnTo>
                    <a:pt x="310" y="751"/>
                  </a:lnTo>
                  <a:lnTo>
                    <a:pt x="357" y="744"/>
                  </a:lnTo>
                  <a:lnTo>
                    <a:pt x="398" y="729"/>
                  </a:lnTo>
                  <a:lnTo>
                    <a:pt x="434" y="707"/>
                  </a:lnTo>
                  <a:lnTo>
                    <a:pt x="463" y="685"/>
                  </a:lnTo>
                  <a:lnTo>
                    <a:pt x="484" y="667"/>
                  </a:lnTo>
                  <a:lnTo>
                    <a:pt x="495" y="651"/>
                  </a:lnTo>
                  <a:lnTo>
                    <a:pt x="498" y="654"/>
                  </a:lnTo>
                  <a:lnTo>
                    <a:pt x="481" y="735"/>
                  </a:lnTo>
                  <a:lnTo>
                    <a:pt x="466" y="797"/>
                  </a:lnTo>
                  <a:lnTo>
                    <a:pt x="454" y="841"/>
                  </a:lnTo>
                  <a:lnTo>
                    <a:pt x="448" y="868"/>
                  </a:lnTo>
                  <a:lnTo>
                    <a:pt x="442" y="887"/>
                  </a:lnTo>
                  <a:lnTo>
                    <a:pt x="434" y="909"/>
                  </a:lnTo>
                  <a:lnTo>
                    <a:pt x="419" y="934"/>
                  </a:lnTo>
                  <a:lnTo>
                    <a:pt x="401" y="962"/>
                  </a:lnTo>
                  <a:lnTo>
                    <a:pt x="378" y="989"/>
                  </a:lnTo>
                  <a:lnTo>
                    <a:pt x="348" y="1017"/>
                  </a:lnTo>
                  <a:lnTo>
                    <a:pt x="310" y="1039"/>
                  </a:lnTo>
                  <a:lnTo>
                    <a:pt x="266" y="1055"/>
                  </a:lnTo>
                  <a:lnTo>
                    <a:pt x="213" y="1061"/>
                  </a:lnTo>
                  <a:lnTo>
                    <a:pt x="174" y="1061"/>
                  </a:lnTo>
                  <a:lnTo>
                    <a:pt x="130" y="1055"/>
                  </a:lnTo>
                  <a:lnTo>
                    <a:pt x="83" y="1045"/>
                  </a:lnTo>
                  <a:lnTo>
                    <a:pt x="115" y="1030"/>
                  </a:lnTo>
                  <a:lnTo>
                    <a:pt x="136" y="1005"/>
                  </a:lnTo>
                  <a:lnTo>
                    <a:pt x="145" y="980"/>
                  </a:lnTo>
                  <a:lnTo>
                    <a:pt x="151" y="955"/>
                  </a:lnTo>
                  <a:lnTo>
                    <a:pt x="148" y="934"/>
                  </a:lnTo>
                  <a:lnTo>
                    <a:pt x="136" y="915"/>
                  </a:lnTo>
                  <a:lnTo>
                    <a:pt x="115" y="903"/>
                  </a:lnTo>
                  <a:lnTo>
                    <a:pt x="89" y="896"/>
                  </a:lnTo>
                  <a:lnTo>
                    <a:pt x="65" y="899"/>
                  </a:lnTo>
                  <a:lnTo>
                    <a:pt x="42" y="912"/>
                  </a:lnTo>
                  <a:lnTo>
                    <a:pt x="21" y="931"/>
                  </a:lnTo>
                  <a:lnTo>
                    <a:pt x="6" y="958"/>
                  </a:lnTo>
                  <a:lnTo>
                    <a:pt x="0" y="996"/>
                  </a:lnTo>
                  <a:lnTo>
                    <a:pt x="6" y="1027"/>
                  </a:lnTo>
                  <a:lnTo>
                    <a:pt x="21" y="1055"/>
                  </a:lnTo>
                  <a:lnTo>
                    <a:pt x="51" y="1073"/>
                  </a:lnTo>
                  <a:lnTo>
                    <a:pt x="92" y="1089"/>
                  </a:lnTo>
                  <a:lnTo>
                    <a:pt x="145" y="1095"/>
                  </a:lnTo>
                  <a:lnTo>
                    <a:pt x="216" y="1098"/>
                  </a:lnTo>
                  <a:lnTo>
                    <a:pt x="286" y="1092"/>
                  </a:lnTo>
                  <a:lnTo>
                    <a:pt x="351" y="1076"/>
                  </a:lnTo>
                  <a:lnTo>
                    <a:pt x="407" y="1052"/>
                  </a:lnTo>
                  <a:lnTo>
                    <a:pt x="454" y="1021"/>
                  </a:lnTo>
                  <a:lnTo>
                    <a:pt x="493" y="983"/>
                  </a:lnTo>
                  <a:lnTo>
                    <a:pt x="522" y="943"/>
                  </a:lnTo>
                  <a:lnTo>
                    <a:pt x="546" y="903"/>
                  </a:lnTo>
                  <a:lnTo>
                    <a:pt x="557" y="865"/>
                  </a:lnTo>
                  <a:lnTo>
                    <a:pt x="737" y="108"/>
                  </a:lnTo>
                  <a:close/>
                  <a:moveTo>
                    <a:pt x="528" y="533"/>
                  </a:moveTo>
                  <a:lnTo>
                    <a:pt x="510" y="577"/>
                  </a:lnTo>
                  <a:lnTo>
                    <a:pt x="481" y="617"/>
                  </a:lnTo>
                  <a:lnTo>
                    <a:pt x="445" y="651"/>
                  </a:lnTo>
                  <a:lnTo>
                    <a:pt x="407" y="682"/>
                  </a:lnTo>
                  <a:lnTo>
                    <a:pt x="363" y="704"/>
                  </a:lnTo>
                  <a:lnTo>
                    <a:pt x="316" y="713"/>
                  </a:lnTo>
                  <a:lnTo>
                    <a:pt x="283" y="707"/>
                  </a:lnTo>
                  <a:lnTo>
                    <a:pt x="260" y="695"/>
                  </a:lnTo>
                  <a:lnTo>
                    <a:pt x="239" y="673"/>
                  </a:lnTo>
                  <a:lnTo>
                    <a:pt x="224" y="648"/>
                  </a:lnTo>
                  <a:lnTo>
                    <a:pt x="216" y="617"/>
                  </a:lnTo>
                  <a:lnTo>
                    <a:pt x="210" y="586"/>
                  </a:lnTo>
                  <a:lnTo>
                    <a:pt x="210" y="558"/>
                  </a:lnTo>
                  <a:lnTo>
                    <a:pt x="213" y="515"/>
                  </a:lnTo>
                  <a:lnTo>
                    <a:pt x="218" y="465"/>
                  </a:lnTo>
                  <a:lnTo>
                    <a:pt x="230" y="406"/>
                  </a:lnTo>
                  <a:lnTo>
                    <a:pt x="245" y="344"/>
                  </a:lnTo>
                  <a:lnTo>
                    <a:pt x="263" y="285"/>
                  </a:lnTo>
                  <a:lnTo>
                    <a:pt x="280" y="232"/>
                  </a:lnTo>
                  <a:lnTo>
                    <a:pt x="301" y="189"/>
                  </a:lnTo>
                  <a:lnTo>
                    <a:pt x="330" y="139"/>
                  </a:lnTo>
                  <a:lnTo>
                    <a:pt x="363" y="99"/>
                  </a:lnTo>
                  <a:lnTo>
                    <a:pt x="401" y="65"/>
                  </a:lnTo>
                  <a:lnTo>
                    <a:pt x="439" y="43"/>
                  </a:lnTo>
                  <a:lnTo>
                    <a:pt x="481" y="37"/>
                  </a:lnTo>
                  <a:lnTo>
                    <a:pt x="516" y="43"/>
                  </a:lnTo>
                  <a:lnTo>
                    <a:pt x="546" y="59"/>
                  </a:lnTo>
                  <a:lnTo>
                    <a:pt x="569" y="80"/>
                  </a:lnTo>
                  <a:lnTo>
                    <a:pt x="584" y="105"/>
                  </a:lnTo>
                  <a:lnTo>
                    <a:pt x="596" y="133"/>
                  </a:lnTo>
                  <a:lnTo>
                    <a:pt x="605" y="155"/>
                  </a:lnTo>
                  <a:lnTo>
                    <a:pt x="607" y="174"/>
                  </a:lnTo>
                  <a:lnTo>
                    <a:pt x="610" y="183"/>
                  </a:lnTo>
                  <a:lnTo>
                    <a:pt x="610" y="192"/>
                  </a:lnTo>
                  <a:lnTo>
                    <a:pt x="607" y="201"/>
                  </a:lnTo>
                  <a:lnTo>
                    <a:pt x="605" y="208"/>
                  </a:lnTo>
                  <a:lnTo>
                    <a:pt x="528" y="53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99" name="Freeform 11"/>
            <p:cNvSpPr>
              <a:spLocks/>
            </p:cNvSpPr>
            <p:nvPr/>
          </p:nvSpPr>
          <p:spPr bwMode="auto">
            <a:xfrm>
              <a:off x="10506" y="2475"/>
              <a:ext cx="1072" cy="1129"/>
            </a:xfrm>
            <a:custGeom>
              <a:avLst/>
              <a:gdLst/>
              <a:ahLst/>
              <a:cxnLst>
                <a:cxn ang="0">
                  <a:pos x="568" y="599"/>
                </a:cxn>
                <a:cxn ang="0">
                  <a:pos x="1034" y="599"/>
                </a:cxn>
                <a:cxn ang="0">
                  <a:pos x="1049" y="596"/>
                </a:cxn>
                <a:cxn ang="0">
                  <a:pos x="1061" y="592"/>
                </a:cxn>
                <a:cxn ang="0">
                  <a:pos x="1069" y="580"/>
                </a:cxn>
                <a:cxn ang="0">
                  <a:pos x="1072" y="564"/>
                </a:cxn>
                <a:cxn ang="0">
                  <a:pos x="1069" y="549"/>
                </a:cxn>
                <a:cxn ang="0">
                  <a:pos x="1061" y="537"/>
                </a:cxn>
                <a:cxn ang="0">
                  <a:pos x="1049" y="533"/>
                </a:cxn>
                <a:cxn ang="0">
                  <a:pos x="1034" y="530"/>
                </a:cxn>
                <a:cxn ang="0">
                  <a:pos x="568" y="530"/>
                </a:cxn>
                <a:cxn ang="0">
                  <a:pos x="568" y="40"/>
                </a:cxn>
                <a:cxn ang="0">
                  <a:pos x="566" y="25"/>
                </a:cxn>
                <a:cxn ang="0">
                  <a:pos x="563" y="12"/>
                </a:cxn>
                <a:cxn ang="0">
                  <a:pos x="551" y="3"/>
                </a:cxn>
                <a:cxn ang="0">
                  <a:pos x="536" y="0"/>
                </a:cxn>
                <a:cxn ang="0">
                  <a:pos x="521" y="3"/>
                </a:cxn>
                <a:cxn ang="0">
                  <a:pos x="512" y="12"/>
                </a:cxn>
                <a:cxn ang="0">
                  <a:pos x="507" y="25"/>
                </a:cxn>
                <a:cxn ang="0">
                  <a:pos x="504" y="40"/>
                </a:cxn>
                <a:cxn ang="0">
                  <a:pos x="504" y="530"/>
                </a:cxn>
                <a:cxn ang="0">
                  <a:pos x="38" y="530"/>
                </a:cxn>
                <a:cxn ang="0">
                  <a:pos x="23" y="533"/>
                </a:cxn>
                <a:cxn ang="0">
                  <a:pos x="12" y="537"/>
                </a:cxn>
                <a:cxn ang="0">
                  <a:pos x="3" y="549"/>
                </a:cxn>
                <a:cxn ang="0">
                  <a:pos x="0" y="564"/>
                </a:cxn>
                <a:cxn ang="0">
                  <a:pos x="3" y="580"/>
                </a:cxn>
                <a:cxn ang="0">
                  <a:pos x="12" y="592"/>
                </a:cxn>
                <a:cxn ang="0">
                  <a:pos x="23" y="596"/>
                </a:cxn>
                <a:cxn ang="0">
                  <a:pos x="38" y="599"/>
                </a:cxn>
                <a:cxn ang="0">
                  <a:pos x="504" y="599"/>
                </a:cxn>
                <a:cxn ang="0">
                  <a:pos x="504" y="1089"/>
                </a:cxn>
                <a:cxn ang="0">
                  <a:pos x="507" y="1104"/>
                </a:cxn>
                <a:cxn ang="0">
                  <a:pos x="512" y="1117"/>
                </a:cxn>
                <a:cxn ang="0">
                  <a:pos x="521" y="1126"/>
                </a:cxn>
                <a:cxn ang="0">
                  <a:pos x="536" y="1129"/>
                </a:cxn>
                <a:cxn ang="0">
                  <a:pos x="551" y="1126"/>
                </a:cxn>
                <a:cxn ang="0">
                  <a:pos x="563" y="1117"/>
                </a:cxn>
                <a:cxn ang="0">
                  <a:pos x="566" y="1104"/>
                </a:cxn>
                <a:cxn ang="0">
                  <a:pos x="568" y="1089"/>
                </a:cxn>
                <a:cxn ang="0">
                  <a:pos x="568" y="1073"/>
                </a:cxn>
                <a:cxn ang="0">
                  <a:pos x="568" y="599"/>
                </a:cxn>
              </a:cxnLst>
              <a:rect l="0" t="0" r="r" b="b"/>
              <a:pathLst>
                <a:path w="1072" h="1129">
                  <a:moveTo>
                    <a:pt x="568" y="599"/>
                  </a:moveTo>
                  <a:lnTo>
                    <a:pt x="1034" y="599"/>
                  </a:lnTo>
                  <a:lnTo>
                    <a:pt x="1049" y="596"/>
                  </a:lnTo>
                  <a:lnTo>
                    <a:pt x="1061" y="592"/>
                  </a:lnTo>
                  <a:lnTo>
                    <a:pt x="1069" y="580"/>
                  </a:lnTo>
                  <a:lnTo>
                    <a:pt x="1072" y="564"/>
                  </a:lnTo>
                  <a:lnTo>
                    <a:pt x="1069" y="549"/>
                  </a:lnTo>
                  <a:lnTo>
                    <a:pt x="1061" y="537"/>
                  </a:lnTo>
                  <a:lnTo>
                    <a:pt x="1049" y="533"/>
                  </a:lnTo>
                  <a:lnTo>
                    <a:pt x="1034" y="530"/>
                  </a:lnTo>
                  <a:lnTo>
                    <a:pt x="568" y="530"/>
                  </a:lnTo>
                  <a:lnTo>
                    <a:pt x="568" y="40"/>
                  </a:lnTo>
                  <a:lnTo>
                    <a:pt x="566" y="25"/>
                  </a:lnTo>
                  <a:lnTo>
                    <a:pt x="563" y="12"/>
                  </a:lnTo>
                  <a:lnTo>
                    <a:pt x="551" y="3"/>
                  </a:lnTo>
                  <a:lnTo>
                    <a:pt x="536" y="0"/>
                  </a:lnTo>
                  <a:lnTo>
                    <a:pt x="521" y="3"/>
                  </a:lnTo>
                  <a:lnTo>
                    <a:pt x="512" y="12"/>
                  </a:lnTo>
                  <a:lnTo>
                    <a:pt x="507" y="25"/>
                  </a:lnTo>
                  <a:lnTo>
                    <a:pt x="504" y="40"/>
                  </a:lnTo>
                  <a:lnTo>
                    <a:pt x="504" y="530"/>
                  </a:lnTo>
                  <a:lnTo>
                    <a:pt x="38" y="530"/>
                  </a:lnTo>
                  <a:lnTo>
                    <a:pt x="23" y="533"/>
                  </a:lnTo>
                  <a:lnTo>
                    <a:pt x="12" y="537"/>
                  </a:lnTo>
                  <a:lnTo>
                    <a:pt x="3" y="549"/>
                  </a:lnTo>
                  <a:lnTo>
                    <a:pt x="0" y="564"/>
                  </a:lnTo>
                  <a:lnTo>
                    <a:pt x="3" y="580"/>
                  </a:lnTo>
                  <a:lnTo>
                    <a:pt x="12" y="592"/>
                  </a:lnTo>
                  <a:lnTo>
                    <a:pt x="23" y="596"/>
                  </a:lnTo>
                  <a:lnTo>
                    <a:pt x="38" y="599"/>
                  </a:lnTo>
                  <a:lnTo>
                    <a:pt x="504" y="599"/>
                  </a:lnTo>
                  <a:lnTo>
                    <a:pt x="504" y="1089"/>
                  </a:lnTo>
                  <a:lnTo>
                    <a:pt x="507" y="1104"/>
                  </a:lnTo>
                  <a:lnTo>
                    <a:pt x="512" y="1117"/>
                  </a:lnTo>
                  <a:lnTo>
                    <a:pt x="521" y="1126"/>
                  </a:lnTo>
                  <a:lnTo>
                    <a:pt x="536" y="1129"/>
                  </a:lnTo>
                  <a:lnTo>
                    <a:pt x="551" y="1126"/>
                  </a:lnTo>
                  <a:lnTo>
                    <a:pt x="563" y="1117"/>
                  </a:lnTo>
                  <a:lnTo>
                    <a:pt x="566" y="1104"/>
                  </a:lnTo>
                  <a:lnTo>
                    <a:pt x="568" y="1089"/>
                  </a:lnTo>
                  <a:lnTo>
                    <a:pt x="568" y="1073"/>
                  </a:lnTo>
                  <a:lnTo>
                    <a:pt x="568" y="59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0" name="Freeform 12"/>
            <p:cNvSpPr>
              <a:spLocks/>
            </p:cNvSpPr>
            <p:nvPr/>
          </p:nvSpPr>
          <p:spPr bwMode="auto">
            <a:xfrm>
              <a:off x="12118" y="2286"/>
              <a:ext cx="792" cy="1197"/>
            </a:xfrm>
            <a:custGeom>
              <a:avLst/>
              <a:gdLst/>
              <a:ahLst/>
              <a:cxnLst>
                <a:cxn ang="0">
                  <a:pos x="374" y="9"/>
                </a:cxn>
                <a:cxn ang="0">
                  <a:pos x="362" y="0"/>
                </a:cxn>
                <a:cxn ang="0">
                  <a:pos x="280" y="3"/>
                </a:cxn>
                <a:cxn ang="0">
                  <a:pos x="188" y="12"/>
                </a:cxn>
                <a:cxn ang="0">
                  <a:pos x="150" y="15"/>
                </a:cxn>
                <a:cxn ang="0">
                  <a:pos x="129" y="31"/>
                </a:cxn>
                <a:cxn ang="0">
                  <a:pos x="126" y="59"/>
                </a:cxn>
                <a:cxn ang="0">
                  <a:pos x="135" y="68"/>
                </a:cxn>
                <a:cxn ang="0">
                  <a:pos x="153" y="71"/>
                </a:cxn>
                <a:cxn ang="0">
                  <a:pos x="226" y="74"/>
                </a:cxn>
                <a:cxn ang="0">
                  <a:pos x="244" y="90"/>
                </a:cxn>
                <a:cxn ang="0">
                  <a:pos x="241" y="133"/>
                </a:cxn>
                <a:cxn ang="0">
                  <a:pos x="3" y="1126"/>
                </a:cxn>
                <a:cxn ang="0">
                  <a:pos x="0" y="1138"/>
                </a:cxn>
                <a:cxn ang="0">
                  <a:pos x="5" y="1175"/>
                </a:cxn>
                <a:cxn ang="0">
                  <a:pos x="32" y="1194"/>
                </a:cxn>
                <a:cxn ang="0">
                  <a:pos x="73" y="1191"/>
                </a:cxn>
                <a:cxn ang="0">
                  <a:pos x="106" y="1154"/>
                </a:cxn>
                <a:cxn ang="0">
                  <a:pos x="173" y="871"/>
                </a:cxn>
                <a:cxn ang="0">
                  <a:pos x="203" y="741"/>
                </a:cxn>
                <a:cxn ang="0">
                  <a:pos x="215" y="695"/>
                </a:cxn>
                <a:cxn ang="0">
                  <a:pos x="235" y="642"/>
                </a:cxn>
                <a:cxn ang="0">
                  <a:pos x="300" y="552"/>
                </a:cxn>
                <a:cxn ang="0">
                  <a:pos x="356" y="502"/>
                </a:cxn>
                <a:cxn ang="0">
                  <a:pos x="436" y="471"/>
                </a:cxn>
                <a:cxn ang="0">
                  <a:pos x="512" y="468"/>
                </a:cxn>
                <a:cxn ang="0">
                  <a:pos x="554" y="502"/>
                </a:cxn>
                <a:cxn ang="0">
                  <a:pos x="568" y="555"/>
                </a:cxn>
                <a:cxn ang="0">
                  <a:pos x="568" y="626"/>
                </a:cxn>
                <a:cxn ang="0">
                  <a:pos x="542" y="738"/>
                </a:cxn>
                <a:cxn ang="0">
                  <a:pos x="506" y="859"/>
                </a:cxn>
                <a:cxn ang="0">
                  <a:pos x="471" y="964"/>
                </a:cxn>
                <a:cxn ang="0">
                  <a:pos x="450" y="1027"/>
                </a:cxn>
                <a:cxn ang="0">
                  <a:pos x="453" y="1104"/>
                </a:cxn>
                <a:cxn ang="0">
                  <a:pos x="501" y="1172"/>
                </a:cxn>
                <a:cxn ang="0">
                  <a:pos x="580" y="1197"/>
                </a:cxn>
                <a:cxn ang="0">
                  <a:pos x="660" y="1172"/>
                </a:cxn>
                <a:cxn ang="0">
                  <a:pos x="722" y="1110"/>
                </a:cxn>
                <a:cxn ang="0">
                  <a:pos x="763" y="1033"/>
                </a:cxn>
                <a:cxn ang="0">
                  <a:pos x="786" y="968"/>
                </a:cxn>
                <a:cxn ang="0">
                  <a:pos x="792" y="930"/>
                </a:cxn>
                <a:cxn ang="0">
                  <a:pos x="783" y="921"/>
                </a:cxn>
                <a:cxn ang="0">
                  <a:pos x="769" y="918"/>
                </a:cxn>
                <a:cxn ang="0">
                  <a:pos x="760" y="924"/>
                </a:cxn>
                <a:cxn ang="0">
                  <a:pos x="736" y="989"/>
                </a:cxn>
                <a:cxn ang="0">
                  <a:pos x="701" y="1070"/>
                </a:cxn>
                <a:cxn ang="0">
                  <a:pos x="651" y="1135"/>
                </a:cxn>
                <a:cxn ang="0">
                  <a:pos x="583" y="1160"/>
                </a:cxn>
                <a:cxn ang="0">
                  <a:pos x="551" y="1135"/>
                </a:cxn>
                <a:cxn ang="0">
                  <a:pos x="554" y="1042"/>
                </a:cxn>
                <a:cxn ang="0">
                  <a:pos x="589" y="946"/>
                </a:cxn>
                <a:cxn ang="0">
                  <a:pos x="624" y="837"/>
                </a:cxn>
                <a:cxn ang="0">
                  <a:pos x="669" y="657"/>
                </a:cxn>
                <a:cxn ang="0">
                  <a:pos x="669" y="555"/>
                </a:cxn>
                <a:cxn ang="0">
                  <a:pos x="627" y="477"/>
                </a:cxn>
                <a:cxn ang="0">
                  <a:pos x="545" y="434"/>
                </a:cxn>
                <a:cxn ang="0">
                  <a:pos x="430" y="434"/>
                </a:cxn>
                <a:cxn ang="0">
                  <a:pos x="330" y="477"/>
                </a:cxn>
                <a:cxn ang="0">
                  <a:pos x="250" y="558"/>
                </a:cxn>
              </a:cxnLst>
              <a:rect l="0" t="0" r="r" b="b"/>
              <a:pathLst>
                <a:path w="792" h="1197">
                  <a:moveTo>
                    <a:pt x="374" y="18"/>
                  </a:moveTo>
                  <a:lnTo>
                    <a:pt x="374" y="9"/>
                  </a:lnTo>
                  <a:lnTo>
                    <a:pt x="368" y="3"/>
                  </a:lnTo>
                  <a:lnTo>
                    <a:pt x="362" y="0"/>
                  </a:lnTo>
                  <a:lnTo>
                    <a:pt x="324" y="0"/>
                  </a:lnTo>
                  <a:lnTo>
                    <a:pt x="280" y="3"/>
                  </a:lnTo>
                  <a:lnTo>
                    <a:pt x="232" y="9"/>
                  </a:lnTo>
                  <a:lnTo>
                    <a:pt x="188" y="12"/>
                  </a:lnTo>
                  <a:lnTo>
                    <a:pt x="156" y="15"/>
                  </a:lnTo>
                  <a:lnTo>
                    <a:pt x="150" y="15"/>
                  </a:lnTo>
                  <a:lnTo>
                    <a:pt x="138" y="21"/>
                  </a:lnTo>
                  <a:lnTo>
                    <a:pt x="129" y="31"/>
                  </a:lnTo>
                  <a:lnTo>
                    <a:pt x="126" y="37"/>
                  </a:lnTo>
                  <a:lnTo>
                    <a:pt x="126" y="59"/>
                  </a:lnTo>
                  <a:lnTo>
                    <a:pt x="129" y="65"/>
                  </a:lnTo>
                  <a:lnTo>
                    <a:pt x="135" y="68"/>
                  </a:lnTo>
                  <a:lnTo>
                    <a:pt x="144" y="68"/>
                  </a:lnTo>
                  <a:lnTo>
                    <a:pt x="153" y="71"/>
                  </a:lnTo>
                  <a:lnTo>
                    <a:pt x="203" y="71"/>
                  </a:lnTo>
                  <a:lnTo>
                    <a:pt x="226" y="74"/>
                  </a:lnTo>
                  <a:lnTo>
                    <a:pt x="238" y="80"/>
                  </a:lnTo>
                  <a:lnTo>
                    <a:pt x="244" y="90"/>
                  </a:lnTo>
                  <a:lnTo>
                    <a:pt x="244" y="99"/>
                  </a:lnTo>
                  <a:lnTo>
                    <a:pt x="241" y="133"/>
                  </a:lnTo>
                  <a:lnTo>
                    <a:pt x="5" y="1113"/>
                  </a:lnTo>
                  <a:lnTo>
                    <a:pt x="3" y="1126"/>
                  </a:lnTo>
                  <a:lnTo>
                    <a:pt x="3" y="1132"/>
                  </a:lnTo>
                  <a:lnTo>
                    <a:pt x="0" y="1138"/>
                  </a:lnTo>
                  <a:lnTo>
                    <a:pt x="0" y="1151"/>
                  </a:lnTo>
                  <a:lnTo>
                    <a:pt x="5" y="1175"/>
                  </a:lnTo>
                  <a:lnTo>
                    <a:pt x="17" y="1188"/>
                  </a:lnTo>
                  <a:lnTo>
                    <a:pt x="32" y="1194"/>
                  </a:lnTo>
                  <a:lnTo>
                    <a:pt x="47" y="1197"/>
                  </a:lnTo>
                  <a:lnTo>
                    <a:pt x="73" y="1191"/>
                  </a:lnTo>
                  <a:lnTo>
                    <a:pt x="94" y="1175"/>
                  </a:lnTo>
                  <a:lnTo>
                    <a:pt x="106" y="1154"/>
                  </a:lnTo>
                  <a:lnTo>
                    <a:pt x="138" y="1023"/>
                  </a:lnTo>
                  <a:lnTo>
                    <a:pt x="173" y="871"/>
                  </a:lnTo>
                  <a:lnTo>
                    <a:pt x="200" y="757"/>
                  </a:lnTo>
                  <a:lnTo>
                    <a:pt x="203" y="741"/>
                  </a:lnTo>
                  <a:lnTo>
                    <a:pt x="209" y="719"/>
                  </a:lnTo>
                  <a:lnTo>
                    <a:pt x="215" y="695"/>
                  </a:lnTo>
                  <a:lnTo>
                    <a:pt x="218" y="679"/>
                  </a:lnTo>
                  <a:lnTo>
                    <a:pt x="235" y="642"/>
                  </a:lnTo>
                  <a:lnTo>
                    <a:pt x="253" y="614"/>
                  </a:lnTo>
                  <a:lnTo>
                    <a:pt x="300" y="552"/>
                  </a:lnTo>
                  <a:lnTo>
                    <a:pt x="327" y="524"/>
                  </a:lnTo>
                  <a:lnTo>
                    <a:pt x="356" y="502"/>
                  </a:lnTo>
                  <a:lnTo>
                    <a:pt x="392" y="484"/>
                  </a:lnTo>
                  <a:lnTo>
                    <a:pt x="436" y="471"/>
                  </a:lnTo>
                  <a:lnTo>
                    <a:pt x="483" y="465"/>
                  </a:lnTo>
                  <a:lnTo>
                    <a:pt x="512" y="468"/>
                  </a:lnTo>
                  <a:lnTo>
                    <a:pt x="536" y="480"/>
                  </a:lnTo>
                  <a:lnTo>
                    <a:pt x="554" y="502"/>
                  </a:lnTo>
                  <a:lnTo>
                    <a:pt x="562" y="527"/>
                  </a:lnTo>
                  <a:lnTo>
                    <a:pt x="568" y="555"/>
                  </a:lnTo>
                  <a:lnTo>
                    <a:pt x="571" y="583"/>
                  </a:lnTo>
                  <a:lnTo>
                    <a:pt x="568" y="626"/>
                  </a:lnTo>
                  <a:lnTo>
                    <a:pt x="557" y="682"/>
                  </a:lnTo>
                  <a:lnTo>
                    <a:pt x="542" y="738"/>
                  </a:lnTo>
                  <a:lnTo>
                    <a:pt x="527" y="800"/>
                  </a:lnTo>
                  <a:lnTo>
                    <a:pt x="506" y="859"/>
                  </a:lnTo>
                  <a:lnTo>
                    <a:pt x="489" y="915"/>
                  </a:lnTo>
                  <a:lnTo>
                    <a:pt x="471" y="964"/>
                  </a:lnTo>
                  <a:lnTo>
                    <a:pt x="459" y="999"/>
                  </a:lnTo>
                  <a:lnTo>
                    <a:pt x="450" y="1027"/>
                  </a:lnTo>
                  <a:lnTo>
                    <a:pt x="447" y="1058"/>
                  </a:lnTo>
                  <a:lnTo>
                    <a:pt x="453" y="1104"/>
                  </a:lnTo>
                  <a:lnTo>
                    <a:pt x="474" y="1141"/>
                  </a:lnTo>
                  <a:lnTo>
                    <a:pt x="501" y="1172"/>
                  </a:lnTo>
                  <a:lnTo>
                    <a:pt x="539" y="1191"/>
                  </a:lnTo>
                  <a:lnTo>
                    <a:pt x="580" y="1197"/>
                  </a:lnTo>
                  <a:lnTo>
                    <a:pt x="624" y="1191"/>
                  </a:lnTo>
                  <a:lnTo>
                    <a:pt x="660" y="1172"/>
                  </a:lnTo>
                  <a:lnTo>
                    <a:pt x="692" y="1144"/>
                  </a:lnTo>
                  <a:lnTo>
                    <a:pt x="722" y="1110"/>
                  </a:lnTo>
                  <a:lnTo>
                    <a:pt x="745" y="1070"/>
                  </a:lnTo>
                  <a:lnTo>
                    <a:pt x="763" y="1033"/>
                  </a:lnTo>
                  <a:lnTo>
                    <a:pt x="775" y="999"/>
                  </a:lnTo>
                  <a:lnTo>
                    <a:pt x="786" y="968"/>
                  </a:lnTo>
                  <a:lnTo>
                    <a:pt x="792" y="946"/>
                  </a:lnTo>
                  <a:lnTo>
                    <a:pt x="792" y="930"/>
                  </a:lnTo>
                  <a:lnTo>
                    <a:pt x="789" y="924"/>
                  </a:lnTo>
                  <a:lnTo>
                    <a:pt x="783" y="921"/>
                  </a:lnTo>
                  <a:lnTo>
                    <a:pt x="780" y="918"/>
                  </a:lnTo>
                  <a:lnTo>
                    <a:pt x="769" y="918"/>
                  </a:lnTo>
                  <a:lnTo>
                    <a:pt x="763" y="921"/>
                  </a:lnTo>
                  <a:lnTo>
                    <a:pt x="760" y="924"/>
                  </a:lnTo>
                  <a:lnTo>
                    <a:pt x="748" y="949"/>
                  </a:lnTo>
                  <a:lnTo>
                    <a:pt x="736" y="989"/>
                  </a:lnTo>
                  <a:lnTo>
                    <a:pt x="722" y="1030"/>
                  </a:lnTo>
                  <a:lnTo>
                    <a:pt x="701" y="1070"/>
                  </a:lnTo>
                  <a:lnTo>
                    <a:pt x="680" y="1104"/>
                  </a:lnTo>
                  <a:lnTo>
                    <a:pt x="651" y="1135"/>
                  </a:lnTo>
                  <a:lnTo>
                    <a:pt x="621" y="1154"/>
                  </a:lnTo>
                  <a:lnTo>
                    <a:pt x="583" y="1160"/>
                  </a:lnTo>
                  <a:lnTo>
                    <a:pt x="562" y="1154"/>
                  </a:lnTo>
                  <a:lnTo>
                    <a:pt x="551" y="1135"/>
                  </a:lnTo>
                  <a:lnTo>
                    <a:pt x="545" y="1104"/>
                  </a:lnTo>
                  <a:lnTo>
                    <a:pt x="554" y="1042"/>
                  </a:lnTo>
                  <a:lnTo>
                    <a:pt x="574" y="983"/>
                  </a:lnTo>
                  <a:lnTo>
                    <a:pt x="589" y="946"/>
                  </a:lnTo>
                  <a:lnTo>
                    <a:pt x="607" y="893"/>
                  </a:lnTo>
                  <a:lnTo>
                    <a:pt x="624" y="837"/>
                  </a:lnTo>
                  <a:lnTo>
                    <a:pt x="660" y="713"/>
                  </a:lnTo>
                  <a:lnTo>
                    <a:pt x="669" y="657"/>
                  </a:lnTo>
                  <a:lnTo>
                    <a:pt x="674" y="608"/>
                  </a:lnTo>
                  <a:lnTo>
                    <a:pt x="669" y="555"/>
                  </a:lnTo>
                  <a:lnTo>
                    <a:pt x="654" y="512"/>
                  </a:lnTo>
                  <a:lnTo>
                    <a:pt x="627" y="477"/>
                  </a:lnTo>
                  <a:lnTo>
                    <a:pt x="589" y="449"/>
                  </a:lnTo>
                  <a:lnTo>
                    <a:pt x="545" y="434"/>
                  </a:lnTo>
                  <a:lnTo>
                    <a:pt x="489" y="428"/>
                  </a:lnTo>
                  <a:lnTo>
                    <a:pt x="430" y="434"/>
                  </a:lnTo>
                  <a:lnTo>
                    <a:pt x="377" y="449"/>
                  </a:lnTo>
                  <a:lnTo>
                    <a:pt x="330" y="477"/>
                  </a:lnTo>
                  <a:lnTo>
                    <a:pt x="285" y="515"/>
                  </a:lnTo>
                  <a:lnTo>
                    <a:pt x="250" y="558"/>
                  </a:lnTo>
                  <a:lnTo>
                    <a:pt x="374" y="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1" name="Freeform 13"/>
            <p:cNvSpPr>
              <a:spLocks/>
            </p:cNvSpPr>
            <p:nvPr/>
          </p:nvSpPr>
          <p:spPr bwMode="auto">
            <a:xfrm>
              <a:off x="13052" y="2189"/>
              <a:ext cx="374" cy="1701"/>
            </a:xfrm>
            <a:custGeom>
              <a:avLst/>
              <a:gdLst/>
              <a:ahLst/>
              <a:cxnLst>
                <a:cxn ang="0">
                  <a:pos x="374" y="850"/>
                </a:cxn>
                <a:cxn ang="0">
                  <a:pos x="371" y="764"/>
                </a:cxn>
                <a:cxn ang="0">
                  <a:pos x="362" y="661"/>
                </a:cxn>
                <a:cxn ang="0">
                  <a:pos x="344" y="553"/>
                </a:cxn>
                <a:cxn ang="0">
                  <a:pos x="315" y="438"/>
                </a:cxn>
                <a:cxn ang="0">
                  <a:pos x="268" y="320"/>
                </a:cxn>
                <a:cxn ang="0">
                  <a:pos x="230" y="246"/>
                </a:cxn>
                <a:cxn ang="0">
                  <a:pos x="191" y="183"/>
                </a:cxn>
                <a:cxn ang="0">
                  <a:pos x="150" y="128"/>
                </a:cxn>
                <a:cxn ang="0">
                  <a:pos x="112" y="81"/>
                </a:cxn>
                <a:cxn ang="0">
                  <a:pos x="76" y="47"/>
                </a:cxn>
                <a:cxn ang="0">
                  <a:pos x="50" y="22"/>
                </a:cxn>
                <a:cxn ang="0">
                  <a:pos x="29" y="7"/>
                </a:cxn>
                <a:cxn ang="0">
                  <a:pos x="17" y="0"/>
                </a:cxn>
                <a:cxn ang="0">
                  <a:pos x="11" y="0"/>
                </a:cxn>
                <a:cxn ang="0">
                  <a:pos x="3" y="10"/>
                </a:cxn>
                <a:cxn ang="0">
                  <a:pos x="0" y="19"/>
                </a:cxn>
                <a:cxn ang="0">
                  <a:pos x="0" y="22"/>
                </a:cxn>
                <a:cxn ang="0">
                  <a:pos x="14" y="38"/>
                </a:cxn>
                <a:cxn ang="0">
                  <a:pos x="20" y="47"/>
                </a:cxn>
                <a:cxn ang="0">
                  <a:pos x="32" y="56"/>
                </a:cxn>
                <a:cxn ang="0">
                  <a:pos x="94" y="134"/>
                </a:cxn>
                <a:cxn ang="0">
                  <a:pos x="150" y="224"/>
                </a:cxn>
                <a:cxn ang="0">
                  <a:pos x="197" y="329"/>
                </a:cxn>
                <a:cxn ang="0">
                  <a:pos x="232" y="441"/>
                </a:cxn>
                <a:cxn ang="0">
                  <a:pos x="259" y="568"/>
                </a:cxn>
                <a:cxn ang="0">
                  <a:pos x="277" y="705"/>
                </a:cxn>
                <a:cxn ang="0">
                  <a:pos x="283" y="850"/>
                </a:cxn>
                <a:cxn ang="0">
                  <a:pos x="280" y="959"/>
                </a:cxn>
                <a:cxn ang="0">
                  <a:pos x="271" y="1068"/>
                </a:cxn>
                <a:cxn ang="0">
                  <a:pos x="253" y="1176"/>
                </a:cxn>
                <a:cxn ang="0">
                  <a:pos x="227" y="1282"/>
                </a:cxn>
                <a:cxn ang="0">
                  <a:pos x="191" y="1384"/>
                </a:cxn>
                <a:cxn ang="0">
                  <a:pos x="147" y="1480"/>
                </a:cxn>
                <a:cxn ang="0">
                  <a:pos x="91" y="1570"/>
                </a:cxn>
                <a:cxn ang="0">
                  <a:pos x="20" y="1654"/>
                </a:cxn>
                <a:cxn ang="0">
                  <a:pos x="11" y="1663"/>
                </a:cxn>
                <a:cxn ang="0">
                  <a:pos x="9" y="1670"/>
                </a:cxn>
                <a:cxn ang="0">
                  <a:pos x="3" y="1673"/>
                </a:cxn>
                <a:cxn ang="0">
                  <a:pos x="3" y="1676"/>
                </a:cxn>
                <a:cxn ang="0">
                  <a:pos x="0" y="1679"/>
                </a:cxn>
                <a:cxn ang="0">
                  <a:pos x="0" y="1685"/>
                </a:cxn>
                <a:cxn ang="0">
                  <a:pos x="6" y="1698"/>
                </a:cxn>
                <a:cxn ang="0">
                  <a:pos x="9" y="1701"/>
                </a:cxn>
                <a:cxn ang="0">
                  <a:pos x="17" y="1701"/>
                </a:cxn>
                <a:cxn ang="0">
                  <a:pos x="29" y="1694"/>
                </a:cxn>
                <a:cxn ang="0">
                  <a:pos x="50" y="1679"/>
                </a:cxn>
                <a:cxn ang="0">
                  <a:pos x="79" y="1654"/>
                </a:cxn>
                <a:cxn ang="0">
                  <a:pos x="115" y="1617"/>
                </a:cxn>
                <a:cxn ang="0">
                  <a:pos x="156" y="1570"/>
                </a:cxn>
                <a:cxn ang="0">
                  <a:pos x="194" y="1511"/>
                </a:cxn>
                <a:cxn ang="0">
                  <a:pos x="235" y="1446"/>
                </a:cxn>
                <a:cxn ang="0">
                  <a:pos x="274" y="1369"/>
                </a:cxn>
                <a:cxn ang="0">
                  <a:pos x="315" y="1257"/>
                </a:cxn>
                <a:cxn ang="0">
                  <a:pos x="344" y="1145"/>
                </a:cxn>
                <a:cxn ang="0">
                  <a:pos x="362" y="1040"/>
                </a:cxn>
                <a:cxn ang="0">
                  <a:pos x="371" y="940"/>
                </a:cxn>
                <a:cxn ang="0">
                  <a:pos x="374" y="850"/>
                </a:cxn>
              </a:cxnLst>
              <a:rect l="0" t="0" r="r" b="b"/>
              <a:pathLst>
                <a:path w="374" h="1701">
                  <a:moveTo>
                    <a:pt x="374" y="850"/>
                  </a:moveTo>
                  <a:lnTo>
                    <a:pt x="371" y="764"/>
                  </a:lnTo>
                  <a:lnTo>
                    <a:pt x="362" y="661"/>
                  </a:lnTo>
                  <a:lnTo>
                    <a:pt x="344" y="553"/>
                  </a:lnTo>
                  <a:lnTo>
                    <a:pt x="315" y="438"/>
                  </a:lnTo>
                  <a:lnTo>
                    <a:pt x="268" y="320"/>
                  </a:lnTo>
                  <a:lnTo>
                    <a:pt x="230" y="246"/>
                  </a:lnTo>
                  <a:lnTo>
                    <a:pt x="191" y="183"/>
                  </a:lnTo>
                  <a:lnTo>
                    <a:pt x="150" y="128"/>
                  </a:lnTo>
                  <a:lnTo>
                    <a:pt x="112" y="81"/>
                  </a:lnTo>
                  <a:lnTo>
                    <a:pt x="76" y="47"/>
                  </a:lnTo>
                  <a:lnTo>
                    <a:pt x="50" y="22"/>
                  </a:lnTo>
                  <a:lnTo>
                    <a:pt x="29" y="7"/>
                  </a:lnTo>
                  <a:lnTo>
                    <a:pt x="17" y="0"/>
                  </a:lnTo>
                  <a:lnTo>
                    <a:pt x="11" y="0"/>
                  </a:lnTo>
                  <a:lnTo>
                    <a:pt x="3" y="10"/>
                  </a:lnTo>
                  <a:lnTo>
                    <a:pt x="0" y="19"/>
                  </a:lnTo>
                  <a:lnTo>
                    <a:pt x="0" y="22"/>
                  </a:lnTo>
                  <a:lnTo>
                    <a:pt x="14" y="38"/>
                  </a:lnTo>
                  <a:lnTo>
                    <a:pt x="20" y="47"/>
                  </a:lnTo>
                  <a:lnTo>
                    <a:pt x="32" y="56"/>
                  </a:lnTo>
                  <a:lnTo>
                    <a:pt x="94" y="134"/>
                  </a:lnTo>
                  <a:lnTo>
                    <a:pt x="150" y="224"/>
                  </a:lnTo>
                  <a:lnTo>
                    <a:pt x="197" y="329"/>
                  </a:lnTo>
                  <a:lnTo>
                    <a:pt x="232" y="441"/>
                  </a:lnTo>
                  <a:lnTo>
                    <a:pt x="259" y="568"/>
                  </a:lnTo>
                  <a:lnTo>
                    <a:pt x="277" y="705"/>
                  </a:lnTo>
                  <a:lnTo>
                    <a:pt x="283" y="850"/>
                  </a:lnTo>
                  <a:lnTo>
                    <a:pt x="280" y="959"/>
                  </a:lnTo>
                  <a:lnTo>
                    <a:pt x="271" y="1068"/>
                  </a:lnTo>
                  <a:lnTo>
                    <a:pt x="253" y="1176"/>
                  </a:lnTo>
                  <a:lnTo>
                    <a:pt x="227" y="1282"/>
                  </a:lnTo>
                  <a:lnTo>
                    <a:pt x="191" y="1384"/>
                  </a:lnTo>
                  <a:lnTo>
                    <a:pt x="147" y="1480"/>
                  </a:lnTo>
                  <a:lnTo>
                    <a:pt x="91" y="1570"/>
                  </a:lnTo>
                  <a:lnTo>
                    <a:pt x="20" y="1654"/>
                  </a:lnTo>
                  <a:lnTo>
                    <a:pt x="11" y="1663"/>
                  </a:lnTo>
                  <a:lnTo>
                    <a:pt x="9" y="1670"/>
                  </a:lnTo>
                  <a:lnTo>
                    <a:pt x="3" y="1673"/>
                  </a:lnTo>
                  <a:lnTo>
                    <a:pt x="3" y="1676"/>
                  </a:lnTo>
                  <a:lnTo>
                    <a:pt x="0" y="1679"/>
                  </a:lnTo>
                  <a:lnTo>
                    <a:pt x="0" y="1685"/>
                  </a:lnTo>
                  <a:lnTo>
                    <a:pt x="6" y="1698"/>
                  </a:lnTo>
                  <a:lnTo>
                    <a:pt x="9" y="1701"/>
                  </a:lnTo>
                  <a:lnTo>
                    <a:pt x="17" y="1701"/>
                  </a:lnTo>
                  <a:lnTo>
                    <a:pt x="29" y="1694"/>
                  </a:lnTo>
                  <a:lnTo>
                    <a:pt x="50" y="1679"/>
                  </a:lnTo>
                  <a:lnTo>
                    <a:pt x="79" y="1654"/>
                  </a:lnTo>
                  <a:lnTo>
                    <a:pt x="115" y="1617"/>
                  </a:lnTo>
                  <a:lnTo>
                    <a:pt x="156" y="1570"/>
                  </a:lnTo>
                  <a:lnTo>
                    <a:pt x="194" y="1511"/>
                  </a:lnTo>
                  <a:lnTo>
                    <a:pt x="235" y="1446"/>
                  </a:lnTo>
                  <a:lnTo>
                    <a:pt x="274" y="1369"/>
                  </a:lnTo>
                  <a:lnTo>
                    <a:pt x="315" y="1257"/>
                  </a:lnTo>
                  <a:lnTo>
                    <a:pt x="344" y="1145"/>
                  </a:lnTo>
                  <a:lnTo>
                    <a:pt x="362" y="1040"/>
                  </a:lnTo>
                  <a:lnTo>
                    <a:pt x="371" y="940"/>
                  </a:lnTo>
                  <a:lnTo>
                    <a:pt x="374" y="85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8116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Proof of the monotonically increased distance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HK" sz="2800" dirty="0" smtClean="0"/>
                  <a:t> Assume for contradiction that there is </a:t>
                </a:r>
                <a:r>
                  <a:rPr lang="en-US" altLang="zh-HK" sz="2800" b="1" dirty="0" smtClean="0"/>
                  <a:t>a</a:t>
                </a:r>
                <a:r>
                  <a:rPr lang="en-US" altLang="zh-HK" sz="2800" dirty="0" smtClean="0"/>
                  <a:t> node v whose distance d*(v)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zh-HK" altLang="en-US" sz="2800" dirty="0" smtClean="0"/>
                  <a:t> </a:t>
                </a:r>
                <a:r>
                  <a:rPr lang="en-US" altLang="zh-HK" sz="2800" dirty="0" smtClean="0"/>
                  <a:t>is less than its distance d(v)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8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altLang="zh-HK" sz="2800" dirty="0" smtClean="0"/>
              </a:p>
              <a:p>
                <a:r>
                  <a:rPr lang="en-US" altLang="zh-HK" sz="2800" dirty="0" smtClean="0"/>
                  <a:t>Let Q be a shortest path from s to v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altLang="zh-HK" sz="2800" dirty="0" smtClean="0"/>
              </a:p>
              <a:p>
                <a:r>
                  <a:rPr lang="en-US" altLang="zh-HK" sz="2800" dirty="0" smtClean="0"/>
                  <a:t>There has to be some node u on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Q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such that d*(u)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HK" sz="2800" dirty="0" smtClean="0"/>
                  <a:t> d(u).(s is such a u.)</a:t>
                </a:r>
              </a:p>
              <a:p>
                <a:r>
                  <a:rPr lang="en-US" altLang="zh-HK" sz="2800" dirty="0" smtClean="0"/>
                  <a:t>So we can assume </a:t>
                </a:r>
                <a:r>
                  <a:rPr lang="en-US" altLang="zh-HK" sz="2800" dirty="0"/>
                  <a:t>Q = s</a:t>
                </a:r>
                <a14:m>
                  <m:oMath xmlns:m="http://schemas.openxmlformats.org/officeDocument/2006/math">
                    <m:r>
                      <a:rPr lang="en-US" altLang="zh-HK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altLang="zh-HK" sz="2800" dirty="0"/>
                  <a:t>u-&gt;v, so d*(v) = d*(u)+</a:t>
                </a:r>
                <a:r>
                  <a:rPr lang="en-US" altLang="zh-HK" sz="2800" dirty="0" smtClean="0"/>
                  <a:t>1 and (</a:t>
                </a:r>
                <a:r>
                  <a:rPr lang="en-US" altLang="zh-HK" sz="2800" dirty="0" err="1" smtClean="0"/>
                  <a:t>u,v</a:t>
                </a:r>
                <a:r>
                  <a:rPr lang="en-US" altLang="zh-HK" sz="2800" dirty="0" smtClean="0"/>
                  <a:t>)</a:t>
                </a:r>
                <a14:m>
                  <m:oMath xmlns:m="http://schemas.openxmlformats.org/officeDocument/2006/math">
                    <m:r>
                      <a:rPr lang="en-US" altLang="zh-HK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H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zh-HK" sz="2800" dirty="0" smtClean="0"/>
                  <a:t> . such u exists.</a:t>
                </a:r>
                <a:endParaRPr lang="en-US" altLang="zh-HK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00" t="-2742" r="-68" b="-80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4"/>
          <p:cNvSpPr>
            <a:spLocks noChangeAspect="1" noChangeArrowheads="1"/>
          </p:cNvSpPr>
          <p:nvPr/>
        </p:nvSpPr>
        <p:spPr bwMode="auto">
          <a:xfrm>
            <a:off x="10000488" y="5891340"/>
            <a:ext cx="560388" cy="5572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TW" i="1">
                <a:latin typeface="Times New Roman" pitchFamily="18" charset="0"/>
              </a:rPr>
              <a:t>u</a:t>
            </a:r>
          </a:p>
        </p:txBody>
      </p:sp>
      <p:sp>
        <p:nvSpPr>
          <p:cNvPr id="5" name="Oval 5"/>
          <p:cNvSpPr>
            <a:spLocks noChangeAspect="1" noChangeArrowheads="1"/>
          </p:cNvSpPr>
          <p:nvPr/>
        </p:nvSpPr>
        <p:spPr bwMode="auto">
          <a:xfrm>
            <a:off x="11199051" y="5630990"/>
            <a:ext cx="560387" cy="5572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TW" i="1">
                <a:latin typeface="Times New Roman" pitchFamily="18" charset="0"/>
              </a:rPr>
              <a:t>v</a:t>
            </a:r>
          </a:p>
        </p:txBody>
      </p:sp>
      <p:sp>
        <p:nvSpPr>
          <p:cNvPr id="6" name="Oval 6"/>
          <p:cNvSpPr>
            <a:spLocks noChangeAspect="1" noChangeArrowheads="1"/>
          </p:cNvSpPr>
          <p:nvPr/>
        </p:nvSpPr>
        <p:spPr bwMode="auto">
          <a:xfrm>
            <a:off x="8073263" y="5738940"/>
            <a:ext cx="560388" cy="5572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TW" i="1">
                <a:latin typeface="Times New Roman" pitchFamily="18" charset="0"/>
              </a:rPr>
              <a:t>s</a:t>
            </a:r>
          </a:p>
        </p:txBody>
      </p:sp>
      <p:cxnSp>
        <p:nvCxnSpPr>
          <p:cNvPr id="7" name="AutoShape 7"/>
          <p:cNvCxnSpPr>
            <a:cxnSpLocks noChangeShapeType="1"/>
            <a:stCxn id="6" idx="5"/>
            <a:endCxn id="4" idx="1"/>
          </p:cNvCxnSpPr>
          <p:nvPr/>
        </p:nvCxnSpPr>
        <p:spPr bwMode="auto">
          <a:xfrm rot="5400000" flipH="1" flipV="1">
            <a:off x="9195626" y="5327777"/>
            <a:ext cx="242888" cy="1531937"/>
          </a:xfrm>
          <a:prstGeom prst="curvedConnector5">
            <a:avLst>
              <a:gd name="adj1" fmla="val -126796"/>
              <a:gd name="adj2" fmla="val 49949"/>
              <a:gd name="adj3" fmla="val 227449"/>
            </a:avLst>
          </a:prstGeom>
          <a:noFill/>
          <a:ln w="762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</p:cxnSp>
      <p:cxnSp>
        <p:nvCxnSpPr>
          <p:cNvPr id="8" name="AutoShape 8"/>
          <p:cNvCxnSpPr>
            <a:cxnSpLocks noChangeShapeType="1"/>
            <a:stCxn id="4" idx="6"/>
            <a:endCxn id="5" idx="2"/>
          </p:cNvCxnSpPr>
          <p:nvPr/>
        </p:nvCxnSpPr>
        <p:spPr bwMode="auto">
          <a:xfrm flipV="1">
            <a:off x="10560876" y="5910390"/>
            <a:ext cx="638175" cy="2603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1085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HK" dirty="0" smtClean="0"/>
                  <a:t>That’s what we said last page</a:t>
                </a:r>
                <a:br>
                  <a:rPr lang="en-US" altLang="zh-HK" dirty="0" smtClean="0"/>
                </a:br>
                <a:r>
                  <a:rPr lang="en-US" altLang="zh-HK" dirty="0" smtClean="0"/>
                  <a:t>Note: d*(u) </a:t>
                </a:r>
                <a14:m>
                  <m:oMath xmlns:m="http://schemas.openxmlformats.org/officeDocument/2006/math">
                    <m:r>
                      <a:rPr lang="en-US" altLang="zh-H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HK" altLang="en-US" dirty="0" smtClean="0"/>
                  <a:t> </a:t>
                </a:r>
                <a:r>
                  <a:rPr lang="en-US" altLang="zh-HK" dirty="0" smtClean="0"/>
                  <a:t>d(u)</a:t>
                </a:r>
                <a:endParaRPr lang="zh-HK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7"/>
                <a:stretch>
                  <a:fillRect l="-2052" t="-7109" b="-1042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手繪多邊形 3"/>
          <p:cNvSpPr/>
          <p:nvPr/>
        </p:nvSpPr>
        <p:spPr bwMode="auto">
          <a:xfrm>
            <a:off x="3608691" y="2500312"/>
            <a:ext cx="6169573" cy="1471448"/>
          </a:xfrm>
          <a:custGeom>
            <a:avLst/>
            <a:gdLst>
              <a:gd name="connsiteX0" fmla="*/ 0 w 6169573"/>
              <a:gd name="connsiteY0" fmla="*/ 0 h 1471448"/>
              <a:gd name="connsiteX1" fmla="*/ 1566042 w 6169573"/>
              <a:gd name="connsiteY1" fmla="*/ 546538 h 1471448"/>
              <a:gd name="connsiteX2" fmla="*/ 3867807 w 6169573"/>
              <a:gd name="connsiteY2" fmla="*/ 304800 h 1471448"/>
              <a:gd name="connsiteX3" fmla="*/ 5423338 w 6169573"/>
              <a:gd name="connsiteY3" fmla="*/ 588579 h 1471448"/>
              <a:gd name="connsiteX4" fmla="*/ 6169573 w 6169573"/>
              <a:gd name="connsiteY4" fmla="*/ 1471448 h 147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9573" h="1471448">
                <a:moveTo>
                  <a:pt x="0" y="0"/>
                </a:moveTo>
                <a:cubicBezTo>
                  <a:pt x="460704" y="247869"/>
                  <a:pt x="921408" y="495738"/>
                  <a:pt x="1566042" y="546538"/>
                </a:cubicBezTo>
                <a:cubicBezTo>
                  <a:pt x="2210676" y="597338"/>
                  <a:pt x="3224924" y="297793"/>
                  <a:pt x="3867807" y="304800"/>
                </a:cubicBezTo>
                <a:cubicBezTo>
                  <a:pt x="4510690" y="311807"/>
                  <a:pt x="5039711" y="394138"/>
                  <a:pt x="5423338" y="588579"/>
                </a:cubicBezTo>
                <a:cubicBezTo>
                  <a:pt x="5806965" y="783020"/>
                  <a:pt x="5988269" y="1127234"/>
                  <a:pt x="6169573" y="1471448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3366954" y="2195512"/>
            <a:ext cx="546538" cy="562630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新細明體" pitchFamily="18" charset="-120"/>
              </a:rPr>
              <a:t>s</a:t>
            </a:r>
            <a:endParaRPr kumimoji="0" lang="zh-TW" altLang="en-US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新細明體" pitchFamily="18" charset="-12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4417989" y="2647457"/>
            <a:ext cx="546538" cy="562630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新細明體" pitchFamily="18" charset="-120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5553106" y="2678988"/>
            <a:ext cx="546538" cy="562630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6730264" y="2531842"/>
            <a:ext cx="546538" cy="562630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新細明體" pitchFamily="18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7791809" y="2531842"/>
            <a:ext cx="546538" cy="562630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新細明體" pitchFamily="18" charset="-12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8811313" y="2847154"/>
            <a:ext cx="546538" cy="562630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新細明體" pitchFamily="18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9473465" y="3677472"/>
            <a:ext cx="546538" cy="562630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新細明體" pitchFamily="18" charset="-120"/>
              </a:rPr>
              <a:t>v</a:t>
            </a:r>
            <a:endParaRPr kumimoji="0" lang="zh-TW" altLang="en-US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新細明體" pitchFamily="18" charset="-120"/>
            </a:endParaRPr>
          </a:p>
        </p:txBody>
      </p:sp>
      <p:grpSp>
        <p:nvGrpSpPr>
          <p:cNvPr id="12" name="Group 4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2974875" y="1905000"/>
            <a:ext cx="1863090" cy="269557"/>
            <a:chOff x="863" y="2127"/>
            <a:chExt cx="11736" cy="1698"/>
          </a:xfrm>
        </p:grpSpPr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863" y="2221"/>
              <a:ext cx="765" cy="1199"/>
            </a:xfrm>
            <a:custGeom>
              <a:avLst/>
              <a:gdLst/>
              <a:ahLst/>
              <a:cxnLst>
                <a:cxn ang="0">
                  <a:pos x="765" y="12"/>
                </a:cxn>
                <a:cxn ang="0">
                  <a:pos x="761" y="4"/>
                </a:cxn>
                <a:cxn ang="0">
                  <a:pos x="724" y="0"/>
                </a:cxn>
                <a:cxn ang="0">
                  <a:pos x="643" y="8"/>
                </a:cxn>
                <a:cxn ang="0">
                  <a:pos x="565" y="16"/>
                </a:cxn>
                <a:cxn ang="0">
                  <a:pos x="535" y="20"/>
                </a:cxn>
                <a:cxn ang="0">
                  <a:pos x="520" y="40"/>
                </a:cxn>
                <a:cxn ang="0">
                  <a:pos x="527" y="67"/>
                </a:cxn>
                <a:cxn ang="0">
                  <a:pos x="594" y="71"/>
                </a:cxn>
                <a:cxn ang="0">
                  <a:pos x="631" y="83"/>
                </a:cxn>
                <a:cxn ang="0">
                  <a:pos x="631" y="134"/>
                </a:cxn>
                <a:cxn ang="0">
                  <a:pos x="509" y="492"/>
                </a:cxn>
                <a:cxn ang="0">
                  <a:pos x="438" y="437"/>
                </a:cxn>
                <a:cxn ang="0">
                  <a:pos x="320" y="441"/>
                </a:cxn>
                <a:cxn ang="0">
                  <a:pos x="182" y="519"/>
                </a:cxn>
                <a:cxn ang="0">
                  <a:pos x="75" y="661"/>
                </a:cxn>
                <a:cxn ang="0">
                  <a:pos x="12" y="834"/>
                </a:cxn>
                <a:cxn ang="0">
                  <a:pos x="8" y="1003"/>
                </a:cxn>
                <a:cxn ang="0">
                  <a:pos x="60" y="1121"/>
                </a:cxn>
                <a:cxn ang="0">
                  <a:pos x="156" y="1187"/>
                </a:cxn>
                <a:cxn ang="0">
                  <a:pos x="242" y="1195"/>
                </a:cxn>
                <a:cxn ang="0">
                  <a:pos x="320" y="1168"/>
                </a:cxn>
                <a:cxn ang="0">
                  <a:pos x="424" y="1070"/>
                </a:cxn>
                <a:cxn ang="0">
                  <a:pos x="472" y="1160"/>
                </a:cxn>
                <a:cxn ang="0">
                  <a:pos x="568" y="1199"/>
                </a:cxn>
                <a:cxn ang="0">
                  <a:pos x="639" y="1172"/>
                </a:cxn>
                <a:cxn ang="0">
                  <a:pos x="687" y="1105"/>
                </a:cxn>
                <a:cxn ang="0">
                  <a:pos x="717" y="1018"/>
                </a:cxn>
                <a:cxn ang="0">
                  <a:pos x="735" y="948"/>
                </a:cxn>
                <a:cxn ang="0">
                  <a:pos x="728" y="920"/>
                </a:cxn>
                <a:cxn ang="0">
                  <a:pos x="702" y="928"/>
                </a:cxn>
                <a:cxn ang="0">
                  <a:pos x="694" y="952"/>
                </a:cxn>
                <a:cxn ang="0">
                  <a:pos x="665" y="1054"/>
                </a:cxn>
                <a:cxn ang="0">
                  <a:pos x="628" y="1132"/>
                </a:cxn>
                <a:cxn ang="0">
                  <a:pos x="572" y="1160"/>
                </a:cxn>
                <a:cxn ang="0">
                  <a:pos x="539" y="1144"/>
                </a:cxn>
                <a:cxn ang="0">
                  <a:pos x="527" y="1105"/>
                </a:cxn>
                <a:cxn ang="0">
                  <a:pos x="527" y="1050"/>
                </a:cxn>
                <a:cxn ang="0">
                  <a:pos x="535" y="1003"/>
                </a:cxn>
                <a:cxn ang="0">
                  <a:pos x="431" y="979"/>
                </a:cxn>
                <a:cxn ang="0">
                  <a:pos x="427" y="999"/>
                </a:cxn>
                <a:cxn ang="0">
                  <a:pos x="409" y="1030"/>
                </a:cxn>
                <a:cxn ang="0">
                  <a:pos x="349" y="1101"/>
                </a:cxn>
                <a:cxn ang="0">
                  <a:pos x="257" y="1156"/>
                </a:cxn>
                <a:cxn ang="0">
                  <a:pos x="182" y="1152"/>
                </a:cxn>
                <a:cxn ang="0">
                  <a:pos x="138" y="1105"/>
                </a:cxn>
                <a:cxn ang="0">
                  <a:pos x="119" y="1034"/>
                </a:cxn>
                <a:cxn ang="0">
                  <a:pos x="119" y="952"/>
                </a:cxn>
                <a:cxn ang="0">
                  <a:pos x="145" y="814"/>
                </a:cxn>
                <a:cxn ang="0">
                  <a:pos x="186" y="677"/>
                </a:cxn>
                <a:cxn ang="0">
                  <a:pos x="245" y="563"/>
                </a:cxn>
                <a:cxn ang="0">
                  <a:pos x="342" y="476"/>
                </a:cxn>
                <a:cxn ang="0">
                  <a:pos x="431" y="472"/>
                </a:cxn>
                <a:cxn ang="0">
                  <a:pos x="483" y="519"/>
                </a:cxn>
                <a:cxn ang="0">
                  <a:pos x="509" y="582"/>
                </a:cxn>
                <a:cxn ang="0">
                  <a:pos x="516" y="625"/>
                </a:cxn>
                <a:cxn ang="0">
                  <a:pos x="513" y="645"/>
                </a:cxn>
              </a:cxnLst>
              <a:rect l="0" t="0" r="r" b="b"/>
              <a:pathLst>
                <a:path w="765" h="1199">
                  <a:moveTo>
                    <a:pt x="765" y="20"/>
                  </a:moveTo>
                  <a:lnTo>
                    <a:pt x="765" y="12"/>
                  </a:lnTo>
                  <a:lnTo>
                    <a:pt x="761" y="8"/>
                  </a:lnTo>
                  <a:lnTo>
                    <a:pt x="761" y="4"/>
                  </a:lnTo>
                  <a:lnTo>
                    <a:pt x="754" y="0"/>
                  </a:lnTo>
                  <a:lnTo>
                    <a:pt x="724" y="0"/>
                  </a:lnTo>
                  <a:lnTo>
                    <a:pt x="687" y="4"/>
                  </a:lnTo>
                  <a:lnTo>
                    <a:pt x="643" y="8"/>
                  </a:lnTo>
                  <a:lnTo>
                    <a:pt x="602" y="12"/>
                  </a:lnTo>
                  <a:lnTo>
                    <a:pt x="565" y="16"/>
                  </a:lnTo>
                  <a:lnTo>
                    <a:pt x="542" y="20"/>
                  </a:lnTo>
                  <a:lnTo>
                    <a:pt x="535" y="20"/>
                  </a:lnTo>
                  <a:lnTo>
                    <a:pt x="527" y="24"/>
                  </a:lnTo>
                  <a:lnTo>
                    <a:pt x="520" y="40"/>
                  </a:lnTo>
                  <a:lnTo>
                    <a:pt x="520" y="59"/>
                  </a:lnTo>
                  <a:lnTo>
                    <a:pt x="527" y="67"/>
                  </a:lnTo>
                  <a:lnTo>
                    <a:pt x="535" y="71"/>
                  </a:lnTo>
                  <a:lnTo>
                    <a:pt x="594" y="71"/>
                  </a:lnTo>
                  <a:lnTo>
                    <a:pt x="620" y="75"/>
                  </a:lnTo>
                  <a:lnTo>
                    <a:pt x="631" y="83"/>
                  </a:lnTo>
                  <a:lnTo>
                    <a:pt x="639" y="99"/>
                  </a:lnTo>
                  <a:lnTo>
                    <a:pt x="631" y="134"/>
                  </a:lnTo>
                  <a:lnTo>
                    <a:pt x="535" y="535"/>
                  </a:lnTo>
                  <a:lnTo>
                    <a:pt x="509" y="492"/>
                  </a:lnTo>
                  <a:lnTo>
                    <a:pt x="479" y="460"/>
                  </a:lnTo>
                  <a:lnTo>
                    <a:pt x="438" y="437"/>
                  </a:lnTo>
                  <a:lnTo>
                    <a:pt x="390" y="429"/>
                  </a:lnTo>
                  <a:lnTo>
                    <a:pt x="320" y="441"/>
                  </a:lnTo>
                  <a:lnTo>
                    <a:pt x="249" y="472"/>
                  </a:lnTo>
                  <a:lnTo>
                    <a:pt x="182" y="519"/>
                  </a:lnTo>
                  <a:lnTo>
                    <a:pt x="127" y="586"/>
                  </a:lnTo>
                  <a:lnTo>
                    <a:pt x="75" y="661"/>
                  </a:lnTo>
                  <a:lnTo>
                    <a:pt x="34" y="743"/>
                  </a:lnTo>
                  <a:lnTo>
                    <a:pt x="12" y="834"/>
                  </a:lnTo>
                  <a:lnTo>
                    <a:pt x="0" y="928"/>
                  </a:lnTo>
                  <a:lnTo>
                    <a:pt x="8" y="1003"/>
                  </a:lnTo>
                  <a:lnTo>
                    <a:pt x="30" y="1070"/>
                  </a:lnTo>
                  <a:lnTo>
                    <a:pt x="60" y="1121"/>
                  </a:lnTo>
                  <a:lnTo>
                    <a:pt x="104" y="1164"/>
                  </a:lnTo>
                  <a:lnTo>
                    <a:pt x="156" y="1187"/>
                  </a:lnTo>
                  <a:lnTo>
                    <a:pt x="216" y="1199"/>
                  </a:lnTo>
                  <a:lnTo>
                    <a:pt x="242" y="1195"/>
                  </a:lnTo>
                  <a:lnTo>
                    <a:pt x="275" y="1187"/>
                  </a:lnTo>
                  <a:lnTo>
                    <a:pt x="320" y="1168"/>
                  </a:lnTo>
                  <a:lnTo>
                    <a:pt x="368" y="1129"/>
                  </a:lnTo>
                  <a:lnTo>
                    <a:pt x="424" y="1070"/>
                  </a:lnTo>
                  <a:lnTo>
                    <a:pt x="442" y="1121"/>
                  </a:lnTo>
                  <a:lnTo>
                    <a:pt x="472" y="1160"/>
                  </a:lnTo>
                  <a:lnTo>
                    <a:pt x="516" y="1187"/>
                  </a:lnTo>
                  <a:lnTo>
                    <a:pt x="568" y="1199"/>
                  </a:lnTo>
                  <a:lnTo>
                    <a:pt x="609" y="1191"/>
                  </a:lnTo>
                  <a:lnTo>
                    <a:pt x="639" y="1172"/>
                  </a:lnTo>
                  <a:lnTo>
                    <a:pt x="669" y="1144"/>
                  </a:lnTo>
                  <a:lnTo>
                    <a:pt x="687" y="1105"/>
                  </a:lnTo>
                  <a:lnTo>
                    <a:pt x="702" y="1066"/>
                  </a:lnTo>
                  <a:lnTo>
                    <a:pt x="717" y="1018"/>
                  </a:lnTo>
                  <a:lnTo>
                    <a:pt x="728" y="979"/>
                  </a:lnTo>
                  <a:lnTo>
                    <a:pt x="735" y="948"/>
                  </a:lnTo>
                  <a:lnTo>
                    <a:pt x="735" y="928"/>
                  </a:lnTo>
                  <a:lnTo>
                    <a:pt x="728" y="920"/>
                  </a:lnTo>
                  <a:lnTo>
                    <a:pt x="709" y="920"/>
                  </a:lnTo>
                  <a:lnTo>
                    <a:pt x="702" y="928"/>
                  </a:lnTo>
                  <a:lnTo>
                    <a:pt x="698" y="936"/>
                  </a:lnTo>
                  <a:lnTo>
                    <a:pt x="694" y="952"/>
                  </a:lnTo>
                  <a:lnTo>
                    <a:pt x="680" y="1007"/>
                  </a:lnTo>
                  <a:lnTo>
                    <a:pt x="665" y="1054"/>
                  </a:lnTo>
                  <a:lnTo>
                    <a:pt x="650" y="1097"/>
                  </a:lnTo>
                  <a:lnTo>
                    <a:pt x="628" y="1132"/>
                  </a:lnTo>
                  <a:lnTo>
                    <a:pt x="602" y="1152"/>
                  </a:lnTo>
                  <a:lnTo>
                    <a:pt x="572" y="1160"/>
                  </a:lnTo>
                  <a:lnTo>
                    <a:pt x="550" y="1156"/>
                  </a:lnTo>
                  <a:lnTo>
                    <a:pt x="539" y="1144"/>
                  </a:lnTo>
                  <a:lnTo>
                    <a:pt x="531" y="1125"/>
                  </a:lnTo>
                  <a:lnTo>
                    <a:pt x="527" y="1105"/>
                  </a:lnTo>
                  <a:lnTo>
                    <a:pt x="524" y="1081"/>
                  </a:lnTo>
                  <a:lnTo>
                    <a:pt x="527" y="1050"/>
                  </a:lnTo>
                  <a:lnTo>
                    <a:pt x="527" y="1026"/>
                  </a:lnTo>
                  <a:lnTo>
                    <a:pt x="535" y="1003"/>
                  </a:lnTo>
                  <a:lnTo>
                    <a:pt x="765" y="20"/>
                  </a:lnTo>
                  <a:close/>
                  <a:moveTo>
                    <a:pt x="431" y="979"/>
                  </a:moveTo>
                  <a:lnTo>
                    <a:pt x="427" y="991"/>
                  </a:lnTo>
                  <a:lnTo>
                    <a:pt x="427" y="999"/>
                  </a:lnTo>
                  <a:lnTo>
                    <a:pt x="416" y="1022"/>
                  </a:lnTo>
                  <a:lnTo>
                    <a:pt x="409" y="1030"/>
                  </a:lnTo>
                  <a:lnTo>
                    <a:pt x="401" y="1042"/>
                  </a:lnTo>
                  <a:lnTo>
                    <a:pt x="349" y="1101"/>
                  </a:lnTo>
                  <a:lnTo>
                    <a:pt x="301" y="1136"/>
                  </a:lnTo>
                  <a:lnTo>
                    <a:pt x="257" y="1156"/>
                  </a:lnTo>
                  <a:lnTo>
                    <a:pt x="219" y="1160"/>
                  </a:lnTo>
                  <a:lnTo>
                    <a:pt x="182" y="1152"/>
                  </a:lnTo>
                  <a:lnTo>
                    <a:pt x="156" y="1132"/>
                  </a:lnTo>
                  <a:lnTo>
                    <a:pt x="138" y="1105"/>
                  </a:lnTo>
                  <a:lnTo>
                    <a:pt x="123" y="1073"/>
                  </a:lnTo>
                  <a:lnTo>
                    <a:pt x="119" y="1034"/>
                  </a:lnTo>
                  <a:lnTo>
                    <a:pt x="116" y="1003"/>
                  </a:lnTo>
                  <a:lnTo>
                    <a:pt x="119" y="952"/>
                  </a:lnTo>
                  <a:lnTo>
                    <a:pt x="130" y="885"/>
                  </a:lnTo>
                  <a:lnTo>
                    <a:pt x="145" y="814"/>
                  </a:lnTo>
                  <a:lnTo>
                    <a:pt x="164" y="739"/>
                  </a:lnTo>
                  <a:lnTo>
                    <a:pt x="186" y="677"/>
                  </a:lnTo>
                  <a:lnTo>
                    <a:pt x="205" y="629"/>
                  </a:lnTo>
                  <a:lnTo>
                    <a:pt x="245" y="563"/>
                  </a:lnTo>
                  <a:lnTo>
                    <a:pt x="290" y="511"/>
                  </a:lnTo>
                  <a:lnTo>
                    <a:pt x="342" y="476"/>
                  </a:lnTo>
                  <a:lnTo>
                    <a:pt x="390" y="464"/>
                  </a:lnTo>
                  <a:lnTo>
                    <a:pt x="431" y="472"/>
                  </a:lnTo>
                  <a:lnTo>
                    <a:pt x="461" y="492"/>
                  </a:lnTo>
                  <a:lnTo>
                    <a:pt x="483" y="519"/>
                  </a:lnTo>
                  <a:lnTo>
                    <a:pt x="502" y="551"/>
                  </a:lnTo>
                  <a:lnTo>
                    <a:pt x="509" y="582"/>
                  </a:lnTo>
                  <a:lnTo>
                    <a:pt x="516" y="602"/>
                  </a:lnTo>
                  <a:lnTo>
                    <a:pt x="516" y="625"/>
                  </a:lnTo>
                  <a:lnTo>
                    <a:pt x="513" y="633"/>
                  </a:lnTo>
                  <a:lnTo>
                    <a:pt x="513" y="645"/>
                  </a:lnTo>
                  <a:lnTo>
                    <a:pt x="431" y="97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1795" y="2127"/>
              <a:ext cx="371" cy="1698"/>
            </a:xfrm>
            <a:custGeom>
              <a:avLst/>
              <a:gdLst/>
              <a:ahLst/>
              <a:cxnLst>
                <a:cxn ang="0">
                  <a:pos x="371" y="1682"/>
                </a:cxn>
                <a:cxn ang="0">
                  <a:pos x="371" y="1675"/>
                </a:cxn>
                <a:cxn ang="0">
                  <a:pos x="367" y="1671"/>
                </a:cxn>
                <a:cxn ang="0">
                  <a:pos x="364" y="1663"/>
                </a:cxn>
                <a:cxn ang="0">
                  <a:pos x="345" y="1643"/>
                </a:cxn>
                <a:cxn ang="0">
                  <a:pos x="278" y="1557"/>
                </a:cxn>
                <a:cxn ang="0">
                  <a:pos x="219" y="1466"/>
                </a:cxn>
                <a:cxn ang="0">
                  <a:pos x="178" y="1368"/>
                </a:cxn>
                <a:cxn ang="0">
                  <a:pos x="145" y="1262"/>
                </a:cxn>
                <a:cxn ang="0">
                  <a:pos x="119" y="1160"/>
                </a:cxn>
                <a:cxn ang="0">
                  <a:pos x="104" y="1053"/>
                </a:cxn>
                <a:cxn ang="0">
                  <a:pos x="97" y="947"/>
                </a:cxn>
                <a:cxn ang="0">
                  <a:pos x="93" y="849"/>
                </a:cxn>
                <a:cxn ang="0">
                  <a:pos x="97" y="723"/>
                </a:cxn>
                <a:cxn ang="0">
                  <a:pos x="108" y="598"/>
                </a:cxn>
                <a:cxn ang="0">
                  <a:pos x="134" y="476"/>
                </a:cxn>
                <a:cxn ang="0">
                  <a:pos x="167" y="358"/>
                </a:cxn>
                <a:cxn ang="0">
                  <a:pos x="212" y="244"/>
                </a:cxn>
                <a:cxn ang="0">
                  <a:pos x="275" y="142"/>
                </a:cxn>
                <a:cxn ang="0">
                  <a:pos x="353" y="43"/>
                </a:cxn>
                <a:cxn ang="0">
                  <a:pos x="371" y="24"/>
                </a:cxn>
                <a:cxn ang="0">
                  <a:pos x="371" y="8"/>
                </a:cxn>
                <a:cxn ang="0">
                  <a:pos x="364" y="0"/>
                </a:cxn>
                <a:cxn ang="0">
                  <a:pos x="356" y="0"/>
                </a:cxn>
                <a:cxn ang="0">
                  <a:pos x="341" y="8"/>
                </a:cxn>
                <a:cxn ang="0">
                  <a:pos x="315" y="28"/>
                </a:cxn>
                <a:cxn ang="0">
                  <a:pos x="278" y="63"/>
                </a:cxn>
                <a:cxn ang="0">
                  <a:pos x="238" y="110"/>
                </a:cxn>
                <a:cxn ang="0">
                  <a:pos x="189" y="169"/>
                </a:cxn>
                <a:cxn ang="0">
                  <a:pos x="145" y="244"/>
                </a:cxn>
                <a:cxn ang="0">
                  <a:pos x="100" y="330"/>
                </a:cxn>
                <a:cxn ang="0">
                  <a:pos x="48" y="472"/>
                </a:cxn>
                <a:cxn ang="0">
                  <a:pos x="19" y="605"/>
                </a:cxn>
                <a:cxn ang="0">
                  <a:pos x="4" y="735"/>
                </a:cxn>
                <a:cxn ang="0">
                  <a:pos x="0" y="849"/>
                </a:cxn>
                <a:cxn ang="0">
                  <a:pos x="4" y="936"/>
                </a:cxn>
                <a:cxn ang="0">
                  <a:pos x="11" y="1038"/>
                </a:cxn>
                <a:cxn ang="0">
                  <a:pos x="30" y="1148"/>
                </a:cxn>
                <a:cxn ang="0">
                  <a:pos x="59" y="1262"/>
                </a:cxn>
                <a:cxn ang="0">
                  <a:pos x="104" y="1380"/>
                </a:cxn>
                <a:cxn ang="0">
                  <a:pos x="148" y="1462"/>
                </a:cxn>
                <a:cxn ang="0">
                  <a:pos x="193" y="1533"/>
                </a:cxn>
                <a:cxn ang="0">
                  <a:pos x="238" y="1592"/>
                </a:cxn>
                <a:cxn ang="0">
                  <a:pos x="282" y="1639"/>
                </a:cxn>
                <a:cxn ang="0">
                  <a:pos x="315" y="1671"/>
                </a:cxn>
                <a:cxn ang="0">
                  <a:pos x="341" y="1690"/>
                </a:cxn>
                <a:cxn ang="0">
                  <a:pos x="356" y="1698"/>
                </a:cxn>
                <a:cxn ang="0">
                  <a:pos x="364" y="1698"/>
                </a:cxn>
                <a:cxn ang="0">
                  <a:pos x="371" y="1690"/>
                </a:cxn>
                <a:cxn ang="0">
                  <a:pos x="371" y="1682"/>
                </a:cxn>
              </a:cxnLst>
              <a:rect l="0" t="0" r="r" b="b"/>
              <a:pathLst>
                <a:path w="371" h="1698">
                  <a:moveTo>
                    <a:pt x="371" y="1682"/>
                  </a:moveTo>
                  <a:lnTo>
                    <a:pt x="371" y="1675"/>
                  </a:lnTo>
                  <a:lnTo>
                    <a:pt x="367" y="1671"/>
                  </a:lnTo>
                  <a:lnTo>
                    <a:pt x="364" y="1663"/>
                  </a:lnTo>
                  <a:lnTo>
                    <a:pt x="345" y="1643"/>
                  </a:lnTo>
                  <a:lnTo>
                    <a:pt x="278" y="1557"/>
                  </a:lnTo>
                  <a:lnTo>
                    <a:pt x="219" y="1466"/>
                  </a:lnTo>
                  <a:lnTo>
                    <a:pt x="178" y="1368"/>
                  </a:lnTo>
                  <a:lnTo>
                    <a:pt x="145" y="1262"/>
                  </a:lnTo>
                  <a:lnTo>
                    <a:pt x="119" y="1160"/>
                  </a:lnTo>
                  <a:lnTo>
                    <a:pt x="104" y="1053"/>
                  </a:lnTo>
                  <a:lnTo>
                    <a:pt x="97" y="947"/>
                  </a:lnTo>
                  <a:lnTo>
                    <a:pt x="93" y="849"/>
                  </a:lnTo>
                  <a:lnTo>
                    <a:pt x="97" y="723"/>
                  </a:lnTo>
                  <a:lnTo>
                    <a:pt x="108" y="598"/>
                  </a:lnTo>
                  <a:lnTo>
                    <a:pt x="134" y="476"/>
                  </a:lnTo>
                  <a:lnTo>
                    <a:pt x="167" y="358"/>
                  </a:lnTo>
                  <a:lnTo>
                    <a:pt x="212" y="244"/>
                  </a:lnTo>
                  <a:lnTo>
                    <a:pt x="275" y="142"/>
                  </a:lnTo>
                  <a:lnTo>
                    <a:pt x="353" y="43"/>
                  </a:lnTo>
                  <a:lnTo>
                    <a:pt x="371" y="24"/>
                  </a:lnTo>
                  <a:lnTo>
                    <a:pt x="371" y="8"/>
                  </a:lnTo>
                  <a:lnTo>
                    <a:pt x="364" y="0"/>
                  </a:lnTo>
                  <a:lnTo>
                    <a:pt x="356" y="0"/>
                  </a:lnTo>
                  <a:lnTo>
                    <a:pt x="341" y="8"/>
                  </a:lnTo>
                  <a:lnTo>
                    <a:pt x="315" y="28"/>
                  </a:lnTo>
                  <a:lnTo>
                    <a:pt x="278" y="63"/>
                  </a:lnTo>
                  <a:lnTo>
                    <a:pt x="238" y="110"/>
                  </a:lnTo>
                  <a:lnTo>
                    <a:pt x="189" y="169"/>
                  </a:lnTo>
                  <a:lnTo>
                    <a:pt x="145" y="244"/>
                  </a:lnTo>
                  <a:lnTo>
                    <a:pt x="100" y="330"/>
                  </a:lnTo>
                  <a:lnTo>
                    <a:pt x="48" y="472"/>
                  </a:lnTo>
                  <a:lnTo>
                    <a:pt x="19" y="605"/>
                  </a:lnTo>
                  <a:lnTo>
                    <a:pt x="4" y="735"/>
                  </a:lnTo>
                  <a:lnTo>
                    <a:pt x="0" y="849"/>
                  </a:lnTo>
                  <a:lnTo>
                    <a:pt x="4" y="936"/>
                  </a:lnTo>
                  <a:lnTo>
                    <a:pt x="11" y="1038"/>
                  </a:lnTo>
                  <a:lnTo>
                    <a:pt x="30" y="1148"/>
                  </a:lnTo>
                  <a:lnTo>
                    <a:pt x="59" y="1262"/>
                  </a:lnTo>
                  <a:lnTo>
                    <a:pt x="104" y="1380"/>
                  </a:lnTo>
                  <a:lnTo>
                    <a:pt x="148" y="1462"/>
                  </a:lnTo>
                  <a:lnTo>
                    <a:pt x="193" y="1533"/>
                  </a:lnTo>
                  <a:lnTo>
                    <a:pt x="238" y="1592"/>
                  </a:lnTo>
                  <a:lnTo>
                    <a:pt x="282" y="1639"/>
                  </a:lnTo>
                  <a:lnTo>
                    <a:pt x="315" y="1671"/>
                  </a:lnTo>
                  <a:lnTo>
                    <a:pt x="341" y="1690"/>
                  </a:lnTo>
                  <a:lnTo>
                    <a:pt x="356" y="1698"/>
                  </a:lnTo>
                  <a:lnTo>
                    <a:pt x="364" y="1698"/>
                  </a:lnTo>
                  <a:lnTo>
                    <a:pt x="371" y="1690"/>
                  </a:lnTo>
                  <a:lnTo>
                    <a:pt x="371" y="168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2341" y="2650"/>
              <a:ext cx="593" cy="770"/>
            </a:xfrm>
            <a:custGeom>
              <a:avLst/>
              <a:gdLst/>
              <a:ahLst/>
              <a:cxnLst>
                <a:cxn ang="0">
                  <a:pos x="515" y="122"/>
                </a:cxn>
                <a:cxn ang="0">
                  <a:pos x="475" y="165"/>
                </a:cxn>
                <a:cxn ang="0">
                  <a:pos x="467" y="200"/>
                </a:cxn>
                <a:cxn ang="0">
                  <a:pos x="478" y="220"/>
                </a:cxn>
                <a:cxn ang="0">
                  <a:pos x="493" y="236"/>
                </a:cxn>
                <a:cxn ang="0">
                  <a:pos x="519" y="240"/>
                </a:cxn>
                <a:cxn ang="0">
                  <a:pos x="567" y="216"/>
                </a:cxn>
                <a:cxn ang="0">
                  <a:pos x="593" y="145"/>
                </a:cxn>
                <a:cxn ang="0">
                  <a:pos x="560" y="59"/>
                </a:cxn>
                <a:cxn ang="0">
                  <a:pos x="467" y="8"/>
                </a:cxn>
                <a:cxn ang="0">
                  <a:pos x="330" y="8"/>
                </a:cxn>
                <a:cxn ang="0">
                  <a:pos x="222" y="59"/>
                </a:cxn>
                <a:cxn ang="0">
                  <a:pos x="159" y="137"/>
                </a:cxn>
                <a:cxn ang="0">
                  <a:pos x="133" y="216"/>
                </a:cxn>
                <a:cxn ang="0">
                  <a:pos x="137" y="299"/>
                </a:cxn>
                <a:cxn ang="0">
                  <a:pos x="181" y="365"/>
                </a:cxn>
                <a:cxn ang="0">
                  <a:pos x="241" y="401"/>
                </a:cxn>
                <a:cxn ang="0">
                  <a:pos x="296" y="417"/>
                </a:cxn>
                <a:cxn ang="0">
                  <a:pos x="374" y="436"/>
                </a:cxn>
                <a:cxn ang="0">
                  <a:pos x="438" y="475"/>
                </a:cxn>
                <a:cxn ang="0">
                  <a:pos x="463" y="546"/>
                </a:cxn>
                <a:cxn ang="0">
                  <a:pos x="452" y="593"/>
                </a:cxn>
                <a:cxn ang="0">
                  <a:pos x="419" y="656"/>
                </a:cxn>
                <a:cxn ang="0">
                  <a:pos x="348" y="707"/>
                </a:cxn>
                <a:cxn ang="0">
                  <a:pos x="233" y="731"/>
                </a:cxn>
                <a:cxn ang="0">
                  <a:pos x="185" y="727"/>
                </a:cxn>
                <a:cxn ang="0">
                  <a:pos x="107" y="703"/>
                </a:cxn>
                <a:cxn ang="0">
                  <a:pos x="48" y="641"/>
                </a:cxn>
                <a:cxn ang="0">
                  <a:pos x="111" y="629"/>
                </a:cxn>
                <a:cxn ang="0">
                  <a:pos x="144" y="582"/>
                </a:cxn>
                <a:cxn ang="0">
                  <a:pos x="144" y="519"/>
                </a:cxn>
                <a:cxn ang="0">
                  <a:pos x="92" y="491"/>
                </a:cxn>
                <a:cxn ang="0">
                  <a:pos x="40" y="511"/>
                </a:cxn>
                <a:cxn ang="0">
                  <a:pos x="7" y="562"/>
                </a:cxn>
                <a:cxn ang="0">
                  <a:pos x="11" y="660"/>
                </a:cxn>
                <a:cxn ang="0">
                  <a:pos x="89" y="739"/>
                </a:cxn>
                <a:cxn ang="0">
                  <a:pos x="230" y="770"/>
                </a:cxn>
                <a:cxn ang="0">
                  <a:pos x="374" y="743"/>
                </a:cxn>
                <a:cxn ang="0">
                  <a:pos x="471" y="676"/>
                </a:cxn>
                <a:cxn ang="0">
                  <a:pos x="527" y="593"/>
                </a:cxn>
                <a:cxn ang="0">
                  <a:pos x="553" y="519"/>
                </a:cxn>
                <a:cxn ang="0">
                  <a:pos x="549" y="444"/>
                </a:cxn>
                <a:cxn ang="0">
                  <a:pos x="519" y="381"/>
                </a:cxn>
                <a:cxn ang="0">
                  <a:pos x="460" y="326"/>
                </a:cxn>
                <a:cxn ang="0">
                  <a:pos x="345" y="291"/>
                </a:cxn>
                <a:cxn ang="0">
                  <a:pos x="259" y="263"/>
                </a:cxn>
                <a:cxn ang="0">
                  <a:pos x="226" y="224"/>
                </a:cxn>
                <a:cxn ang="0">
                  <a:pos x="226" y="165"/>
                </a:cxn>
                <a:cxn ang="0">
                  <a:pos x="248" y="110"/>
                </a:cxn>
                <a:cxn ang="0">
                  <a:pos x="304" y="59"/>
                </a:cxn>
                <a:cxn ang="0">
                  <a:pos x="400" y="35"/>
                </a:cxn>
                <a:cxn ang="0">
                  <a:pos x="463" y="43"/>
                </a:cxn>
                <a:cxn ang="0">
                  <a:pos x="527" y="82"/>
                </a:cxn>
              </a:cxnLst>
              <a:rect l="0" t="0" r="r" b="b"/>
              <a:pathLst>
                <a:path w="593" h="770">
                  <a:moveTo>
                    <a:pt x="545" y="114"/>
                  </a:moveTo>
                  <a:lnTo>
                    <a:pt x="515" y="122"/>
                  </a:lnTo>
                  <a:lnTo>
                    <a:pt x="489" y="141"/>
                  </a:lnTo>
                  <a:lnTo>
                    <a:pt x="475" y="165"/>
                  </a:lnTo>
                  <a:lnTo>
                    <a:pt x="467" y="193"/>
                  </a:lnTo>
                  <a:lnTo>
                    <a:pt x="467" y="200"/>
                  </a:lnTo>
                  <a:lnTo>
                    <a:pt x="471" y="212"/>
                  </a:lnTo>
                  <a:lnTo>
                    <a:pt x="478" y="220"/>
                  </a:lnTo>
                  <a:lnTo>
                    <a:pt x="482" y="228"/>
                  </a:lnTo>
                  <a:lnTo>
                    <a:pt x="493" y="236"/>
                  </a:lnTo>
                  <a:lnTo>
                    <a:pt x="504" y="240"/>
                  </a:lnTo>
                  <a:lnTo>
                    <a:pt x="519" y="240"/>
                  </a:lnTo>
                  <a:lnTo>
                    <a:pt x="545" y="236"/>
                  </a:lnTo>
                  <a:lnTo>
                    <a:pt x="567" y="216"/>
                  </a:lnTo>
                  <a:lnTo>
                    <a:pt x="586" y="189"/>
                  </a:lnTo>
                  <a:lnTo>
                    <a:pt x="593" y="145"/>
                  </a:lnTo>
                  <a:lnTo>
                    <a:pt x="586" y="102"/>
                  </a:lnTo>
                  <a:lnTo>
                    <a:pt x="560" y="59"/>
                  </a:lnTo>
                  <a:lnTo>
                    <a:pt x="523" y="27"/>
                  </a:lnTo>
                  <a:lnTo>
                    <a:pt x="467" y="8"/>
                  </a:lnTo>
                  <a:lnTo>
                    <a:pt x="400" y="0"/>
                  </a:lnTo>
                  <a:lnTo>
                    <a:pt x="330" y="8"/>
                  </a:lnTo>
                  <a:lnTo>
                    <a:pt x="271" y="27"/>
                  </a:lnTo>
                  <a:lnTo>
                    <a:pt x="222" y="59"/>
                  </a:lnTo>
                  <a:lnTo>
                    <a:pt x="185" y="94"/>
                  </a:lnTo>
                  <a:lnTo>
                    <a:pt x="159" y="137"/>
                  </a:lnTo>
                  <a:lnTo>
                    <a:pt x="141" y="177"/>
                  </a:lnTo>
                  <a:lnTo>
                    <a:pt x="133" y="216"/>
                  </a:lnTo>
                  <a:lnTo>
                    <a:pt x="129" y="248"/>
                  </a:lnTo>
                  <a:lnTo>
                    <a:pt x="137" y="299"/>
                  </a:lnTo>
                  <a:lnTo>
                    <a:pt x="155" y="338"/>
                  </a:lnTo>
                  <a:lnTo>
                    <a:pt x="181" y="365"/>
                  </a:lnTo>
                  <a:lnTo>
                    <a:pt x="211" y="385"/>
                  </a:lnTo>
                  <a:lnTo>
                    <a:pt x="241" y="401"/>
                  </a:lnTo>
                  <a:lnTo>
                    <a:pt x="271" y="409"/>
                  </a:lnTo>
                  <a:lnTo>
                    <a:pt x="296" y="417"/>
                  </a:lnTo>
                  <a:lnTo>
                    <a:pt x="337" y="424"/>
                  </a:lnTo>
                  <a:lnTo>
                    <a:pt x="374" y="436"/>
                  </a:lnTo>
                  <a:lnTo>
                    <a:pt x="412" y="452"/>
                  </a:lnTo>
                  <a:lnTo>
                    <a:pt x="438" y="475"/>
                  </a:lnTo>
                  <a:lnTo>
                    <a:pt x="456" y="503"/>
                  </a:lnTo>
                  <a:lnTo>
                    <a:pt x="463" y="546"/>
                  </a:lnTo>
                  <a:lnTo>
                    <a:pt x="460" y="566"/>
                  </a:lnTo>
                  <a:lnTo>
                    <a:pt x="452" y="593"/>
                  </a:lnTo>
                  <a:lnTo>
                    <a:pt x="441" y="625"/>
                  </a:lnTo>
                  <a:lnTo>
                    <a:pt x="419" y="656"/>
                  </a:lnTo>
                  <a:lnTo>
                    <a:pt x="389" y="684"/>
                  </a:lnTo>
                  <a:lnTo>
                    <a:pt x="348" y="707"/>
                  </a:lnTo>
                  <a:lnTo>
                    <a:pt x="296" y="727"/>
                  </a:lnTo>
                  <a:lnTo>
                    <a:pt x="233" y="731"/>
                  </a:lnTo>
                  <a:lnTo>
                    <a:pt x="215" y="731"/>
                  </a:lnTo>
                  <a:lnTo>
                    <a:pt x="185" y="727"/>
                  </a:lnTo>
                  <a:lnTo>
                    <a:pt x="148" y="719"/>
                  </a:lnTo>
                  <a:lnTo>
                    <a:pt x="107" y="703"/>
                  </a:lnTo>
                  <a:lnTo>
                    <a:pt x="74" y="680"/>
                  </a:lnTo>
                  <a:lnTo>
                    <a:pt x="48" y="641"/>
                  </a:lnTo>
                  <a:lnTo>
                    <a:pt x="81" y="641"/>
                  </a:lnTo>
                  <a:lnTo>
                    <a:pt x="111" y="629"/>
                  </a:lnTo>
                  <a:lnTo>
                    <a:pt x="133" y="605"/>
                  </a:lnTo>
                  <a:lnTo>
                    <a:pt x="144" y="582"/>
                  </a:lnTo>
                  <a:lnTo>
                    <a:pt x="152" y="550"/>
                  </a:lnTo>
                  <a:lnTo>
                    <a:pt x="144" y="519"/>
                  </a:lnTo>
                  <a:lnTo>
                    <a:pt x="122" y="499"/>
                  </a:lnTo>
                  <a:lnTo>
                    <a:pt x="92" y="491"/>
                  </a:lnTo>
                  <a:lnTo>
                    <a:pt x="66" y="495"/>
                  </a:lnTo>
                  <a:lnTo>
                    <a:pt x="40" y="511"/>
                  </a:lnTo>
                  <a:lnTo>
                    <a:pt x="22" y="530"/>
                  </a:lnTo>
                  <a:lnTo>
                    <a:pt x="7" y="562"/>
                  </a:lnTo>
                  <a:lnTo>
                    <a:pt x="0" y="605"/>
                  </a:lnTo>
                  <a:lnTo>
                    <a:pt x="11" y="660"/>
                  </a:lnTo>
                  <a:lnTo>
                    <a:pt x="40" y="703"/>
                  </a:lnTo>
                  <a:lnTo>
                    <a:pt x="89" y="739"/>
                  </a:lnTo>
                  <a:lnTo>
                    <a:pt x="155" y="762"/>
                  </a:lnTo>
                  <a:lnTo>
                    <a:pt x="230" y="770"/>
                  </a:lnTo>
                  <a:lnTo>
                    <a:pt x="311" y="762"/>
                  </a:lnTo>
                  <a:lnTo>
                    <a:pt x="374" y="743"/>
                  </a:lnTo>
                  <a:lnTo>
                    <a:pt x="430" y="715"/>
                  </a:lnTo>
                  <a:lnTo>
                    <a:pt x="471" y="676"/>
                  </a:lnTo>
                  <a:lnTo>
                    <a:pt x="504" y="637"/>
                  </a:lnTo>
                  <a:lnTo>
                    <a:pt x="527" y="593"/>
                  </a:lnTo>
                  <a:lnTo>
                    <a:pt x="541" y="554"/>
                  </a:lnTo>
                  <a:lnTo>
                    <a:pt x="553" y="519"/>
                  </a:lnTo>
                  <a:lnTo>
                    <a:pt x="553" y="487"/>
                  </a:lnTo>
                  <a:lnTo>
                    <a:pt x="549" y="444"/>
                  </a:lnTo>
                  <a:lnTo>
                    <a:pt x="538" y="409"/>
                  </a:lnTo>
                  <a:lnTo>
                    <a:pt x="519" y="381"/>
                  </a:lnTo>
                  <a:lnTo>
                    <a:pt x="504" y="361"/>
                  </a:lnTo>
                  <a:lnTo>
                    <a:pt x="460" y="326"/>
                  </a:lnTo>
                  <a:lnTo>
                    <a:pt x="408" y="306"/>
                  </a:lnTo>
                  <a:lnTo>
                    <a:pt x="345" y="291"/>
                  </a:lnTo>
                  <a:lnTo>
                    <a:pt x="285" y="275"/>
                  </a:lnTo>
                  <a:lnTo>
                    <a:pt x="259" y="263"/>
                  </a:lnTo>
                  <a:lnTo>
                    <a:pt x="241" y="248"/>
                  </a:lnTo>
                  <a:lnTo>
                    <a:pt x="226" y="224"/>
                  </a:lnTo>
                  <a:lnTo>
                    <a:pt x="222" y="189"/>
                  </a:lnTo>
                  <a:lnTo>
                    <a:pt x="226" y="165"/>
                  </a:lnTo>
                  <a:lnTo>
                    <a:pt x="233" y="137"/>
                  </a:lnTo>
                  <a:lnTo>
                    <a:pt x="248" y="110"/>
                  </a:lnTo>
                  <a:lnTo>
                    <a:pt x="271" y="82"/>
                  </a:lnTo>
                  <a:lnTo>
                    <a:pt x="304" y="59"/>
                  </a:lnTo>
                  <a:lnTo>
                    <a:pt x="348" y="43"/>
                  </a:lnTo>
                  <a:lnTo>
                    <a:pt x="400" y="35"/>
                  </a:lnTo>
                  <a:lnTo>
                    <a:pt x="430" y="39"/>
                  </a:lnTo>
                  <a:lnTo>
                    <a:pt x="463" y="43"/>
                  </a:lnTo>
                  <a:lnTo>
                    <a:pt x="497" y="59"/>
                  </a:lnTo>
                  <a:lnTo>
                    <a:pt x="527" y="82"/>
                  </a:lnTo>
                  <a:lnTo>
                    <a:pt x="545" y="11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3105" y="2127"/>
              <a:ext cx="371" cy="1698"/>
            </a:xfrm>
            <a:custGeom>
              <a:avLst/>
              <a:gdLst/>
              <a:ahLst/>
              <a:cxnLst>
                <a:cxn ang="0">
                  <a:pos x="371" y="849"/>
                </a:cxn>
                <a:cxn ang="0">
                  <a:pos x="368" y="763"/>
                </a:cxn>
                <a:cxn ang="0">
                  <a:pos x="360" y="660"/>
                </a:cxn>
                <a:cxn ang="0">
                  <a:pos x="342" y="550"/>
                </a:cxn>
                <a:cxn ang="0">
                  <a:pos x="312" y="433"/>
                </a:cxn>
                <a:cxn ang="0">
                  <a:pos x="264" y="319"/>
                </a:cxn>
                <a:cxn ang="0">
                  <a:pos x="219" y="236"/>
                </a:cxn>
                <a:cxn ang="0">
                  <a:pos x="175" y="165"/>
                </a:cxn>
                <a:cxn ang="0">
                  <a:pos x="130" y="106"/>
                </a:cxn>
                <a:cxn ang="0">
                  <a:pos x="89" y="59"/>
                </a:cxn>
                <a:cxn ang="0">
                  <a:pos x="56" y="24"/>
                </a:cxn>
                <a:cxn ang="0">
                  <a:pos x="30" y="4"/>
                </a:cxn>
                <a:cxn ang="0">
                  <a:pos x="15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24"/>
                </a:cxn>
                <a:cxn ang="0">
                  <a:pos x="30" y="55"/>
                </a:cxn>
                <a:cxn ang="0">
                  <a:pos x="104" y="146"/>
                </a:cxn>
                <a:cxn ang="0">
                  <a:pos x="163" y="256"/>
                </a:cxn>
                <a:cxn ang="0">
                  <a:pos x="212" y="381"/>
                </a:cxn>
                <a:cxn ang="0">
                  <a:pos x="249" y="523"/>
                </a:cxn>
                <a:cxn ang="0">
                  <a:pos x="271" y="676"/>
                </a:cxn>
                <a:cxn ang="0">
                  <a:pos x="278" y="849"/>
                </a:cxn>
                <a:cxn ang="0">
                  <a:pos x="275" y="975"/>
                </a:cxn>
                <a:cxn ang="0">
                  <a:pos x="264" y="1097"/>
                </a:cxn>
                <a:cxn ang="0">
                  <a:pos x="238" y="1219"/>
                </a:cxn>
                <a:cxn ang="0">
                  <a:pos x="204" y="1336"/>
                </a:cxn>
                <a:cxn ang="0">
                  <a:pos x="160" y="1450"/>
                </a:cxn>
                <a:cxn ang="0">
                  <a:pos x="97" y="1557"/>
                </a:cxn>
                <a:cxn ang="0">
                  <a:pos x="19" y="1651"/>
                </a:cxn>
                <a:cxn ang="0">
                  <a:pos x="4" y="1667"/>
                </a:cxn>
                <a:cxn ang="0">
                  <a:pos x="0" y="1675"/>
                </a:cxn>
                <a:cxn ang="0">
                  <a:pos x="0" y="1690"/>
                </a:cxn>
                <a:cxn ang="0">
                  <a:pos x="8" y="1698"/>
                </a:cxn>
                <a:cxn ang="0">
                  <a:pos x="15" y="1698"/>
                </a:cxn>
                <a:cxn ang="0">
                  <a:pos x="30" y="1690"/>
                </a:cxn>
                <a:cxn ang="0">
                  <a:pos x="56" y="1671"/>
                </a:cxn>
                <a:cxn ang="0">
                  <a:pos x="93" y="1635"/>
                </a:cxn>
                <a:cxn ang="0">
                  <a:pos x="134" y="1588"/>
                </a:cxn>
                <a:cxn ang="0">
                  <a:pos x="182" y="1529"/>
                </a:cxn>
                <a:cxn ang="0">
                  <a:pos x="226" y="1454"/>
                </a:cxn>
                <a:cxn ang="0">
                  <a:pos x="271" y="1368"/>
                </a:cxn>
                <a:cxn ang="0">
                  <a:pos x="319" y="1226"/>
                </a:cxn>
                <a:cxn ang="0">
                  <a:pos x="353" y="1093"/>
                </a:cxn>
                <a:cxn ang="0">
                  <a:pos x="368" y="963"/>
                </a:cxn>
                <a:cxn ang="0">
                  <a:pos x="371" y="849"/>
                </a:cxn>
              </a:cxnLst>
              <a:rect l="0" t="0" r="r" b="b"/>
              <a:pathLst>
                <a:path w="371" h="1698">
                  <a:moveTo>
                    <a:pt x="371" y="849"/>
                  </a:moveTo>
                  <a:lnTo>
                    <a:pt x="368" y="763"/>
                  </a:lnTo>
                  <a:lnTo>
                    <a:pt x="360" y="660"/>
                  </a:lnTo>
                  <a:lnTo>
                    <a:pt x="342" y="550"/>
                  </a:lnTo>
                  <a:lnTo>
                    <a:pt x="312" y="433"/>
                  </a:lnTo>
                  <a:lnTo>
                    <a:pt x="264" y="319"/>
                  </a:lnTo>
                  <a:lnTo>
                    <a:pt x="219" y="236"/>
                  </a:lnTo>
                  <a:lnTo>
                    <a:pt x="175" y="165"/>
                  </a:lnTo>
                  <a:lnTo>
                    <a:pt x="130" y="106"/>
                  </a:lnTo>
                  <a:lnTo>
                    <a:pt x="89" y="59"/>
                  </a:lnTo>
                  <a:lnTo>
                    <a:pt x="56" y="24"/>
                  </a:lnTo>
                  <a:lnTo>
                    <a:pt x="30" y="4"/>
                  </a:lnTo>
                  <a:lnTo>
                    <a:pt x="15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30" y="55"/>
                  </a:lnTo>
                  <a:lnTo>
                    <a:pt x="104" y="146"/>
                  </a:lnTo>
                  <a:lnTo>
                    <a:pt x="163" y="256"/>
                  </a:lnTo>
                  <a:lnTo>
                    <a:pt x="212" y="381"/>
                  </a:lnTo>
                  <a:lnTo>
                    <a:pt x="249" y="523"/>
                  </a:lnTo>
                  <a:lnTo>
                    <a:pt x="271" y="676"/>
                  </a:lnTo>
                  <a:lnTo>
                    <a:pt x="278" y="849"/>
                  </a:lnTo>
                  <a:lnTo>
                    <a:pt x="275" y="975"/>
                  </a:lnTo>
                  <a:lnTo>
                    <a:pt x="264" y="1097"/>
                  </a:lnTo>
                  <a:lnTo>
                    <a:pt x="238" y="1219"/>
                  </a:lnTo>
                  <a:lnTo>
                    <a:pt x="204" y="1336"/>
                  </a:lnTo>
                  <a:lnTo>
                    <a:pt x="160" y="1450"/>
                  </a:lnTo>
                  <a:lnTo>
                    <a:pt x="97" y="1557"/>
                  </a:lnTo>
                  <a:lnTo>
                    <a:pt x="19" y="1651"/>
                  </a:lnTo>
                  <a:lnTo>
                    <a:pt x="4" y="1667"/>
                  </a:lnTo>
                  <a:lnTo>
                    <a:pt x="0" y="1675"/>
                  </a:lnTo>
                  <a:lnTo>
                    <a:pt x="0" y="1690"/>
                  </a:lnTo>
                  <a:lnTo>
                    <a:pt x="8" y="1698"/>
                  </a:lnTo>
                  <a:lnTo>
                    <a:pt x="15" y="1698"/>
                  </a:lnTo>
                  <a:lnTo>
                    <a:pt x="30" y="1690"/>
                  </a:lnTo>
                  <a:lnTo>
                    <a:pt x="56" y="1671"/>
                  </a:lnTo>
                  <a:lnTo>
                    <a:pt x="93" y="1635"/>
                  </a:lnTo>
                  <a:lnTo>
                    <a:pt x="134" y="1588"/>
                  </a:lnTo>
                  <a:lnTo>
                    <a:pt x="182" y="1529"/>
                  </a:lnTo>
                  <a:lnTo>
                    <a:pt x="226" y="1454"/>
                  </a:lnTo>
                  <a:lnTo>
                    <a:pt x="271" y="1368"/>
                  </a:lnTo>
                  <a:lnTo>
                    <a:pt x="319" y="1226"/>
                  </a:lnTo>
                  <a:lnTo>
                    <a:pt x="353" y="1093"/>
                  </a:lnTo>
                  <a:lnTo>
                    <a:pt x="368" y="963"/>
                  </a:lnTo>
                  <a:lnTo>
                    <a:pt x="371" y="8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7" name="Freeform 10"/>
            <p:cNvSpPr>
              <a:spLocks noEditPoints="1"/>
            </p:cNvSpPr>
            <p:nvPr/>
          </p:nvSpPr>
          <p:spPr bwMode="auto">
            <a:xfrm>
              <a:off x="4170" y="2776"/>
              <a:ext cx="1069" cy="397"/>
            </a:xfrm>
            <a:custGeom>
              <a:avLst/>
              <a:gdLst/>
              <a:ahLst/>
              <a:cxnLst>
                <a:cxn ang="0">
                  <a:pos x="1013" y="70"/>
                </a:cxn>
                <a:cxn ang="0">
                  <a:pos x="1032" y="70"/>
                </a:cxn>
                <a:cxn ang="0">
                  <a:pos x="1043" y="67"/>
                </a:cxn>
                <a:cxn ang="0">
                  <a:pos x="1051" y="67"/>
                </a:cxn>
                <a:cxn ang="0">
                  <a:pos x="1058" y="59"/>
                </a:cxn>
                <a:cxn ang="0">
                  <a:pos x="1065" y="55"/>
                </a:cxn>
                <a:cxn ang="0">
                  <a:pos x="1069" y="47"/>
                </a:cxn>
                <a:cxn ang="0">
                  <a:pos x="1069" y="23"/>
                </a:cxn>
                <a:cxn ang="0">
                  <a:pos x="1065" y="15"/>
                </a:cxn>
                <a:cxn ang="0">
                  <a:pos x="1058" y="8"/>
                </a:cxn>
                <a:cxn ang="0">
                  <a:pos x="1051" y="4"/>
                </a:cxn>
                <a:cxn ang="0">
                  <a:pos x="1043" y="4"/>
                </a:cxn>
                <a:cxn ang="0">
                  <a:pos x="1032" y="0"/>
                </a:cxn>
                <a:cxn ang="0">
                  <a:pos x="37" y="0"/>
                </a:cxn>
                <a:cxn ang="0">
                  <a:pos x="26" y="4"/>
                </a:cxn>
                <a:cxn ang="0">
                  <a:pos x="19" y="4"/>
                </a:cxn>
                <a:cxn ang="0">
                  <a:pos x="11" y="8"/>
                </a:cxn>
                <a:cxn ang="0">
                  <a:pos x="4" y="23"/>
                </a:cxn>
                <a:cxn ang="0">
                  <a:pos x="0" y="35"/>
                </a:cxn>
                <a:cxn ang="0">
                  <a:pos x="0" y="47"/>
                </a:cxn>
                <a:cxn ang="0">
                  <a:pos x="11" y="59"/>
                </a:cxn>
                <a:cxn ang="0">
                  <a:pos x="26" y="67"/>
                </a:cxn>
                <a:cxn ang="0">
                  <a:pos x="37" y="67"/>
                </a:cxn>
                <a:cxn ang="0">
                  <a:pos x="45" y="70"/>
                </a:cxn>
                <a:cxn ang="0">
                  <a:pos x="56" y="70"/>
                </a:cxn>
                <a:cxn ang="0">
                  <a:pos x="1013" y="70"/>
                </a:cxn>
                <a:cxn ang="0">
                  <a:pos x="1017" y="397"/>
                </a:cxn>
                <a:cxn ang="0">
                  <a:pos x="1043" y="397"/>
                </a:cxn>
                <a:cxn ang="0">
                  <a:pos x="1065" y="385"/>
                </a:cxn>
                <a:cxn ang="0">
                  <a:pos x="1069" y="377"/>
                </a:cxn>
                <a:cxn ang="0">
                  <a:pos x="1069" y="353"/>
                </a:cxn>
                <a:cxn ang="0">
                  <a:pos x="1065" y="346"/>
                </a:cxn>
                <a:cxn ang="0">
                  <a:pos x="1058" y="338"/>
                </a:cxn>
                <a:cxn ang="0">
                  <a:pos x="1051" y="334"/>
                </a:cxn>
                <a:cxn ang="0">
                  <a:pos x="1043" y="334"/>
                </a:cxn>
                <a:cxn ang="0">
                  <a:pos x="1032" y="330"/>
                </a:cxn>
                <a:cxn ang="0">
                  <a:pos x="37" y="330"/>
                </a:cxn>
                <a:cxn ang="0">
                  <a:pos x="26" y="334"/>
                </a:cxn>
                <a:cxn ang="0">
                  <a:pos x="19" y="334"/>
                </a:cxn>
                <a:cxn ang="0">
                  <a:pos x="11" y="338"/>
                </a:cxn>
                <a:cxn ang="0">
                  <a:pos x="4" y="353"/>
                </a:cxn>
                <a:cxn ang="0">
                  <a:pos x="0" y="365"/>
                </a:cxn>
                <a:cxn ang="0">
                  <a:pos x="0" y="377"/>
                </a:cxn>
                <a:cxn ang="0">
                  <a:pos x="11" y="389"/>
                </a:cxn>
                <a:cxn ang="0">
                  <a:pos x="26" y="397"/>
                </a:cxn>
                <a:cxn ang="0">
                  <a:pos x="56" y="397"/>
                </a:cxn>
                <a:cxn ang="0">
                  <a:pos x="1017" y="397"/>
                </a:cxn>
              </a:cxnLst>
              <a:rect l="0" t="0" r="r" b="b"/>
              <a:pathLst>
                <a:path w="1069" h="397">
                  <a:moveTo>
                    <a:pt x="1013" y="70"/>
                  </a:moveTo>
                  <a:lnTo>
                    <a:pt x="1032" y="70"/>
                  </a:lnTo>
                  <a:lnTo>
                    <a:pt x="1043" y="67"/>
                  </a:lnTo>
                  <a:lnTo>
                    <a:pt x="1051" y="67"/>
                  </a:lnTo>
                  <a:lnTo>
                    <a:pt x="1058" y="59"/>
                  </a:lnTo>
                  <a:lnTo>
                    <a:pt x="1065" y="55"/>
                  </a:lnTo>
                  <a:lnTo>
                    <a:pt x="1069" y="47"/>
                  </a:lnTo>
                  <a:lnTo>
                    <a:pt x="1069" y="23"/>
                  </a:lnTo>
                  <a:lnTo>
                    <a:pt x="1065" y="15"/>
                  </a:lnTo>
                  <a:lnTo>
                    <a:pt x="1058" y="8"/>
                  </a:lnTo>
                  <a:lnTo>
                    <a:pt x="1051" y="4"/>
                  </a:lnTo>
                  <a:lnTo>
                    <a:pt x="1043" y="4"/>
                  </a:lnTo>
                  <a:lnTo>
                    <a:pt x="1032" y="0"/>
                  </a:lnTo>
                  <a:lnTo>
                    <a:pt x="37" y="0"/>
                  </a:lnTo>
                  <a:lnTo>
                    <a:pt x="26" y="4"/>
                  </a:lnTo>
                  <a:lnTo>
                    <a:pt x="19" y="4"/>
                  </a:lnTo>
                  <a:lnTo>
                    <a:pt x="11" y="8"/>
                  </a:lnTo>
                  <a:lnTo>
                    <a:pt x="4" y="23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11" y="59"/>
                  </a:lnTo>
                  <a:lnTo>
                    <a:pt x="26" y="67"/>
                  </a:lnTo>
                  <a:lnTo>
                    <a:pt x="37" y="67"/>
                  </a:lnTo>
                  <a:lnTo>
                    <a:pt x="45" y="70"/>
                  </a:lnTo>
                  <a:lnTo>
                    <a:pt x="56" y="70"/>
                  </a:lnTo>
                  <a:lnTo>
                    <a:pt x="1013" y="70"/>
                  </a:lnTo>
                  <a:close/>
                  <a:moveTo>
                    <a:pt x="1017" y="397"/>
                  </a:moveTo>
                  <a:lnTo>
                    <a:pt x="1043" y="397"/>
                  </a:lnTo>
                  <a:lnTo>
                    <a:pt x="1065" y="385"/>
                  </a:lnTo>
                  <a:lnTo>
                    <a:pt x="1069" y="377"/>
                  </a:lnTo>
                  <a:lnTo>
                    <a:pt x="1069" y="353"/>
                  </a:lnTo>
                  <a:lnTo>
                    <a:pt x="1065" y="346"/>
                  </a:lnTo>
                  <a:lnTo>
                    <a:pt x="1058" y="338"/>
                  </a:lnTo>
                  <a:lnTo>
                    <a:pt x="1051" y="334"/>
                  </a:lnTo>
                  <a:lnTo>
                    <a:pt x="1043" y="334"/>
                  </a:lnTo>
                  <a:lnTo>
                    <a:pt x="1032" y="330"/>
                  </a:lnTo>
                  <a:lnTo>
                    <a:pt x="37" y="330"/>
                  </a:lnTo>
                  <a:lnTo>
                    <a:pt x="26" y="334"/>
                  </a:lnTo>
                  <a:lnTo>
                    <a:pt x="19" y="334"/>
                  </a:lnTo>
                  <a:lnTo>
                    <a:pt x="11" y="338"/>
                  </a:lnTo>
                  <a:lnTo>
                    <a:pt x="4" y="353"/>
                  </a:lnTo>
                  <a:lnTo>
                    <a:pt x="0" y="365"/>
                  </a:lnTo>
                  <a:lnTo>
                    <a:pt x="0" y="377"/>
                  </a:lnTo>
                  <a:lnTo>
                    <a:pt x="11" y="389"/>
                  </a:lnTo>
                  <a:lnTo>
                    <a:pt x="26" y="397"/>
                  </a:lnTo>
                  <a:lnTo>
                    <a:pt x="56" y="397"/>
                  </a:lnTo>
                  <a:lnTo>
                    <a:pt x="1017" y="39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auto">
            <a:xfrm>
              <a:off x="5837" y="2221"/>
              <a:ext cx="764" cy="1199"/>
            </a:xfrm>
            <a:custGeom>
              <a:avLst/>
              <a:gdLst/>
              <a:ahLst/>
              <a:cxnLst>
                <a:cxn ang="0">
                  <a:pos x="764" y="12"/>
                </a:cxn>
                <a:cxn ang="0">
                  <a:pos x="760" y="4"/>
                </a:cxn>
                <a:cxn ang="0">
                  <a:pos x="723" y="0"/>
                </a:cxn>
                <a:cxn ang="0">
                  <a:pos x="642" y="8"/>
                </a:cxn>
                <a:cxn ang="0">
                  <a:pos x="564" y="16"/>
                </a:cxn>
                <a:cxn ang="0">
                  <a:pos x="534" y="20"/>
                </a:cxn>
                <a:cxn ang="0">
                  <a:pos x="519" y="40"/>
                </a:cxn>
                <a:cxn ang="0">
                  <a:pos x="527" y="67"/>
                </a:cxn>
                <a:cxn ang="0">
                  <a:pos x="593" y="71"/>
                </a:cxn>
                <a:cxn ang="0">
                  <a:pos x="631" y="83"/>
                </a:cxn>
                <a:cxn ang="0">
                  <a:pos x="631" y="134"/>
                </a:cxn>
                <a:cxn ang="0">
                  <a:pos x="508" y="492"/>
                </a:cxn>
                <a:cxn ang="0">
                  <a:pos x="438" y="437"/>
                </a:cxn>
                <a:cxn ang="0">
                  <a:pos x="319" y="441"/>
                </a:cxn>
                <a:cxn ang="0">
                  <a:pos x="181" y="519"/>
                </a:cxn>
                <a:cxn ang="0">
                  <a:pos x="74" y="661"/>
                </a:cxn>
                <a:cxn ang="0">
                  <a:pos x="11" y="834"/>
                </a:cxn>
                <a:cxn ang="0">
                  <a:pos x="7" y="1003"/>
                </a:cxn>
                <a:cxn ang="0">
                  <a:pos x="59" y="1121"/>
                </a:cxn>
                <a:cxn ang="0">
                  <a:pos x="156" y="1187"/>
                </a:cxn>
                <a:cxn ang="0">
                  <a:pos x="241" y="1195"/>
                </a:cxn>
                <a:cxn ang="0">
                  <a:pos x="319" y="1168"/>
                </a:cxn>
                <a:cxn ang="0">
                  <a:pos x="423" y="1070"/>
                </a:cxn>
                <a:cxn ang="0">
                  <a:pos x="471" y="1160"/>
                </a:cxn>
                <a:cxn ang="0">
                  <a:pos x="567" y="1199"/>
                </a:cxn>
                <a:cxn ang="0">
                  <a:pos x="638" y="1172"/>
                </a:cxn>
                <a:cxn ang="0">
                  <a:pos x="686" y="1105"/>
                </a:cxn>
                <a:cxn ang="0">
                  <a:pos x="716" y="1018"/>
                </a:cxn>
                <a:cxn ang="0">
                  <a:pos x="734" y="948"/>
                </a:cxn>
                <a:cxn ang="0">
                  <a:pos x="727" y="920"/>
                </a:cxn>
                <a:cxn ang="0">
                  <a:pos x="701" y="928"/>
                </a:cxn>
                <a:cxn ang="0">
                  <a:pos x="694" y="952"/>
                </a:cxn>
                <a:cxn ang="0">
                  <a:pos x="664" y="1054"/>
                </a:cxn>
                <a:cxn ang="0">
                  <a:pos x="627" y="1132"/>
                </a:cxn>
                <a:cxn ang="0">
                  <a:pos x="571" y="1160"/>
                </a:cxn>
                <a:cxn ang="0">
                  <a:pos x="538" y="1144"/>
                </a:cxn>
                <a:cxn ang="0">
                  <a:pos x="527" y="1105"/>
                </a:cxn>
                <a:cxn ang="0">
                  <a:pos x="527" y="1050"/>
                </a:cxn>
                <a:cxn ang="0">
                  <a:pos x="534" y="1003"/>
                </a:cxn>
                <a:cxn ang="0">
                  <a:pos x="430" y="979"/>
                </a:cxn>
                <a:cxn ang="0">
                  <a:pos x="426" y="999"/>
                </a:cxn>
                <a:cxn ang="0">
                  <a:pos x="408" y="1030"/>
                </a:cxn>
                <a:cxn ang="0">
                  <a:pos x="348" y="1101"/>
                </a:cxn>
                <a:cxn ang="0">
                  <a:pos x="256" y="1156"/>
                </a:cxn>
                <a:cxn ang="0">
                  <a:pos x="181" y="1152"/>
                </a:cxn>
                <a:cxn ang="0">
                  <a:pos x="137" y="1105"/>
                </a:cxn>
                <a:cxn ang="0">
                  <a:pos x="118" y="1034"/>
                </a:cxn>
                <a:cxn ang="0">
                  <a:pos x="118" y="952"/>
                </a:cxn>
                <a:cxn ang="0">
                  <a:pos x="144" y="814"/>
                </a:cxn>
                <a:cxn ang="0">
                  <a:pos x="185" y="677"/>
                </a:cxn>
                <a:cxn ang="0">
                  <a:pos x="245" y="563"/>
                </a:cxn>
                <a:cxn ang="0">
                  <a:pos x="341" y="476"/>
                </a:cxn>
                <a:cxn ang="0">
                  <a:pos x="430" y="472"/>
                </a:cxn>
                <a:cxn ang="0">
                  <a:pos x="482" y="519"/>
                </a:cxn>
                <a:cxn ang="0">
                  <a:pos x="508" y="582"/>
                </a:cxn>
                <a:cxn ang="0">
                  <a:pos x="516" y="625"/>
                </a:cxn>
                <a:cxn ang="0">
                  <a:pos x="512" y="645"/>
                </a:cxn>
              </a:cxnLst>
              <a:rect l="0" t="0" r="r" b="b"/>
              <a:pathLst>
                <a:path w="764" h="1199">
                  <a:moveTo>
                    <a:pt x="764" y="20"/>
                  </a:moveTo>
                  <a:lnTo>
                    <a:pt x="764" y="12"/>
                  </a:lnTo>
                  <a:lnTo>
                    <a:pt x="760" y="8"/>
                  </a:lnTo>
                  <a:lnTo>
                    <a:pt x="760" y="4"/>
                  </a:lnTo>
                  <a:lnTo>
                    <a:pt x="753" y="0"/>
                  </a:lnTo>
                  <a:lnTo>
                    <a:pt x="723" y="0"/>
                  </a:lnTo>
                  <a:lnTo>
                    <a:pt x="686" y="4"/>
                  </a:lnTo>
                  <a:lnTo>
                    <a:pt x="642" y="8"/>
                  </a:lnTo>
                  <a:lnTo>
                    <a:pt x="601" y="12"/>
                  </a:lnTo>
                  <a:lnTo>
                    <a:pt x="564" y="16"/>
                  </a:lnTo>
                  <a:lnTo>
                    <a:pt x="541" y="20"/>
                  </a:lnTo>
                  <a:lnTo>
                    <a:pt x="534" y="20"/>
                  </a:lnTo>
                  <a:lnTo>
                    <a:pt x="527" y="24"/>
                  </a:lnTo>
                  <a:lnTo>
                    <a:pt x="519" y="40"/>
                  </a:lnTo>
                  <a:lnTo>
                    <a:pt x="519" y="59"/>
                  </a:lnTo>
                  <a:lnTo>
                    <a:pt x="527" y="67"/>
                  </a:lnTo>
                  <a:lnTo>
                    <a:pt x="534" y="71"/>
                  </a:lnTo>
                  <a:lnTo>
                    <a:pt x="593" y="71"/>
                  </a:lnTo>
                  <a:lnTo>
                    <a:pt x="619" y="75"/>
                  </a:lnTo>
                  <a:lnTo>
                    <a:pt x="631" y="83"/>
                  </a:lnTo>
                  <a:lnTo>
                    <a:pt x="638" y="99"/>
                  </a:lnTo>
                  <a:lnTo>
                    <a:pt x="631" y="134"/>
                  </a:lnTo>
                  <a:lnTo>
                    <a:pt x="534" y="535"/>
                  </a:lnTo>
                  <a:lnTo>
                    <a:pt x="508" y="492"/>
                  </a:lnTo>
                  <a:lnTo>
                    <a:pt x="478" y="460"/>
                  </a:lnTo>
                  <a:lnTo>
                    <a:pt x="438" y="437"/>
                  </a:lnTo>
                  <a:lnTo>
                    <a:pt x="389" y="429"/>
                  </a:lnTo>
                  <a:lnTo>
                    <a:pt x="319" y="441"/>
                  </a:lnTo>
                  <a:lnTo>
                    <a:pt x="248" y="472"/>
                  </a:lnTo>
                  <a:lnTo>
                    <a:pt x="181" y="519"/>
                  </a:lnTo>
                  <a:lnTo>
                    <a:pt x="126" y="586"/>
                  </a:lnTo>
                  <a:lnTo>
                    <a:pt x="74" y="661"/>
                  </a:lnTo>
                  <a:lnTo>
                    <a:pt x="33" y="743"/>
                  </a:lnTo>
                  <a:lnTo>
                    <a:pt x="11" y="834"/>
                  </a:lnTo>
                  <a:lnTo>
                    <a:pt x="0" y="928"/>
                  </a:lnTo>
                  <a:lnTo>
                    <a:pt x="7" y="1003"/>
                  </a:lnTo>
                  <a:lnTo>
                    <a:pt x="29" y="1070"/>
                  </a:lnTo>
                  <a:lnTo>
                    <a:pt x="59" y="1121"/>
                  </a:lnTo>
                  <a:lnTo>
                    <a:pt x="104" y="1164"/>
                  </a:lnTo>
                  <a:lnTo>
                    <a:pt x="156" y="1187"/>
                  </a:lnTo>
                  <a:lnTo>
                    <a:pt x="215" y="1199"/>
                  </a:lnTo>
                  <a:lnTo>
                    <a:pt x="241" y="1195"/>
                  </a:lnTo>
                  <a:lnTo>
                    <a:pt x="274" y="1187"/>
                  </a:lnTo>
                  <a:lnTo>
                    <a:pt x="319" y="1168"/>
                  </a:lnTo>
                  <a:lnTo>
                    <a:pt x="367" y="1129"/>
                  </a:lnTo>
                  <a:lnTo>
                    <a:pt x="423" y="1070"/>
                  </a:lnTo>
                  <a:lnTo>
                    <a:pt x="441" y="1121"/>
                  </a:lnTo>
                  <a:lnTo>
                    <a:pt x="471" y="1160"/>
                  </a:lnTo>
                  <a:lnTo>
                    <a:pt x="516" y="1187"/>
                  </a:lnTo>
                  <a:lnTo>
                    <a:pt x="567" y="1199"/>
                  </a:lnTo>
                  <a:lnTo>
                    <a:pt x="608" y="1191"/>
                  </a:lnTo>
                  <a:lnTo>
                    <a:pt x="638" y="1172"/>
                  </a:lnTo>
                  <a:lnTo>
                    <a:pt x="668" y="1144"/>
                  </a:lnTo>
                  <a:lnTo>
                    <a:pt x="686" y="1105"/>
                  </a:lnTo>
                  <a:lnTo>
                    <a:pt x="701" y="1066"/>
                  </a:lnTo>
                  <a:lnTo>
                    <a:pt x="716" y="1018"/>
                  </a:lnTo>
                  <a:lnTo>
                    <a:pt x="727" y="979"/>
                  </a:lnTo>
                  <a:lnTo>
                    <a:pt x="734" y="948"/>
                  </a:lnTo>
                  <a:lnTo>
                    <a:pt x="734" y="928"/>
                  </a:lnTo>
                  <a:lnTo>
                    <a:pt x="727" y="920"/>
                  </a:lnTo>
                  <a:lnTo>
                    <a:pt x="708" y="920"/>
                  </a:lnTo>
                  <a:lnTo>
                    <a:pt x="701" y="928"/>
                  </a:lnTo>
                  <a:lnTo>
                    <a:pt x="697" y="936"/>
                  </a:lnTo>
                  <a:lnTo>
                    <a:pt x="694" y="952"/>
                  </a:lnTo>
                  <a:lnTo>
                    <a:pt x="679" y="1007"/>
                  </a:lnTo>
                  <a:lnTo>
                    <a:pt x="664" y="1054"/>
                  </a:lnTo>
                  <a:lnTo>
                    <a:pt x="649" y="1097"/>
                  </a:lnTo>
                  <a:lnTo>
                    <a:pt x="627" y="1132"/>
                  </a:lnTo>
                  <a:lnTo>
                    <a:pt x="601" y="1152"/>
                  </a:lnTo>
                  <a:lnTo>
                    <a:pt x="571" y="1160"/>
                  </a:lnTo>
                  <a:lnTo>
                    <a:pt x="549" y="1156"/>
                  </a:lnTo>
                  <a:lnTo>
                    <a:pt x="538" y="1144"/>
                  </a:lnTo>
                  <a:lnTo>
                    <a:pt x="530" y="1125"/>
                  </a:lnTo>
                  <a:lnTo>
                    <a:pt x="527" y="1105"/>
                  </a:lnTo>
                  <a:lnTo>
                    <a:pt x="523" y="1081"/>
                  </a:lnTo>
                  <a:lnTo>
                    <a:pt x="527" y="1050"/>
                  </a:lnTo>
                  <a:lnTo>
                    <a:pt x="527" y="1026"/>
                  </a:lnTo>
                  <a:lnTo>
                    <a:pt x="534" y="1003"/>
                  </a:lnTo>
                  <a:lnTo>
                    <a:pt x="764" y="20"/>
                  </a:lnTo>
                  <a:close/>
                  <a:moveTo>
                    <a:pt x="430" y="979"/>
                  </a:moveTo>
                  <a:lnTo>
                    <a:pt x="426" y="991"/>
                  </a:lnTo>
                  <a:lnTo>
                    <a:pt x="426" y="999"/>
                  </a:lnTo>
                  <a:lnTo>
                    <a:pt x="415" y="1022"/>
                  </a:lnTo>
                  <a:lnTo>
                    <a:pt x="408" y="1030"/>
                  </a:lnTo>
                  <a:lnTo>
                    <a:pt x="400" y="1042"/>
                  </a:lnTo>
                  <a:lnTo>
                    <a:pt x="348" y="1101"/>
                  </a:lnTo>
                  <a:lnTo>
                    <a:pt x="300" y="1136"/>
                  </a:lnTo>
                  <a:lnTo>
                    <a:pt x="256" y="1156"/>
                  </a:lnTo>
                  <a:lnTo>
                    <a:pt x="219" y="1160"/>
                  </a:lnTo>
                  <a:lnTo>
                    <a:pt x="181" y="1152"/>
                  </a:lnTo>
                  <a:lnTo>
                    <a:pt x="156" y="1132"/>
                  </a:lnTo>
                  <a:lnTo>
                    <a:pt x="137" y="1105"/>
                  </a:lnTo>
                  <a:lnTo>
                    <a:pt x="122" y="1073"/>
                  </a:lnTo>
                  <a:lnTo>
                    <a:pt x="118" y="1034"/>
                  </a:lnTo>
                  <a:lnTo>
                    <a:pt x="115" y="1003"/>
                  </a:lnTo>
                  <a:lnTo>
                    <a:pt x="118" y="952"/>
                  </a:lnTo>
                  <a:lnTo>
                    <a:pt x="130" y="885"/>
                  </a:lnTo>
                  <a:lnTo>
                    <a:pt x="144" y="814"/>
                  </a:lnTo>
                  <a:lnTo>
                    <a:pt x="163" y="739"/>
                  </a:lnTo>
                  <a:lnTo>
                    <a:pt x="185" y="677"/>
                  </a:lnTo>
                  <a:lnTo>
                    <a:pt x="204" y="629"/>
                  </a:lnTo>
                  <a:lnTo>
                    <a:pt x="245" y="563"/>
                  </a:lnTo>
                  <a:lnTo>
                    <a:pt x="289" y="511"/>
                  </a:lnTo>
                  <a:lnTo>
                    <a:pt x="341" y="476"/>
                  </a:lnTo>
                  <a:lnTo>
                    <a:pt x="389" y="464"/>
                  </a:lnTo>
                  <a:lnTo>
                    <a:pt x="430" y="472"/>
                  </a:lnTo>
                  <a:lnTo>
                    <a:pt x="460" y="492"/>
                  </a:lnTo>
                  <a:lnTo>
                    <a:pt x="482" y="519"/>
                  </a:lnTo>
                  <a:lnTo>
                    <a:pt x="501" y="551"/>
                  </a:lnTo>
                  <a:lnTo>
                    <a:pt x="508" y="582"/>
                  </a:lnTo>
                  <a:lnTo>
                    <a:pt x="516" y="602"/>
                  </a:lnTo>
                  <a:lnTo>
                    <a:pt x="516" y="625"/>
                  </a:lnTo>
                  <a:lnTo>
                    <a:pt x="512" y="633"/>
                  </a:lnTo>
                  <a:lnTo>
                    <a:pt x="512" y="645"/>
                  </a:lnTo>
                  <a:lnTo>
                    <a:pt x="430" y="97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6713" y="2229"/>
              <a:ext cx="456" cy="515"/>
            </a:xfrm>
            <a:custGeom>
              <a:avLst/>
              <a:gdLst/>
              <a:ahLst/>
              <a:cxnLst>
                <a:cxn ang="0">
                  <a:pos x="445" y="173"/>
                </a:cxn>
                <a:cxn ang="0">
                  <a:pos x="456" y="158"/>
                </a:cxn>
                <a:cxn ang="0">
                  <a:pos x="452" y="126"/>
                </a:cxn>
                <a:cxn ang="0">
                  <a:pos x="434" y="110"/>
                </a:cxn>
                <a:cxn ang="0">
                  <a:pos x="397" y="118"/>
                </a:cxn>
                <a:cxn ang="0">
                  <a:pos x="259" y="51"/>
                </a:cxn>
                <a:cxn ang="0">
                  <a:pos x="263" y="28"/>
                </a:cxn>
                <a:cxn ang="0">
                  <a:pos x="248" y="8"/>
                </a:cxn>
                <a:cxn ang="0">
                  <a:pos x="226" y="0"/>
                </a:cxn>
                <a:cxn ang="0">
                  <a:pos x="200" y="16"/>
                </a:cxn>
                <a:cxn ang="0">
                  <a:pos x="192" y="36"/>
                </a:cxn>
                <a:cxn ang="0">
                  <a:pos x="59" y="118"/>
                </a:cxn>
                <a:cxn ang="0">
                  <a:pos x="40" y="110"/>
                </a:cxn>
                <a:cxn ang="0">
                  <a:pos x="11" y="118"/>
                </a:cxn>
                <a:cxn ang="0">
                  <a:pos x="0" y="138"/>
                </a:cxn>
                <a:cxn ang="0">
                  <a:pos x="3" y="165"/>
                </a:cxn>
                <a:cxn ang="0">
                  <a:pos x="25" y="181"/>
                </a:cxn>
                <a:cxn ang="0">
                  <a:pos x="25" y="334"/>
                </a:cxn>
                <a:cxn ang="0">
                  <a:pos x="3" y="350"/>
                </a:cxn>
                <a:cxn ang="0">
                  <a:pos x="0" y="378"/>
                </a:cxn>
                <a:cxn ang="0">
                  <a:pos x="11" y="397"/>
                </a:cxn>
                <a:cxn ang="0">
                  <a:pos x="44" y="405"/>
                </a:cxn>
                <a:cxn ang="0">
                  <a:pos x="211" y="287"/>
                </a:cxn>
                <a:cxn ang="0">
                  <a:pos x="192" y="492"/>
                </a:cxn>
                <a:cxn ang="0">
                  <a:pos x="204" y="507"/>
                </a:cxn>
                <a:cxn ang="0">
                  <a:pos x="241" y="511"/>
                </a:cxn>
                <a:cxn ang="0">
                  <a:pos x="256" y="500"/>
                </a:cxn>
                <a:cxn ang="0">
                  <a:pos x="263" y="480"/>
                </a:cxn>
                <a:cxn ang="0">
                  <a:pos x="259" y="441"/>
                </a:cxn>
                <a:cxn ang="0">
                  <a:pos x="248" y="327"/>
                </a:cxn>
                <a:cxn ang="0">
                  <a:pos x="244" y="287"/>
                </a:cxn>
                <a:cxn ang="0">
                  <a:pos x="393" y="393"/>
                </a:cxn>
                <a:cxn ang="0">
                  <a:pos x="411" y="405"/>
                </a:cxn>
                <a:cxn ang="0">
                  <a:pos x="445" y="397"/>
                </a:cxn>
                <a:cxn ang="0">
                  <a:pos x="456" y="378"/>
                </a:cxn>
                <a:cxn ang="0">
                  <a:pos x="452" y="346"/>
                </a:cxn>
                <a:cxn ang="0">
                  <a:pos x="434" y="334"/>
                </a:cxn>
                <a:cxn ang="0">
                  <a:pos x="430" y="181"/>
                </a:cxn>
              </a:cxnLst>
              <a:rect l="0" t="0" r="r" b="b"/>
              <a:pathLst>
                <a:path w="456" h="515">
                  <a:moveTo>
                    <a:pt x="430" y="181"/>
                  </a:moveTo>
                  <a:lnTo>
                    <a:pt x="445" y="173"/>
                  </a:lnTo>
                  <a:lnTo>
                    <a:pt x="452" y="165"/>
                  </a:lnTo>
                  <a:lnTo>
                    <a:pt x="456" y="158"/>
                  </a:lnTo>
                  <a:lnTo>
                    <a:pt x="456" y="138"/>
                  </a:lnTo>
                  <a:lnTo>
                    <a:pt x="452" y="126"/>
                  </a:lnTo>
                  <a:lnTo>
                    <a:pt x="445" y="118"/>
                  </a:lnTo>
                  <a:lnTo>
                    <a:pt x="434" y="110"/>
                  </a:lnTo>
                  <a:lnTo>
                    <a:pt x="411" y="110"/>
                  </a:lnTo>
                  <a:lnTo>
                    <a:pt x="397" y="118"/>
                  </a:lnTo>
                  <a:lnTo>
                    <a:pt x="244" y="228"/>
                  </a:lnTo>
                  <a:lnTo>
                    <a:pt x="259" y="51"/>
                  </a:lnTo>
                  <a:lnTo>
                    <a:pt x="263" y="36"/>
                  </a:lnTo>
                  <a:lnTo>
                    <a:pt x="263" y="28"/>
                  </a:lnTo>
                  <a:lnTo>
                    <a:pt x="256" y="16"/>
                  </a:lnTo>
                  <a:lnTo>
                    <a:pt x="248" y="8"/>
                  </a:lnTo>
                  <a:lnTo>
                    <a:pt x="241" y="4"/>
                  </a:lnTo>
                  <a:lnTo>
                    <a:pt x="226" y="0"/>
                  </a:lnTo>
                  <a:lnTo>
                    <a:pt x="204" y="8"/>
                  </a:lnTo>
                  <a:lnTo>
                    <a:pt x="200" y="16"/>
                  </a:lnTo>
                  <a:lnTo>
                    <a:pt x="192" y="24"/>
                  </a:lnTo>
                  <a:lnTo>
                    <a:pt x="192" y="36"/>
                  </a:lnTo>
                  <a:lnTo>
                    <a:pt x="211" y="228"/>
                  </a:lnTo>
                  <a:lnTo>
                    <a:pt x="59" y="118"/>
                  </a:lnTo>
                  <a:lnTo>
                    <a:pt x="48" y="114"/>
                  </a:lnTo>
                  <a:lnTo>
                    <a:pt x="40" y="110"/>
                  </a:lnTo>
                  <a:lnTo>
                    <a:pt x="22" y="110"/>
                  </a:lnTo>
                  <a:lnTo>
                    <a:pt x="11" y="118"/>
                  </a:lnTo>
                  <a:lnTo>
                    <a:pt x="3" y="126"/>
                  </a:lnTo>
                  <a:lnTo>
                    <a:pt x="0" y="138"/>
                  </a:lnTo>
                  <a:lnTo>
                    <a:pt x="0" y="158"/>
                  </a:lnTo>
                  <a:lnTo>
                    <a:pt x="3" y="165"/>
                  </a:lnTo>
                  <a:lnTo>
                    <a:pt x="11" y="173"/>
                  </a:lnTo>
                  <a:lnTo>
                    <a:pt x="25" y="181"/>
                  </a:lnTo>
                  <a:lnTo>
                    <a:pt x="192" y="256"/>
                  </a:lnTo>
                  <a:lnTo>
                    <a:pt x="25" y="334"/>
                  </a:lnTo>
                  <a:lnTo>
                    <a:pt x="11" y="342"/>
                  </a:lnTo>
                  <a:lnTo>
                    <a:pt x="3" y="350"/>
                  </a:lnTo>
                  <a:lnTo>
                    <a:pt x="0" y="358"/>
                  </a:lnTo>
                  <a:lnTo>
                    <a:pt x="0" y="378"/>
                  </a:lnTo>
                  <a:lnTo>
                    <a:pt x="3" y="389"/>
                  </a:lnTo>
                  <a:lnTo>
                    <a:pt x="11" y="397"/>
                  </a:lnTo>
                  <a:lnTo>
                    <a:pt x="22" y="405"/>
                  </a:lnTo>
                  <a:lnTo>
                    <a:pt x="44" y="405"/>
                  </a:lnTo>
                  <a:lnTo>
                    <a:pt x="55" y="393"/>
                  </a:lnTo>
                  <a:lnTo>
                    <a:pt x="211" y="287"/>
                  </a:lnTo>
                  <a:lnTo>
                    <a:pt x="192" y="480"/>
                  </a:lnTo>
                  <a:lnTo>
                    <a:pt x="192" y="492"/>
                  </a:lnTo>
                  <a:lnTo>
                    <a:pt x="200" y="500"/>
                  </a:lnTo>
                  <a:lnTo>
                    <a:pt x="204" y="507"/>
                  </a:lnTo>
                  <a:lnTo>
                    <a:pt x="226" y="515"/>
                  </a:lnTo>
                  <a:lnTo>
                    <a:pt x="241" y="511"/>
                  </a:lnTo>
                  <a:lnTo>
                    <a:pt x="248" y="507"/>
                  </a:lnTo>
                  <a:lnTo>
                    <a:pt x="256" y="500"/>
                  </a:lnTo>
                  <a:lnTo>
                    <a:pt x="259" y="492"/>
                  </a:lnTo>
                  <a:lnTo>
                    <a:pt x="263" y="480"/>
                  </a:lnTo>
                  <a:lnTo>
                    <a:pt x="263" y="468"/>
                  </a:lnTo>
                  <a:lnTo>
                    <a:pt x="259" y="441"/>
                  </a:lnTo>
                  <a:lnTo>
                    <a:pt x="252" y="362"/>
                  </a:lnTo>
                  <a:lnTo>
                    <a:pt x="248" y="327"/>
                  </a:lnTo>
                  <a:lnTo>
                    <a:pt x="244" y="299"/>
                  </a:lnTo>
                  <a:lnTo>
                    <a:pt x="244" y="287"/>
                  </a:lnTo>
                  <a:lnTo>
                    <a:pt x="282" y="315"/>
                  </a:lnTo>
                  <a:lnTo>
                    <a:pt x="393" y="393"/>
                  </a:lnTo>
                  <a:lnTo>
                    <a:pt x="408" y="401"/>
                  </a:lnTo>
                  <a:lnTo>
                    <a:pt x="411" y="405"/>
                  </a:lnTo>
                  <a:lnTo>
                    <a:pt x="423" y="405"/>
                  </a:lnTo>
                  <a:lnTo>
                    <a:pt x="445" y="397"/>
                  </a:lnTo>
                  <a:lnTo>
                    <a:pt x="452" y="389"/>
                  </a:lnTo>
                  <a:lnTo>
                    <a:pt x="456" y="378"/>
                  </a:lnTo>
                  <a:lnTo>
                    <a:pt x="456" y="354"/>
                  </a:lnTo>
                  <a:lnTo>
                    <a:pt x="452" y="346"/>
                  </a:lnTo>
                  <a:lnTo>
                    <a:pt x="437" y="338"/>
                  </a:lnTo>
                  <a:lnTo>
                    <a:pt x="434" y="334"/>
                  </a:lnTo>
                  <a:lnTo>
                    <a:pt x="263" y="260"/>
                  </a:lnTo>
                  <a:lnTo>
                    <a:pt x="430" y="18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7510" y="2127"/>
              <a:ext cx="372" cy="1698"/>
            </a:xfrm>
            <a:custGeom>
              <a:avLst/>
              <a:gdLst/>
              <a:ahLst/>
              <a:cxnLst>
                <a:cxn ang="0">
                  <a:pos x="372" y="1682"/>
                </a:cxn>
                <a:cxn ang="0">
                  <a:pos x="372" y="1675"/>
                </a:cxn>
                <a:cxn ang="0">
                  <a:pos x="368" y="1671"/>
                </a:cxn>
                <a:cxn ang="0">
                  <a:pos x="364" y="1663"/>
                </a:cxn>
                <a:cxn ang="0">
                  <a:pos x="346" y="1643"/>
                </a:cxn>
                <a:cxn ang="0">
                  <a:pos x="279" y="1557"/>
                </a:cxn>
                <a:cxn ang="0">
                  <a:pos x="219" y="1466"/>
                </a:cxn>
                <a:cxn ang="0">
                  <a:pos x="179" y="1368"/>
                </a:cxn>
                <a:cxn ang="0">
                  <a:pos x="145" y="1262"/>
                </a:cxn>
                <a:cxn ang="0">
                  <a:pos x="119" y="1160"/>
                </a:cxn>
                <a:cxn ang="0">
                  <a:pos x="104" y="1053"/>
                </a:cxn>
                <a:cxn ang="0">
                  <a:pos x="97" y="947"/>
                </a:cxn>
                <a:cxn ang="0">
                  <a:pos x="93" y="849"/>
                </a:cxn>
                <a:cxn ang="0">
                  <a:pos x="97" y="723"/>
                </a:cxn>
                <a:cxn ang="0">
                  <a:pos x="108" y="598"/>
                </a:cxn>
                <a:cxn ang="0">
                  <a:pos x="134" y="476"/>
                </a:cxn>
                <a:cxn ang="0">
                  <a:pos x="167" y="358"/>
                </a:cxn>
                <a:cxn ang="0">
                  <a:pos x="212" y="244"/>
                </a:cxn>
                <a:cxn ang="0">
                  <a:pos x="275" y="142"/>
                </a:cxn>
                <a:cxn ang="0">
                  <a:pos x="353" y="43"/>
                </a:cxn>
                <a:cxn ang="0">
                  <a:pos x="372" y="24"/>
                </a:cxn>
                <a:cxn ang="0">
                  <a:pos x="372" y="8"/>
                </a:cxn>
                <a:cxn ang="0">
                  <a:pos x="364" y="0"/>
                </a:cxn>
                <a:cxn ang="0">
                  <a:pos x="357" y="0"/>
                </a:cxn>
                <a:cxn ang="0">
                  <a:pos x="342" y="8"/>
                </a:cxn>
                <a:cxn ang="0">
                  <a:pos x="316" y="28"/>
                </a:cxn>
                <a:cxn ang="0">
                  <a:pos x="279" y="63"/>
                </a:cxn>
                <a:cxn ang="0">
                  <a:pos x="238" y="110"/>
                </a:cxn>
                <a:cxn ang="0">
                  <a:pos x="190" y="169"/>
                </a:cxn>
                <a:cxn ang="0">
                  <a:pos x="145" y="244"/>
                </a:cxn>
                <a:cxn ang="0">
                  <a:pos x="101" y="330"/>
                </a:cxn>
                <a:cxn ang="0">
                  <a:pos x="49" y="472"/>
                </a:cxn>
                <a:cxn ang="0">
                  <a:pos x="19" y="605"/>
                </a:cxn>
                <a:cxn ang="0">
                  <a:pos x="4" y="735"/>
                </a:cxn>
                <a:cxn ang="0">
                  <a:pos x="0" y="849"/>
                </a:cxn>
                <a:cxn ang="0">
                  <a:pos x="4" y="936"/>
                </a:cxn>
                <a:cxn ang="0">
                  <a:pos x="12" y="1038"/>
                </a:cxn>
                <a:cxn ang="0">
                  <a:pos x="30" y="1148"/>
                </a:cxn>
                <a:cxn ang="0">
                  <a:pos x="60" y="1262"/>
                </a:cxn>
                <a:cxn ang="0">
                  <a:pos x="104" y="1380"/>
                </a:cxn>
                <a:cxn ang="0">
                  <a:pos x="149" y="1462"/>
                </a:cxn>
                <a:cxn ang="0">
                  <a:pos x="193" y="1533"/>
                </a:cxn>
                <a:cxn ang="0">
                  <a:pos x="238" y="1592"/>
                </a:cxn>
                <a:cxn ang="0">
                  <a:pos x="282" y="1639"/>
                </a:cxn>
                <a:cxn ang="0">
                  <a:pos x="316" y="1671"/>
                </a:cxn>
                <a:cxn ang="0">
                  <a:pos x="342" y="1690"/>
                </a:cxn>
                <a:cxn ang="0">
                  <a:pos x="357" y="1698"/>
                </a:cxn>
                <a:cxn ang="0">
                  <a:pos x="364" y="1698"/>
                </a:cxn>
                <a:cxn ang="0">
                  <a:pos x="372" y="1690"/>
                </a:cxn>
                <a:cxn ang="0">
                  <a:pos x="372" y="1682"/>
                </a:cxn>
              </a:cxnLst>
              <a:rect l="0" t="0" r="r" b="b"/>
              <a:pathLst>
                <a:path w="372" h="1698">
                  <a:moveTo>
                    <a:pt x="372" y="1682"/>
                  </a:moveTo>
                  <a:lnTo>
                    <a:pt x="372" y="1675"/>
                  </a:lnTo>
                  <a:lnTo>
                    <a:pt x="368" y="1671"/>
                  </a:lnTo>
                  <a:lnTo>
                    <a:pt x="364" y="1663"/>
                  </a:lnTo>
                  <a:lnTo>
                    <a:pt x="346" y="1643"/>
                  </a:lnTo>
                  <a:lnTo>
                    <a:pt x="279" y="1557"/>
                  </a:lnTo>
                  <a:lnTo>
                    <a:pt x="219" y="1466"/>
                  </a:lnTo>
                  <a:lnTo>
                    <a:pt x="179" y="1368"/>
                  </a:lnTo>
                  <a:lnTo>
                    <a:pt x="145" y="1262"/>
                  </a:lnTo>
                  <a:lnTo>
                    <a:pt x="119" y="1160"/>
                  </a:lnTo>
                  <a:lnTo>
                    <a:pt x="104" y="1053"/>
                  </a:lnTo>
                  <a:lnTo>
                    <a:pt x="97" y="947"/>
                  </a:lnTo>
                  <a:lnTo>
                    <a:pt x="93" y="849"/>
                  </a:lnTo>
                  <a:lnTo>
                    <a:pt x="97" y="723"/>
                  </a:lnTo>
                  <a:lnTo>
                    <a:pt x="108" y="598"/>
                  </a:lnTo>
                  <a:lnTo>
                    <a:pt x="134" y="476"/>
                  </a:lnTo>
                  <a:lnTo>
                    <a:pt x="167" y="358"/>
                  </a:lnTo>
                  <a:lnTo>
                    <a:pt x="212" y="244"/>
                  </a:lnTo>
                  <a:lnTo>
                    <a:pt x="275" y="142"/>
                  </a:lnTo>
                  <a:lnTo>
                    <a:pt x="353" y="43"/>
                  </a:lnTo>
                  <a:lnTo>
                    <a:pt x="372" y="24"/>
                  </a:lnTo>
                  <a:lnTo>
                    <a:pt x="372" y="8"/>
                  </a:lnTo>
                  <a:lnTo>
                    <a:pt x="364" y="0"/>
                  </a:lnTo>
                  <a:lnTo>
                    <a:pt x="357" y="0"/>
                  </a:lnTo>
                  <a:lnTo>
                    <a:pt x="342" y="8"/>
                  </a:lnTo>
                  <a:lnTo>
                    <a:pt x="316" y="28"/>
                  </a:lnTo>
                  <a:lnTo>
                    <a:pt x="279" y="63"/>
                  </a:lnTo>
                  <a:lnTo>
                    <a:pt x="238" y="110"/>
                  </a:lnTo>
                  <a:lnTo>
                    <a:pt x="190" y="169"/>
                  </a:lnTo>
                  <a:lnTo>
                    <a:pt x="145" y="244"/>
                  </a:lnTo>
                  <a:lnTo>
                    <a:pt x="101" y="330"/>
                  </a:lnTo>
                  <a:lnTo>
                    <a:pt x="49" y="472"/>
                  </a:lnTo>
                  <a:lnTo>
                    <a:pt x="19" y="605"/>
                  </a:lnTo>
                  <a:lnTo>
                    <a:pt x="4" y="735"/>
                  </a:lnTo>
                  <a:lnTo>
                    <a:pt x="0" y="849"/>
                  </a:lnTo>
                  <a:lnTo>
                    <a:pt x="4" y="936"/>
                  </a:lnTo>
                  <a:lnTo>
                    <a:pt x="12" y="1038"/>
                  </a:lnTo>
                  <a:lnTo>
                    <a:pt x="30" y="1148"/>
                  </a:lnTo>
                  <a:lnTo>
                    <a:pt x="60" y="1262"/>
                  </a:lnTo>
                  <a:lnTo>
                    <a:pt x="104" y="1380"/>
                  </a:lnTo>
                  <a:lnTo>
                    <a:pt x="149" y="1462"/>
                  </a:lnTo>
                  <a:lnTo>
                    <a:pt x="193" y="1533"/>
                  </a:lnTo>
                  <a:lnTo>
                    <a:pt x="238" y="1592"/>
                  </a:lnTo>
                  <a:lnTo>
                    <a:pt x="282" y="1639"/>
                  </a:lnTo>
                  <a:lnTo>
                    <a:pt x="316" y="1671"/>
                  </a:lnTo>
                  <a:lnTo>
                    <a:pt x="342" y="1690"/>
                  </a:lnTo>
                  <a:lnTo>
                    <a:pt x="357" y="1698"/>
                  </a:lnTo>
                  <a:lnTo>
                    <a:pt x="364" y="1698"/>
                  </a:lnTo>
                  <a:lnTo>
                    <a:pt x="372" y="1690"/>
                  </a:lnTo>
                  <a:lnTo>
                    <a:pt x="372" y="168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8056" y="2650"/>
              <a:ext cx="594" cy="770"/>
            </a:xfrm>
            <a:custGeom>
              <a:avLst/>
              <a:gdLst/>
              <a:ahLst/>
              <a:cxnLst>
                <a:cxn ang="0">
                  <a:pos x="516" y="122"/>
                </a:cxn>
                <a:cxn ang="0">
                  <a:pos x="475" y="165"/>
                </a:cxn>
                <a:cxn ang="0">
                  <a:pos x="468" y="200"/>
                </a:cxn>
                <a:cxn ang="0">
                  <a:pos x="479" y="220"/>
                </a:cxn>
                <a:cxn ang="0">
                  <a:pos x="494" y="236"/>
                </a:cxn>
                <a:cxn ang="0">
                  <a:pos x="520" y="240"/>
                </a:cxn>
                <a:cxn ang="0">
                  <a:pos x="568" y="216"/>
                </a:cxn>
                <a:cxn ang="0">
                  <a:pos x="594" y="145"/>
                </a:cxn>
                <a:cxn ang="0">
                  <a:pos x="560" y="59"/>
                </a:cxn>
                <a:cxn ang="0">
                  <a:pos x="468" y="8"/>
                </a:cxn>
                <a:cxn ang="0">
                  <a:pos x="330" y="8"/>
                </a:cxn>
                <a:cxn ang="0">
                  <a:pos x="223" y="59"/>
                </a:cxn>
                <a:cxn ang="0">
                  <a:pos x="160" y="137"/>
                </a:cxn>
                <a:cxn ang="0">
                  <a:pos x="134" y="216"/>
                </a:cxn>
                <a:cxn ang="0">
                  <a:pos x="137" y="299"/>
                </a:cxn>
                <a:cxn ang="0">
                  <a:pos x="182" y="365"/>
                </a:cxn>
                <a:cxn ang="0">
                  <a:pos x="241" y="401"/>
                </a:cxn>
                <a:cxn ang="0">
                  <a:pos x="297" y="417"/>
                </a:cxn>
                <a:cxn ang="0">
                  <a:pos x="375" y="436"/>
                </a:cxn>
                <a:cxn ang="0">
                  <a:pos x="438" y="475"/>
                </a:cxn>
                <a:cxn ang="0">
                  <a:pos x="464" y="546"/>
                </a:cxn>
                <a:cxn ang="0">
                  <a:pos x="453" y="593"/>
                </a:cxn>
                <a:cxn ang="0">
                  <a:pos x="419" y="656"/>
                </a:cxn>
                <a:cxn ang="0">
                  <a:pos x="349" y="707"/>
                </a:cxn>
                <a:cxn ang="0">
                  <a:pos x="234" y="731"/>
                </a:cxn>
                <a:cxn ang="0">
                  <a:pos x="186" y="727"/>
                </a:cxn>
                <a:cxn ang="0">
                  <a:pos x="108" y="703"/>
                </a:cxn>
                <a:cxn ang="0">
                  <a:pos x="48" y="641"/>
                </a:cxn>
                <a:cxn ang="0">
                  <a:pos x="111" y="629"/>
                </a:cxn>
                <a:cxn ang="0">
                  <a:pos x="145" y="582"/>
                </a:cxn>
                <a:cxn ang="0">
                  <a:pos x="145" y="519"/>
                </a:cxn>
                <a:cxn ang="0">
                  <a:pos x="93" y="491"/>
                </a:cxn>
                <a:cxn ang="0">
                  <a:pos x="41" y="511"/>
                </a:cxn>
                <a:cxn ang="0">
                  <a:pos x="7" y="562"/>
                </a:cxn>
                <a:cxn ang="0">
                  <a:pos x="11" y="660"/>
                </a:cxn>
                <a:cxn ang="0">
                  <a:pos x="89" y="739"/>
                </a:cxn>
                <a:cxn ang="0">
                  <a:pos x="230" y="770"/>
                </a:cxn>
                <a:cxn ang="0">
                  <a:pos x="375" y="743"/>
                </a:cxn>
                <a:cxn ang="0">
                  <a:pos x="471" y="676"/>
                </a:cxn>
                <a:cxn ang="0">
                  <a:pos x="527" y="593"/>
                </a:cxn>
                <a:cxn ang="0">
                  <a:pos x="553" y="519"/>
                </a:cxn>
                <a:cxn ang="0">
                  <a:pos x="549" y="444"/>
                </a:cxn>
                <a:cxn ang="0">
                  <a:pos x="520" y="381"/>
                </a:cxn>
                <a:cxn ang="0">
                  <a:pos x="460" y="326"/>
                </a:cxn>
                <a:cxn ang="0">
                  <a:pos x="345" y="291"/>
                </a:cxn>
                <a:cxn ang="0">
                  <a:pos x="260" y="263"/>
                </a:cxn>
                <a:cxn ang="0">
                  <a:pos x="226" y="224"/>
                </a:cxn>
                <a:cxn ang="0">
                  <a:pos x="226" y="165"/>
                </a:cxn>
                <a:cxn ang="0">
                  <a:pos x="249" y="110"/>
                </a:cxn>
                <a:cxn ang="0">
                  <a:pos x="304" y="59"/>
                </a:cxn>
                <a:cxn ang="0">
                  <a:pos x="401" y="35"/>
                </a:cxn>
                <a:cxn ang="0">
                  <a:pos x="464" y="43"/>
                </a:cxn>
                <a:cxn ang="0">
                  <a:pos x="527" y="82"/>
                </a:cxn>
              </a:cxnLst>
              <a:rect l="0" t="0" r="r" b="b"/>
              <a:pathLst>
                <a:path w="594" h="770">
                  <a:moveTo>
                    <a:pt x="546" y="114"/>
                  </a:moveTo>
                  <a:lnTo>
                    <a:pt x="516" y="122"/>
                  </a:lnTo>
                  <a:lnTo>
                    <a:pt x="490" y="141"/>
                  </a:lnTo>
                  <a:lnTo>
                    <a:pt x="475" y="165"/>
                  </a:lnTo>
                  <a:lnTo>
                    <a:pt x="468" y="193"/>
                  </a:lnTo>
                  <a:lnTo>
                    <a:pt x="468" y="200"/>
                  </a:lnTo>
                  <a:lnTo>
                    <a:pt x="471" y="212"/>
                  </a:lnTo>
                  <a:lnTo>
                    <a:pt x="479" y="220"/>
                  </a:lnTo>
                  <a:lnTo>
                    <a:pt x="482" y="228"/>
                  </a:lnTo>
                  <a:lnTo>
                    <a:pt x="494" y="236"/>
                  </a:lnTo>
                  <a:lnTo>
                    <a:pt x="505" y="240"/>
                  </a:lnTo>
                  <a:lnTo>
                    <a:pt x="520" y="240"/>
                  </a:lnTo>
                  <a:lnTo>
                    <a:pt x="546" y="236"/>
                  </a:lnTo>
                  <a:lnTo>
                    <a:pt x="568" y="216"/>
                  </a:lnTo>
                  <a:lnTo>
                    <a:pt x="586" y="189"/>
                  </a:lnTo>
                  <a:lnTo>
                    <a:pt x="594" y="145"/>
                  </a:lnTo>
                  <a:lnTo>
                    <a:pt x="586" y="102"/>
                  </a:lnTo>
                  <a:lnTo>
                    <a:pt x="560" y="59"/>
                  </a:lnTo>
                  <a:lnTo>
                    <a:pt x="523" y="27"/>
                  </a:lnTo>
                  <a:lnTo>
                    <a:pt x="468" y="8"/>
                  </a:lnTo>
                  <a:lnTo>
                    <a:pt x="401" y="0"/>
                  </a:lnTo>
                  <a:lnTo>
                    <a:pt x="330" y="8"/>
                  </a:lnTo>
                  <a:lnTo>
                    <a:pt x="271" y="27"/>
                  </a:lnTo>
                  <a:lnTo>
                    <a:pt x="223" y="59"/>
                  </a:lnTo>
                  <a:lnTo>
                    <a:pt x="186" y="94"/>
                  </a:lnTo>
                  <a:lnTo>
                    <a:pt x="160" y="137"/>
                  </a:lnTo>
                  <a:lnTo>
                    <a:pt x="141" y="177"/>
                  </a:lnTo>
                  <a:lnTo>
                    <a:pt x="134" y="216"/>
                  </a:lnTo>
                  <a:lnTo>
                    <a:pt x="130" y="248"/>
                  </a:lnTo>
                  <a:lnTo>
                    <a:pt x="137" y="299"/>
                  </a:lnTo>
                  <a:lnTo>
                    <a:pt x="156" y="338"/>
                  </a:lnTo>
                  <a:lnTo>
                    <a:pt x="182" y="365"/>
                  </a:lnTo>
                  <a:lnTo>
                    <a:pt x="211" y="385"/>
                  </a:lnTo>
                  <a:lnTo>
                    <a:pt x="241" y="401"/>
                  </a:lnTo>
                  <a:lnTo>
                    <a:pt x="271" y="409"/>
                  </a:lnTo>
                  <a:lnTo>
                    <a:pt x="297" y="417"/>
                  </a:lnTo>
                  <a:lnTo>
                    <a:pt x="338" y="424"/>
                  </a:lnTo>
                  <a:lnTo>
                    <a:pt x="375" y="436"/>
                  </a:lnTo>
                  <a:lnTo>
                    <a:pt x="412" y="452"/>
                  </a:lnTo>
                  <a:lnTo>
                    <a:pt x="438" y="475"/>
                  </a:lnTo>
                  <a:lnTo>
                    <a:pt x="456" y="503"/>
                  </a:lnTo>
                  <a:lnTo>
                    <a:pt x="464" y="546"/>
                  </a:lnTo>
                  <a:lnTo>
                    <a:pt x="460" y="566"/>
                  </a:lnTo>
                  <a:lnTo>
                    <a:pt x="453" y="593"/>
                  </a:lnTo>
                  <a:lnTo>
                    <a:pt x="442" y="625"/>
                  </a:lnTo>
                  <a:lnTo>
                    <a:pt x="419" y="656"/>
                  </a:lnTo>
                  <a:lnTo>
                    <a:pt x="390" y="684"/>
                  </a:lnTo>
                  <a:lnTo>
                    <a:pt x="349" y="707"/>
                  </a:lnTo>
                  <a:lnTo>
                    <a:pt x="297" y="727"/>
                  </a:lnTo>
                  <a:lnTo>
                    <a:pt x="234" y="731"/>
                  </a:lnTo>
                  <a:lnTo>
                    <a:pt x="215" y="731"/>
                  </a:lnTo>
                  <a:lnTo>
                    <a:pt x="186" y="727"/>
                  </a:lnTo>
                  <a:lnTo>
                    <a:pt x="148" y="719"/>
                  </a:lnTo>
                  <a:lnTo>
                    <a:pt x="108" y="703"/>
                  </a:lnTo>
                  <a:lnTo>
                    <a:pt x="74" y="680"/>
                  </a:lnTo>
                  <a:lnTo>
                    <a:pt x="48" y="641"/>
                  </a:lnTo>
                  <a:lnTo>
                    <a:pt x="82" y="641"/>
                  </a:lnTo>
                  <a:lnTo>
                    <a:pt x="111" y="629"/>
                  </a:lnTo>
                  <a:lnTo>
                    <a:pt x="134" y="605"/>
                  </a:lnTo>
                  <a:lnTo>
                    <a:pt x="145" y="582"/>
                  </a:lnTo>
                  <a:lnTo>
                    <a:pt x="152" y="550"/>
                  </a:lnTo>
                  <a:lnTo>
                    <a:pt x="145" y="519"/>
                  </a:lnTo>
                  <a:lnTo>
                    <a:pt x="122" y="499"/>
                  </a:lnTo>
                  <a:lnTo>
                    <a:pt x="93" y="491"/>
                  </a:lnTo>
                  <a:lnTo>
                    <a:pt x="67" y="495"/>
                  </a:lnTo>
                  <a:lnTo>
                    <a:pt x="41" y="511"/>
                  </a:lnTo>
                  <a:lnTo>
                    <a:pt x="22" y="530"/>
                  </a:lnTo>
                  <a:lnTo>
                    <a:pt x="7" y="562"/>
                  </a:lnTo>
                  <a:lnTo>
                    <a:pt x="0" y="605"/>
                  </a:lnTo>
                  <a:lnTo>
                    <a:pt x="11" y="660"/>
                  </a:lnTo>
                  <a:lnTo>
                    <a:pt x="41" y="703"/>
                  </a:lnTo>
                  <a:lnTo>
                    <a:pt x="89" y="739"/>
                  </a:lnTo>
                  <a:lnTo>
                    <a:pt x="156" y="762"/>
                  </a:lnTo>
                  <a:lnTo>
                    <a:pt x="230" y="770"/>
                  </a:lnTo>
                  <a:lnTo>
                    <a:pt x="312" y="762"/>
                  </a:lnTo>
                  <a:lnTo>
                    <a:pt x="375" y="743"/>
                  </a:lnTo>
                  <a:lnTo>
                    <a:pt x="430" y="715"/>
                  </a:lnTo>
                  <a:lnTo>
                    <a:pt x="471" y="676"/>
                  </a:lnTo>
                  <a:lnTo>
                    <a:pt x="505" y="637"/>
                  </a:lnTo>
                  <a:lnTo>
                    <a:pt x="527" y="593"/>
                  </a:lnTo>
                  <a:lnTo>
                    <a:pt x="542" y="554"/>
                  </a:lnTo>
                  <a:lnTo>
                    <a:pt x="553" y="519"/>
                  </a:lnTo>
                  <a:lnTo>
                    <a:pt x="553" y="487"/>
                  </a:lnTo>
                  <a:lnTo>
                    <a:pt x="549" y="444"/>
                  </a:lnTo>
                  <a:lnTo>
                    <a:pt x="538" y="409"/>
                  </a:lnTo>
                  <a:lnTo>
                    <a:pt x="520" y="381"/>
                  </a:lnTo>
                  <a:lnTo>
                    <a:pt x="505" y="361"/>
                  </a:lnTo>
                  <a:lnTo>
                    <a:pt x="460" y="326"/>
                  </a:lnTo>
                  <a:lnTo>
                    <a:pt x="408" y="306"/>
                  </a:lnTo>
                  <a:lnTo>
                    <a:pt x="345" y="291"/>
                  </a:lnTo>
                  <a:lnTo>
                    <a:pt x="286" y="275"/>
                  </a:lnTo>
                  <a:lnTo>
                    <a:pt x="260" y="263"/>
                  </a:lnTo>
                  <a:lnTo>
                    <a:pt x="241" y="248"/>
                  </a:lnTo>
                  <a:lnTo>
                    <a:pt x="226" y="224"/>
                  </a:lnTo>
                  <a:lnTo>
                    <a:pt x="223" y="189"/>
                  </a:lnTo>
                  <a:lnTo>
                    <a:pt x="226" y="165"/>
                  </a:lnTo>
                  <a:lnTo>
                    <a:pt x="234" y="137"/>
                  </a:lnTo>
                  <a:lnTo>
                    <a:pt x="249" y="110"/>
                  </a:lnTo>
                  <a:lnTo>
                    <a:pt x="271" y="82"/>
                  </a:lnTo>
                  <a:lnTo>
                    <a:pt x="304" y="59"/>
                  </a:lnTo>
                  <a:lnTo>
                    <a:pt x="349" y="43"/>
                  </a:lnTo>
                  <a:lnTo>
                    <a:pt x="401" y="35"/>
                  </a:lnTo>
                  <a:lnTo>
                    <a:pt x="430" y="39"/>
                  </a:lnTo>
                  <a:lnTo>
                    <a:pt x="464" y="43"/>
                  </a:lnTo>
                  <a:lnTo>
                    <a:pt x="497" y="59"/>
                  </a:lnTo>
                  <a:lnTo>
                    <a:pt x="527" y="82"/>
                  </a:lnTo>
                  <a:lnTo>
                    <a:pt x="546" y="11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8820" y="2127"/>
              <a:ext cx="372" cy="1698"/>
            </a:xfrm>
            <a:custGeom>
              <a:avLst/>
              <a:gdLst/>
              <a:ahLst/>
              <a:cxnLst>
                <a:cxn ang="0">
                  <a:pos x="372" y="849"/>
                </a:cxn>
                <a:cxn ang="0">
                  <a:pos x="368" y="763"/>
                </a:cxn>
                <a:cxn ang="0">
                  <a:pos x="360" y="660"/>
                </a:cxn>
                <a:cxn ang="0">
                  <a:pos x="342" y="550"/>
                </a:cxn>
                <a:cxn ang="0">
                  <a:pos x="312" y="433"/>
                </a:cxn>
                <a:cxn ang="0">
                  <a:pos x="264" y="319"/>
                </a:cxn>
                <a:cxn ang="0">
                  <a:pos x="219" y="236"/>
                </a:cxn>
                <a:cxn ang="0">
                  <a:pos x="175" y="165"/>
                </a:cxn>
                <a:cxn ang="0">
                  <a:pos x="130" y="106"/>
                </a:cxn>
                <a:cxn ang="0">
                  <a:pos x="90" y="59"/>
                </a:cxn>
                <a:cxn ang="0">
                  <a:pos x="56" y="24"/>
                </a:cxn>
                <a:cxn ang="0">
                  <a:pos x="30" y="4"/>
                </a:cxn>
                <a:cxn ang="0">
                  <a:pos x="15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24"/>
                </a:cxn>
                <a:cxn ang="0">
                  <a:pos x="30" y="55"/>
                </a:cxn>
                <a:cxn ang="0">
                  <a:pos x="104" y="146"/>
                </a:cxn>
                <a:cxn ang="0">
                  <a:pos x="164" y="256"/>
                </a:cxn>
                <a:cxn ang="0">
                  <a:pos x="212" y="381"/>
                </a:cxn>
                <a:cxn ang="0">
                  <a:pos x="249" y="523"/>
                </a:cxn>
                <a:cxn ang="0">
                  <a:pos x="271" y="676"/>
                </a:cxn>
                <a:cxn ang="0">
                  <a:pos x="279" y="849"/>
                </a:cxn>
                <a:cxn ang="0">
                  <a:pos x="275" y="975"/>
                </a:cxn>
                <a:cxn ang="0">
                  <a:pos x="264" y="1097"/>
                </a:cxn>
                <a:cxn ang="0">
                  <a:pos x="238" y="1219"/>
                </a:cxn>
                <a:cxn ang="0">
                  <a:pos x="205" y="1336"/>
                </a:cxn>
                <a:cxn ang="0">
                  <a:pos x="160" y="1450"/>
                </a:cxn>
                <a:cxn ang="0">
                  <a:pos x="97" y="1557"/>
                </a:cxn>
                <a:cxn ang="0">
                  <a:pos x="19" y="1651"/>
                </a:cxn>
                <a:cxn ang="0">
                  <a:pos x="4" y="1667"/>
                </a:cxn>
                <a:cxn ang="0">
                  <a:pos x="0" y="1675"/>
                </a:cxn>
                <a:cxn ang="0">
                  <a:pos x="0" y="1690"/>
                </a:cxn>
                <a:cxn ang="0">
                  <a:pos x="8" y="1698"/>
                </a:cxn>
                <a:cxn ang="0">
                  <a:pos x="15" y="1698"/>
                </a:cxn>
                <a:cxn ang="0">
                  <a:pos x="30" y="1690"/>
                </a:cxn>
                <a:cxn ang="0">
                  <a:pos x="56" y="1671"/>
                </a:cxn>
                <a:cxn ang="0">
                  <a:pos x="93" y="1635"/>
                </a:cxn>
                <a:cxn ang="0">
                  <a:pos x="134" y="1588"/>
                </a:cxn>
                <a:cxn ang="0">
                  <a:pos x="182" y="1529"/>
                </a:cxn>
                <a:cxn ang="0">
                  <a:pos x="227" y="1454"/>
                </a:cxn>
                <a:cxn ang="0">
                  <a:pos x="271" y="1368"/>
                </a:cxn>
                <a:cxn ang="0">
                  <a:pos x="320" y="1226"/>
                </a:cxn>
                <a:cxn ang="0">
                  <a:pos x="353" y="1093"/>
                </a:cxn>
                <a:cxn ang="0">
                  <a:pos x="368" y="963"/>
                </a:cxn>
                <a:cxn ang="0">
                  <a:pos x="372" y="849"/>
                </a:cxn>
              </a:cxnLst>
              <a:rect l="0" t="0" r="r" b="b"/>
              <a:pathLst>
                <a:path w="372" h="1698">
                  <a:moveTo>
                    <a:pt x="372" y="849"/>
                  </a:moveTo>
                  <a:lnTo>
                    <a:pt x="368" y="763"/>
                  </a:lnTo>
                  <a:lnTo>
                    <a:pt x="360" y="660"/>
                  </a:lnTo>
                  <a:lnTo>
                    <a:pt x="342" y="550"/>
                  </a:lnTo>
                  <a:lnTo>
                    <a:pt x="312" y="433"/>
                  </a:lnTo>
                  <a:lnTo>
                    <a:pt x="264" y="319"/>
                  </a:lnTo>
                  <a:lnTo>
                    <a:pt x="219" y="236"/>
                  </a:lnTo>
                  <a:lnTo>
                    <a:pt x="175" y="165"/>
                  </a:lnTo>
                  <a:lnTo>
                    <a:pt x="130" y="106"/>
                  </a:lnTo>
                  <a:lnTo>
                    <a:pt x="90" y="59"/>
                  </a:lnTo>
                  <a:lnTo>
                    <a:pt x="56" y="24"/>
                  </a:lnTo>
                  <a:lnTo>
                    <a:pt x="30" y="4"/>
                  </a:lnTo>
                  <a:lnTo>
                    <a:pt x="15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30" y="55"/>
                  </a:lnTo>
                  <a:lnTo>
                    <a:pt x="104" y="146"/>
                  </a:lnTo>
                  <a:lnTo>
                    <a:pt x="164" y="256"/>
                  </a:lnTo>
                  <a:lnTo>
                    <a:pt x="212" y="381"/>
                  </a:lnTo>
                  <a:lnTo>
                    <a:pt x="249" y="523"/>
                  </a:lnTo>
                  <a:lnTo>
                    <a:pt x="271" y="676"/>
                  </a:lnTo>
                  <a:lnTo>
                    <a:pt x="279" y="849"/>
                  </a:lnTo>
                  <a:lnTo>
                    <a:pt x="275" y="975"/>
                  </a:lnTo>
                  <a:lnTo>
                    <a:pt x="264" y="1097"/>
                  </a:lnTo>
                  <a:lnTo>
                    <a:pt x="238" y="1219"/>
                  </a:lnTo>
                  <a:lnTo>
                    <a:pt x="205" y="1336"/>
                  </a:lnTo>
                  <a:lnTo>
                    <a:pt x="160" y="1450"/>
                  </a:lnTo>
                  <a:lnTo>
                    <a:pt x="97" y="1557"/>
                  </a:lnTo>
                  <a:lnTo>
                    <a:pt x="19" y="1651"/>
                  </a:lnTo>
                  <a:lnTo>
                    <a:pt x="4" y="1667"/>
                  </a:lnTo>
                  <a:lnTo>
                    <a:pt x="0" y="1675"/>
                  </a:lnTo>
                  <a:lnTo>
                    <a:pt x="0" y="1690"/>
                  </a:lnTo>
                  <a:lnTo>
                    <a:pt x="8" y="1698"/>
                  </a:lnTo>
                  <a:lnTo>
                    <a:pt x="15" y="1698"/>
                  </a:lnTo>
                  <a:lnTo>
                    <a:pt x="30" y="1690"/>
                  </a:lnTo>
                  <a:lnTo>
                    <a:pt x="56" y="1671"/>
                  </a:lnTo>
                  <a:lnTo>
                    <a:pt x="93" y="1635"/>
                  </a:lnTo>
                  <a:lnTo>
                    <a:pt x="134" y="1588"/>
                  </a:lnTo>
                  <a:lnTo>
                    <a:pt x="182" y="1529"/>
                  </a:lnTo>
                  <a:lnTo>
                    <a:pt x="227" y="1454"/>
                  </a:lnTo>
                  <a:lnTo>
                    <a:pt x="271" y="1368"/>
                  </a:lnTo>
                  <a:lnTo>
                    <a:pt x="320" y="1226"/>
                  </a:lnTo>
                  <a:lnTo>
                    <a:pt x="353" y="1093"/>
                  </a:lnTo>
                  <a:lnTo>
                    <a:pt x="368" y="963"/>
                  </a:lnTo>
                  <a:lnTo>
                    <a:pt x="372" y="8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9886" y="2776"/>
              <a:ext cx="1068" cy="397"/>
            </a:xfrm>
            <a:custGeom>
              <a:avLst/>
              <a:gdLst/>
              <a:ahLst/>
              <a:cxnLst>
                <a:cxn ang="0">
                  <a:pos x="1013" y="70"/>
                </a:cxn>
                <a:cxn ang="0">
                  <a:pos x="1031" y="70"/>
                </a:cxn>
                <a:cxn ang="0">
                  <a:pos x="1042" y="67"/>
                </a:cxn>
                <a:cxn ang="0">
                  <a:pos x="1050" y="67"/>
                </a:cxn>
                <a:cxn ang="0">
                  <a:pos x="1057" y="59"/>
                </a:cxn>
                <a:cxn ang="0">
                  <a:pos x="1065" y="55"/>
                </a:cxn>
                <a:cxn ang="0">
                  <a:pos x="1068" y="47"/>
                </a:cxn>
                <a:cxn ang="0">
                  <a:pos x="1068" y="23"/>
                </a:cxn>
                <a:cxn ang="0">
                  <a:pos x="1065" y="15"/>
                </a:cxn>
                <a:cxn ang="0">
                  <a:pos x="1057" y="8"/>
                </a:cxn>
                <a:cxn ang="0">
                  <a:pos x="1050" y="4"/>
                </a:cxn>
                <a:cxn ang="0">
                  <a:pos x="1042" y="4"/>
                </a:cxn>
                <a:cxn ang="0">
                  <a:pos x="1031" y="0"/>
                </a:cxn>
                <a:cxn ang="0">
                  <a:pos x="37" y="0"/>
                </a:cxn>
                <a:cxn ang="0">
                  <a:pos x="26" y="4"/>
                </a:cxn>
                <a:cxn ang="0">
                  <a:pos x="18" y="4"/>
                </a:cxn>
                <a:cxn ang="0">
                  <a:pos x="11" y="8"/>
                </a:cxn>
                <a:cxn ang="0">
                  <a:pos x="3" y="23"/>
                </a:cxn>
                <a:cxn ang="0">
                  <a:pos x="0" y="35"/>
                </a:cxn>
                <a:cxn ang="0">
                  <a:pos x="0" y="47"/>
                </a:cxn>
                <a:cxn ang="0">
                  <a:pos x="11" y="59"/>
                </a:cxn>
                <a:cxn ang="0">
                  <a:pos x="26" y="67"/>
                </a:cxn>
                <a:cxn ang="0">
                  <a:pos x="37" y="67"/>
                </a:cxn>
                <a:cxn ang="0">
                  <a:pos x="44" y="70"/>
                </a:cxn>
                <a:cxn ang="0">
                  <a:pos x="55" y="70"/>
                </a:cxn>
                <a:cxn ang="0">
                  <a:pos x="1013" y="70"/>
                </a:cxn>
                <a:cxn ang="0">
                  <a:pos x="1017" y="397"/>
                </a:cxn>
                <a:cxn ang="0">
                  <a:pos x="1042" y="397"/>
                </a:cxn>
                <a:cxn ang="0">
                  <a:pos x="1065" y="385"/>
                </a:cxn>
                <a:cxn ang="0">
                  <a:pos x="1068" y="377"/>
                </a:cxn>
                <a:cxn ang="0">
                  <a:pos x="1068" y="353"/>
                </a:cxn>
                <a:cxn ang="0">
                  <a:pos x="1065" y="346"/>
                </a:cxn>
                <a:cxn ang="0">
                  <a:pos x="1057" y="338"/>
                </a:cxn>
                <a:cxn ang="0">
                  <a:pos x="1050" y="334"/>
                </a:cxn>
                <a:cxn ang="0">
                  <a:pos x="1042" y="334"/>
                </a:cxn>
                <a:cxn ang="0">
                  <a:pos x="1031" y="330"/>
                </a:cxn>
                <a:cxn ang="0">
                  <a:pos x="37" y="330"/>
                </a:cxn>
                <a:cxn ang="0">
                  <a:pos x="26" y="334"/>
                </a:cxn>
                <a:cxn ang="0">
                  <a:pos x="18" y="334"/>
                </a:cxn>
                <a:cxn ang="0">
                  <a:pos x="11" y="338"/>
                </a:cxn>
                <a:cxn ang="0">
                  <a:pos x="3" y="353"/>
                </a:cxn>
                <a:cxn ang="0">
                  <a:pos x="0" y="365"/>
                </a:cxn>
                <a:cxn ang="0">
                  <a:pos x="0" y="377"/>
                </a:cxn>
                <a:cxn ang="0">
                  <a:pos x="11" y="389"/>
                </a:cxn>
                <a:cxn ang="0">
                  <a:pos x="26" y="397"/>
                </a:cxn>
                <a:cxn ang="0">
                  <a:pos x="55" y="397"/>
                </a:cxn>
                <a:cxn ang="0">
                  <a:pos x="1017" y="397"/>
                </a:cxn>
              </a:cxnLst>
              <a:rect l="0" t="0" r="r" b="b"/>
              <a:pathLst>
                <a:path w="1068" h="397">
                  <a:moveTo>
                    <a:pt x="1013" y="70"/>
                  </a:moveTo>
                  <a:lnTo>
                    <a:pt x="1031" y="70"/>
                  </a:lnTo>
                  <a:lnTo>
                    <a:pt x="1042" y="67"/>
                  </a:lnTo>
                  <a:lnTo>
                    <a:pt x="1050" y="67"/>
                  </a:lnTo>
                  <a:lnTo>
                    <a:pt x="1057" y="59"/>
                  </a:lnTo>
                  <a:lnTo>
                    <a:pt x="1065" y="55"/>
                  </a:lnTo>
                  <a:lnTo>
                    <a:pt x="1068" y="47"/>
                  </a:lnTo>
                  <a:lnTo>
                    <a:pt x="1068" y="23"/>
                  </a:lnTo>
                  <a:lnTo>
                    <a:pt x="1065" y="15"/>
                  </a:lnTo>
                  <a:lnTo>
                    <a:pt x="1057" y="8"/>
                  </a:lnTo>
                  <a:lnTo>
                    <a:pt x="1050" y="4"/>
                  </a:lnTo>
                  <a:lnTo>
                    <a:pt x="1042" y="4"/>
                  </a:lnTo>
                  <a:lnTo>
                    <a:pt x="1031" y="0"/>
                  </a:lnTo>
                  <a:lnTo>
                    <a:pt x="37" y="0"/>
                  </a:lnTo>
                  <a:lnTo>
                    <a:pt x="26" y="4"/>
                  </a:lnTo>
                  <a:lnTo>
                    <a:pt x="18" y="4"/>
                  </a:lnTo>
                  <a:lnTo>
                    <a:pt x="11" y="8"/>
                  </a:lnTo>
                  <a:lnTo>
                    <a:pt x="3" y="23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11" y="59"/>
                  </a:lnTo>
                  <a:lnTo>
                    <a:pt x="26" y="67"/>
                  </a:lnTo>
                  <a:lnTo>
                    <a:pt x="37" y="67"/>
                  </a:lnTo>
                  <a:lnTo>
                    <a:pt x="44" y="70"/>
                  </a:lnTo>
                  <a:lnTo>
                    <a:pt x="55" y="70"/>
                  </a:lnTo>
                  <a:lnTo>
                    <a:pt x="1013" y="70"/>
                  </a:lnTo>
                  <a:close/>
                  <a:moveTo>
                    <a:pt x="1017" y="397"/>
                  </a:moveTo>
                  <a:lnTo>
                    <a:pt x="1042" y="397"/>
                  </a:lnTo>
                  <a:lnTo>
                    <a:pt x="1065" y="385"/>
                  </a:lnTo>
                  <a:lnTo>
                    <a:pt x="1068" y="377"/>
                  </a:lnTo>
                  <a:lnTo>
                    <a:pt x="1068" y="353"/>
                  </a:lnTo>
                  <a:lnTo>
                    <a:pt x="1065" y="346"/>
                  </a:lnTo>
                  <a:lnTo>
                    <a:pt x="1057" y="338"/>
                  </a:lnTo>
                  <a:lnTo>
                    <a:pt x="1050" y="334"/>
                  </a:lnTo>
                  <a:lnTo>
                    <a:pt x="1042" y="334"/>
                  </a:lnTo>
                  <a:lnTo>
                    <a:pt x="1031" y="330"/>
                  </a:lnTo>
                  <a:lnTo>
                    <a:pt x="37" y="330"/>
                  </a:lnTo>
                  <a:lnTo>
                    <a:pt x="26" y="334"/>
                  </a:lnTo>
                  <a:lnTo>
                    <a:pt x="18" y="334"/>
                  </a:lnTo>
                  <a:lnTo>
                    <a:pt x="11" y="338"/>
                  </a:lnTo>
                  <a:lnTo>
                    <a:pt x="3" y="353"/>
                  </a:lnTo>
                  <a:lnTo>
                    <a:pt x="0" y="365"/>
                  </a:lnTo>
                  <a:lnTo>
                    <a:pt x="0" y="377"/>
                  </a:lnTo>
                  <a:lnTo>
                    <a:pt x="11" y="389"/>
                  </a:lnTo>
                  <a:lnTo>
                    <a:pt x="26" y="397"/>
                  </a:lnTo>
                  <a:lnTo>
                    <a:pt x="55" y="397"/>
                  </a:lnTo>
                  <a:lnTo>
                    <a:pt x="1017" y="39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auto">
            <a:xfrm>
              <a:off x="11552" y="2269"/>
              <a:ext cx="675" cy="1171"/>
            </a:xfrm>
            <a:custGeom>
              <a:avLst/>
              <a:gdLst/>
              <a:ahLst/>
              <a:cxnLst>
                <a:cxn ang="0">
                  <a:pos x="672" y="487"/>
                </a:cxn>
                <a:cxn ang="0">
                  <a:pos x="646" y="287"/>
                </a:cxn>
                <a:cxn ang="0">
                  <a:pos x="575" y="125"/>
                </a:cxn>
                <a:cxn ang="0">
                  <a:pos x="494" y="47"/>
                </a:cxn>
                <a:cxn ang="0">
                  <a:pos x="408" y="8"/>
                </a:cxn>
                <a:cxn ang="0">
                  <a:pos x="338" y="0"/>
                </a:cxn>
                <a:cxn ang="0">
                  <a:pos x="238" y="15"/>
                </a:cxn>
                <a:cxn ang="0">
                  <a:pos x="141" y="78"/>
                </a:cxn>
                <a:cxn ang="0">
                  <a:pos x="59" y="200"/>
                </a:cxn>
                <a:cxn ang="0">
                  <a:pos x="11" y="389"/>
                </a:cxn>
                <a:cxn ang="0">
                  <a:pos x="0" y="668"/>
                </a:cxn>
                <a:cxn ang="0">
                  <a:pos x="19" y="833"/>
                </a:cxn>
                <a:cxn ang="0">
                  <a:pos x="71" y="998"/>
                </a:cxn>
                <a:cxn ang="0">
                  <a:pos x="152" y="1104"/>
                </a:cxn>
                <a:cxn ang="0">
                  <a:pos x="249" y="1155"/>
                </a:cxn>
                <a:cxn ang="0">
                  <a:pos x="338" y="1171"/>
                </a:cxn>
                <a:cxn ang="0">
                  <a:pos x="431" y="1155"/>
                </a:cxn>
                <a:cxn ang="0">
                  <a:pos x="531" y="1096"/>
                </a:cxn>
                <a:cxn ang="0">
                  <a:pos x="616" y="970"/>
                </a:cxn>
                <a:cxn ang="0">
                  <a:pos x="664" y="786"/>
                </a:cxn>
                <a:cxn ang="0">
                  <a:pos x="675" y="589"/>
                </a:cxn>
                <a:cxn ang="0">
                  <a:pos x="308" y="1128"/>
                </a:cxn>
                <a:cxn ang="0">
                  <a:pos x="245" y="1100"/>
                </a:cxn>
                <a:cxn ang="0">
                  <a:pos x="189" y="1037"/>
                </a:cxn>
                <a:cxn ang="0">
                  <a:pos x="152" y="927"/>
                </a:cxn>
                <a:cxn ang="0">
                  <a:pos x="134" y="746"/>
                </a:cxn>
                <a:cxn ang="0">
                  <a:pos x="137" y="353"/>
                </a:cxn>
                <a:cxn ang="0">
                  <a:pos x="160" y="188"/>
                </a:cxn>
                <a:cxn ang="0">
                  <a:pos x="208" y="98"/>
                </a:cxn>
                <a:cxn ang="0">
                  <a:pos x="267" y="51"/>
                </a:cxn>
                <a:cxn ang="0">
                  <a:pos x="319" y="39"/>
                </a:cxn>
                <a:cxn ang="0">
                  <a:pos x="364" y="39"/>
                </a:cxn>
                <a:cxn ang="0">
                  <a:pos x="423" y="63"/>
                </a:cxn>
                <a:cxn ang="0">
                  <a:pos x="486" y="122"/>
                </a:cxn>
                <a:cxn ang="0">
                  <a:pos x="527" y="235"/>
                </a:cxn>
                <a:cxn ang="0">
                  <a:pos x="542" y="397"/>
                </a:cxn>
                <a:cxn ang="0">
                  <a:pos x="538" y="809"/>
                </a:cxn>
                <a:cxn ang="0">
                  <a:pos x="505" y="990"/>
                </a:cxn>
                <a:cxn ang="0">
                  <a:pos x="449" y="1084"/>
                </a:cxn>
                <a:cxn ang="0">
                  <a:pos x="375" y="1128"/>
                </a:cxn>
              </a:cxnLst>
              <a:rect l="0" t="0" r="r" b="b"/>
              <a:pathLst>
                <a:path w="675" h="1171">
                  <a:moveTo>
                    <a:pt x="675" y="589"/>
                  </a:moveTo>
                  <a:lnTo>
                    <a:pt x="672" y="487"/>
                  </a:lnTo>
                  <a:lnTo>
                    <a:pt x="664" y="385"/>
                  </a:lnTo>
                  <a:lnTo>
                    <a:pt x="646" y="287"/>
                  </a:lnTo>
                  <a:lnTo>
                    <a:pt x="612" y="188"/>
                  </a:lnTo>
                  <a:lnTo>
                    <a:pt x="575" y="125"/>
                  </a:lnTo>
                  <a:lnTo>
                    <a:pt x="538" y="78"/>
                  </a:lnTo>
                  <a:lnTo>
                    <a:pt x="494" y="47"/>
                  </a:lnTo>
                  <a:lnTo>
                    <a:pt x="449" y="23"/>
                  </a:lnTo>
                  <a:lnTo>
                    <a:pt x="408" y="8"/>
                  </a:lnTo>
                  <a:lnTo>
                    <a:pt x="371" y="0"/>
                  </a:lnTo>
                  <a:lnTo>
                    <a:pt x="338" y="0"/>
                  </a:lnTo>
                  <a:lnTo>
                    <a:pt x="289" y="4"/>
                  </a:lnTo>
                  <a:lnTo>
                    <a:pt x="238" y="15"/>
                  </a:lnTo>
                  <a:lnTo>
                    <a:pt x="186" y="43"/>
                  </a:lnTo>
                  <a:lnTo>
                    <a:pt x="141" y="78"/>
                  </a:lnTo>
                  <a:lnTo>
                    <a:pt x="96" y="133"/>
                  </a:lnTo>
                  <a:lnTo>
                    <a:pt x="59" y="200"/>
                  </a:lnTo>
                  <a:lnTo>
                    <a:pt x="30" y="291"/>
                  </a:lnTo>
                  <a:lnTo>
                    <a:pt x="11" y="389"/>
                  </a:lnTo>
                  <a:lnTo>
                    <a:pt x="0" y="487"/>
                  </a:lnTo>
                  <a:lnTo>
                    <a:pt x="0" y="668"/>
                  </a:lnTo>
                  <a:lnTo>
                    <a:pt x="7" y="750"/>
                  </a:lnTo>
                  <a:lnTo>
                    <a:pt x="19" y="833"/>
                  </a:lnTo>
                  <a:lnTo>
                    <a:pt x="41" y="915"/>
                  </a:lnTo>
                  <a:lnTo>
                    <a:pt x="71" y="998"/>
                  </a:lnTo>
                  <a:lnTo>
                    <a:pt x="108" y="1057"/>
                  </a:lnTo>
                  <a:lnTo>
                    <a:pt x="152" y="1104"/>
                  </a:lnTo>
                  <a:lnTo>
                    <a:pt x="200" y="1136"/>
                  </a:lnTo>
                  <a:lnTo>
                    <a:pt x="249" y="1155"/>
                  </a:lnTo>
                  <a:lnTo>
                    <a:pt x="293" y="1167"/>
                  </a:lnTo>
                  <a:lnTo>
                    <a:pt x="338" y="1171"/>
                  </a:lnTo>
                  <a:lnTo>
                    <a:pt x="382" y="1167"/>
                  </a:lnTo>
                  <a:lnTo>
                    <a:pt x="431" y="1155"/>
                  </a:lnTo>
                  <a:lnTo>
                    <a:pt x="482" y="1132"/>
                  </a:lnTo>
                  <a:lnTo>
                    <a:pt x="531" y="1096"/>
                  </a:lnTo>
                  <a:lnTo>
                    <a:pt x="575" y="1041"/>
                  </a:lnTo>
                  <a:lnTo>
                    <a:pt x="616" y="970"/>
                  </a:lnTo>
                  <a:lnTo>
                    <a:pt x="646" y="880"/>
                  </a:lnTo>
                  <a:lnTo>
                    <a:pt x="664" y="786"/>
                  </a:lnTo>
                  <a:lnTo>
                    <a:pt x="672" y="687"/>
                  </a:lnTo>
                  <a:lnTo>
                    <a:pt x="675" y="589"/>
                  </a:lnTo>
                  <a:close/>
                  <a:moveTo>
                    <a:pt x="338" y="1132"/>
                  </a:moveTo>
                  <a:lnTo>
                    <a:pt x="308" y="1128"/>
                  </a:lnTo>
                  <a:lnTo>
                    <a:pt x="278" y="1120"/>
                  </a:lnTo>
                  <a:lnTo>
                    <a:pt x="245" y="1100"/>
                  </a:lnTo>
                  <a:lnTo>
                    <a:pt x="215" y="1077"/>
                  </a:lnTo>
                  <a:lnTo>
                    <a:pt x="189" y="1037"/>
                  </a:lnTo>
                  <a:lnTo>
                    <a:pt x="167" y="990"/>
                  </a:lnTo>
                  <a:lnTo>
                    <a:pt x="152" y="927"/>
                  </a:lnTo>
                  <a:lnTo>
                    <a:pt x="141" y="841"/>
                  </a:lnTo>
                  <a:lnTo>
                    <a:pt x="134" y="746"/>
                  </a:lnTo>
                  <a:lnTo>
                    <a:pt x="134" y="460"/>
                  </a:lnTo>
                  <a:lnTo>
                    <a:pt x="137" y="353"/>
                  </a:lnTo>
                  <a:lnTo>
                    <a:pt x="145" y="255"/>
                  </a:lnTo>
                  <a:lnTo>
                    <a:pt x="160" y="188"/>
                  </a:lnTo>
                  <a:lnTo>
                    <a:pt x="182" y="137"/>
                  </a:lnTo>
                  <a:lnTo>
                    <a:pt x="208" y="98"/>
                  </a:lnTo>
                  <a:lnTo>
                    <a:pt x="238" y="70"/>
                  </a:lnTo>
                  <a:lnTo>
                    <a:pt x="267" y="51"/>
                  </a:lnTo>
                  <a:lnTo>
                    <a:pt x="293" y="43"/>
                  </a:lnTo>
                  <a:lnTo>
                    <a:pt x="319" y="39"/>
                  </a:lnTo>
                  <a:lnTo>
                    <a:pt x="338" y="35"/>
                  </a:lnTo>
                  <a:lnTo>
                    <a:pt x="364" y="39"/>
                  </a:lnTo>
                  <a:lnTo>
                    <a:pt x="393" y="47"/>
                  </a:lnTo>
                  <a:lnTo>
                    <a:pt x="423" y="63"/>
                  </a:lnTo>
                  <a:lnTo>
                    <a:pt x="456" y="86"/>
                  </a:lnTo>
                  <a:lnTo>
                    <a:pt x="486" y="122"/>
                  </a:lnTo>
                  <a:lnTo>
                    <a:pt x="508" y="173"/>
                  </a:lnTo>
                  <a:lnTo>
                    <a:pt x="527" y="235"/>
                  </a:lnTo>
                  <a:lnTo>
                    <a:pt x="534" y="314"/>
                  </a:lnTo>
                  <a:lnTo>
                    <a:pt x="542" y="397"/>
                  </a:lnTo>
                  <a:lnTo>
                    <a:pt x="542" y="691"/>
                  </a:lnTo>
                  <a:lnTo>
                    <a:pt x="538" y="809"/>
                  </a:lnTo>
                  <a:lnTo>
                    <a:pt x="523" y="919"/>
                  </a:lnTo>
                  <a:lnTo>
                    <a:pt x="505" y="990"/>
                  </a:lnTo>
                  <a:lnTo>
                    <a:pt x="482" y="1045"/>
                  </a:lnTo>
                  <a:lnTo>
                    <a:pt x="449" y="1084"/>
                  </a:lnTo>
                  <a:lnTo>
                    <a:pt x="412" y="1112"/>
                  </a:lnTo>
                  <a:lnTo>
                    <a:pt x="375" y="1128"/>
                  </a:lnTo>
                  <a:lnTo>
                    <a:pt x="338" y="113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auto">
            <a:xfrm>
              <a:off x="12428" y="3220"/>
              <a:ext cx="171" cy="181"/>
            </a:xfrm>
            <a:custGeom>
              <a:avLst/>
              <a:gdLst/>
              <a:ahLst/>
              <a:cxnLst>
                <a:cxn ang="0">
                  <a:pos x="171" y="90"/>
                </a:cxn>
                <a:cxn ang="0">
                  <a:pos x="163" y="55"/>
                </a:cxn>
                <a:cxn ang="0">
                  <a:pos x="148" y="27"/>
                </a:cxn>
                <a:cxn ang="0">
                  <a:pos x="119" y="8"/>
                </a:cxn>
                <a:cxn ang="0">
                  <a:pos x="85" y="0"/>
                </a:cxn>
                <a:cxn ang="0">
                  <a:pos x="52" y="8"/>
                </a:cxn>
                <a:cxn ang="0">
                  <a:pos x="26" y="27"/>
                </a:cxn>
                <a:cxn ang="0">
                  <a:pos x="7" y="55"/>
                </a:cxn>
                <a:cxn ang="0">
                  <a:pos x="0" y="90"/>
                </a:cxn>
                <a:cxn ang="0">
                  <a:pos x="7" y="126"/>
                </a:cxn>
                <a:cxn ang="0">
                  <a:pos x="26" y="153"/>
                </a:cxn>
                <a:cxn ang="0">
                  <a:pos x="56" y="173"/>
                </a:cxn>
                <a:cxn ang="0">
                  <a:pos x="85" y="181"/>
                </a:cxn>
                <a:cxn ang="0">
                  <a:pos x="119" y="173"/>
                </a:cxn>
                <a:cxn ang="0">
                  <a:pos x="148" y="153"/>
                </a:cxn>
                <a:cxn ang="0">
                  <a:pos x="167" y="126"/>
                </a:cxn>
                <a:cxn ang="0">
                  <a:pos x="171" y="90"/>
                </a:cxn>
              </a:cxnLst>
              <a:rect l="0" t="0" r="r" b="b"/>
              <a:pathLst>
                <a:path w="171" h="181">
                  <a:moveTo>
                    <a:pt x="171" y="90"/>
                  </a:moveTo>
                  <a:lnTo>
                    <a:pt x="163" y="55"/>
                  </a:lnTo>
                  <a:lnTo>
                    <a:pt x="148" y="27"/>
                  </a:lnTo>
                  <a:lnTo>
                    <a:pt x="119" y="8"/>
                  </a:lnTo>
                  <a:lnTo>
                    <a:pt x="85" y="0"/>
                  </a:lnTo>
                  <a:lnTo>
                    <a:pt x="52" y="8"/>
                  </a:lnTo>
                  <a:lnTo>
                    <a:pt x="26" y="27"/>
                  </a:lnTo>
                  <a:lnTo>
                    <a:pt x="7" y="55"/>
                  </a:lnTo>
                  <a:lnTo>
                    <a:pt x="0" y="90"/>
                  </a:lnTo>
                  <a:lnTo>
                    <a:pt x="7" y="126"/>
                  </a:lnTo>
                  <a:lnTo>
                    <a:pt x="26" y="153"/>
                  </a:lnTo>
                  <a:lnTo>
                    <a:pt x="56" y="173"/>
                  </a:lnTo>
                  <a:lnTo>
                    <a:pt x="85" y="181"/>
                  </a:lnTo>
                  <a:lnTo>
                    <a:pt x="119" y="173"/>
                  </a:lnTo>
                  <a:lnTo>
                    <a:pt x="148" y="153"/>
                  </a:lnTo>
                  <a:lnTo>
                    <a:pt x="167" y="126"/>
                  </a:lnTo>
                  <a:lnTo>
                    <a:pt x="171" y="9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sp>
        <p:nvSpPr>
          <p:cNvPr id="26" name="手繪多邊形 25"/>
          <p:cNvSpPr/>
          <p:nvPr/>
        </p:nvSpPr>
        <p:spPr bwMode="auto">
          <a:xfrm>
            <a:off x="2830949" y="4402671"/>
            <a:ext cx="6169573" cy="1471448"/>
          </a:xfrm>
          <a:custGeom>
            <a:avLst/>
            <a:gdLst>
              <a:gd name="connsiteX0" fmla="*/ 0 w 6169573"/>
              <a:gd name="connsiteY0" fmla="*/ 0 h 1471448"/>
              <a:gd name="connsiteX1" fmla="*/ 1566042 w 6169573"/>
              <a:gd name="connsiteY1" fmla="*/ 546538 h 1471448"/>
              <a:gd name="connsiteX2" fmla="*/ 3867807 w 6169573"/>
              <a:gd name="connsiteY2" fmla="*/ 304800 h 1471448"/>
              <a:gd name="connsiteX3" fmla="*/ 5423338 w 6169573"/>
              <a:gd name="connsiteY3" fmla="*/ 588579 h 1471448"/>
              <a:gd name="connsiteX4" fmla="*/ 6169573 w 6169573"/>
              <a:gd name="connsiteY4" fmla="*/ 1471448 h 147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9573" h="1471448">
                <a:moveTo>
                  <a:pt x="0" y="0"/>
                </a:moveTo>
                <a:cubicBezTo>
                  <a:pt x="460704" y="247869"/>
                  <a:pt x="921408" y="495738"/>
                  <a:pt x="1566042" y="546538"/>
                </a:cubicBezTo>
                <a:cubicBezTo>
                  <a:pt x="2210676" y="597338"/>
                  <a:pt x="3224924" y="297793"/>
                  <a:pt x="3867807" y="304800"/>
                </a:cubicBezTo>
                <a:cubicBezTo>
                  <a:pt x="4510690" y="311807"/>
                  <a:pt x="5039711" y="394138"/>
                  <a:pt x="5423338" y="588579"/>
                </a:cubicBezTo>
                <a:cubicBezTo>
                  <a:pt x="5806965" y="783020"/>
                  <a:pt x="5988269" y="1127234"/>
                  <a:pt x="6169573" y="1471448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7" name="橢圓 26"/>
          <p:cNvSpPr/>
          <p:nvPr/>
        </p:nvSpPr>
        <p:spPr bwMode="auto">
          <a:xfrm>
            <a:off x="2589212" y="4097871"/>
            <a:ext cx="546538" cy="562630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新細明體" pitchFamily="18" charset="-120"/>
              </a:rPr>
              <a:t>s</a:t>
            </a:r>
            <a:endParaRPr kumimoji="0" lang="zh-TW" altLang="en-US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新細明體" pitchFamily="18" charset="-120"/>
            </a:endParaRPr>
          </a:p>
        </p:txBody>
      </p:sp>
      <p:sp>
        <p:nvSpPr>
          <p:cNvPr id="28" name="橢圓 27"/>
          <p:cNvSpPr/>
          <p:nvPr/>
        </p:nvSpPr>
        <p:spPr bwMode="auto">
          <a:xfrm>
            <a:off x="3640247" y="4549816"/>
            <a:ext cx="546538" cy="562630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新細明體" pitchFamily="18" charset="-120"/>
            </a:endParaRPr>
          </a:p>
        </p:txBody>
      </p:sp>
      <p:sp>
        <p:nvSpPr>
          <p:cNvPr id="29" name="橢圓 28"/>
          <p:cNvSpPr/>
          <p:nvPr/>
        </p:nvSpPr>
        <p:spPr bwMode="auto">
          <a:xfrm>
            <a:off x="4775364" y="4581347"/>
            <a:ext cx="546538" cy="562630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新細明體" pitchFamily="18" charset="-120"/>
              </a:rPr>
              <a:t>u</a:t>
            </a:r>
            <a:endParaRPr kumimoji="0" lang="zh-TW" altLang="en-US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新細明體" pitchFamily="18" charset="-120"/>
            </a:endParaRPr>
          </a:p>
        </p:txBody>
      </p:sp>
      <p:sp>
        <p:nvSpPr>
          <p:cNvPr id="30" name="橢圓 29"/>
          <p:cNvSpPr/>
          <p:nvPr/>
        </p:nvSpPr>
        <p:spPr bwMode="auto">
          <a:xfrm>
            <a:off x="5952522" y="4434201"/>
            <a:ext cx="546538" cy="562630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新細明體" pitchFamily="18" charset="-120"/>
              </a:rPr>
              <a:t>v</a:t>
            </a:r>
            <a:endParaRPr kumimoji="0" lang="zh-TW" altLang="en-US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新細明體" pitchFamily="18" charset="-120"/>
            </a:endParaRPr>
          </a:p>
        </p:txBody>
      </p:sp>
      <p:sp>
        <p:nvSpPr>
          <p:cNvPr id="31" name="橢圓 30"/>
          <p:cNvSpPr/>
          <p:nvPr/>
        </p:nvSpPr>
        <p:spPr bwMode="auto">
          <a:xfrm>
            <a:off x="7014067" y="4434201"/>
            <a:ext cx="546538" cy="562630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新細明體" pitchFamily="18" charset="-120"/>
            </a:endParaRPr>
          </a:p>
        </p:txBody>
      </p:sp>
      <p:sp>
        <p:nvSpPr>
          <p:cNvPr id="32" name="橢圓 31"/>
          <p:cNvSpPr/>
          <p:nvPr/>
        </p:nvSpPr>
        <p:spPr bwMode="auto">
          <a:xfrm>
            <a:off x="8033571" y="4749513"/>
            <a:ext cx="546538" cy="562630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新細明體" pitchFamily="18" charset="-120"/>
            </a:endParaRPr>
          </a:p>
        </p:txBody>
      </p:sp>
      <p:sp>
        <p:nvSpPr>
          <p:cNvPr id="33" name="橢圓 32"/>
          <p:cNvSpPr/>
          <p:nvPr/>
        </p:nvSpPr>
        <p:spPr bwMode="auto">
          <a:xfrm>
            <a:off x="8695723" y="5579831"/>
            <a:ext cx="546538" cy="562630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新細明體" pitchFamily="18" charset="-120"/>
            </a:endParaRPr>
          </a:p>
        </p:txBody>
      </p:sp>
      <p:grpSp>
        <p:nvGrpSpPr>
          <p:cNvPr id="34" name="Group 36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5554552" y="5180108"/>
            <a:ext cx="1437799" cy="269875"/>
            <a:chOff x="4612" y="2952"/>
            <a:chExt cx="9057" cy="1700"/>
          </a:xfrm>
        </p:grpSpPr>
        <p:sp>
          <p:nvSpPr>
            <p:cNvPr id="35" name="Freeform 38"/>
            <p:cNvSpPr>
              <a:spLocks noEditPoints="1"/>
            </p:cNvSpPr>
            <p:nvPr/>
          </p:nvSpPr>
          <p:spPr bwMode="auto">
            <a:xfrm>
              <a:off x="4612" y="3046"/>
              <a:ext cx="775" cy="1200"/>
            </a:xfrm>
            <a:custGeom>
              <a:avLst/>
              <a:gdLst/>
              <a:ahLst/>
              <a:cxnLst>
                <a:cxn ang="0">
                  <a:pos x="772" y="13"/>
                </a:cxn>
                <a:cxn ang="0">
                  <a:pos x="760" y="3"/>
                </a:cxn>
                <a:cxn ang="0">
                  <a:pos x="705" y="3"/>
                </a:cxn>
                <a:cxn ang="0">
                  <a:pos x="594" y="16"/>
                </a:cxn>
                <a:cxn ang="0">
                  <a:pos x="539" y="22"/>
                </a:cxn>
                <a:cxn ang="0">
                  <a:pos x="524" y="40"/>
                </a:cxn>
                <a:cxn ang="0">
                  <a:pos x="533" y="71"/>
                </a:cxn>
                <a:cxn ang="0">
                  <a:pos x="600" y="74"/>
                </a:cxn>
                <a:cxn ang="0">
                  <a:pos x="644" y="92"/>
                </a:cxn>
                <a:cxn ang="0">
                  <a:pos x="542" y="538"/>
                </a:cxn>
                <a:cxn ang="0">
                  <a:pos x="469" y="449"/>
                </a:cxn>
                <a:cxn ang="0">
                  <a:pos x="329" y="440"/>
                </a:cxn>
                <a:cxn ang="0">
                  <a:pos x="152" y="556"/>
                </a:cxn>
                <a:cxn ang="0">
                  <a:pos x="30" y="766"/>
                </a:cxn>
                <a:cxn ang="0">
                  <a:pos x="6" y="992"/>
                </a:cxn>
                <a:cxn ang="0">
                  <a:pos x="79" y="1145"/>
                </a:cxn>
                <a:cxn ang="0">
                  <a:pos x="216" y="1200"/>
                </a:cxn>
                <a:cxn ang="0">
                  <a:pos x="297" y="1181"/>
                </a:cxn>
                <a:cxn ang="0">
                  <a:pos x="428" y="1072"/>
                </a:cxn>
                <a:cxn ang="0">
                  <a:pos x="492" y="1175"/>
                </a:cxn>
                <a:cxn ang="0">
                  <a:pos x="615" y="1194"/>
                </a:cxn>
                <a:cxn ang="0">
                  <a:pos x="696" y="1105"/>
                </a:cxn>
                <a:cxn ang="0">
                  <a:pos x="731" y="1001"/>
                </a:cxn>
                <a:cxn ang="0">
                  <a:pos x="745" y="937"/>
                </a:cxn>
                <a:cxn ang="0">
                  <a:pos x="716" y="922"/>
                </a:cxn>
                <a:cxn ang="0">
                  <a:pos x="705" y="940"/>
                </a:cxn>
                <a:cxn ang="0">
                  <a:pos x="673" y="1056"/>
                </a:cxn>
                <a:cxn ang="0">
                  <a:pos x="609" y="1154"/>
                </a:cxn>
                <a:cxn ang="0">
                  <a:pos x="542" y="1145"/>
                </a:cxn>
                <a:cxn ang="0">
                  <a:pos x="530" y="1050"/>
                </a:cxn>
                <a:cxn ang="0">
                  <a:pos x="775" y="19"/>
                </a:cxn>
                <a:cxn ang="0">
                  <a:pos x="425" y="1011"/>
                </a:cxn>
                <a:cxn ang="0">
                  <a:pos x="361" y="1090"/>
                </a:cxn>
                <a:cxn ang="0">
                  <a:pos x="251" y="1160"/>
                </a:cxn>
                <a:cxn ang="0">
                  <a:pos x="163" y="1142"/>
                </a:cxn>
                <a:cxn ang="0">
                  <a:pos x="123" y="1062"/>
                </a:cxn>
                <a:cxn ang="0">
                  <a:pos x="120" y="959"/>
                </a:cxn>
                <a:cxn ang="0">
                  <a:pos x="155" y="782"/>
                </a:cxn>
                <a:cxn ang="0">
                  <a:pos x="207" y="629"/>
                </a:cxn>
                <a:cxn ang="0">
                  <a:pos x="315" y="495"/>
                </a:cxn>
                <a:cxn ang="0">
                  <a:pos x="428" y="473"/>
                </a:cxn>
                <a:cxn ang="0">
                  <a:pos x="498" y="538"/>
                </a:cxn>
                <a:cxn ang="0">
                  <a:pos x="521" y="608"/>
                </a:cxn>
                <a:cxn ang="0">
                  <a:pos x="437" y="980"/>
                </a:cxn>
              </a:cxnLst>
              <a:rect l="0" t="0" r="r" b="b"/>
              <a:pathLst>
                <a:path w="775" h="1200">
                  <a:moveTo>
                    <a:pt x="775" y="19"/>
                  </a:moveTo>
                  <a:lnTo>
                    <a:pt x="775" y="16"/>
                  </a:lnTo>
                  <a:lnTo>
                    <a:pt x="772" y="13"/>
                  </a:lnTo>
                  <a:lnTo>
                    <a:pt x="769" y="6"/>
                  </a:lnTo>
                  <a:lnTo>
                    <a:pt x="766" y="3"/>
                  </a:lnTo>
                  <a:lnTo>
                    <a:pt x="760" y="3"/>
                  </a:lnTo>
                  <a:lnTo>
                    <a:pt x="751" y="0"/>
                  </a:lnTo>
                  <a:lnTo>
                    <a:pt x="734" y="0"/>
                  </a:lnTo>
                  <a:lnTo>
                    <a:pt x="705" y="3"/>
                  </a:lnTo>
                  <a:lnTo>
                    <a:pt x="670" y="6"/>
                  </a:lnTo>
                  <a:lnTo>
                    <a:pt x="632" y="13"/>
                  </a:lnTo>
                  <a:lnTo>
                    <a:pt x="594" y="16"/>
                  </a:lnTo>
                  <a:lnTo>
                    <a:pt x="565" y="19"/>
                  </a:lnTo>
                  <a:lnTo>
                    <a:pt x="548" y="19"/>
                  </a:lnTo>
                  <a:lnTo>
                    <a:pt x="539" y="22"/>
                  </a:lnTo>
                  <a:lnTo>
                    <a:pt x="533" y="25"/>
                  </a:lnTo>
                  <a:lnTo>
                    <a:pt x="527" y="31"/>
                  </a:lnTo>
                  <a:lnTo>
                    <a:pt x="524" y="40"/>
                  </a:lnTo>
                  <a:lnTo>
                    <a:pt x="524" y="61"/>
                  </a:lnTo>
                  <a:lnTo>
                    <a:pt x="527" y="68"/>
                  </a:lnTo>
                  <a:lnTo>
                    <a:pt x="533" y="71"/>
                  </a:lnTo>
                  <a:lnTo>
                    <a:pt x="542" y="71"/>
                  </a:lnTo>
                  <a:lnTo>
                    <a:pt x="550" y="74"/>
                  </a:lnTo>
                  <a:lnTo>
                    <a:pt x="600" y="74"/>
                  </a:lnTo>
                  <a:lnTo>
                    <a:pt x="623" y="77"/>
                  </a:lnTo>
                  <a:lnTo>
                    <a:pt x="638" y="83"/>
                  </a:lnTo>
                  <a:lnTo>
                    <a:pt x="644" y="92"/>
                  </a:lnTo>
                  <a:lnTo>
                    <a:pt x="644" y="101"/>
                  </a:lnTo>
                  <a:lnTo>
                    <a:pt x="638" y="135"/>
                  </a:lnTo>
                  <a:lnTo>
                    <a:pt x="542" y="538"/>
                  </a:lnTo>
                  <a:lnTo>
                    <a:pt x="521" y="504"/>
                  </a:lnTo>
                  <a:lnTo>
                    <a:pt x="498" y="473"/>
                  </a:lnTo>
                  <a:lnTo>
                    <a:pt x="469" y="449"/>
                  </a:lnTo>
                  <a:lnTo>
                    <a:pt x="434" y="434"/>
                  </a:lnTo>
                  <a:lnTo>
                    <a:pt x="393" y="431"/>
                  </a:lnTo>
                  <a:lnTo>
                    <a:pt x="329" y="440"/>
                  </a:lnTo>
                  <a:lnTo>
                    <a:pt x="268" y="464"/>
                  </a:lnTo>
                  <a:lnTo>
                    <a:pt x="207" y="504"/>
                  </a:lnTo>
                  <a:lnTo>
                    <a:pt x="152" y="556"/>
                  </a:lnTo>
                  <a:lnTo>
                    <a:pt x="102" y="617"/>
                  </a:lnTo>
                  <a:lnTo>
                    <a:pt x="62" y="687"/>
                  </a:lnTo>
                  <a:lnTo>
                    <a:pt x="30" y="766"/>
                  </a:lnTo>
                  <a:lnTo>
                    <a:pt x="9" y="846"/>
                  </a:lnTo>
                  <a:lnTo>
                    <a:pt x="0" y="928"/>
                  </a:lnTo>
                  <a:lnTo>
                    <a:pt x="6" y="992"/>
                  </a:lnTo>
                  <a:lnTo>
                    <a:pt x="21" y="1053"/>
                  </a:lnTo>
                  <a:lnTo>
                    <a:pt x="47" y="1102"/>
                  </a:lnTo>
                  <a:lnTo>
                    <a:pt x="79" y="1145"/>
                  </a:lnTo>
                  <a:lnTo>
                    <a:pt x="120" y="1175"/>
                  </a:lnTo>
                  <a:lnTo>
                    <a:pt x="166" y="1194"/>
                  </a:lnTo>
                  <a:lnTo>
                    <a:pt x="216" y="1200"/>
                  </a:lnTo>
                  <a:lnTo>
                    <a:pt x="236" y="1200"/>
                  </a:lnTo>
                  <a:lnTo>
                    <a:pt x="265" y="1194"/>
                  </a:lnTo>
                  <a:lnTo>
                    <a:pt x="297" y="1181"/>
                  </a:lnTo>
                  <a:lnTo>
                    <a:pt x="338" y="1160"/>
                  </a:lnTo>
                  <a:lnTo>
                    <a:pt x="382" y="1123"/>
                  </a:lnTo>
                  <a:lnTo>
                    <a:pt x="428" y="1072"/>
                  </a:lnTo>
                  <a:lnTo>
                    <a:pt x="440" y="1111"/>
                  </a:lnTo>
                  <a:lnTo>
                    <a:pt x="463" y="1148"/>
                  </a:lnTo>
                  <a:lnTo>
                    <a:pt x="492" y="1175"/>
                  </a:lnTo>
                  <a:lnTo>
                    <a:pt x="530" y="1194"/>
                  </a:lnTo>
                  <a:lnTo>
                    <a:pt x="577" y="1200"/>
                  </a:lnTo>
                  <a:lnTo>
                    <a:pt x="615" y="1194"/>
                  </a:lnTo>
                  <a:lnTo>
                    <a:pt x="647" y="1172"/>
                  </a:lnTo>
                  <a:lnTo>
                    <a:pt x="673" y="1145"/>
                  </a:lnTo>
                  <a:lnTo>
                    <a:pt x="696" y="1105"/>
                  </a:lnTo>
                  <a:lnTo>
                    <a:pt x="708" y="1072"/>
                  </a:lnTo>
                  <a:lnTo>
                    <a:pt x="719" y="1035"/>
                  </a:lnTo>
                  <a:lnTo>
                    <a:pt x="731" y="1001"/>
                  </a:lnTo>
                  <a:lnTo>
                    <a:pt x="737" y="971"/>
                  </a:lnTo>
                  <a:lnTo>
                    <a:pt x="743" y="946"/>
                  </a:lnTo>
                  <a:lnTo>
                    <a:pt x="745" y="937"/>
                  </a:lnTo>
                  <a:lnTo>
                    <a:pt x="740" y="925"/>
                  </a:lnTo>
                  <a:lnTo>
                    <a:pt x="737" y="922"/>
                  </a:lnTo>
                  <a:lnTo>
                    <a:pt x="716" y="922"/>
                  </a:lnTo>
                  <a:lnTo>
                    <a:pt x="711" y="925"/>
                  </a:lnTo>
                  <a:lnTo>
                    <a:pt x="708" y="931"/>
                  </a:lnTo>
                  <a:lnTo>
                    <a:pt x="705" y="940"/>
                  </a:lnTo>
                  <a:lnTo>
                    <a:pt x="702" y="953"/>
                  </a:lnTo>
                  <a:lnTo>
                    <a:pt x="687" y="1007"/>
                  </a:lnTo>
                  <a:lnTo>
                    <a:pt x="673" y="1056"/>
                  </a:lnTo>
                  <a:lnTo>
                    <a:pt x="655" y="1099"/>
                  </a:lnTo>
                  <a:lnTo>
                    <a:pt x="635" y="1133"/>
                  </a:lnTo>
                  <a:lnTo>
                    <a:pt x="609" y="1154"/>
                  </a:lnTo>
                  <a:lnTo>
                    <a:pt x="580" y="1163"/>
                  </a:lnTo>
                  <a:lnTo>
                    <a:pt x="556" y="1157"/>
                  </a:lnTo>
                  <a:lnTo>
                    <a:pt x="542" y="1145"/>
                  </a:lnTo>
                  <a:lnTo>
                    <a:pt x="536" y="1126"/>
                  </a:lnTo>
                  <a:lnTo>
                    <a:pt x="530" y="1105"/>
                  </a:lnTo>
                  <a:lnTo>
                    <a:pt x="530" y="1050"/>
                  </a:lnTo>
                  <a:lnTo>
                    <a:pt x="533" y="1029"/>
                  </a:lnTo>
                  <a:lnTo>
                    <a:pt x="539" y="1001"/>
                  </a:lnTo>
                  <a:lnTo>
                    <a:pt x="775" y="19"/>
                  </a:lnTo>
                  <a:close/>
                  <a:moveTo>
                    <a:pt x="437" y="980"/>
                  </a:moveTo>
                  <a:lnTo>
                    <a:pt x="431" y="998"/>
                  </a:lnTo>
                  <a:lnTo>
                    <a:pt x="425" y="1011"/>
                  </a:lnTo>
                  <a:lnTo>
                    <a:pt x="417" y="1026"/>
                  </a:lnTo>
                  <a:lnTo>
                    <a:pt x="402" y="1041"/>
                  </a:lnTo>
                  <a:lnTo>
                    <a:pt x="361" y="1090"/>
                  </a:lnTo>
                  <a:lnTo>
                    <a:pt x="321" y="1123"/>
                  </a:lnTo>
                  <a:lnTo>
                    <a:pt x="283" y="1148"/>
                  </a:lnTo>
                  <a:lnTo>
                    <a:pt x="251" y="1160"/>
                  </a:lnTo>
                  <a:lnTo>
                    <a:pt x="222" y="1163"/>
                  </a:lnTo>
                  <a:lnTo>
                    <a:pt x="190" y="1157"/>
                  </a:lnTo>
                  <a:lnTo>
                    <a:pt x="163" y="1142"/>
                  </a:lnTo>
                  <a:lnTo>
                    <a:pt x="146" y="1120"/>
                  </a:lnTo>
                  <a:lnTo>
                    <a:pt x="131" y="1093"/>
                  </a:lnTo>
                  <a:lnTo>
                    <a:pt x="123" y="1062"/>
                  </a:lnTo>
                  <a:lnTo>
                    <a:pt x="117" y="1032"/>
                  </a:lnTo>
                  <a:lnTo>
                    <a:pt x="117" y="1001"/>
                  </a:lnTo>
                  <a:lnTo>
                    <a:pt x="120" y="959"/>
                  </a:lnTo>
                  <a:lnTo>
                    <a:pt x="129" y="904"/>
                  </a:lnTo>
                  <a:lnTo>
                    <a:pt x="140" y="846"/>
                  </a:lnTo>
                  <a:lnTo>
                    <a:pt x="155" y="782"/>
                  </a:lnTo>
                  <a:lnTo>
                    <a:pt x="172" y="724"/>
                  </a:lnTo>
                  <a:lnTo>
                    <a:pt x="190" y="672"/>
                  </a:lnTo>
                  <a:lnTo>
                    <a:pt x="207" y="629"/>
                  </a:lnTo>
                  <a:lnTo>
                    <a:pt x="239" y="574"/>
                  </a:lnTo>
                  <a:lnTo>
                    <a:pt x="274" y="528"/>
                  </a:lnTo>
                  <a:lnTo>
                    <a:pt x="315" y="495"/>
                  </a:lnTo>
                  <a:lnTo>
                    <a:pt x="356" y="473"/>
                  </a:lnTo>
                  <a:lnTo>
                    <a:pt x="393" y="467"/>
                  </a:lnTo>
                  <a:lnTo>
                    <a:pt x="428" y="473"/>
                  </a:lnTo>
                  <a:lnTo>
                    <a:pt x="457" y="489"/>
                  </a:lnTo>
                  <a:lnTo>
                    <a:pt x="481" y="513"/>
                  </a:lnTo>
                  <a:lnTo>
                    <a:pt x="498" y="538"/>
                  </a:lnTo>
                  <a:lnTo>
                    <a:pt x="510" y="565"/>
                  </a:lnTo>
                  <a:lnTo>
                    <a:pt x="516" y="589"/>
                  </a:lnTo>
                  <a:lnTo>
                    <a:pt x="521" y="608"/>
                  </a:lnTo>
                  <a:lnTo>
                    <a:pt x="521" y="632"/>
                  </a:lnTo>
                  <a:lnTo>
                    <a:pt x="516" y="644"/>
                  </a:lnTo>
                  <a:lnTo>
                    <a:pt x="437" y="98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" name="Freeform 39"/>
            <p:cNvSpPr>
              <a:spLocks/>
            </p:cNvSpPr>
            <p:nvPr/>
          </p:nvSpPr>
          <p:spPr bwMode="auto">
            <a:xfrm>
              <a:off x="5552" y="2952"/>
              <a:ext cx="376" cy="1700"/>
            </a:xfrm>
            <a:custGeom>
              <a:avLst/>
              <a:gdLst/>
              <a:ahLst/>
              <a:cxnLst>
                <a:cxn ang="0">
                  <a:pos x="376" y="1684"/>
                </a:cxn>
                <a:cxn ang="0">
                  <a:pos x="376" y="1678"/>
                </a:cxn>
                <a:cxn ang="0">
                  <a:pos x="373" y="1675"/>
                </a:cxn>
                <a:cxn ang="0">
                  <a:pos x="370" y="1669"/>
                </a:cxn>
                <a:cxn ang="0">
                  <a:pos x="358" y="1657"/>
                </a:cxn>
                <a:cxn ang="0">
                  <a:pos x="350" y="1645"/>
                </a:cxn>
                <a:cxn ang="0">
                  <a:pos x="289" y="1571"/>
                </a:cxn>
                <a:cxn ang="0">
                  <a:pos x="236" y="1489"/>
                </a:cxn>
                <a:cxn ang="0">
                  <a:pos x="193" y="1401"/>
                </a:cxn>
                <a:cxn ang="0">
                  <a:pos x="160" y="1312"/>
                </a:cxn>
                <a:cxn ang="0">
                  <a:pos x="134" y="1217"/>
                </a:cxn>
                <a:cxn ang="0">
                  <a:pos x="117" y="1126"/>
                </a:cxn>
                <a:cxn ang="0">
                  <a:pos x="105" y="1031"/>
                </a:cxn>
                <a:cxn ang="0">
                  <a:pos x="96" y="940"/>
                </a:cxn>
                <a:cxn ang="0">
                  <a:pos x="94" y="851"/>
                </a:cxn>
                <a:cxn ang="0">
                  <a:pos x="96" y="741"/>
                </a:cxn>
                <a:cxn ang="0">
                  <a:pos x="108" y="632"/>
                </a:cxn>
                <a:cxn ang="0">
                  <a:pos x="126" y="522"/>
                </a:cxn>
                <a:cxn ang="0">
                  <a:pos x="152" y="418"/>
                </a:cxn>
                <a:cxn ang="0">
                  <a:pos x="187" y="317"/>
                </a:cxn>
                <a:cxn ang="0">
                  <a:pos x="230" y="220"/>
                </a:cxn>
                <a:cxn ang="0">
                  <a:pos x="289" y="128"/>
                </a:cxn>
                <a:cxn ang="0">
                  <a:pos x="355" y="46"/>
                </a:cxn>
                <a:cxn ang="0">
                  <a:pos x="364" y="39"/>
                </a:cxn>
                <a:cxn ang="0">
                  <a:pos x="370" y="33"/>
                </a:cxn>
                <a:cxn ang="0">
                  <a:pos x="373" y="27"/>
                </a:cxn>
                <a:cxn ang="0">
                  <a:pos x="376" y="24"/>
                </a:cxn>
                <a:cxn ang="0">
                  <a:pos x="376" y="9"/>
                </a:cxn>
                <a:cxn ang="0">
                  <a:pos x="373" y="3"/>
                </a:cxn>
                <a:cxn ang="0">
                  <a:pos x="367" y="0"/>
                </a:cxn>
                <a:cxn ang="0">
                  <a:pos x="361" y="0"/>
                </a:cxn>
                <a:cxn ang="0">
                  <a:pos x="350" y="6"/>
                </a:cxn>
                <a:cxn ang="0">
                  <a:pos x="326" y="21"/>
                </a:cxn>
                <a:cxn ang="0">
                  <a:pos x="297" y="49"/>
                </a:cxn>
                <a:cxn ang="0">
                  <a:pos x="262" y="85"/>
                </a:cxn>
                <a:cxn ang="0">
                  <a:pos x="222" y="131"/>
                </a:cxn>
                <a:cxn ang="0">
                  <a:pos x="181" y="189"/>
                </a:cxn>
                <a:cxn ang="0">
                  <a:pos x="140" y="256"/>
                </a:cxn>
                <a:cxn ang="0">
                  <a:pos x="102" y="332"/>
                </a:cxn>
                <a:cxn ang="0">
                  <a:pos x="62" y="445"/>
                </a:cxn>
                <a:cxn ang="0">
                  <a:pos x="32" y="555"/>
                </a:cxn>
                <a:cxn ang="0">
                  <a:pos x="12" y="659"/>
                </a:cxn>
                <a:cxn ang="0">
                  <a:pos x="3" y="760"/>
                </a:cxn>
                <a:cxn ang="0">
                  <a:pos x="0" y="851"/>
                </a:cxn>
                <a:cxn ang="0">
                  <a:pos x="3" y="940"/>
                </a:cxn>
                <a:cxn ang="0">
                  <a:pos x="12" y="1040"/>
                </a:cxn>
                <a:cxn ang="0">
                  <a:pos x="32" y="1150"/>
                </a:cxn>
                <a:cxn ang="0">
                  <a:pos x="62" y="1263"/>
                </a:cxn>
                <a:cxn ang="0">
                  <a:pos x="108" y="1382"/>
                </a:cxn>
                <a:cxn ang="0">
                  <a:pos x="146" y="1455"/>
                </a:cxn>
                <a:cxn ang="0">
                  <a:pos x="187" y="1520"/>
                </a:cxn>
                <a:cxn ang="0">
                  <a:pos x="227" y="1575"/>
                </a:cxn>
                <a:cxn ang="0">
                  <a:pos x="265" y="1620"/>
                </a:cxn>
                <a:cxn ang="0">
                  <a:pos x="300" y="1654"/>
                </a:cxn>
                <a:cxn ang="0">
                  <a:pos x="329" y="1681"/>
                </a:cxn>
                <a:cxn ang="0">
                  <a:pos x="350" y="1697"/>
                </a:cxn>
                <a:cxn ang="0">
                  <a:pos x="361" y="1700"/>
                </a:cxn>
                <a:cxn ang="0">
                  <a:pos x="367" y="1700"/>
                </a:cxn>
                <a:cxn ang="0">
                  <a:pos x="373" y="1697"/>
                </a:cxn>
                <a:cxn ang="0">
                  <a:pos x="376" y="1690"/>
                </a:cxn>
                <a:cxn ang="0">
                  <a:pos x="376" y="1684"/>
                </a:cxn>
              </a:cxnLst>
              <a:rect l="0" t="0" r="r" b="b"/>
              <a:pathLst>
                <a:path w="376" h="1700">
                  <a:moveTo>
                    <a:pt x="376" y="1684"/>
                  </a:moveTo>
                  <a:lnTo>
                    <a:pt x="376" y="1678"/>
                  </a:lnTo>
                  <a:lnTo>
                    <a:pt x="373" y="1675"/>
                  </a:lnTo>
                  <a:lnTo>
                    <a:pt x="370" y="1669"/>
                  </a:lnTo>
                  <a:lnTo>
                    <a:pt x="358" y="1657"/>
                  </a:lnTo>
                  <a:lnTo>
                    <a:pt x="350" y="1645"/>
                  </a:lnTo>
                  <a:lnTo>
                    <a:pt x="289" y="1571"/>
                  </a:lnTo>
                  <a:lnTo>
                    <a:pt x="236" y="1489"/>
                  </a:lnTo>
                  <a:lnTo>
                    <a:pt x="193" y="1401"/>
                  </a:lnTo>
                  <a:lnTo>
                    <a:pt x="160" y="1312"/>
                  </a:lnTo>
                  <a:lnTo>
                    <a:pt x="134" y="1217"/>
                  </a:lnTo>
                  <a:lnTo>
                    <a:pt x="117" y="1126"/>
                  </a:lnTo>
                  <a:lnTo>
                    <a:pt x="105" y="1031"/>
                  </a:lnTo>
                  <a:lnTo>
                    <a:pt x="96" y="940"/>
                  </a:lnTo>
                  <a:lnTo>
                    <a:pt x="94" y="851"/>
                  </a:lnTo>
                  <a:lnTo>
                    <a:pt x="96" y="741"/>
                  </a:lnTo>
                  <a:lnTo>
                    <a:pt x="108" y="632"/>
                  </a:lnTo>
                  <a:lnTo>
                    <a:pt x="126" y="522"/>
                  </a:lnTo>
                  <a:lnTo>
                    <a:pt x="152" y="418"/>
                  </a:lnTo>
                  <a:lnTo>
                    <a:pt x="187" y="317"/>
                  </a:lnTo>
                  <a:lnTo>
                    <a:pt x="230" y="220"/>
                  </a:lnTo>
                  <a:lnTo>
                    <a:pt x="289" y="128"/>
                  </a:lnTo>
                  <a:lnTo>
                    <a:pt x="355" y="46"/>
                  </a:lnTo>
                  <a:lnTo>
                    <a:pt x="364" y="39"/>
                  </a:lnTo>
                  <a:lnTo>
                    <a:pt x="370" y="33"/>
                  </a:lnTo>
                  <a:lnTo>
                    <a:pt x="373" y="27"/>
                  </a:lnTo>
                  <a:lnTo>
                    <a:pt x="376" y="24"/>
                  </a:lnTo>
                  <a:lnTo>
                    <a:pt x="376" y="9"/>
                  </a:lnTo>
                  <a:lnTo>
                    <a:pt x="373" y="3"/>
                  </a:lnTo>
                  <a:lnTo>
                    <a:pt x="367" y="0"/>
                  </a:lnTo>
                  <a:lnTo>
                    <a:pt x="361" y="0"/>
                  </a:lnTo>
                  <a:lnTo>
                    <a:pt x="350" y="6"/>
                  </a:lnTo>
                  <a:lnTo>
                    <a:pt x="326" y="21"/>
                  </a:lnTo>
                  <a:lnTo>
                    <a:pt x="297" y="49"/>
                  </a:lnTo>
                  <a:lnTo>
                    <a:pt x="262" y="85"/>
                  </a:lnTo>
                  <a:lnTo>
                    <a:pt x="222" y="131"/>
                  </a:lnTo>
                  <a:lnTo>
                    <a:pt x="181" y="189"/>
                  </a:lnTo>
                  <a:lnTo>
                    <a:pt x="140" y="256"/>
                  </a:lnTo>
                  <a:lnTo>
                    <a:pt x="102" y="332"/>
                  </a:lnTo>
                  <a:lnTo>
                    <a:pt x="62" y="445"/>
                  </a:lnTo>
                  <a:lnTo>
                    <a:pt x="32" y="555"/>
                  </a:lnTo>
                  <a:lnTo>
                    <a:pt x="12" y="659"/>
                  </a:lnTo>
                  <a:lnTo>
                    <a:pt x="3" y="760"/>
                  </a:lnTo>
                  <a:lnTo>
                    <a:pt x="0" y="851"/>
                  </a:lnTo>
                  <a:lnTo>
                    <a:pt x="3" y="940"/>
                  </a:lnTo>
                  <a:lnTo>
                    <a:pt x="12" y="1040"/>
                  </a:lnTo>
                  <a:lnTo>
                    <a:pt x="32" y="1150"/>
                  </a:lnTo>
                  <a:lnTo>
                    <a:pt x="62" y="1263"/>
                  </a:lnTo>
                  <a:lnTo>
                    <a:pt x="108" y="1382"/>
                  </a:lnTo>
                  <a:lnTo>
                    <a:pt x="146" y="1455"/>
                  </a:lnTo>
                  <a:lnTo>
                    <a:pt x="187" y="1520"/>
                  </a:lnTo>
                  <a:lnTo>
                    <a:pt x="227" y="1575"/>
                  </a:lnTo>
                  <a:lnTo>
                    <a:pt x="265" y="1620"/>
                  </a:lnTo>
                  <a:lnTo>
                    <a:pt x="300" y="1654"/>
                  </a:lnTo>
                  <a:lnTo>
                    <a:pt x="329" y="1681"/>
                  </a:lnTo>
                  <a:lnTo>
                    <a:pt x="350" y="1697"/>
                  </a:lnTo>
                  <a:lnTo>
                    <a:pt x="361" y="1700"/>
                  </a:lnTo>
                  <a:lnTo>
                    <a:pt x="367" y="1700"/>
                  </a:lnTo>
                  <a:lnTo>
                    <a:pt x="373" y="1697"/>
                  </a:lnTo>
                  <a:lnTo>
                    <a:pt x="376" y="1690"/>
                  </a:lnTo>
                  <a:lnTo>
                    <a:pt x="376" y="16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7" name="Freeform 40"/>
            <p:cNvSpPr>
              <a:spLocks/>
            </p:cNvSpPr>
            <p:nvPr/>
          </p:nvSpPr>
          <p:spPr bwMode="auto">
            <a:xfrm>
              <a:off x="6070" y="3477"/>
              <a:ext cx="713" cy="769"/>
            </a:xfrm>
            <a:custGeom>
              <a:avLst/>
              <a:gdLst/>
              <a:ahLst/>
              <a:cxnLst>
                <a:cxn ang="0">
                  <a:pos x="710" y="79"/>
                </a:cxn>
                <a:cxn ang="0">
                  <a:pos x="687" y="24"/>
                </a:cxn>
                <a:cxn ang="0">
                  <a:pos x="658" y="3"/>
                </a:cxn>
                <a:cxn ang="0">
                  <a:pos x="612" y="6"/>
                </a:cxn>
                <a:cxn ang="0">
                  <a:pos x="568" y="52"/>
                </a:cxn>
                <a:cxn ang="0">
                  <a:pos x="565" y="100"/>
                </a:cxn>
                <a:cxn ang="0">
                  <a:pos x="588" y="131"/>
                </a:cxn>
                <a:cxn ang="0">
                  <a:pos x="629" y="192"/>
                </a:cxn>
                <a:cxn ang="0">
                  <a:pos x="644" y="271"/>
                </a:cxn>
                <a:cxn ang="0">
                  <a:pos x="635" y="338"/>
                </a:cxn>
                <a:cxn ang="0">
                  <a:pos x="606" y="442"/>
                </a:cxn>
                <a:cxn ang="0">
                  <a:pos x="556" y="558"/>
                </a:cxn>
                <a:cxn ang="0">
                  <a:pos x="489" y="659"/>
                </a:cxn>
                <a:cxn ang="0">
                  <a:pos x="405" y="723"/>
                </a:cxn>
                <a:cxn ang="0">
                  <a:pos x="318" y="726"/>
                </a:cxn>
                <a:cxn ang="0">
                  <a:pos x="262" y="692"/>
                </a:cxn>
                <a:cxn ang="0">
                  <a:pos x="236" y="625"/>
                </a:cxn>
                <a:cxn ang="0">
                  <a:pos x="239" y="522"/>
                </a:cxn>
                <a:cxn ang="0">
                  <a:pos x="274" y="384"/>
                </a:cxn>
                <a:cxn ang="0">
                  <a:pos x="329" y="223"/>
                </a:cxn>
                <a:cxn ang="0">
                  <a:pos x="347" y="137"/>
                </a:cxn>
                <a:cxn ang="0">
                  <a:pos x="323" y="55"/>
                </a:cxn>
                <a:cxn ang="0">
                  <a:pos x="259" y="6"/>
                </a:cxn>
                <a:cxn ang="0">
                  <a:pos x="172" y="6"/>
                </a:cxn>
                <a:cxn ang="0">
                  <a:pos x="102" y="52"/>
                </a:cxn>
                <a:cxn ang="0">
                  <a:pos x="50" y="125"/>
                </a:cxn>
                <a:cxn ang="0">
                  <a:pos x="18" y="198"/>
                </a:cxn>
                <a:cxn ang="0">
                  <a:pos x="3" y="250"/>
                </a:cxn>
                <a:cxn ang="0">
                  <a:pos x="0" y="268"/>
                </a:cxn>
                <a:cxn ang="0">
                  <a:pos x="15" y="274"/>
                </a:cxn>
                <a:cxn ang="0">
                  <a:pos x="21" y="277"/>
                </a:cxn>
                <a:cxn ang="0">
                  <a:pos x="32" y="274"/>
                </a:cxn>
                <a:cxn ang="0">
                  <a:pos x="44" y="259"/>
                </a:cxn>
                <a:cxn ang="0">
                  <a:pos x="67" y="180"/>
                </a:cxn>
                <a:cxn ang="0">
                  <a:pos x="117" y="91"/>
                </a:cxn>
                <a:cxn ang="0">
                  <a:pos x="166" y="49"/>
                </a:cxn>
                <a:cxn ang="0">
                  <a:pos x="210" y="36"/>
                </a:cxn>
                <a:cxn ang="0">
                  <a:pos x="230" y="39"/>
                </a:cxn>
                <a:cxn ang="0">
                  <a:pos x="248" y="64"/>
                </a:cxn>
                <a:cxn ang="0">
                  <a:pos x="245" y="134"/>
                </a:cxn>
                <a:cxn ang="0">
                  <a:pos x="225" y="210"/>
                </a:cxn>
                <a:cxn ang="0">
                  <a:pos x="175" y="354"/>
                </a:cxn>
                <a:cxn ang="0">
                  <a:pos x="146" y="451"/>
                </a:cxn>
                <a:cxn ang="0">
                  <a:pos x="131" y="528"/>
                </a:cxn>
                <a:cxn ang="0">
                  <a:pos x="137" y="613"/>
                </a:cxn>
                <a:cxn ang="0">
                  <a:pos x="169" y="695"/>
                </a:cxn>
                <a:cxn ang="0">
                  <a:pos x="227" y="741"/>
                </a:cxn>
                <a:cxn ang="0">
                  <a:pos x="291" y="763"/>
                </a:cxn>
                <a:cxn ang="0">
                  <a:pos x="347" y="769"/>
                </a:cxn>
                <a:cxn ang="0">
                  <a:pos x="454" y="738"/>
                </a:cxn>
                <a:cxn ang="0">
                  <a:pos x="539" y="656"/>
                </a:cxn>
                <a:cxn ang="0">
                  <a:pos x="606" y="540"/>
                </a:cxn>
                <a:cxn ang="0">
                  <a:pos x="655" y="412"/>
                </a:cxn>
                <a:cxn ang="0">
                  <a:pos x="687" y="287"/>
                </a:cxn>
                <a:cxn ang="0">
                  <a:pos x="708" y="183"/>
                </a:cxn>
                <a:cxn ang="0">
                  <a:pos x="713" y="119"/>
                </a:cxn>
              </a:cxnLst>
              <a:rect l="0" t="0" r="r" b="b"/>
              <a:pathLst>
                <a:path w="713" h="769">
                  <a:moveTo>
                    <a:pt x="713" y="119"/>
                  </a:moveTo>
                  <a:lnTo>
                    <a:pt x="710" y="79"/>
                  </a:lnTo>
                  <a:lnTo>
                    <a:pt x="702" y="45"/>
                  </a:lnTo>
                  <a:lnTo>
                    <a:pt x="687" y="24"/>
                  </a:lnTo>
                  <a:lnTo>
                    <a:pt x="673" y="9"/>
                  </a:lnTo>
                  <a:lnTo>
                    <a:pt x="658" y="3"/>
                  </a:lnTo>
                  <a:lnTo>
                    <a:pt x="641" y="0"/>
                  </a:lnTo>
                  <a:lnTo>
                    <a:pt x="612" y="6"/>
                  </a:lnTo>
                  <a:lnTo>
                    <a:pt x="585" y="27"/>
                  </a:lnTo>
                  <a:lnTo>
                    <a:pt x="568" y="52"/>
                  </a:lnTo>
                  <a:lnTo>
                    <a:pt x="562" y="79"/>
                  </a:lnTo>
                  <a:lnTo>
                    <a:pt x="565" y="100"/>
                  </a:lnTo>
                  <a:lnTo>
                    <a:pt x="574" y="116"/>
                  </a:lnTo>
                  <a:lnTo>
                    <a:pt x="588" y="131"/>
                  </a:lnTo>
                  <a:lnTo>
                    <a:pt x="612" y="158"/>
                  </a:lnTo>
                  <a:lnTo>
                    <a:pt x="629" y="192"/>
                  </a:lnTo>
                  <a:lnTo>
                    <a:pt x="641" y="229"/>
                  </a:lnTo>
                  <a:lnTo>
                    <a:pt x="644" y="271"/>
                  </a:lnTo>
                  <a:lnTo>
                    <a:pt x="641" y="299"/>
                  </a:lnTo>
                  <a:lnTo>
                    <a:pt x="635" y="338"/>
                  </a:lnTo>
                  <a:lnTo>
                    <a:pt x="620" y="387"/>
                  </a:lnTo>
                  <a:lnTo>
                    <a:pt x="606" y="442"/>
                  </a:lnTo>
                  <a:lnTo>
                    <a:pt x="582" y="500"/>
                  </a:lnTo>
                  <a:lnTo>
                    <a:pt x="556" y="558"/>
                  </a:lnTo>
                  <a:lnTo>
                    <a:pt x="524" y="610"/>
                  </a:lnTo>
                  <a:lnTo>
                    <a:pt x="489" y="659"/>
                  </a:lnTo>
                  <a:lnTo>
                    <a:pt x="449" y="699"/>
                  </a:lnTo>
                  <a:lnTo>
                    <a:pt x="405" y="723"/>
                  </a:lnTo>
                  <a:lnTo>
                    <a:pt x="355" y="732"/>
                  </a:lnTo>
                  <a:lnTo>
                    <a:pt x="318" y="726"/>
                  </a:lnTo>
                  <a:lnTo>
                    <a:pt x="286" y="714"/>
                  </a:lnTo>
                  <a:lnTo>
                    <a:pt x="262" y="692"/>
                  </a:lnTo>
                  <a:lnTo>
                    <a:pt x="248" y="662"/>
                  </a:lnTo>
                  <a:lnTo>
                    <a:pt x="236" y="625"/>
                  </a:lnTo>
                  <a:lnTo>
                    <a:pt x="233" y="583"/>
                  </a:lnTo>
                  <a:lnTo>
                    <a:pt x="239" y="522"/>
                  </a:lnTo>
                  <a:lnTo>
                    <a:pt x="254" y="457"/>
                  </a:lnTo>
                  <a:lnTo>
                    <a:pt x="274" y="384"/>
                  </a:lnTo>
                  <a:lnTo>
                    <a:pt x="300" y="305"/>
                  </a:lnTo>
                  <a:lnTo>
                    <a:pt x="329" y="223"/>
                  </a:lnTo>
                  <a:lnTo>
                    <a:pt x="347" y="168"/>
                  </a:lnTo>
                  <a:lnTo>
                    <a:pt x="347" y="137"/>
                  </a:lnTo>
                  <a:lnTo>
                    <a:pt x="341" y="94"/>
                  </a:lnTo>
                  <a:lnTo>
                    <a:pt x="323" y="55"/>
                  </a:lnTo>
                  <a:lnTo>
                    <a:pt x="297" y="27"/>
                  </a:lnTo>
                  <a:lnTo>
                    <a:pt x="259" y="6"/>
                  </a:lnTo>
                  <a:lnTo>
                    <a:pt x="216" y="0"/>
                  </a:lnTo>
                  <a:lnTo>
                    <a:pt x="172" y="6"/>
                  </a:lnTo>
                  <a:lnTo>
                    <a:pt x="134" y="24"/>
                  </a:lnTo>
                  <a:lnTo>
                    <a:pt x="102" y="52"/>
                  </a:lnTo>
                  <a:lnTo>
                    <a:pt x="73" y="88"/>
                  </a:lnTo>
                  <a:lnTo>
                    <a:pt x="50" y="125"/>
                  </a:lnTo>
                  <a:lnTo>
                    <a:pt x="32" y="161"/>
                  </a:lnTo>
                  <a:lnTo>
                    <a:pt x="18" y="198"/>
                  </a:lnTo>
                  <a:lnTo>
                    <a:pt x="9" y="229"/>
                  </a:lnTo>
                  <a:lnTo>
                    <a:pt x="3" y="250"/>
                  </a:lnTo>
                  <a:lnTo>
                    <a:pt x="0" y="262"/>
                  </a:lnTo>
                  <a:lnTo>
                    <a:pt x="0" y="268"/>
                  </a:lnTo>
                  <a:lnTo>
                    <a:pt x="6" y="274"/>
                  </a:lnTo>
                  <a:lnTo>
                    <a:pt x="15" y="274"/>
                  </a:lnTo>
                  <a:lnTo>
                    <a:pt x="18" y="277"/>
                  </a:lnTo>
                  <a:lnTo>
                    <a:pt x="21" y="277"/>
                  </a:lnTo>
                  <a:lnTo>
                    <a:pt x="27" y="274"/>
                  </a:lnTo>
                  <a:lnTo>
                    <a:pt x="32" y="274"/>
                  </a:lnTo>
                  <a:lnTo>
                    <a:pt x="38" y="268"/>
                  </a:lnTo>
                  <a:lnTo>
                    <a:pt x="44" y="259"/>
                  </a:lnTo>
                  <a:lnTo>
                    <a:pt x="47" y="247"/>
                  </a:lnTo>
                  <a:lnTo>
                    <a:pt x="67" y="180"/>
                  </a:lnTo>
                  <a:lnTo>
                    <a:pt x="91" y="131"/>
                  </a:lnTo>
                  <a:lnTo>
                    <a:pt x="117" y="91"/>
                  </a:lnTo>
                  <a:lnTo>
                    <a:pt x="140" y="64"/>
                  </a:lnTo>
                  <a:lnTo>
                    <a:pt x="166" y="49"/>
                  </a:lnTo>
                  <a:lnTo>
                    <a:pt x="190" y="39"/>
                  </a:lnTo>
                  <a:lnTo>
                    <a:pt x="210" y="36"/>
                  </a:lnTo>
                  <a:lnTo>
                    <a:pt x="219" y="36"/>
                  </a:lnTo>
                  <a:lnTo>
                    <a:pt x="230" y="39"/>
                  </a:lnTo>
                  <a:lnTo>
                    <a:pt x="239" y="49"/>
                  </a:lnTo>
                  <a:lnTo>
                    <a:pt x="248" y="64"/>
                  </a:lnTo>
                  <a:lnTo>
                    <a:pt x="251" y="91"/>
                  </a:lnTo>
                  <a:lnTo>
                    <a:pt x="245" y="134"/>
                  </a:lnTo>
                  <a:lnTo>
                    <a:pt x="236" y="174"/>
                  </a:lnTo>
                  <a:lnTo>
                    <a:pt x="225" y="210"/>
                  </a:lnTo>
                  <a:lnTo>
                    <a:pt x="195" y="287"/>
                  </a:lnTo>
                  <a:lnTo>
                    <a:pt x="175" y="354"/>
                  </a:lnTo>
                  <a:lnTo>
                    <a:pt x="158" y="406"/>
                  </a:lnTo>
                  <a:lnTo>
                    <a:pt x="146" y="451"/>
                  </a:lnTo>
                  <a:lnTo>
                    <a:pt x="137" y="491"/>
                  </a:lnTo>
                  <a:lnTo>
                    <a:pt x="131" y="528"/>
                  </a:lnTo>
                  <a:lnTo>
                    <a:pt x="131" y="558"/>
                  </a:lnTo>
                  <a:lnTo>
                    <a:pt x="137" y="613"/>
                  </a:lnTo>
                  <a:lnTo>
                    <a:pt x="149" y="659"/>
                  </a:lnTo>
                  <a:lnTo>
                    <a:pt x="169" y="695"/>
                  </a:lnTo>
                  <a:lnTo>
                    <a:pt x="195" y="723"/>
                  </a:lnTo>
                  <a:lnTo>
                    <a:pt x="227" y="741"/>
                  </a:lnTo>
                  <a:lnTo>
                    <a:pt x="259" y="757"/>
                  </a:lnTo>
                  <a:lnTo>
                    <a:pt x="291" y="763"/>
                  </a:lnTo>
                  <a:lnTo>
                    <a:pt x="321" y="769"/>
                  </a:lnTo>
                  <a:lnTo>
                    <a:pt x="347" y="769"/>
                  </a:lnTo>
                  <a:lnTo>
                    <a:pt x="402" y="760"/>
                  </a:lnTo>
                  <a:lnTo>
                    <a:pt x="454" y="738"/>
                  </a:lnTo>
                  <a:lnTo>
                    <a:pt x="498" y="702"/>
                  </a:lnTo>
                  <a:lnTo>
                    <a:pt x="539" y="656"/>
                  </a:lnTo>
                  <a:lnTo>
                    <a:pt x="574" y="601"/>
                  </a:lnTo>
                  <a:lnTo>
                    <a:pt x="606" y="540"/>
                  </a:lnTo>
                  <a:lnTo>
                    <a:pt x="632" y="476"/>
                  </a:lnTo>
                  <a:lnTo>
                    <a:pt x="655" y="412"/>
                  </a:lnTo>
                  <a:lnTo>
                    <a:pt x="673" y="348"/>
                  </a:lnTo>
                  <a:lnTo>
                    <a:pt x="687" y="287"/>
                  </a:lnTo>
                  <a:lnTo>
                    <a:pt x="699" y="229"/>
                  </a:lnTo>
                  <a:lnTo>
                    <a:pt x="708" y="183"/>
                  </a:lnTo>
                  <a:lnTo>
                    <a:pt x="710" y="143"/>
                  </a:lnTo>
                  <a:lnTo>
                    <a:pt x="713" y="11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8" name="Freeform 41"/>
            <p:cNvSpPr>
              <a:spLocks/>
            </p:cNvSpPr>
            <p:nvPr/>
          </p:nvSpPr>
          <p:spPr bwMode="auto">
            <a:xfrm>
              <a:off x="6961" y="2952"/>
              <a:ext cx="375" cy="1700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72" y="763"/>
                </a:cxn>
                <a:cxn ang="0">
                  <a:pos x="364" y="662"/>
                </a:cxn>
                <a:cxn ang="0">
                  <a:pos x="343" y="552"/>
                </a:cxn>
                <a:cxn ang="0">
                  <a:pos x="314" y="436"/>
                </a:cxn>
                <a:cxn ang="0">
                  <a:pos x="268" y="320"/>
                </a:cxn>
                <a:cxn ang="0">
                  <a:pos x="230" y="247"/>
                </a:cxn>
                <a:cxn ang="0">
                  <a:pos x="189" y="183"/>
                </a:cxn>
                <a:cxn ang="0">
                  <a:pos x="148" y="128"/>
                </a:cxn>
                <a:cxn ang="0">
                  <a:pos x="111" y="82"/>
                </a:cxn>
                <a:cxn ang="0">
                  <a:pos x="76" y="46"/>
                </a:cxn>
                <a:cxn ang="0">
                  <a:pos x="49" y="21"/>
                </a:cxn>
                <a:cxn ang="0">
                  <a:pos x="26" y="6"/>
                </a:cxn>
                <a:cxn ang="0">
                  <a:pos x="14" y="0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24"/>
                </a:cxn>
                <a:cxn ang="0">
                  <a:pos x="29" y="55"/>
                </a:cxn>
                <a:cxn ang="0">
                  <a:pos x="93" y="134"/>
                </a:cxn>
                <a:cxn ang="0">
                  <a:pos x="148" y="226"/>
                </a:cxn>
                <a:cxn ang="0">
                  <a:pos x="195" y="326"/>
                </a:cxn>
                <a:cxn ang="0">
                  <a:pos x="233" y="442"/>
                </a:cxn>
                <a:cxn ang="0">
                  <a:pos x="259" y="567"/>
                </a:cxn>
                <a:cxn ang="0">
                  <a:pos x="276" y="705"/>
                </a:cxn>
                <a:cxn ang="0">
                  <a:pos x="282" y="851"/>
                </a:cxn>
                <a:cxn ang="0">
                  <a:pos x="279" y="961"/>
                </a:cxn>
                <a:cxn ang="0">
                  <a:pos x="271" y="1068"/>
                </a:cxn>
                <a:cxn ang="0">
                  <a:pos x="253" y="1178"/>
                </a:cxn>
                <a:cxn ang="0">
                  <a:pos x="227" y="1282"/>
                </a:cxn>
                <a:cxn ang="0">
                  <a:pos x="192" y="1382"/>
                </a:cxn>
                <a:cxn ang="0">
                  <a:pos x="145" y="1480"/>
                </a:cxn>
                <a:cxn ang="0">
                  <a:pos x="90" y="1571"/>
                </a:cxn>
                <a:cxn ang="0">
                  <a:pos x="20" y="1654"/>
                </a:cxn>
                <a:cxn ang="0">
                  <a:pos x="0" y="1675"/>
                </a:cxn>
                <a:cxn ang="0">
                  <a:pos x="0" y="1690"/>
                </a:cxn>
                <a:cxn ang="0">
                  <a:pos x="3" y="1697"/>
                </a:cxn>
                <a:cxn ang="0">
                  <a:pos x="9" y="1700"/>
                </a:cxn>
                <a:cxn ang="0">
                  <a:pos x="14" y="1700"/>
                </a:cxn>
                <a:cxn ang="0">
                  <a:pos x="26" y="1694"/>
                </a:cxn>
                <a:cxn ang="0">
                  <a:pos x="49" y="1678"/>
                </a:cxn>
                <a:cxn ang="0">
                  <a:pos x="78" y="1654"/>
                </a:cxn>
                <a:cxn ang="0">
                  <a:pos x="113" y="1614"/>
                </a:cxn>
                <a:cxn ang="0">
                  <a:pos x="154" y="1568"/>
                </a:cxn>
                <a:cxn ang="0">
                  <a:pos x="195" y="1510"/>
                </a:cxn>
                <a:cxn ang="0">
                  <a:pos x="236" y="1446"/>
                </a:cxn>
                <a:cxn ang="0">
                  <a:pos x="273" y="1370"/>
                </a:cxn>
                <a:cxn ang="0">
                  <a:pos x="317" y="1257"/>
                </a:cxn>
                <a:cxn ang="0">
                  <a:pos x="346" y="1147"/>
                </a:cxn>
                <a:cxn ang="0">
                  <a:pos x="364" y="1040"/>
                </a:cxn>
                <a:cxn ang="0">
                  <a:pos x="372" y="940"/>
                </a:cxn>
                <a:cxn ang="0">
                  <a:pos x="375" y="851"/>
                </a:cxn>
              </a:cxnLst>
              <a:rect l="0" t="0" r="r" b="b"/>
              <a:pathLst>
                <a:path w="375" h="1700">
                  <a:moveTo>
                    <a:pt x="375" y="851"/>
                  </a:moveTo>
                  <a:lnTo>
                    <a:pt x="372" y="763"/>
                  </a:lnTo>
                  <a:lnTo>
                    <a:pt x="364" y="662"/>
                  </a:lnTo>
                  <a:lnTo>
                    <a:pt x="343" y="552"/>
                  </a:lnTo>
                  <a:lnTo>
                    <a:pt x="314" y="436"/>
                  </a:lnTo>
                  <a:lnTo>
                    <a:pt x="268" y="320"/>
                  </a:lnTo>
                  <a:lnTo>
                    <a:pt x="230" y="247"/>
                  </a:lnTo>
                  <a:lnTo>
                    <a:pt x="189" y="183"/>
                  </a:lnTo>
                  <a:lnTo>
                    <a:pt x="148" y="128"/>
                  </a:lnTo>
                  <a:lnTo>
                    <a:pt x="111" y="82"/>
                  </a:lnTo>
                  <a:lnTo>
                    <a:pt x="76" y="46"/>
                  </a:lnTo>
                  <a:lnTo>
                    <a:pt x="49" y="21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9" y="0"/>
                  </a:lnTo>
                  <a:lnTo>
                    <a:pt x="0" y="9"/>
                  </a:lnTo>
                  <a:lnTo>
                    <a:pt x="0" y="24"/>
                  </a:lnTo>
                  <a:lnTo>
                    <a:pt x="29" y="55"/>
                  </a:lnTo>
                  <a:lnTo>
                    <a:pt x="93" y="134"/>
                  </a:lnTo>
                  <a:lnTo>
                    <a:pt x="148" y="226"/>
                  </a:lnTo>
                  <a:lnTo>
                    <a:pt x="195" y="326"/>
                  </a:lnTo>
                  <a:lnTo>
                    <a:pt x="233" y="442"/>
                  </a:lnTo>
                  <a:lnTo>
                    <a:pt x="259" y="567"/>
                  </a:lnTo>
                  <a:lnTo>
                    <a:pt x="276" y="705"/>
                  </a:lnTo>
                  <a:lnTo>
                    <a:pt x="282" y="851"/>
                  </a:lnTo>
                  <a:lnTo>
                    <a:pt x="279" y="961"/>
                  </a:lnTo>
                  <a:lnTo>
                    <a:pt x="271" y="1068"/>
                  </a:lnTo>
                  <a:lnTo>
                    <a:pt x="253" y="1178"/>
                  </a:lnTo>
                  <a:lnTo>
                    <a:pt x="227" y="1282"/>
                  </a:lnTo>
                  <a:lnTo>
                    <a:pt x="192" y="1382"/>
                  </a:lnTo>
                  <a:lnTo>
                    <a:pt x="145" y="1480"/>
                  </a:lnTo>
                  <a:lnTo>
                    <a:pt x="90" y="1571"/>
                  </a:lnTo>
                  <a:lnTo>
                    <a:pt x="20" y="1654"/>
                  </a:lnTo>
                  <a:lnTo>
                    <a:pt x="0" y="1675"/>
                  </a:lnTo>
                  <a:lnTo>
                    <a:pt x="0" y="1690"/>
                  </a:lnTo>
                  <a:lnTo>
                    <a:pt x="3" y="1697"/>
                  </a:lnTo>
                  <a:lnTo>
                    <a:pt x="9" y="1700"/>
                  </a:lnTo>
                  <a:lnTo>
                    <a:pt x="14" y="1700"/>
                  </a:lnTo>
                  <a:lnTo>
                    <a:pt x="26" y="1694"/>
                  </a:lnTo>
                  <a:lnTo>
                    <a:pt x="49" y="1678"/>
                  </a:lnTo>
                  <a:lnTo>
                    <a:pt x="78" y="1654"/>
                  </a:lnTo>
                  <a:lnTo>
                    <a:pt x="113" y="1614"/>
                  </a:lnTo>
                  <a:lnTo>
                    <a:pt x="154" y="1568"/>
                  </a:lnTo>
                  <a:lnTo>
                    <a:pt x="195" y="1510"/>
                  </a:lnTo>
                  <a:lnTo>
                    <a:pt x="236" y="1446"/>
                  </a:lnTo>
                  <a:lnTo>
                    <a:pt x="273" y="1370"/>
                  </a:lnTo>
                  <a:lnTo>
                    <a:pt x="317" y="1257"/>
                  </a:lnTo>
                  <a:lnTo>
                    <a:pt x="346" y="1147"/>
                  </a:lnTo>
                  <a:lnTo>
                    <a:pt x="364" y="1040"/>
                  </a:lnTo>
                  <a:lnTo>
                    <a:pt x="372" y="940"/>
                  </a:lnTo>
                  <a:lnTo>
                    <a:pt x="375" y="85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9" name="Freeform 42"/>
            <p:cNvSpPr>
              <a:spLocks/>
            </p:cNvSpPr>
            <p:nvPr/>
          </p:nvSpPr>
          <p:spPr bwMode="auto">
            <a:xfrm>
              <a:off x="8084" y="3309"/>
              <a:ext cx="993" cy="986"/>
            </a:xfrm>
            <a:custGeom>
              <a:avLst/>
              <a:gdLst/>
              <a:ahLst/>
              <a:cxnLst>
                <a:cxn ang="0">
                  <a:pos x="961" y="531"/>
                </a:cxn>
                <a:cxn ang="0">
                  <a:pos x="969" y="528"/>
                </a:cxn>
                <a:cxn ang="0">
                  <a:pos x="978" y="522"/>
                </a:cxn>
                <a:cxn ang="0">
                  <a:pos x="984" y="516"/>
                </a:cxn>
                <a:cxn ang="0">
                  <a:pos x="990" y="503"/>
                </a:cxn>
                <a:cxn ang="0">
                  <a:pos x="993" y="494"/>
                </a:cxn>
                <a:cxn ang="0">
                  <a:pos x="993" y="485"/>
                </a:cxn>
                <a:cxn ang="0">
                  <a:pos x="987" y="476"/>
                </a:cxn>
                <a:cxn ang="0">
                  <a:pos x="984" y="470"/>
                </a:cxn>
                <a:cxn ang="0">
                  <a:pos x="978" y="464"/>
                </a:cxn>
                <a:cxn ang="0">
                  <a:pos x="969" y="461"/>
                </a:cxn>
                <a:cxn ang="0">
                  <a:pos x="961" y="455"/>
                </a:cxn>
                <a:cxn ang="0">
                  <a:pos x="61" y="12"/>
                </a:cxn>
                <a:cxn ang="0">
                  <a:pos x="53" y="6"/>
                </a:cxn>
                <a:cxn ang="0">
                  <a:pos x="47" y="3"/>
                </a:cxn>
                <a:cxn ang="0">
                  <a:pos x="41" y="3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15" y="6"/>
                </a:cxn>
                <a:cxn ang="0">
                  <a:pos x="6" y="15"/>
                </a:cxn>
                <a:cxn ang="0">
                  <a:pos x="0" y="33"/>
                </a:cxn>
                <a:cxn ang="0">
                  <a:pos x="0" y="43"/>
                </a:cxn>
                <a:cxn ang="0">
                  <a:pos x="6" y="52"/>
                </a:cxn>
                <a:cxn ang="0">
                  <a:pos x="12" y="58"/>
                </a:cxn>
                <a:cxn ang="0">
                  <a:pos x="21" y="64"/>
                </a:cxn>
                <a:cxn ang="0">
                  <a:pos x="32" y="70"/>
                </a:cxn>
                <a:cxn ang="0">
                  <a:pos x="882" y="494"/>
                </a:cxn>
                <a:cxn ang="0">
                  <a:pos x="32" y="915"/>
                </a:cxn>
                <a:cxn ang="0">
                  <a:pos x="21" y="921"/>
                </a:cxn>
                <a:cxn ang="0">
                  <a:pos x="12" y="928"/>
                </a:cxn>
                <a:cxn ang="0">
                  <a:pos x="6" y="937"/>
                </a:cxn>
                <a:cxn ang="0">
                  <a:pos x="3" y="943"/>
                </a:cxn>
                <a:cxn ang="0">
                  <a:pos x="0" y="952"/>
                </a:cxn>
                <a:cxn ang="0">
                  <a:pos x="3" y="964"/>
                </a:cxn>
                <a:cxn ang="0">
                  <a:pos x="6" y="973"/>
                </a:cxn>
                <a:cxn ang="0">
                  <a:pos x="23" y="986"/>
                </a:cxn>
                <a:cxn ang="0">
                  <a:pos x="41" y="986"/>
                </a:cxn>
                <a:cxn ang="0">
                  <a:pos x="53" y="979"/>
                </a:cxn>
                <a:cxn ang="0">
                  <a:pos x="61" y="973"/>
                </a:cxn>
                <a:cxn ang="0">
                  <a:pos x="961" y="531"/>
                </a:cxn>
              </a:cxnLst>
              <a:rect l="0" t="0" r="r" b="b"/>
              <a:pathLst>
                <a:path w="993" h="986">
                  <a:moveTo>
                    <a:pt x="961" y="531"/>
                  </a:moveTo>
                  <a:lnTo>
                    <a:pt x="969" y="528"/>
                  </a:lnTo>
                  <a:lnTo>
                    <a:pt x="978" y="522"/>
                  </a:lnTo>
                  <a:lnTo>
                    <a:pt x="984" y="516"/>
                  </a:lnTo>
                  <a:lnTo>
                    <a:pt x="990" y="503"/>
                  </a:lnTo>
                  <a:lnTo>
                    <a:pt x="993" y="494"/>
                  </a:lnTo>
                  <a:lnTo>
                    <a:pt x="993" y="485"/>
                  </a:lnTo>
                  <a:lnTo>
                    <a:pt x="987" y="476"/>
                  </a:lnTo>
                  <a:lnTo>
                    <a:pt x="984" y="470"/>
                  </a:lnTo>
                  <a:lnTo>
                    <a:pt x="978" y="464"/>
                  </a:lnTo>
                  <a:lnTo>
                    <a:pt x="969" y="461"/>
                  </a:lnTo>
                  <a:lnTo>
                    <a:pt x="961" y="455"/>
                  </a:lnTo>
                  <a:lnTo>
                    <a:pt x="61" y="12"/>
                  </a:lnTo>
                  <a:lnTo>
                    <a:pt x="53" y="6"/>
                  </a:lnTo>
                  <a:lnTo>
                    <a:pt x="47" y="3"/>
                  </a:lnTo>
                  <a:lnTo>
                    <a:pt x="41" y="3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15" y="6"/>
                  </a:lnTo>
                  <a:lnTo>
                    <a:pt x="6" y="15"/>
                  </a:lnTo>
                  <a:lnTo>
                    <a:pt x="0" y="33"/>
                  </a:lnTo>
                  <a:lnTo>
                    <a:pt x="0" y="43"/>
                  </a:lnTo>
                  <a:lnTo>
                    <a:pt x="6" y="52"/>
                  </a:lnTo>
                  <a:lnTo>
                    <a:pt x="12" y="58"/>
                  </a:lnTo>
                  <a:lnTo>
                    <a:pt x="21" y="64"/>
                  </a:lnTo>
                  <a:lnTo>
                    <a:pt x="32" y="70"/>
                  </a:lnTo>
                  <a:lnTo>
                    <a:pt x="882" y="494"/>
                  </a:lnTo>
                  <a:lnTo>
                    <a:pt x="32" y="915"/>
                  </a:lnTo>
                  <a:lnTo>
                    <a:pt x="21" y="921"/>
                  </a:lnTo>
                  <a:lnTo>
                    <a:pt x="12" y="928"/>
                  </a:lnTo>
                  <a:lnTo>
                    <a:pt x="6" y="937"/>
                  </a:lnTo>
                  <a:lnTo>
                    <a:pt x="3" y="943"/>
                  </a:lnTo>
                  <a:lnTo>
                    <a:pt x="0" y="952"/>
                  </a:lnTo>
                  <a:lnTo>
                    <a:pt x="3" y="964"/>
                  </a:lnTo>
                  <a:lnTo>
                    <a:pt x="6" y="973"/>
                  </a:lnTo>
                  <a:lnTo>
                    <a:pt x="23" y="986"/>
                  </a:lnTo>
                  <a:lnTo>
                    <a:pt x="41" y="986"/>
                  </a:lnTo>
                  <a:lnTo>
                    <a:pt x="53" y="979"/>
                  </a:lnTo>
                  <a:lnTo>
                    <a:pt x="61" y="973"/>
                  </a:lnTo>
                  <a:lnTo>
                    <a:pt x="961" y="53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0" name="Freeform 43"/>
            <p:cNvSpPr>
              <a:spLocks noEditPoints="1"/>
            </p:cNvSpPr>
            <p:nvPr/>
          </p:nvSpPr>
          <p:spPr bwMode="auto">
            <a:xfrm>
              <a:off x="9725" y="3046"/>
              <a:ext cx="775" cy="1200"/>
            </a:xfrm>
            <a:custGeom>
              <a:avLst/>
              <a:gdLst/>
              <a:ahLst/>
              <a:cxnLst>
                <a:cxn ang="0">
                  <a:pos x="772" y="13"/>
                </a:cxn>
                <a:cxn ang="0">
                  <a:pos x="760" y="3"/>
                </a:cxn>
                <a:cxn ang="0">
                  <a:pos x="705" y="3"/>
                </a:cxn>
                <a:cxn ang="0">
                  <a:pos x="594" y="16"/>
                </a:cxn>
                <a:cxn ang="0">
                  <a:pos x="539" y="22"/>
                </a:cxn>
                <a:cxn ang="0">
                  <a:pos x="524" y="40"/>
                </a:cxn>
                <a:cxn ang="0">
                  <a:pos x="533" y="71"/>
                </a:cxn>
                <a:cxn ang="0">
                  <a:pos x="600" y="74"/>
                </a:cxn>
                <a:cxn ang="0">
                  <a:pos x="644" y="92"/>
                </a:cxn>
                <a:cxn ang="0">
                  <a:pos x="542" y="538"/>
                </a:cxn>
                <a:cxn ang="0">
                  <a:pos x="469" y="449"/>
                </a:cxn>
                <a:cxn ang="0">
                  <a:pos x="329" y="440"/>
                </a:cxn>
                <a:cxn ang="0">
                  <a:pos x="152" y="556"/>
                </a:cxn>
                <a:cxn ang="0">
                  <a:pos x="30" y="766"/>
                </a:cxn>
                <a:cxn ang="0">
                  <a:pos x="6" y="992"/>
                </a:cxn>
                <a:cxn ang="0">
                  <a:pos x="79" y="1145"/>
                </a:cxn>
                <a:cxn ang="0">
                  <a:pos x="216" y="1200"/>
                </a:cxn>
                <a:cxn ang="0">
                  <a:pos x="297" y="1181"/>
                </a:cxn>
                <a:cxn ang="0">
                  <a:pos x="428" y="1072"/>
                </a:cxn>
                <a:cxn ang="0">
                  <a:pos x="492" y="1175"/>
                </a:cxn>
                <a:cxn ang="0">
                  <a:pos x="614" y="1194"/>
                </a:cxn>
                <a:cxn ang="0">
                  <a:pos x="696" y="1105"/>
                </a:cxn>
                <a:cxn ang="0">
                  <a:pos x="731" y="1001"/>
                </a:cxn>
                <a:cxn ang="0">
                  <a:pos x="745" y="937"/>
                </a:cxn>
                <a:cxn ang="0">
                  <a:pos x="716" y="922"/>
                </a:cxn>
                <a:cxn ang="0">
                  <a:pos x="705" y="940"/>
                </a:cxn>
                <a:cxn ang="0">
                  <a:pos x="673" y="1056"/>
                </a:cxn>
                <a:cxn ang="0">
                  <a:pos x="609" y="1154"/>
                </a:cxn>
                <a:cxn ang="0">
                  <a:pos x="542" y="1145"/>
                </a:cxn>
                <a:cxn ang="0">
                  <a:pos x="530" y="1050"/>
                </a:cxn>
                <a:cxn ang="0">
                  <a:pos x="775" y="19"/>
                </a:cxn>
                <a:cxn ang="0">
                  <a:pos x="425" y="1011"/>
                </a:cxn>
                <a:cxn ang="0">
                  <a:pos x="361" y="1090"/>
                </a:cxn>
                <a:cxn ang="0">
                  <a:pos x="251" y="1160"/>
                </a:cxn>
                <a:cxn ang="0">
                  <a:pos x="163" y="1142"/>
                </a:cxn>
                <a:cxn ang="0">
                  <a:pos x="123" y="1062"/>
                </a:cxn>
                <a:cxn ang="0">
                  <a:pos x="120" y="959"/>
                </a:cxn>
                <a:cxn ang="0">
                  <a:pos x="155" y="782"/>
                </a:cxn>
                <a:cxn ang="0">
                  <a:pos x="207" y="629"/>
                </a:cxn>
                <a:cxn ang="0">
                  <a:pos x="315" y="495"/>
                </a:cxn>
                <a:cxn ang="0">
                  <a:pos x="428" y="473"/>
                </a:cxn>
                <a:cxn ang="0">
                  <a:pos x="498" y="538"/>
                </a:cxn>
                <a:cxn ang="0">
                  <a:pos x="521" y="608"/>
                </a:cxn>
                <a:cxn ang="0">
                  <a:pos x="437" y="980"/>
                </a:cxn>
              </a:cxnLst>
              <a:rect l="0" t="0" r="r" b="b"/>
              <a:pathLst>
                <a:path w="775" h="1200">
                  <a:moveTo>
                    <a:pt x="775" y="19"/>
                  </a:moveTo>
                  <a:lnTo>
                    <a:pt x="775" y="16"/>
                  </a:lnTo>
                  <a:lnTo>
                    <a:pt x="772" y="13"/>
                  </a:lnTo>
                  <a:lnTo>
                    <a:pt x="769" y="6"/>
                  </a:lnTo>
                  <a:lnTo>
                    <a:pt x="766" y="3"/>
                  </a:lnTo>
                  <a:lnTo>
                    <a:pt x="760" y="3"/>
                  </a:lnTo>
                  <a:lnTo>
                    <a:pt x="751" y="0"/>
                  </a:lnTo>
                  <a:lnTo>
                    <a:pt x="734" y="0"/>
                  </a:lnTo>
                  <a:lnTo>
                    <a:pt x="705" y="3"/>
                  </a:lnTo>
                  <a:lnTo>
                    <a:pt x="670" y="6"/>
                  </a:lnTo>
                  <a:lnTo>
                    <a:pt x="632" y="13"/>
                  </a:lnTo>
                  <a:lnTo>
                    <a:pt x="594" y="16"/>
                  </a:lnTo>
                  <a:lnTo>
                    <a:pt x="565" y="19"/>
                  </a:lnTo>
                  <a:lnTo>
                    <a:pt x="548" y="19"/>
                  </a:lnTo>
                  <a:lnTo>
                    <a:pt x="539" y="22"/>
                  </a:lnTo>
                  <a:lnTo>
                    <a:pt x="533" y="25"/>
                  </a:lnTo>
                  <a:lnTo>
                    <a:pt x="527" y="31"/>
                  </a:lnTo>
                  <a:lnTo>
                    <a:pt x="524" y="40"/>
                  </a:lnTo>
                  <a:lnTo>
                    <a:pt x="524" y="61"/>
                  </a:lnTo>
                  <a:lnTo>
                    <a:pt x="527" y="68"/>
                  </a:lnTo>
                  <a:lnTo>
                    <a:pt x="533" y="71"/>
                  </a:lnTo>
                  <a:lnTo>
                    <a:pt x="542" y="71"/>
                  </a:lnTo>
                  <a:lnTo>
                    <a:pt x="550" y="74"/>
                  </a:lnTo>
                  <a:lnTo>
                    <a:pt x="600" y="74"/>
                  </a:lnTo>
                  <a:lnTo>
                    <a:pt x="623" y="77"/>
                  </a:lnTo>
                  <a:lnTo>
                    <a:pt x="638" y="83"/>
                  </a:lnTo>
                  <a:lnTo>
                    <a:pt x="644" y="92"/>
                  </a:lnTo>
                  <a:lnTo>
                    <a:pt x="644" y="101"/>
                  </a:lnTo>
                  <a:lnTo>
                    <a:pt x="638" y="135"/>
                  </a:lnTo>
                  <a:lnTo>
                    <a:pt x="542" y="538"/>
                  </a:lnTo>
                  <a:lnTo>
                    <a:pt x="521" y="504"/>
                  </a:lnTo>
                  <a:lnTo>
                    <a:pt x="498" y="473"/>
                  </a:lnTo>
                  <a:lnTo>
                    <a:pt x="469" y="449"/>
                  </a:lnTo>
                  <a:lnTo>
                    <a:pt x="434" y="434"/>
                  </a:lnTo>
                  <a:lnTo>
                    <a:pt x="393" y="431"/>
                  </a:lnTo>
                  <a:lnTo>
                    <a:pt x="329" y="440"/>
                  </a:lnTo>
                  <a:lnTo>
                    <a:pt x="268" y="464"/>
                  </a:lnTo>
                  <a:lnTo>
                    <a:pt x="207" y="504"/>
                  </a:lnTo>
                  <a:lnTo>
                    <a:pt x="152" y="556"/>
                  </a:lnTo>
                  <a:lnTo>
                    <a:pt x="102" y="617"/>
                  </a:lnTo>
                  <a:lnTo>
                    <a:pt x="62" y="687"/>
                  </a:lnTo>
                  <a:lnTo>
                    <a:pt x="30" y="766"/>
                  </a:lnTo>
                  <a:lnTo>
                    <a:pt x="9" y="846"/>
                  </a:lnTo>
                  <a:lnTo>
                    <a:pt x="0" y="928"/>
                  </a:lnTo>
                  <a:lnTo>
                    <a:pt x="6" y="992"/>
                  </a:lnTo>
                  <a:lnTo>
                    <a:pt x="21" y="1053"/>
                  </a:lnTo>
                  <a:lnTo>
                    <a:pt x="47" y="1102"/>
                  </a:lnTo>
                  <a:lnTo>
                    <a:pt x="79" y="1145"/>
                  </a:lnTo>
                  <a:lnTo>
                    <a:pt x="120" y="1175"/>
                  </a:lnTo>
                  <a:lnTo>
                    <a:pt x="166" y="1194"/>
                  </a:lnTo>
                  <a:lnTo>
                    <a:pt x="216" y="1200"/>
                  </a:lnTo>
                  <a:lnTo>
                    <a:pt x="236" y="1200"/>
                  </a:lnTo>
                  <a:lnTo>
                    <a:pt x="265" y="1194"/>
                  </a:lnTo>
                  <a:lnTo>
                    <a:pt x="297" y="1181"/>
                  </a:lnTo>
                  <a:lnTo>
                    <a:pt x="338" y="1160"/>
                  </a:lnTo>
                  <a:lnTo>
                    <a:pt x="382" y="1123"/>
                  </a:lnTo>
                  <a:lnTo>
                    <a:pt x="428" y="1072"/>
                  </a:lnTo>
                  <a:lnTo>
                    <a:pt x="440" y="1111"/>
                  </a:lnTo>
                  <a:lnTo>
                    <a:pt x="463" y="1148"/>
                  </a:lnTo>
                  <a:lnTo>
                    <a:pt x="492" y="1175"/>
                  </a:lnTo>
                  <a:lnTo>
                    <a:pt x="530" y="1194"/>
                  </a:lnTo>
                  <a:lnTo>
                    <a:pt x="577" y="1200"/>
                  </a:lnTo>
                  <a:lnTo>
                    <a:pt x="614" y="1194"/>
                  </a:lnTo>
                  <a:lnTo>
                    <a:pt x="646" y="1172"/>
                  </a:lnTo>
                  <a:lnTo>
                    <a:pt x="673" y="1145"/>
                  </a:lnTo>
                  <a:lnTo>
                    <a:pt x="696" y="1105"/>
                  </a:lnTo>
                  <a:lnTo>
                    <a:pt x="708" y="1072"/>
                  </a:lnTo>
                  <a:lnTo>
                    <a:pt x="719" y="1035"/>
                  </a:lnTo>
                  <a:lnTo>
                    <a:pt x="731" y="1001"/>
                  </a:lnTo>
                  <a:lnTo>
                    <a:pt x="737" y="971"/>
                  </a:lnTo>
                  <a:lnTo>
                    <a:pt x="742" y="946"/>
                  </a:lnTo>
                  <a:lnTo>
                    <a:pt x="745" y="937"/>
                  </a:lnTo>
                  <a:lnTo>
                    <a:pt x="740" y="925"/>
                  </a:lnTo>
                  <a:lnTo>
                    <a:pt x="737" y="922"/>
                  </a:lnTo>
                  <a:lnTo>
                    <a:pt x="716" y="922"/>
                  </a:lnTo>
                  <a:lnTo>
                    <a:pt x="710" y="925"/>
                  </a:lnTo>
                  <a:lnTo>
                    <a:pt x="708" y="931"/>
                  </a:lnTo>
                  <a:lnTo>
                    <a:pt x="705" y="940"/>
                  </a:lnTo>
                  <a:lnTo>
                    <a:pt x="702" y="953"/>
                  </a:lnTo>
                  <a:lnTo>
                    <a:pt x="687" y="1007"/>
                  </a:lnTo>
                  <a:lnTo>
                    <a:pt x="673" y="1056"/>
                  </a:lnTo>
                  <a:lnTo>
                    <a:pt x="655" y="1099"/>
                  </a:lnTo>
                  <a:lnTo>
                    <a:pt x="635" y="1133"/>
                  </a:lnTo>
                  <a:lnTo>
                    <a:pt x="609" y="1154"/>
                  </a:lnTo>
                  <a:lnTo>
                    <a:pt x="580" y="1163"/>
                  </a:lnTo>
                  <a:lnTo>
                    <a:pt x="556" y="1157"/>
                  </a:lnTo>
                  <a:lnTo>
                    <a:pt x="542" y="1145"/>
                  </a:lnTo>
                  <a:lnTo>
                    <a:pt x="536" y="1126"/>
                  </a:lnTo>
                  <a:lnTo>
                    <a:pt x="530" y="1105"/>
                  </a:lnTo>
                  <a:lnTo>
                    <a:pt x="530" y="1050"/>
                  </a:lnTo>
                  <a:lnTo>
                    <a:pt x="533" y="1029"/>
                  </a:lnTo>
                  <a:lnTo>
                    <a:pt x="539" y="1001"/>
                  </a:lnTo>
                  <a:lnTo>
                    <a:pt x="775" y="19"/>
                  </a:lnTo>
                  <a:close/>
                  <a:moveTo>
                    <a:pt x="437" y="980"/>
                  </a:moveTo>
                  <a:lnTo>
                    <a:pt x="431" y="998"/>
                  </a:lnTo>
                  <a:lnTo>
                    <a:pt x="425" y="1011"/>
                  </a:lnTo>
                  <a:lnTo>
                    <a:pt x="417" y="1026"/>
                  </a:lnTo>
                  <a:lnTo>
                    <a:pt x="402" y="1041"/>
                  </a:lnTo>
                  <a:lnTo>
                    <a:pt x="361" y="1090"/>
                  </a:lnTo>
                  <a:lnTo>
                    <a:pt x="321" y="1123"/>
                  </a:lnTo>
                  <a:lnTo>
                    <a:pt x="283" y="1148"/>
                  </a:lnTo>
                  <a:lnTo>
                    <a:pt x="251" y="1160"/>
                  </a:lnTo>
                  <a:lnTo>
                    <a:pt x="222" y="1163"/>
                  </a:lnTo>
                  <a:lnTo>
                    <a:pt x="190" y="1157"/>
                  </a:lnTo>
                  <a:lnTo>
                    <a:pt x="163" y="1142"/>
                  </a:lnTo>
                  <a:lnTo>
                    <a:pt x="146" y="1120"/>
                  </a:lnTo>
                  <a:lnTo>
                    <a:pt x="131" y="1093"/>
                  </a:lnTo>
                  <a:lnTo>
                    <a:pt x="123" y="1062"/>
                  </a:lnTo>
                  <a:lnTo>
                    <a:pt x="117" y="1032"/>
                  </a:lnTo>
                  <a:lnTo>
                    <a:pt x="117" y="1001"/>
                  </a:lnTo>
                  <a:lnTo>
                    <a:pt x="120" y="959"/>
                  </a:lnTo>
                  <a:lnTo>
                    <a:pt x="128" y="904"/>
                  </a:lnTo>
                  <a:lnTo>
                    <a:pt x="140" y="846"/>
                  </a:lnTo>
                  <a:lnTo>
                    <a:pt x="155" y="782"/>
                  </a:lnTo>
                  <a:lnTo>
                    <a:pt x="172" y="724"/>
                  </a:lnTo>
                  <a:lnTo>
                    <a:pt x="190" y="672"/>
                  </a:lnTo>
                  <a:lnTo>
                    <a:pt x="207" y="629"/>
                  </a:lnTo>
                  <a:lnTo>
                    <a:pt x="239" y="574"/>
                  </a:lnTo>
                  <a:lnTo>
                    <a:pt x="274" y="528"/>
                  </a:lnTo>
                  <a:lnTo>
                    <a:pt x="315" y="495"/>
                  </a:lnTo>
                  <a:lnTo>
                    <a:pt x="355" y="473"/>
                  </a:lnTo>
                  <a:lnTo>
                    <a:pt x="393" y="467"/>
                  </a:lnTo>
                  <a:lnTo>
                    <a:pt x="428" y="473"/>
                  </a:lnTo>
                  <a:lnTo>
                    <a:pt x="457" y="489"/>
                  </a:lnTo>
                  <a:lnTo>
                    <a:pt x="481" y="513"/>
                  </a:lnTo>
                  <a:lnTo>
                    <a:pt x="498" y="538"/>
                  </a:lnTo>
                  <a:lnTo>
                    <a:pt x="510" y="565"/>
                  </a:lnTo>
                  <a:lnTo>
                    <a:pt x="516" y="589"/>
                  </a:lnTo>
                  <a:lnTo>
                    <a:pt x="521" y="608"/>
                  </a:lnTo>
                  <a:lnTo>
                    <a:pt x="521" y="632"/>
                  </a:lnTo>
                  <a:lnTo>
                    <a:pt x="516" y="644"/>
                  </a:lnTo>
                  <a:lnTo>
                    <a:pt x="437" y="98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1" name="Freeform 44"/>
            <p:cNvSpPr>
              <a:spLocks/>
            </p:cNvSpPr>
            <p:nvPr/>
          </p:nvSpPr>
          <p:spPr bwMode="auto">
            <a:xfrm>
              <a:off x="10601" y="3056"/>
              <a:ext cx="463" cy="512"/>
            </a:xfrm>
            <a:custGeom>
              <a:avLst/>
              <a:gdLst/>
              <a:ahLst/>
              <a:cxnLst>
                <a:cxn ang="0">
                  <a:pos x="446" y="177"/>
                </a:cxn>
                <a:cxn ang="0">
                  <a:pos x="457" y="167"/>
                </a:cxn>
                <a:cxn ang="0">
                  <a:pos x="463" y="137"/>
                </a:cxn>
                <a:cxn ang="0">
                  <a:pos x="454" y="119"/>
                </a:cxn>
                <a:cxn ang="0">
                  <a:pos x="440" y="109"/>
                </a:cxn>
                <a:cxn ang="0">
                  <a:pos x="422" y="106"/>
                </a:cxn>
                <a:cxn ang="0">
                  <a:pos x="414" y="112"/>
                </a:cxn>
                <a:cxn ang="0">
                  <a:pos x="248" y="225"/>
                </a:cxn>
                <a:cxn ang="0">
                  <a:pos x="268" y="33"/>
                </a:cxn>
                <a:cxn ang="0">
                  <a:pos x="265" y="18"/>
                </a:cxn>
                <a:cxn ang="0">
                  <a:pos x="254" y="3"/>
                </a:cxn>
                <a:cxn ang="0">
                  <a:pos x="222" y="0"/>
                </a:cxn>
                <a:cxn ang="0">
                  <a:pos x="201" y="15"/>
                </a:cxn>
                <a:cxn ang="0">
                  <a:pos x="198" y="33"/>
                </a:cxn>
                <a:cxn ang="0">
                  <a:pos x="61" y="119"/>
                </a:cxn>
                <a:cxn ang="0">
                  <a:pos x="47" y="109"/>
                </a:cxn>
                <a:cxn ang="0">
                  <a:pos x="35" y="106"/>
                </a:cxn>
                <a:cxn ang="0">
                  <a:pos x="12" y="119"/>
                </a:cxn>
                <a:cxn ang="0">
                  <a:pos x="0" y="146"/>
                </a:cxn>
                <a:cxn ang="0">
                  <a:pos x="6" y="161"/>
                </a:cxn>
                <a:cxn ang="0">
                  <a:pos x="15" y="174"/>
                </a:cxn>
                <a:cxn ang="0">
                  <a:pos x="29" y="180"/>
                </a:cxn>
                <a:cxn ang="0">
                  <a:pos x="29" y="329"/>
                </a:cxn>
                <a:cxn ang="0">
                  <a:pos x="15" y="338"/>
                </a:cxn>
                <a:cxn ang="0">
                  <a:pos x="6" y="347"/>
                </a:cxn>
                <a:cxn ang="0">
                  <a:pos x="3" y="375"/>
                </a:cxn>
                <a:cxn ang="0">
                  <a:pos x="12" y="390"/>
                </a:cxn>
                <a:cxn ang="0">
                  <a:pos x="27" y="402"/>
                </a:cxn>
                <a:cxn ang="0">
                  <a:pos x="53" y="396"/>
                </a:cxn>
                <a:cxn ang="0">
                  <a:pos x="216" y="283"/>
                </a:cxn>
                <a:cxn ang="0">
                  <a:pos x="198" y="485"/>
                </a:cxn>
                <a:cxn ang="0">
                  <a:pos x="213" y="506"/>
                </a:cxn>
                <a:cxn ang="0">
                  <a:pos x="233" y="512"/>
                </a:cxn>
                <a:cxn ang="0">
                  <a:pos x="254" y="506"/>
                </a:cxn>
                <a:cxn ang="0">
                  <a:pos x="268" y="485"/>
                </a:cxn>
                <a:cxn ang="0">
                  <a:pos x="265" y="439"/>
                </a:cxn>
                <a:cxn ang="0">
                  <a:pos x="256" y="360"/>
                </a:cxn>
                <a:cxn ang="0">
                  <a:pos x="251" y="296"/>
                </a:cxn>
                <a:cxn ang="0">
                  <a:pos x="286" y="311"/>
                </a:cxn>
                <a:cxn ang="0">
                  <a:pos x="387" y="381"/>
                </a:cxn>
                <a:cxn ang="0">
                  <a:pos x="405" y="393"/>
                </a:cxn>
                <a:cxn ang="0">
                  <a:pos x="419" y="402"/>
                </a:cxn>
                <a:cxn ang="0">
                  <a:pos x="449" y="396"/>
                </a:cxn>
                <a:cxn ang="0">
                  <a:pos x="460" y="381"/>
                </a:cxn>
                <a:cxn ang="0">
                  <a:pos x="463" y="357"/>
                </a:cxn>
                <a:cxn ang="0">
                  <a:pos x="451" y="338"/>
                </a:cxn>
                <a:cxn ang="0">
                  <a:pos x="443" y="332"/>
                </a:cxn>
                <a:cxn ang="0">
                  <a:pos x="437" y="180"/>
                </a:cxn>
              </a:cxnLst>
              <a:rect l="0" t="0" r="r" b="b"/>
              <a:pathLst>
                <a:path w="463" h="512">
                  <a:moveTo>
                    <a:pt x="437" y="180"/>
                  </a:moveTo>
                  <a:lnTo>
                    <a:pt x="446" y="177"/>
                  </a:lnTo>
                  <a:lnTo>
                    <a:pt x="451" y="174"/>
                  </a:lnTo>
                  <a:lnTo>
                    <a:pt x="457" y="167"/>
                  </a:lnTo>
                  <a:lnTo>
                    <a:pt x="463" y="155"/>
                  </a:lnTo>
                  <a:lnTo>
                    <a:pt x="463" y="137"/>
                  </a:lnTo>
                  <a:lnTo>
                    <a:pt x="460" y="128"/>
                  </a:lnTo>
                  <a:lnTo>
                    <a:pt x="454" y="119"/>
                  </a:lnTo>
                  <a:lnTo>
                    <a:pt x="449" y="112"/>
                  </a:lnTo>
                  <a:lnTo>
                    <a:pt x="440" y="109"/>
                  </a:lnTo>
                  <a:lnTo>
                    <a:pt x="428" y="106"/>
                  </a:lnTo>
                  <a:lnTo>
                    <a:pt x="422" y="106"/>
                  </a:lnTo>
                  <a:lnTo>
                    <a:pt x="419" y="109"/>
                  </a:lnTo>
                  <a:lnTo>
                    <a:pt x="414" y="112"/>
                  </a:lnTo>
                  <a:lnTo>
                    <a:pt x="405" y="119"/>
                  </a:lnTo>
                  <a:lnTo>
                    <a:pt x="248" y="225"/>
                  </a:lnTo>
                  <a:lnTo>
                    <a:pt x="265" y="48"/>
                  </a:lnTo>
                  <a:lnTo>
                    <a:pt x="268" y="33"/>
                  </a:lnTo>
                  <a:lnTo>
                    <a:pt x="268" y="24"/>
                  </a:lnTo>
                  <a:lnTo>
                    <a:pt x="265" y="18"/>
                  </a:lnTo>
                  <a:lnTo>
                    <a:pt x="259" y="9"/>
                  </a:lnTo>
                  <a:lnTo>
                    <a:pt x="254" y="3"/>
                  </a:lnTo>
                  <a:lnTo>
                    <a:pt x="245" y="0"/>
                  </a:lnTo>
                  <a:lnTo>
                    <a:pt x="222" y="0"/>
                  </a:lnTo>
                  <a:lnTo>
                    <a:pt x="213" y="3"/>
                  </a:lnTo>
                  <a:lnTo>
                    <a:pt x="201" y="15"/>
                  </a:lnTo>
                  <a:lnTo>
                    <a:pt x="198" y="24"/>
                  </a:lnTo>
                  <a:lnTo>
                    <a:pt x="198" y="33"/>
                  </a:lnTo>
                  <a:lnTo>
                    <a:pt x="216" y="225"/>
                  </a:lnTo>
                  <a:lnTo>
                    <a:pt x="61" y="119"/>
                  </a:lnTo>
                  <a:lnTo>
                    <a:pt x="53" y="112"/>
                  </a:lnTo>
                  <a:lnTo>
                    <a:pt x="47" y="109"/>
                  </a:lnTo>
                  <a:lnTo>
                    <a:pt x="44" y="106"/>
                  </a:lnTo>
                  <a:lnTo>
                    <a:pt x="35" y="106"/>
                  </a:lnTo>
                  <a:lnTo>
                    <a:pt x="18" y="112"/>
                  </a:lnTo>
                  <a:lnTo>
                    <a:pt x="12" y="119"/>
                  </a:lnTo>
                  <a:lnTo>
                    <a:pt x="6" y="128"/>
                  </a:lnTo>
                  <a:lnTo>
                    <a:pt x="0" y="146"/>
                  </a:lnTo>
                  <a:lnTo>
                    <a:pt x="0" y="155"/>
                  </a:lnTo>
                  <a:lnTo>
                    <a:pt x="6" y="161"/>
                  </a:lnTo>
                  <a:lnTo>
                    <a:pt x="9" y="167"/>
                  </a:lnTo>
                  <a:lnTo>
                    <a:pt x="15" y="174"/>
                  </a:lnTo>
                  <a:lnTo>
                    <a:pt x="21" y="177"/>
                  </a:lnTo>
                  <a:lnTo>
                    <a:pt x="29" y="180"/>
                  </a:lnTo>
                  <a:lnTo>
                    <a:pt x="198" y="253"/>
                  </a:lnTo>
                  <a:lnTo>
                    <a:pt x="29" y="329"/>
                  </a:lnTo>
                  <a:lnTo>
                    <a:pt x="21" y="332"/>
                  </a:lnTo>
                  <a:lnTo>
                    <a:pt x="15" y="338"/>
                  </a:lnTo>
                  <a:lnTo>
                    <a:pt x="9" y="341"/>
                  </a:lnTo>
                  <a:lnTo>
                    <a:pt x="6" y="347"/>
                  </a:lnTo>
                  <a:lnTo>
                    <a:pt x="0" y="366"/>
                  </a:lnTo>
                  <a:lnTo>
                    <a:pt x="3" y="375"/>
                  </a:lnTo>
                  <a:lnTo>
                    <a:pt x="6" y="381"/>
                  </a:lnTo>
                  <a:lnTo>
                    <a:pt x="12" y="390"/>
                  </a:lnTo>
                  <a:lnTo>
                    <a:pt x="18" y="396"/>
                  </a:lnTo>
                  <a:lnTo>
                    <a:pt x="27" y="402"/>
                  </a:lnTo>
                  <a:lnTo>
                    <a:pt x="41" y="402"/>
                  </a:lnTo>
                  <a:lnTo>
                    <a:pt x="53" y="396"/>
                  </a:lnTo>
                  <a:lnTo>
                    <a:pt x="61" y="393"/>
                  </a:lnTo>
                  <a:lnTo>
                    <a:pt x="216" y="283"/>
                  </a:lnTo>
                  <a:lnTo>
                    <a:pt x="198" y="479"/>
                  </a:lnTo>
                  <a:lnTo>
                    <a:pt x="198" y="485"/>
                  </a:lnTo>
                  <a:lnTo>
                    <a:pt x="201" y="494"/>
                  </a:lnTo>
                  <a:lnTo>
                    <a:pt x="213" y="506"/>
                  </a:lnTo>
                  <a:lnTo>
                    <a:pt x="222" y="509"/>
                  </a:lnTo>
                  <a:lnTo>
                    <a:pt x="233" y="512"/>
                  </a:lnTo>
                  <a:lnTo>
                    <a:pt x="245" y="509"/>
                  </a:lnTo>
                  <a:lnTo>
                    <a:pt x="254" y="506"/>
                  </a:lnTo>
                  <a:lnTo>
                    <a:pt x="265" y="494"/>
                  </a:lnTo>
                  <a:lnTo>
                    <a:pt x="268" y="485"/>
                  </a:lnTo>
                  <a:lnTo>
                    <a:pt x="268" y="466"/>
                  </a:lnTo>
                  <a:lnTo>
                    <a:pt x="265" y="439"/>
                  </a:lnTo>
                  <a:lnTo>
                    <a:pt x="259" y="399"/>
                  </a:lnTo>
                  <a:lnTo>
                    <a:pt x="256" y="360"/>
                  </a:lnTo>
                  <a:lnTo>
                    <a:pt x="254" y="323"/>
                  </a:lnTo>
                  <a:lnTo>
                    <a:pt x="251" y="296"/>
                  </a:lnTo>
                  <a:lnTo>
                    <a:pt x="248" y="283"/>
                  </a:lnTo>
                  <a:lnTo>
                    <a:pt x="286" y="311"/>
                  </a:lnTo>
                  <a:lnTo>
                    <a:pt x="335" y="344"/>
                  </a:lnTo>
                  <a:lnTo>
                    <a:pt x="387" y="381"/>
                  </a:lnTo>
                  <a:lnTo>
                    <a:pt x="399" y="387"/>
                  </a:lnTo>
                  <a:lnTo>
                    <a:pt x="405" y="393"/>
                  </a:lnTo>
                  <a:lnTo>
                    <a:pt x="414" y="396"/>
                  </a:lnTo>
                  <a:lnTo>
                    <a:pt x="419" y="402"/>
                  </a:lnTo>
                  <a:lnTo>
                    <a:pt x="440" y="402"/>
                  </a:lnTo>
                  <a:lnTo>
                    <a:pt x="449" y="396"/>
                  </a:lnTo>
                  <a:lnTo>
                    <a:pt x="454" y="390"/>
                  </a:lnTo>
                  <a:lnTo>
                    <a:pt x="460" y="381"/>
                  </a:lnTo>
                  <a:lnTo>
                    <a:pt x="463" y="375"/>
                  </a:lnTo>
                  <a:lnTo>
                    <a:pt x="463" y="357"/>
                  </a:lnTo>
                  <a:lnTo>
                    <a:pt x="460" y="347"/>
                  </a:lnTo>
                  <a:lnTo>
                    <a:pt x="451" y="338"/>
                  </a:lnTo>
                  <a:lnTo>
                    <a:pt x="446" y="335"/>
                  </a:lnTo>
                  <a:lnTo>
                    <a:pt x="443" y="332"/>
                  </a:lnTo>
                  <a:lnTo>
                    <a:pt x="268" y="256"/>
                  </a:lnTo>
                  <a:lnTo>
                    <a:pt x="437" y="18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2" name="Freeform 45"/>
            <p:cNvSpPr>
              <a:spLocks/>
            </p:cNvSpPr>
            <p:nvPr/>
          </p:nvSpPr>
          <p:spPr bwMode="auto">
            <a:xfrm>
              <a:off x="11410" y="2952"/>
              <a:ext cx="376" cy="1700"/>
            </a:xfrm>
            <a:custGeom>
              <a:avLst/>
              <a:gdLst/>
              <a:ahLst/>
              <a:cxnLst>
                <a:cxn ang="0">
                  <a:pos x="376" y="1684"/>
                </a:cxn>
                <a:cxn ang="0">
                  <a:pos x="376" y="1678"/>
                </a:cxn>
                <a:cxn ang="0">
                  <a:pos x="373" y="1675"/>
                </a:cxn>
                <a:cxn ang="0">
                  <a:pos x="370" y="1669"/>
                </a:cxn>
                <a:cxn ang="0">
                  <a:pos x="358" y="1657"/>
                </a:cxn>
                <a:cxn ang="0">
                  <a:pos x="350" y="1645"/>
                </a:cxn>
                <a:cxn ang="0">
                  <a:pos x="288" y="1571"/>
                </a:cxn>
                <a:cxn ang="0">
                  <a:pos x="236" y="1489"/>
                </a:cxn>
                <a:cxn ang="0">
                  <a:pos x="192" y="1401"/>
                </a:cxn>
                <a:cxn ang="0">
                  <a:pos x="160" y="1312"/>
                </a:cxn>
                <a:cxn ang="0">
                  <a:pos x="134" y="1217"/>
                </a:cxn>
                <a:cxn ang="0">
                  <a:pos x="117" y="1126"/>
                </a:cxn>
                <a:cxn ang="0">
                  <a:pos x="105" y="1031"/>
                </a:cxn>
                <a:cxn ang="0">
                  <a:pos x="96" y="940"/>
                </a:cxn>
                <a:cxn ang="0">
                  <a:pos x="93" y="851"/>
                </a:cxn>
                <a:cxn ang="0">
                  <a:pos x="96" y="741"/>
                </a:cxn>
                <a:cxn ang="0">
                  <a:pos x="108" y="632"/>
                </a:cxn>
                <a:cxn ang="0">
                  <a:pos x="125" y="522"/>
                </a:cxn>
                <a:cxn ang="0">
                  <a:pos x="152" y="418"/>
                </a:cxn>
                <a:cxn ang="0">
                  <a:pos x="187" y="317"/>
                </a:cxn>
                <a:cxn ang="0">
                  <a:pos x="230" y="220"/>
                </a:cxn>
                <a:cxn ang="0">
                  <a:pos x="288" y="128"/>
                </a:cxn>
                <a:cxn ang="0">
                  <a:pos x="355" y="46"/>
                </a:cxn>
                <a:cxn ang="0">
                  <a:pos x="364" y="39"/>
                </a:cxn>
                <a:cxn ang="0">
                  <a:pos x="370" y="33"/>
                </a:cxn>
                <a:cxn ang="0">
                  <a:pos x="373" y="27"/>
                </a:cxn>
                <a:cxn ang="0">
                  <a:pos x="376" y="24"/>
                </a:cxn>
                <a:cxn ang="0">
                  <a:pos x="376" y="9"/>
                </a:cxn>
                <a:cxn ang="0">
                  <a:pos x="373" y="3"/>
                </a:cxn>
                <a:cxn ang="0">
                  <a:pos x="367" y="0"/>
                </a:cxn>
                <a:cxn ang="0">
                  <a:pos x="361" y="0"/>
                </a:cxn>
                <a:cxn ang="0">
                  <a:pos x="350" y="6"/>
                </a:cxn>
                <a:cxn ang="0">
                  <a:pos x="326" y="21"/>
                </a:cxn>
                <a:cxn ang="0">
                  <a:pos x="297" y="49"/>
                </a:cxn>
                <a:cxn ang="0">
                  <a:pos x="262" y="85"/>
                </a:cxn>
                <a:cxn ang="0">
                  <a:pos x="222" y="131"/>
                </a:cxn>
                <a:cxn ang="0">
                  <a:pos x="181" y="189"/>
                </a:cxn>
                <a:cxn ang="0">
                  <a:pos x="140" y="256"/>
                </a:cxn>
                <a:cxn ang="0">
                  <a:pos x="102" y="332"/>
                </a:cxn>
                <a:cxn ang="0">
                  <a:pos x="61" y="445"/>
                </a:cxn>
                <a:cxn ang="0">
                  <a:pos x="32" y="555"/>
                </a:cxn>
                <a:cxn ang="0">
                  <a:pos x="12" y="659"/>
                </a:cxn>
                <a:cxn ang="0">
                  <a:pos x="3" y="760"/>
                </a:cxn>
                <a:cxn ang="0">
                  <a:pos x="0" y="851"/>
                </a:cxn>
                <a:cxn ang="0">
                  <a:pos x="3" y="940"/>
                </a:cxn>
                <a:cxn ang="0">
                  <a:pos x="12" y="1040"/>
                </a:cxn>
                <a:cxn ang="0">
                  <a:pos x="32" y="1150"/>
                </a:cxn>
                <a:cxn ang="0">
                  <a:pos x="61" y="1263"/>
                </a:cxn>
                <a:cxn ang="0">
                  <a:pos x="108" y="1382"/>
                </a:cxn>
                <a:cxn ang="0">
                  <a:pos x="146" y="1455"/>
                </a:cxn>
                <a:cxn ang="0">
                  <a:pos x="187" y="1520"/>
                </a:cxn>
                <a:cxn ang="0">
                  <a:pos x="227" y="1575"/>
                </a:cxn>
                <a:cxn ang="0">
                  <a:pos x="265" y="1620"/>
                </a:cxn>
                <a:cxn ang="0">
                  <a:pos x="300" y="1654"/>
                </a:cxn>
                <a:cxn ang="0">
                  <a:pos x="329" y="1681"/>
                </a:cxn>
                <a:cxn ang="0">
                  <a:pos x="350" y="1697"/>
                </a:cxn>
                <a:cxn ang="0">
                  <a:pos x="361" y="1700"/>
                </a:cxn>
                <a:cxn ang="0">
                  <a:pos x="367" y="1700"/>
                </a:cxn>
                <a:cxn ang="0">
                  <a:pos x="373" y="1697"/>
                </a:cxn>
                <a:cxn ang="0">
                  <a:pos x="376" y="1690"/>
                </a:cxn>
                <a:cxn ang="0">
                  <a:pos x="376" y="1684"/>
                </a:cxn>
              </a:cxnLst>
              <a:rect l="0" t="0" r="r" b="b"/>
              <a:pathLst>
                <a:path w="376" h="1700">
                  <a:moveTo>
                    <a:pt x="376" y="1684"/>
                  </a:moveTo>
                  <a:lnTo>
                    <a:pt x="376" y="1678"/>
                  </a:lnTo>
                  <a:lnTo>
                    <a:pt x="373" y="1675"/>
                  </a:lnTo>
                  <a:lnTo>
                    <a:pt x="370" y="1669"/>
                  </a:lnTo>
                  <a:lnTo>
                    <a:pt x="358" y="1657"/>
                  </a:lnTo>
                  <a:lnTo>
                    <a:pt x="350" y="1645"/>
                  </a:lnTo>
                  <a:lnTo>
                    <a:pt x="288" y="1571"/>
                  </a:lnTo>
                  <a:lnTo>
                    <a:pt x="236" y="1489"/>
                  </a:lnTo>
                  <a:lnTo>
                    <a:pt x="192" y="1401"/>
                  </a:lnTo>
                  <a:lnTo>
                    <a:pt x="160" y="1312"/>
                  </a:lnTo>
                  <a:lnTo>
                    <a:pt x="134" y="1217"/>
                  </a:lnTo>
                  <a:lnTo>
                    <a:pt x="117" y="1126"/>
                  </a:lnTo>
                  <a:lnTo>
                    <a:pt x="105" y="1031"/>
                  </a:lnTo>
                  <a:lnTo>
                    <a:pt x="96" y="940"/>
                  </a:lnTo>
                  <a:lnTo>
                    <a:pt x="93" y="851"/>
                  </a:lnTo>
                  <a:lnTo>
                    <a:pt x="96" y="741"/>
                  </a:lnTo>
                  <a:lnTo>
                    <a:pt x="108" y="632"/>
                  </a:lnTo>
                  <a:lnTo>
                    <a:pt x="125" y="522"/>
                  </a:lnTo>
                  <a:lnTo>
                    <a:pt x="152" y="418"/>
                  </a:lnTo>
                  <a:lnTo>
                    <a:pt x="187" y="317"/>
                  </a:lnTo>
                  <a:lnTo>
                    <a:pt x="230" y="220"/>
                  </a:lnTo>
                  <a:lnTo>
                    <a:pt x="288" y="128"/>
                  </a:lnTo>
                  <a:lnTo>
                    <a:pt x="355" y="46"/>
                  </a:lnTo>
                  <a:lnTo>
                    <a:pt x="364" y="39"/>
                  </a:lnTo>
                  <a:lnTo>
                    <a:pt x="370" y="33"/>
                  </a:lnTo>
                  <a:lnTo>
                    <a:pt x="373" y="27"/>
                  </a:lnTo>
                  <a:lnTo>
                    <a:pt x="376" y="24"/>
                  </a:lnTo>
                  <a:lnTo>
                    <a:pt x="376" y="9"/>
                  </a:lnTo>
                  <a:lnTo>
                    <a:pt x="373" y="3"/>
                  </a:lnTo>
                  <a:lnTo>
                    <a:pt x="367" y="0"/>
                  </a:lnTo>
                  <a:lnTo>
                    <a:pt x="361" y="0"/>
                  </a:lnTo>
                  <a:lnTo>
                    <a:pt x="350" y="6"/>
                  </a:lnTo>
                  <a:lnTo>
                    <a:pt x="326" y="21"/>
                  </a:lnTo>
                  <a:lnTo>
                    <a:pt x="297" y="49"/>
                  </a:lnTo>
                  <a:lnTo>
                    <a:pt x="262" y="85"/>
                  </a:lnTo>
                  <a:lnTo>
                    <a:pt x="222" y="131"/>
                  </a:lnTo>
                  <a:lnTo>
                    <a:pt x="181" y="189"/>
                  </a:lnTo>
                  <a:lnTo>
                    <a:pt x="140" y="256"/>
                  </a:lnTo>
                  <a:lnTo>
                    <a:pt x="102" y="332"/>
                  </a:lnTo>
                  <a:lnTo>
                    <a:pt x="61" y="445"/>
                  </a:lnTo>
                  <a:lnTo>
                    <a:pt x="32" y="555"/>
                  </a:lnTo>
                  <a:lnTo>
                    <a:pt x="12" y="659"/>
                  </a:lnTo>
                  <a:lnTo>
                    <a:pt x="3" y="760"/>
                  </a:lnTo>
                  <a:lnTo>
                    <a:pt x="0" y="851"/>
                  </a:lnTo>
                  <a:lnTo>
                    <a:pt x="3" y="940"/>
                  </a:lnTo>
                  <a:lnTo>
                    <a:pt x="12" y="1040"/>
                  </a:lnTo>
                  <a:lnTo>
                    <a:pt x="32" y="1150"/>
                  </a:lnTo>
                  <a:lnTo>
                    <a:pt x="61" y="1263"/>
                  </a:lnTo>
                  <a:lnTo>
                    <a:pt x="108" y="1382"/>
                  </a:lnTo>
                  <a:lnTo>
                    <a:pt x="146" y="1455"/>
                  </a:lnTo>
                  <a:lnTo>
                    <a:pt x="187" y="1520"/>
                  </a:lnTo>
                  <a:lnTo>
                    <a:pt x="227" y="1575"/>
                  </a:lnTo>
                  <a:lnTo>
                    <a:pt x="265" y="1620"/>
                  </a:lnTo>
                  <a:lnTo>
                    <a:pt x="300" y="1654"/>
                  </a:lnTo>
                  <a:lnTo>
                    <a:pt x="329" y="1681"/>
                  </a:lnTo>
                  <a:lnTo>
                    <a:pt x="350" y="1697"/>
                  </a:lnTo>
                  <a:lnTo>
                    <a:pt x="361" y="1700"/>
                  </a:lnTo>
                  <a:lnTo>
                    <a:pt x="367" y="1700"/>
                  </a:lnTo>
                  <a:lnTo>
                    <a:pt x="373" y="1697"/>
                  </a:lnTo>
                  <a:lnTo>
                    <a:pt x="376" y="1690"/>
                  </a:lnTo>
                  <a:lnTo>
                    <a:pt x="376" y="16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3" name="Freeform 46"/>
            <p:cNvSpPr>
              <a:spLocks/>
            </p:cNvSpPr>
            <p:nvPr/>
          </p:nvSpPr>
          <p:spPr bwMode="auto">
            <a:xfrm>
              <a:off x="11928" y="3477"/>
              <a:ext cx="713" cy="769"/>
            </a:xfrm>
            <a:custGeom>
              <a:avLst/>
              <a:gdLst/>
              <a:ahLst/>
              <a:cxnLst>
                <a:cxn ang="0">
                  <a:pos x="710" y="79"/>
                </a:cxn>
                <a:cxn ang="0">
                  <a:pos x="687" y="24"/>
                </a:cxn>
                <a:cxn ang="0">
                  <a:pos x="658" y="3"/>
                </a:cxn>
                <a:cxn ang="0">
                  <a:pos x="611" y="6"/>
                </a:cxn>
                <a:cxn ang="0">
                  <a:pos x="568" y="52"/>
                </a:cxn>
                <a:cxn ang="0">
                  <a:pos x="565" y="100"/>
                </a:cxn>
                <a:cxn ang="0">
                  <a:pos x="588" y="131"/>
                </a:cxn>
                <a:cxn ang="0">
                  <a:pos x="629" y="192"/>
                </a:cxn>
                <a:cxn ang="0">
                  <a:pos x="643" y="271"/>
                </a:cxn>
                <a:cxn ang="0">
                  <a:pos x="635" y="338"/>
                </a:cxn>
                <a:cxn ang="0">
                  <a:pos x="606" y="442"/>
                </a:cxn>
                <a:cxn ang="0">
                  <a:pos x="556" y="558"/>
                </a:cxn>
                <a:cxn ang="0">
                  <a:pos x="489" y="659"/>
                </a:cxn>
                <a:cxn ang="0">
                  <a:pos x="405" y="723"/>
                </a:cxn>
                <a:cxn ang="0">
                  <a:pos x="318" y="726"/>
                </a:cxn>
                <a:cxn ang="0">
                  <a:pos x="262" y="692"/>
                </a:cxn>
                <a:cxn ang="0">
                  <a:pos x="236" y="625"/>
                </a:cxn>
                <a:cxn ang="0">
                  <a:pos x="239" y="522"/>
                </a:cxn>
                <a:cxn ang="0">
                  <a:pos x="274" y="384"/>
                </a:cxn>
                <a:cxn ang="0">
                  <a:pos x="329" y="223"/>
                </a:cxn>
                <a:cxn ang="0">
                  <a:pos x="347" y="137"/>
                </a:cxn>
                <a:cxn ang="0">
                  <a:pos x="323" y="55"/>
                </a:cxn>
                <a:cxn ang="0">
                  <a:pos x="259" y="6"/>
                </a:cxn>
                <a:cxn ang="0">
                  <a:pos x="172" y="6"/>
                </a:cxn>
                <a:cxn ang="0">
                  <a:pos x="102" y="52"/>
                </a:cxn>
                <a:cxn ang="0">
                  <a:pos x="50" y="125"/>
                </a:cxn>
                <a:cxn ang="0">
                  <a:pos x="18" y="198"/>
                </a:cxn>
                <a:cxn ang="0">
                  <a:pos x="3" y="250"/>
                </a:cxn>
                <a:cxn ang="0">
                  <a:pos x="0" y="268"/>
                </a:cxn>
                <a:cxn ang="0">
                  <a:pos x="15" y="274"/>
                </a:cxn>
                <a:cxn ang="0">
                  <a:pos x="21" y="277"/>
                </a:cxn>
                <a:cxn ang="0">
                  <a:pos x="32" y="274"/>
                </a:cxn>
                <a:cxn ang="0">
                  <a:pos x="44" y="259"/>
                </a:cxn>
                <a:cxn ang="0">
                  <a:pos x="67" y="180"/>
                </a:cxn>
                <a:cxn ang="0">
                  <a:pos x="117" y="91"/>
                </a:cxn>
                <a:cxn ang="0">
                  <a:pos x="166" y="49"/>
                </a:cxn>
                <a:cxn ang="0">
                  <a:pos x="210" y="36"/>
                </a:cxn>
                <a:cxn ang="0">
                  <a:pos x="230" y="39"/>
                </a:cxn>
                <a:cxn ang="0">
                  <a:pos x="248" y="64"/>
                </a:cxn>
                <a:cxn ang="0">
                  <a:pos x="245" y="134"/>
                </a:cxn>
                <a:cxn ang="0">
                  <a:pos x="224" y="210"/>
                </a:cxn>
                <a:cxn ang="0">
                  <a:pos x="175" y="354"/>
                </a:cxn>
                <a:cxn ang="0">
                  <a:pos x="146" y="451"/>
                </a:cxn>
                <a:cxn ang="0">
                  <a:pos x="131" y="528"/>
                </a:cxn>
                <a:cxn ang="0">
                  <a:pos x="137" y="613"/>
                </a:cxn>
                <a:cxn ang="0">
                  <a:pos x="169" y="695"/>
                </a:cxn>
                <a:cxn ang="0">
                  <a:pos x="227" y="741"/>
                </a:cxn>
                <a:cxn ang="0">
                  <a:pos x="291" y="763"/>
                </a:cxn>
                <a:cxn ang="0">
                  <a:pos x="347" y="769"/>
                </a:cxn>
                <a:cxn ang="0">
                  <a:pos x="454" y="738"/>
                </a:cxn>
                <a:cxn ang="0">
                  <a:pos x="539" y="656"/>
                </a:cxn>
                <a:cxn ang="0">
                  <a:pos x="606" y="540"/>
                </a:cxn>
                <a:cxn ang="0">
                  <a:pos x="655" y="412"/>
                </a:cxn>
                <a:cxn ang="0">
                  <a:pos x="687" y="287"/>
                </a:cxn>
                <a:cxn ang="0">
                  <a:pos x="708" y="183"/>
                </a:cxn>
                <a:cxn ang="0">
                  <a:pos x="713" y="119"/>
                </a:cxn>
              </a:cxnLst>
              <a:rect l="0" t="0" r="r" b="b"/>
              <a:pathLst>
                <a:path w="713" h="769">
                  <a:moveTo>
                    <a:pt x="713" y="119"/>
                  </a:moveTo>
                  <a:lnTo>
                    <a:pt x="710" y="79"/>
                  </a:lnTo>
                  <a:lnTo>
                    <a:pt x="702" y="45"/>
                  </a:lnTo>
                  <a:lnTo>
                    <a:pt x="687" y="24"/>
                  </a:lnTo>
                  <a:lnTo>
                    <a:pt x="673" y="9"/>
                  </a:lnTo>
                  <a:lnTo>
                    <a:pt x="658" y="3"/>
                  </a:lnTo>
                  <a:lnTo>
                    <a:pt x="641" y="0"/>
                  </a:lnTo>
                  <a:lnTo>
                    <a:pt x="611" y="6"/>
                  </a:lnTo>
                  <a:lnTo>
                    <a:pt x="585" y="27"/>
                  </a:lnTo>
                  <a:lnTo>
                    <a:pt x="568" y="52"/>
                  </a:lnTo>
                  <a:lnTo>
                    <a:pt x="562" y="79"/>
                  </a:lnTo>
                  <a:lnTo>
                    <a:pt x="565" y="100"/>
                  </a:lnTo>
                  <a:lnTo>
                    <a:pt x="574" y="116"/>
                  </a:lnTo>
                  <a:lnTo>
                    <a:pt x="588" y="131"/>
                  </a:lnTo>
                  <a:lnTo>
                    <a:pt x="611" y="158"/>
                  </a:lnTo>
                  <a:lnTo>
                    <a:pt x="629" y="192"/>
                  </a:lnTo>
                  <a:lnTo>
                    <a:pt x="641" y="229"/>
                  </a:lnTo>
                  <a:lnTo>
                    <a:pt x="643" y="271"/>
                  </a:lnTo>
                  <a:lnTo>
                    <a:pt x="641" y="299"/>
                  </a:lnTo>
                  <a:lnTo>
                    <a:pt x="635" y="338"/>
                  </a:lnTo>
                  <a:lnTo>
                    <a:pt x="620" y="387"/>
                  </a:lnTo>
                  <a:lnTo>
                    <a:pt x="606" y="442"/>
                  </a:lnTo>
                  <a:lnTo>
                    <a:pt x="582" y="500"/>
                  </a:lnTo>
                  <a:lnTo>
                    <a:pt x="556" y="558"/>
                  </a:lnTo>
                  <a:lnTo>
                    <a:pt x="524" y="610"/>
                  </a:lnTo>
                  <a:lnTo>
                    <a:pt x="489" y="659"/>
                  </a:lnTo>
                  <a:lnTo>
                    <a:pt x="449" y="699"/>
                  </a:lnTo>
                  <a:lnTo>
                    <a:pt x="405" y="723"/>
                  </a:lnTo>
                  <a:lnTo>
                    <a:pt x="355" y="732"/>
                  </a:lnTo>
                  <a:lnTo>
                    <a:pt x="318" y="726"/>
                  </a:lnTo>
                  <a:lnTo>
                    <a:pt x="286" y="714"/>
                  </a:lnTo>
                  <a:lnTo>
                    <a:pt x="262" y="692"/>
                  </a:lnTo>
                  <a:lnTo>
                    <a:pt x="248" y="662"/>
                  </a:lnTo>
                  <a:lnTo>
                    <a:pt x="236" y="625"/>
                  </a:lnTo>
                  <a:lnTo>
                    <a:pt x="233" y="583"/>
                  </a:lnTo>
                  <a:lnTo>
                    <a:pt x="239" y="522"/>
                  </a:lnTo>
                  <a:lnTo>
                    <a:pt x="254" y="457"/>
                  </a:lnTo>
                  <a:lnTo>
                    <a:pt x="274" y="384"/>
                  </a:lnTo>
                  <a:lnTo>
                    <a:pt x="300" y="305"/>
                  </a:lnTo>
                  <a:lnTo>
                    <a:pt x="329" y="223"/>
                  </a:lnTo>
                  <a:lnTo>
                    <a:pt x="347" y="168"/>
                  </a:lnTo>
                  <a:lnTo>
                    <a:pt x="347" y="137"/>
                  </a:lnTo>
                  <a:lnTo>
                    <a:pt x="341" y="94"/>
                  </a:lnTo>
                  <a:lnTo>
                    <a:pt x="323" y="55"/>
                  </a:lnTo>
                  <a:lnTo>
                    <a:pt x="297" y="27"/>
                  </a:lnTo>
                  <a:lnTo>
                    <a:pt x="259" y="6"/>
                  </a:lnTo>
                  <a:lnTo>
                    <a:pt x="216" y="0"/>
                  </a:lnTo>
                  <a:lnTo>
                    <a:pt x="172" y="6"/>
                  </a:lnTo>
                  <a:lnTo>
                    <a:pt x="134" y="24"/>
                  </a:lnTo>
                  <a:lnTo>
                    <a:pt x="102" y="52"/>
                  </a:lnTo>
                  <a:lnTo>
                    <a:pt x="73" y="88"/>
                  </a:lnTo>
                  <a:lnTo>
                    <a:pt x="50" y="125"/>
                  </a:lnTo>
                  <a:lnTo>
                    <a:pt x="32" y="161"/>
                  </a:lnTo>
                  <a:lnTo>
                    <a:pt x="18" y="198"/>
                  </a:lnTo>
                  <a:lnTo>
                    <a:pt x="9" y="229"/>
                  </a:lnTo>
                  <a:lnTo>
                    <a:pt x="3" y="250"/>
                  </a:lnTo>
                  <a:lnTo>
                    <a:pt x="0" y="262"/>
                  </a:lnTo>
                  <a:lnTo>
                    <a:pt x="0" y="268"/>
                  </a:lnTo>
                  <a:lnTo>
                    <a:pt x="6" y="274"/>
                  </a:lnTo>
                  <a:lnTo>
                    <a:pt x="15" y="274"/>
                  </a:lnTo>
                  <a:lnTo>
                    <a:pt x="18" y="277"/>
                  </a:lnTo>
                  <a:lnTo>
                    <a:pt x="21" y="277"/>
                  </a:lnTo>
                  <a:lnTo>
                    <a:pt x="27" y="274"/>
                  </a:lnTo>
                  <a:lnTo>
                    <a:pt x="32" y="274"/>
                  </a:lnTo>
                  <a:lnTo>
                    <a:pt x="38" y="268"/>
                  </a:lnTo>
                  <a:lnTo>
                    <a:pt x="44" y="259"/>
                  </a:lnTo>
                  <a:lnTo>
                    <a:pt x="47" y="247"/>
                  </a:lnTo>
                  <a:lnTo>
                    <a:pt x="67" y="180"/>
                  </a:lnTo>
                  <a:lnTo>
                    <a:pt x="91" y="131"/>
                  </a:lnTo>
                  <a:lnTo>
                    <a:pt x="117" y="91"/>
                  </a:lnTo>
                  <a:lnTo>
                    <a:pt x="140" y="64"/>
                  </a:lnTo>
                  <a:lnTo>
                    <a:pt x="166" y="49"/>
                  </a:lnTo>
                  <a:lnTo>
                    <a:pt x="190" y="39"/>
                  </a:lnTo>
                  <a:lnTo>
                    <a:pt x="210" y="36"/>
                  </a:lnTo>
                  <a:lnTo>
                    <a:pt x="219" y="36"/>
                  </a:lnTo>
                  <a:lnTo>
                    <a:pt x="230" y="39"/>
                  </a:lnTo>
                  <a:lnTo>
                    <a:pt x="239" y="49"/>
                  </a:lnTo>
                  <a:lnTo>
                    <a:pt x="248" y="64"/>
                  </a:lnTo>
                  <a:lnTo>
                    <a:pt x="251" y="91"/>
                  </a:lnTo>
                  <a:lnTo>
                    <a:pt x="245" y="134"/>
                  </a:lnTo>
                  <a:lnTo>
                    <a:pt x="236" y="174"/>
                  </a:lnTo>
                  <a:lnTo>
                    <a:pt x="224" y="210"/>
                  </a:lnTo>
                  <a:lnTo>
                    <a:pt x="195" y="287"/>
                  </a:lnTo>
                  <a:lnTo>
                    <a:pt x="175" y="354"/>
                  </a:lnTo>
                  <a:lnTo>
                    <a:pt x="158" y="406"/>
                  </a:lnTo>
                  <a:lnTo>
                    <a:pt x="146" y="451"/>
                  </a:lnTo>
                  <a:lnTo>
                    <a:pt x="137" y="491"/>
                  </a:lnTo>
                  <a:lnTo>
                    <a:pt x="131" y="528"/>
                  </a:lnTo>
                  <a:lnTo>
                    <a:pt x="131" y="558"/>
                  </a:lnTo>
                  <a:lnTo>
                    <a:pt x="137" y="613"/>
                  </a:lnTo>
                  <a:lnTo>
                    <a:pt x="149" y="659"/>
                  </a:lnTo>
                  <a:lnTo>
                    <a:pt x="169" y="695"/>
                  </a:lnTo>
                  <a:lnTo>
                    <a:pt x="195" y="723"/>
                  </a:lnTo>
                  <a:lnTo>
                    <a:pt x="227" y="741"/>
                  </a:lnTo>
                  <a:lnTo>
                    <a:pt x="259" y="757"/>
                  </a:lnTo>
                  <a:lnTo>
                    <a:pt x="291" y="763"/>
                  </a:lnTo>
                  <a:lnTo>
                    <a:pt x="320" y="769"/>
                  </a:lnTo>
                  <a:lnTo>
                    <a:pt x="347" y="769"/>
                  </a:lnTo>
                  <a:lnTo>
                    <a:pt x="402" y="760"/>
                  </a:lnTo>
                  <a:lnTo>
                    <a:pt x="454" y="738"/>
                  </a:lnTo>
                  <a:lnTo>
                    <a:pt x="498" y="702"/>
                  </a:lnTo>
                  <a:lnTo>
                    <a:pt x="539" y="656"/>
                  </a:lnTo>
                  <a:lnTo>
                    <a:pt x="574" y="601"/>
                  </a:lnTo>
                  <a:lnTo>
                    <a:pt x="606" y="540"/>
                  </a:lnTo>
                  <a:lnTo>
                    <a:pt x="632" y="476"/>
                  </a:lnTo>
                  <a:lnTo>
                    <a:pt x="655" y="412"/>
                  </a:lnTo>
                  <a:lnTo>
                    <a:pt x="673" y="348"/>
                  </a:lnTo>
                  <a:lnTo>
                    <a:pt x="687" y="287"/>
                  </a:lnTo>
                  <a:lnTo>
                    <a:pt x="699" y="229"/>
                  </a:lnTo>
                  <a:lnTo>
                    <a:pt x="708" y="183"/>
                  </a:lnTo>
                  <a:lnTo>
                    <a:pt x="710" y="143"/>
                  </a:lnTo>
                  <a:lnTo>
                    <a:pt x="713" y="11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4" name="Freeform 47"/>
            <p:cNvSpPr>
              <a:spLocks/>
            </p:cNvSpPr>
            <p:nvPr/>
          </p:nvSpPr>
          <p:spPr bwMode="auto">
            <a:xfrm>
              <a:off x="12819" y="2952"/>
              <a:ext cx="375" cy="1700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72" y="763"/>
                </a:cxn>
                <a:cxn ang="0">
                  <a:pos x="364" y="662"/>
                </a:cxn>
                <a:cxn ang="0">
                  <a:pos x="343" y="552"/>
                </a:cxn>
                <a:cxn ang="0">
                  <a:pos x="314" y="436"/>
                </a:cxn>
                <a:cxn ang="0">
                  <a:pos x="268" y="320"/>
                </a:cxn>
                <a:cxn ang="0">
                  <a:pos x="230" y="247"/>
                </a:cxn>
                <a:cxn ang="0">
                  <a:pos x="189" y="183"/>
                </a:cxn>
                <a:cxn ang="0">
                  <a:pos x="148" y="128"/>
                </a:cxn>
                <a:cxn ang="0">
                  <a:pos x="110" y="82"/>
                </a:cxn>
                <a:cxn ang="0">
                  <a:pos x="76" y="46"/>
                </a:cxn>
                <a:cxn ang="0">
                  <a:pos x="49" y="21"/>
                </a:cxn>
                <a:cxn ang="0">
                  <a:pos x="26" y="6"/>
                </a:cxn>
                <a:cxn ang="0">
                  <a:pos x="14" y="0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24"/>
                </a:cxn>
                <a:cxn ang="0">
                  <a:pos x="29" y="55"/>
                </a:cxn>
                <a:cxn ang="0">
                  <a:pos x="93" y="134"/>
                </a:cxn>
                <a:cxn ang="0">
                  <a:pos x="148" y="226"/>
                </a:cxn>
                <a:cxn ang="0">
                  <a:pos x="195" y="326"/>
                </a:cxn>
                <a:cxn ang="0">
                  <a:pos x="233" y="442"/>
                </a:cxn>
                <a:cxn ang="0">
                  <a:pos x="259" y="567"/>
                </a:cxn>
                <a:cxn ang="0">
                  <a:pos x="276" y="705"/>
                </a:cxn>
                <a:cxn ang="0">
                  <a:pos x="282" y="851"/>
                </a:cxn>
                <a:cxn ang="0">
                  <a:pos x="279" y="961"/>
                </a:cxn>
                <a:cxn ang="0">
                  <a:pos x="270" y="1068"/>
                </a:cxn>
                <a:cxn ang="0">
                  <a:pos x="253" y="1178"/>
                </a:cxn>
                <a:cxn ang="0">
                  <a:pos x="227" y="1282"/>
                </a:cxn>
                <a:cxn ang="0">
                  <a:pos x="192" y="1382"/>
                </a:cxn>
                <a:cxn ang="0">
                  <a:pos x="145" y="1480"/>
                </a:cxn>
                <a:cxn ang="0">
                  <a:pos x="90" y="1571"/>
                </a:cxn>
                <a:cxn ang="0">
                  <a:pos x="20" y="1654"/>
                </a:cxn>
                <a:cxn ang="0">
                  <a:pos x="0" y="1675"/>
                </a:cxn>
                <a:cxn ang="0">
                  <a:pos x="0" y="1690"/>
                </a:cxn>
                <a:cxn ang="0">
                  <a:pos x="3" y="1697"/>
                </a:cxn>
                <a:cxn ang="0">
                  <a:pos x="9" y="1700"/>
                </a:cxn>
                <a:cxn ang="0">
                  <a:pos x="14" y="1700"/>
                </a:cxn>
                <a:cxn ang="0">
                  <a:pos x="26" y="1694"/>
                </a:cxn>
                <a:cxn ang="0">
                  <a:pos x="49" y="1678"/>
                </a:cxn>
                <a:cxn ang="0">
                  <a:pos x="78" y="1654"/>
                </a:cxn>
                <a:cxn ang="0">
                  <a:pos x="113" y="1614"/>
                </a:cxn>
                <a:cxn ang="0">
                  <a:pos x="154" y="1568"/>
                </a:cxn>
                <a:cxn ang="0">
                  <a:pos x="195" y="1510"/>
                </a:cxn>
                <a:cxn ang="0">
                  <a:pos x="236" y="1446"/>
                </a:cxn>
                <a:cxn ang="0">
                  <a:pos x="273" y="1370"/>
                </a:cxn>
                <a:cxn ang="0">
                  <a:pos x="317" y="1257"/>
                </a:cxn>
                <a:cxn ang="0">
                  <a:pos x="346" y="1147"/>
                </a:cxn>
                <a:cxn ang="0">
                  <a:pos x="364" y="1040"/>
                </a:cxn>
                <a:cxn ang="0">
                  <a:pos x="372" y="940"/>
                </a:cxn>
                <a:cxn ang="0">
                  <a:pos x="375" y="851"/>
                </a:cxn>
              </a:cxnLst>
              <a:rect l="0" t="0" r="r" b="b"/>
              <a:pathLst>
                <a:path w="375" h="1700">
                  <a:moveTo>
                    <a:pt x="375" y="851"/>
                  </a:moveTo>
                  <a:lnTo>
                    <a:pt x="372" y="763"/>
                  </a:lnTo>
                  <a:lnTo>
                    <a:pt x="364" y="662"/>
                  </a:lnTo>
                  <a:lnTo>
                    <a:pt x="343" y="552"/>
                  </a:lnTo>
                  <a:lnTo>
                    <a:pt x="314" y="436"/>
                  </a:lnTo>
                  <a:lnTo>
                    <a:pt x="268" y="320"/>
                  </a:lnTo>
                  <a:lnTo>
                    <a:pt x="230" y="247"/>
                  </a:lnTo>
                  <a:lnTo>
                    <a:pt x="189" y="183"/>
                  </a:lnTo>
                  <a:lnTo>
                    <a:pt x="148" y="128"/>
                  </a:lnTo>
                  <a:lnTo>
                    <a:pt x="110" y="82"/>
                  </a:lnTo>
                  <a:lnTo>
                    <a:pt x="76" y="46"/>
                  </a:lnTo>
                  <a:lnTo>
                    <a:pt x="49" y="21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9" y="0"/>
                  </a:lnTo>
                  <a:lnTo>
                    <a:pt x="0" y="9"/>
                  </a:lnTo>
                  <a:lnTo>
                    <a:pt x="0" y="24"/>
                  </a:lnTo>
                  <a:lnTo>
                    <a:pt x="29" y="55"/>
                  </a:lnTo>
                  <a:lnTo>
                    <a:pt x="93" y="134"/>
                  </a:lnTo>
                  <a:lnTo>
                    <a:pt x="148" y="226"/>
                  </a:lnTo>
                  <a:lnTo>
                    <a:pt x="195" y="326"/>
                  </a:lnTo>
                  <a:lnTo>
                    <a:pt x="233" y="442"/>
                  </a:lnTo>
                  <a:lnTo>
                    <a:pt x="259" y="567"/>
                  </a:lnTo>
                  <a:lnTo>
                    <a:pt x="276" y="705"/>
                  </a:lnTo>
                  <a:lnTo>
                    <a:pt x="282" y="851"/>
                  </a:lnTo>
                  <a:lnTo>
                    <a:pt x="279" y="961"/>
                  </a:lnTo>
                  <a:lnTo>
                    <a:pt x="270" y="1068"/>
                  </a:lnTo>
                  <a:lnTo>
                    <a:pt x="253" y="1178"/>
                  </a:lnTo>
                  <a:lnTo>
                    <a:pt x="227" y="1282"/>
                  </a:lnTo>
                  <a:lnTo>
                    <a:pt x="192" y="1382"/>
                  </a:lnTo>
                  <a:lnTo>
                    <a:pt x="145" y="1480"/>
                  </a:lnTo>
                  <a:lnTo>
                    <a:pt x="90" y="1571"/>
                  </a:lnTo>
                  <a:lnTo>
                    <a:pt x="20" y="1654"/>
                  </a:lnTo>
                  <a:lnTo>
                    <a:pt x="0" y="1675"/>
                  </a:lnTo>
                  <a:lnTo>
                    <a:pt x="0" y="1690"/>
                  </a:lnTo>
                  <a:lnTo>
                    <a:pt x="3" y="1697"/>
                  </a:lnTo>
                  <a:lnTo>
                    <a:pt x="9" y="1700"/>
                  </a:lnTo>
                  <a:lnTo>
                    <a:pt x="14" y="1700"/>
                  </a:lnTo>
                  <a:lnTo>
                    <a:pt x="26" y="1694"/>
                  </a:lnTo>
                  <a:lnTo>
                    <a:pt x="49" y="1678"/>
                  </a:lnTo>
                  <a:lnTo>
                    <a:pt x="78" y="1654"/>
                  </a:lnTo>
                  <a:lnTo>
                    <a:pt x="113" y="1614"/>
                  </a:lnTo>
                  <a:lnTo>
                    <a:pt x="154" y="1568"/>
                  </a:lnTo>
                  <a:lnTo>
                    <a:pt x="195" y="1510"/>
                  </a:lnTo>
                  <a:lnTo>
                    <a:pt x="236" y="1446"/>
                  </a:lnTo>
                  <a:lnTo>
                    <a:pt x="273" y="1370"/>
                  </a:lnTo>
                  <a:lnTo>
                    <a:pt x="317" y="1257"/>
                  </a:lnTo>
                  <a:lnTo>
                    <a:pt x="346" y="1147"/>
                  </a:lnTo>
                  <a:lnTo>
                    <a:pt x="364" y="1040"/>
                  </a:lnTo>
                  <a:lnTo>
                    <a:pt x="372" y="940"/>
                  </a:lnTo>
                  <a:lnTo>
                    <a:pt x="375" y="85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5" name="Freeform 48"/>
            <p:cNvSpPr>
              <a:spLocks/>
            </p:cNvSpPr>
            <p:nvPr/>
          </p:nvSpPr>
          <p:spPr bwMode="auto">
            <a:xfrm>
              <a:off x="13497" y="4047"/>
              <a:ext cx="172" cy="180"/>
            </a:xfrm>
            <a:custGeom>
              <a:avLst/>
              <a:gdLst/>
              <a:ahLst/>
              <a:cxnLst>
                <a:cxn ang="0">
                  <a:pos x="172" y="89"/>
                </a:cxn>
                <a:cxn ang="0">
                  <a:pos x="163" y="55"/>
                </a:cxn>
                <a:cxn ang="0">
                  <a:pos x="145" y="28"/>
                </a:cxn>
                <a:cxn ang="0">
                  <a:pos x="119" y="6"/>
                </a:cxn>
                <a:cxn ang="0">
                  <a:pos x="84" y="0"/>
                </a:cxn>
                <a:cxn ang="0">
                  <a:pos x="52" y="6"/>
                </a:cxn>
                <a:cxn ang="0">
                  <a:pos x="23" y="28"/>
                </a:cxn>
                <a:cxn ang="0">
                  <a:pos x="6" y="55"/>
                </a:cxn>
                <a:cxn ang="0">
                  <a:pos x="0" y="89"/>
                </a:cxn>
                <a:cxn ang="0">
                  <a:pos x="6" y="125"/>
                </a:cxn>
                <a:cxn ang="0">
                  <a:pos x="23" y="153"/>
                </a:cxn>
                <a:cxn ang="0">
                  <a:pos x="52" y="174"/>
                </a:cxn>
                <a:cxn ang="0">
                  <a:pos x="84" y="180"/>
                </a:cxn>
                <a:cxn ang="0">
                  <a:pos x="119" y="174"/>
                </a:cxn>
                <a:cxn ang="0">
                  <a:pos x="145" y="153"/>
                </a:cxn>
                <a:cxn ang="0">
                  <a:pos x="163" y="125"/>
                </a:cxn>
                <a:cxn ang="0">
                  <a:pos x="172" y="89"/>
                </a:cxn>
              </a:cxnLst>
              <a:rect l="0" t="0" r="r" b="b"/>
              <a:pathLst>
                <a:path w="172" h="180">
                  <a:moveTo>
                    <a:pt x="172" y="89"/>
                  </a:moveTo>
                  <a:lnTo>
                    <a:pt x="163" y="55"/>
                  </a:lnTo>
                  <a:lnTo>
                    <a:pt x="145" y="28"/>
                  </a:lnTo>
                  <a:lnTo>
                    <a:pt x="119" y="6"/>
                  </a:lnTo>
                  <a:lnTo>
                    <a:pt x="84" y="0"/>
                  </a:lnTo>
                  <a:lnTo>
                    <a:pt x="52" y="6"/>
                  </a:lnTo>
                  <a:lnTo>
                    <a:pt x="23" y="28"/>
                  </a:lnTo>
                  <a:lnTo>
                    <a:pt x="6" y="55"/>
                  </a:lnTo>
                  <a:lnTo>
                    <a:pt x="0" y="89"/>
                  </a:lnTo>
                  <a:lnTo>
                    <a:pt x="6" y="125"/>
                  </a:lnTo>
                  <a:lnTo>
                    <a:pt x="23" y="153"/>
                  </a:lnTo>
                  <a:lnTo>
                    <a:pt x="52" y="174"/>
                  </a:lnTo>
                  <a:lnTo>
                    <a:pt x="84" y="180"/>
                  </a:lnTo>
                  <a:lnTo>
                    <a:pt x="119" y="174"/>
                  </a:lnTo>
                  <a:lnTo>
                    <a:pt x="145" y="153"/>
                  </a:lnTo>
                  <a:lnTo>
                    <a:pt x="163" y="125"/>
                  </a:lnTo>
                  <a:lnTo>
                    <a:pt x="172" y="8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46" name="Group 51"/>
          <p:cNvGrpSpPr>
            <a:grpSpLocks noChangeAspect="1"/>
          </p:cNvGrpSpPr>
          <p:nvPr>
            <p:custDataLst>
              <p:tags r:id="rId3"/>
            </p:custDataLst>
          </p:nvPr>
        </p:nvGrpSpPr>
        <p:grpSpPr bwMode="auto">
          <a:xfrm>
            <a:off x="4437038" y="4216226"/>
            <a:ext cx="1457643" cy="270034"/>
            <a:chOff x="1710" y="2656"/>
            <a:chExt cx="9182" cy="1701"/>
          </a:xfrm>
        </p:grpSpPr>
        <p:sp>
          <p:nvSpPr>
            <p:cNvPr id="47" name="Freeform 53"/>
            <p:cNvSpPr>
              <a:spLocks noEditPoints="1"/>
            </p:cNvSpPr>
            <p:nvPr/>
          </p:nvSpPr>
          <p:spPr bwMode="auto">
            <a:xfrm>
              <a:off x="1710" y="2753"/>
              <a:ext cx="769" cy="1197"/>
            </a:xfrm>
            <a:custGeom>
              <a:avLst/>
              <a:gdLst/>
              <a:ahLst/>
              <a:cxnLst>
                <a:cxn ang="0">
                  <a:pos x="769" y="12"/>
                </a:cxn>
                <a:cxn ang="0">
                  <a:pos x="754" y="0"/>
                </a:cxn>
                <a:cxn ang="0">
                  <a:pos x="701" y="3"/>
                </a:cxn>
                <a:cxn ang="0">
                  <a:pos x="589" y="12"/>
                </a:cxn>
                <a:cxn ang="0">
                  <a:pos x="542" y="18"/>
                </a:cxn>
                <a:cxn ang="0">
                  <a:pos x="527" y="24"/>
                </a:cxn>
                <a:cxn ang="0">
                  <a:pos x="518" y="49"/>
                </a:cxn>
                <a:cxn ang="0">
                  <a:pos x="524" y="65"/>
                </a:cxn>
                <a:cxn ang="0">
                  <a:pos x="536" y="68"/>
                </a:cxn>
                <a:cxn ang="0">
                  <a:pos x="598" y="71"/>
                </a:cxn>
                <a:cxn ang="0">
                  <a:pos x="633" y="80"/>
                </a:cxn>
                <a:cxn ang="0">
                  <a:pos x="639" y="99"/>
                </a:cxn>
                <a:cxn ang="0">
                  <a:pos x="536" y="536"/>
                </a:cxn>
                <a:cxn ang="0">
                  <a:pos x="492" y="471"/>
                </a:cxn>
                <a:cxn ang="0">
                  <a:pos x="430" y="434"/>
                </a:cxn>
                <a:cxn ang="0">
                  <a:pos x="318" y="440"/>
                </a:cxn>
                <a:cxn ang="0">
                  <a:pos x="183" y="521"/>
                </a:cxn>
                <a:cxn ang="0">
                  <a:pos x="74" y="657"/>
                </a:cxn>
                <a:cxn ang="0">
                  <a:pos x="9" y="831"/>
                </a:cxn>
                <a:cxn ang="0">
                  <a:pos x="6" y="989"/>
                </a:cxn>
                <a:cxn ang="0">
                  <a:pos x="44" y="1098"/>
                </a:cxn>
                <a:cxn ang="0">
                  <a:pos x="118" y="1172"/>
                </a:cxn>
                <a:cxn ang="0">
                  <a:pos x="215" y="1197"/>
                </a:cxn>
                <a:cxn ang="0">
                  <a:pos x="262" y="1191"/>
                </a:cxn>
                <a:cxn ang="0">
                  <a:pos x="333" y="1157"/>
                </a:cxn>
                <a:cxn ang="0">
                  <a:pos x="424" y="1070"/>
                </a:cxn>
                <a:cxn ang="0">
                  <a:pos x="460" y="1144"/>
                </a:cxn>
                <a:cxn ang="0">
                  <a:pos x="527" y="1191"/>
                </a:cxn>
                <a:cxn ang="0">
                  <a:pos x="610" y="1191"/>
                </a:cxn>
                <a:cxn ang="0">
                  <a:pos x="669" y="1141"/>
                </a:cxn>
                <a:cxn ang="0">
                  <a:pos x="704" y="1070"/>
                </a:cxn>
                <a:cxn ang="0">
                  <a:pos x="725" y="999"/>
                </a:cxn>
                <a:cxn ang="0">
                  <a:pos x="737" y="946"/>
                </a:cxn>
                <a:cxn ang="0">
                  <a:pos x="739" y="930"/>
                </a:cxn>
                <a:cxn ang="0">
                  <a:pos x="731" y="921"/>
                </a:cxn>
                <a:cxn ang="0">
                  <a:pos x="710" y="918"/>
                </a:cxn>
                <a:cxn ang="0">
                  <a:pos x="701" y="937"/>
                </a:cxn>
                <a:cxn ang="0">
                  <a:pos x="683" y="1002"/>
                </a:cxn>
                <a:cxn ang="0">
                  <a:pos x="651" y="1095"/>
                </a:cxn>
                <a:cxn ang="0">
                  <a:pos x="604" y="1151"/>
                </a:cxn>
                <a:cxn ang="0">
                  <a:pos x="554" y="1154"/>
                </a:cxn>
                <a:cxn ang="0">
                  <a:pos x="530" y="1123"/>
                </a:cxn>
                <a:cxn ang="0">
                  <a:pos x="527" y="1048"/>
                </a:cxn>
                <a:cxn ang="0">
                  <a:pos x="536" y="999"/>
                </a:cxn>
                <a:cxn ang="0">
                  <a:pos x="433" y="977"/>
                </a:cxn>
                <a:cxn ang="0">
                  <a:pos x="415" y="1020"/>
                </a:cxn>
                <a:cxn ang="0">
                  <a:pos x="359" y="1089"/>
                </a:cxn>
                <a:cxn ang="0">
                  <a:pos x="280" y="1144"/>
                </a:cxn>
                <a:cxn ang="0">
                  <a:pos x="218" y="1160"/>
                </a:cxn>
                <a:cxn ang="0">
                  <a:pos x="162" y="1141"/>
                </a:cxn>
                <a:cxn ang="0">
                  <a:pos x="129" y="1092"/>
                </a:cxn>
                <a:cxn ang="0">
                  <a:pos x="115" y="1030"/>
                </a:cxn>
                <a:cxn ang="0">
                  <a:pos x="118" y="955"/>
                </a:cxn>
                <a:cxn ang="0">
                  <a:pos x="138" y="843"/>
                </a:cxn>
                <a:cxn ang="0">
                  <a:pos x="185" y="670"/>
                </a:cxn>
                <a:cxn ang="0">
                  <a:pos x="236" y="570"/>
                </a:cxn>
                <a:cxn ang="0">
                  <a:pos x="312" y="493"/>
                </a:cxn>
                <a:cxn ang="0">
                  <a:pos x="392" y="465"/>
                </a:cxn>
                <a:cxn ang="0">
                  <a:pos x="457" y="487"/>
                </a:cxn>
                <a:cxn ang="0">
                  <a:pos x="495" y="536"/>
                </a:cxn>
                <a:cxn ang="0">
                  <a:pos x="513" y="586"/>
                </a:cxn>
                <a:cxn ang="0">
                  <a:pos x="518" y="614"/>
                </a:cxn>
                <a:cxn ang="0">
                  <a:pos x="513" y="642"/>
                </a:cxn>
              </a:cxnLst>
              <a:rect l="0" t="0" r="r" b="b"/>
              <a:pathLst>
                <a:path w="769" h="1197">
                  <a:moveTo>
                    <a:pt x="769" y="18"/>
                  </a:moveTo>
                  <a:lnTo>
                    <a:pt x="769" y="12"/>
                  </a:lnTo>
                  <a:lnTo>
                    <a:pt x="760" y="3"/>
                  </a:lnTo>
                  <a:lnTo>
                    <a:pt x="754" y="0"/>
                  </a:lnTo>
                  <a:lnTo>
                    <a:pt x="731" y="0"/>
                  </a:lnTo>
                  <a:lnTo>
                    <a:pt x="701" y="3"/>
                  </a:lnTo>
                  <a:lnTo>
                    <a:pt x="666" y="6"/>
                  </a:lnTo>
                  <a:lnTo>
                    <a:pt x="589" y="12"/>
                  </a:lnTo>
                  <a:lnTo>
                    <a:pt x="560" y="15"/>
                  </a:lnTo>
                  <a:lnTo>
                    <a:pt x="542" y="18"/>
                  </a:lnTo>
                  <a:lnTo>
                    <a:pt x="536" y="18"/>
                  </a:lnTo>
                  <a:lnTo>
                    <a:pt x="527" y="24"/>
                  </a:lnTo>
                  <a:lnTo>
                    <a:pt x="521" y="37"/>
                  </a:lnTo>
                  <a:lnTo>
                    <a:pt x="518" y="49"/>
                  </a:lnTo>
                  <a:lnTo>
                    <a:pt x="521" y="59"/>
                  </a:lnTo>
                  <a:lnTo>
                    <a:pt x="524" y="65"/>
                  </a:lnTo>
                  <a:lnTo>
                    <a:pt x="530" y="68"/>
                  </a:lnTo>
                  <a:lnTo>
                    <a:pt x="536" y="68"/>
                  </a:lnTo>
                  <a:lnTo>
                    <a:pt x="548" y="71"/>
                  </a:lnTo>
                  <a:lnTo>
                    <a:pt x="598" y="71"/>
                  </a:lnTo>
                  <a:lnTo>
                    <a:pt x="622" y="74"/>
                  </a:lnTo>
                  <a:lnTo>
                    <a:pt x="633" y="80"/>
                  </a:lnTo>
                  <a:lnTo>
                    <a:pt x="639" y="90"/>
                  </a:lnTo>
                  <a:lnTo>
                    <a:pt x="639" y="99"/>
                  </a:lnTo>
                  <a:lnTo>
                    <a:pt x="633" y="133"/>
                  </a:lnTo>
                  <a:lnTo>
                    <a:pt x="536" y="536"/>
                  </a:lnTo>
                  <a:lnTo>
                    <a:pt x="518" y="502"/>
                  </a:lnTo>
                  <a:lnTo>
                    <a:pt x="492" y="471"/>
                  </a:lnTo>
                  <a:lnTo>
                    <a:pt x="465" y="446"/>
                  </a:lnTo>
                  <a:lnTo>
                    <a:pt x="430" y="434"/>
                  </a:lnTo>
                  <a:lnTo>
                    <a:pt x="389" y="428"/>
                  </a:lnTo>
                  <a:lnTo>
                    <a:pt x="318" y="440"/>
                  </a:lnTo>
                  <a:lnTo>
                    <a:pt x="247" y="471"/>
                  </a:lnTo>
                  <a:lnTo>
                    <a:pt x="183" y="521"/>
                  </a:lnTo>
                  <a:lnTo>
                    <a:pt x="124" y="583"/>
                  </a:lnTo>
                  <a:lnTo>
                    <a:pt x="74" y="657"/>
                  </a:lnTo>
                  <a:lnTo>
                    <a:pt x="35" y="744"/>
                  </a:lnTo>
                  <a:lnTo>
                    <a:pt x="9" y="831"/>
                  </a:lnTo>
                  <a:lnTo>
                    <a:pt x="0" y="924"/>
                  </a:lnTo>
                  <a:lnTo>
                    <a:pt x="6" y="989"/>
                  </a:lnTo>
                  <a:lnTo>
                    <a:pt x="20" y="1048"/>
                  </a:lnTo>
                  <a:lnTo>
                    <a:pt x="44" y="1098"/>
                  </a:lnTo>
                  <a:lnTo>
                    <a:pt x="76" y="1141"/>
                  </a:lnTo>
                  <a:lnTo>
                    <a:pt x="118" y="1172"/>
                  </a:lnTo>
                  <a:lnTo>
                    <a:pt x="162" y="1191"/>
                  </a:lnTo>
                  <a:lnTo>
                    <a:pt x="215" y="1197"/>
                  </a:lnTo>
                  <a:lnTo>
                    <a:pt x="236" y="1197"/>
                  </a:lnTo>
                  <a:lnTo>
                    <a:pt x="262" y="1191"/>
                  </a:lnTo>
                  <a:lnTo>
                    <a:pt x="295" y="1179"/>
                  </a:lnTo>
                  <a:lnTo>
                    <a:pt x="333" y="1157"/>
                  </a:lnTo>
                  <a:lnTo>
                    <a:pt x="377" y="1120"/>
                  </a:lnTo>
                  <a:lnTo>
                    <a:pt x="424" y="1070"/>
                  </a:lnTo>
                  <a:lnTo>
                    <a:pt x="436" y="1110"/>
                  </a:lnTo>
                  <a:lnTo>
                    <a:pt x="460" y="1144"/>
                  </a:lnTo>
                  <a:lnTo>
                    <a:pt x="489" y="1172"/>
                  </a:lnTo>
                  <a:lnTo>
                    <a:pt x="527" y="1191"/>
                  </a:lnTo>
                  <a:lnTo>
                    <a:pt x="571" y="1197"/>
                  </a:lnTo>
                  <a:lnTo>
                    <a:pt x="610" y="1191"/>
                  </a:lnTo>
                  <a:lnTo>
                    <a:pt x="642" y="1172"/>
                  </a:lnTo>
                  <a:lnTo>
                    <a:pt x="669" y="1141"/>
                  </a:lnTo>
                  <a:lnTo>
                    <a:pt x="689" y="1104"/>
                  </a:lnTo>
                  <a:lnTo>
                    <a:pt x="704" y="1070"/>
                  </a:lnTo>
                  <a:lnTo>
                    <a:pt x="716" y="1033"/>
                  </a:lnTo>
                  <a:lnTo>
                    <a:pt x="725" y="999"/>
                  </a:lnTo>
                  <a:lnTo>
                    <a:pt x="734" y="968"/>
                  </a:lnTo>
                  <a:lnTo>
                    <a:pt x="737" y="946"/>
                  </a:lnTo>
                  <a:lnTo>
                    <a:pt x="739" y="937"/>
                  </a:lnTo>
                  <a:lnTo>
                    <a:pt x="739" y="930"/>
                  </a:lnTo>
                  <a:lnTo>
                    <a:pt x="737" y="924"/>
                  </a:lnTo>
                  <a:lnTo>
                    <a:pt x="731" y="921"/>
                  </a:lnTo>
                  <a:lnTo>
                    <a:pt x="728" y="918"/>
                  </a:lnTo>
                  <a:lnTo>
                    <a:pt x="710" y="918"/>
                  </a:lnTo>
                  <a:lnTo>
                    <a:pt x="701" y="927"/>
                  </a:lnTo>
                  <a:lnTo>
                    <a:pt x="701" y="937"/>
                  </a:lnTo>
                  <a:lnTo>
                    <a:pt x="698" y="949"/>
                  </a:lnTo>
                  <a:lnTo>
                    <a:pt x="683" y="1002"/>
                  </a:lnTo>
                  <a:lnTo>
                    <a:pt x="669" y="1051"/>
                  </a:lnTo>
                  <a:lnTo>
                    <a:pt x="651" y="1095"/>
                  </a:lnTo>
                  <a:lnTo>
                    <a:pt x="630" y="1129"/>
                  </a:lnTo>
                  <a:lnTo>
                    <a:pt x="604" y="1151"/>
                  </a:lnTo>
                  <a:lnTo>
                    <a:pt x="574" y="1160"/>
                  </a:lnTo>
                  <a:lnTo>
                    <a:pt x="554" y="1154"/>
                  </a:lnTo>
                  <a:lnTo>
                    <a:pt x="539" y="1141"/>
                  </a:lnTo>
                  <a:lnTo>
                    <a:pt x="530" y="1123"/>
                  </a:lnTo>
                  <a:lnTo>
                    <a:pt x="527" y="1104"/>
                  </a:lnTo>
                  <a:lnTo>
                    <a:pt x="527" y="1048"/>
                  </a:lnTo>
                  <a:lnTo>
                    <a:pt x="530" y="1027"/>
                  </a:lnTo>
                  <a:lnTo>
                    <a:pt x="536" y="999"/>
                  </a:lnTo>
                  <a:lnTo>
                    <a:pt x="769" y="18"/>
                  </a:lnTo>
                  <a:close/>
                  <a:moveTo>
                    <a:pt x="433" y="977"/>
                  </a:moveTo>
                  <a:lnTo>
                    <a:pt x="427" y="995"/>
                  </a:lnTo>
                  <a:lnTo>
                    <a:pt x="415" y="1020"/>
                  </a:lnTo>
                  <a:lnTo>
                    <a:pt x="401" y="1039"/>
                  </a:lnTo>
                  <a:lnTo>
                    <a:pt x="359" y="1089"/>
                  </a:lnTo>
                  <a:lnTo>
                    <a:pt x="318" y="1123"/>
                  </a:lnTo>
                  <a:lnTo>
                    <a:pt x="280" y="1144"/>
                  </a:lnTo>
                  <a:lnTo>
                    <a:pt x="247" y="1157"/>
                  </a:lnTo>
                  <a:lnTo>
                    <a:pt x="218" y="1160"/>
                  </a:lnTo>
                  <a:lnTo>
                    <a:pt x="185" y="1154"/>
                  </a:lnTo>
                  <a:lnTo>
                    <a:pt x="162" y="1141"/>
                  </a:lnTo>
                  <a:lnTo>
                    <a:pt x="144" y="1117"/>
                  </a:lnTo>
                  <a:lnTo>
                    <a:pt x="129" y="1092"/>
                  </a:lnTo>
                  <a:lnTo>
                    <a:pt x="121" y="1061"/>
                  </a:lnTo>
                  <a:lnTo>
                    <a:pt x="115" y="1030"/>
                  </a:lnTo>
                  <a:lnTo>
                    <a:pt x="115" y="999"/>
                  </a:lnTo>
                  <a:lnTo>
                    <a:pt x="118" y="955"/>
                  </a:lnTo>
                  <a:lnTo>
                    <a:pt x="127" y="902"/>
                  </a:lnTo>
                  <a:lnTo>
                    <a:pt x="138" y="843"/>
                  </a:lnTo>
                  <a:lnTo>
                    <a:pt x="168" y="719"/>
                  </a:lnTo>
                  <a:lnTo>
                    <a:pt x="185" y="670"/>
                  </a:lnTo>
                  <a:lnTo>
                    <a:pt x="203" y="626"/>
                  </a:lnTo>
                  <a:lnTo>
                    <a:pt x="236" y="570"/>
                  </a:lnTo>
                  <a:lnTo>
                    <a:pt x="271" y="527"/>
                  </a:lnTo>
                  <a:lnTo>
                    <a:pt x="312" y="493"/>
                  </a:lnTo>
                  <a:lnTo>
                    <a:pt x="350" y="471"/>
                  </a:lnTo>
                  <a:lnTo>
                    <a:pt x="392" y="465"/>
                  </a:lnTo>
                  <a:lnTo>
                    <a:pt x="427" y="471"/>
                  </a:lnTo>
                  <a:lnTo>
                    <a:pt x="457" y="487"/>
                  </a:lnTo>
                  <a:lnTo>
                    <a:pt x="477" y="508"/>
                  </a:lnTo>
                  <a:lnTo>
                    <a:pt x="495" y="536"/>
                  </a:lnTo>
                  <a:lnTo>
                    <a:pt x="507" y="561"/>
                  </a:lnTo>
                  <a:lnTo>
                    <a:pt x="513" y="586"/>
                  </a:lnTo>
                  <a:lnTo>
                    <a:pt x="516" y="605"/>
                  </a:lnTo>
                  <a:lnTo>
                    <a:pt x="518" y="614"/>
                  </a:lnTo>
                  <a:lnTo>
                    <a:pt x="516" y="629"/>
                  </a:lnTo>
                  <a:lnTo>
                    <a:pt x="513" y="642"/>
                  </a:lnTo>
                  <a:lnTo>
                    <a:pt x="433" y="97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8" name="Freeform 54"/>
            <p:cNvSpPr>
              <a:spLocks/>
            </p:cNvSpPr>
            <p:nvPr/>
          </p:nvSpPr>
          <p:spPr bwMode="auto">
            <a:xfrm>
              <a:off x="2644" y="2656"/>
              <a:ext cx="374" cy="1701"/>
            </a:xfrm>
            <a:custGeom>
              <a:avLst/>
              <a:gdLst/>
              <a:ahLst/>
              <a:cxnLst>
                <a:cxn ang="0">
                  <a:pos x="374" y="1685"/>
                </a:cxn>
                <a:cxn ang="0">
                  <a:pos x="374" y="1679"/>
                </a:cxn>
                <a:cxn ang="0">
                  <a:pos x="371" y="1673"/>
                </a:cxn>
                <a:cxn ang="0">
                  <a:pos x="357" y="1657"/>
                </a:cxn>
                <a:cxn ang="0">
                  <a:pos x="348" y="1645"/>
                </a:cxn>
                <a:cxn ang="0">
                  <a:pos x="286" y="1570"/>
                </a:cxn>
                <a:cxn ang="0">
                  <a:pos x="236" y="1490"/>
                </a:cxn>
                <a:cxn ang="0">
                  <a:pos x="191" y="1403"/>
                </a:cxn>
                <a:cxn ang="0">
                  <a:pos x="159" y="1313"/>
                </a:cxn>
                <a:cxn ang="0">
                  <a:pos x="133" y="1220"/>
                </a:cxn>
                <a:cxn ang="0">
                  <a:pos x="115" y="1124"/>
                </a:cxn>
                <a:cxn ang="0">
                  <a:pos x="103" y="1030"/>
                </a:cxn>
                <a:cxn ang="0">
                  <a:pos x="97" y="940"/>
                </a:cxn>
                <a:cxn ang="0">
                  <a:pos x="94" y="850"/>
                </a:cxn>
                <a:cxn ang="0">
                  <a:pos x="97" y="739"/>
                </a:cxn>
                <a:cxn ang="0">
                  <a:pos x="106" y="630"/>
                </a:cxn>
                <a:cxn ang="0">
                  <a:pos x="124" y="522"/>
                </a:cxn>
                <a:cxn ang="0">
                  <a:pos x="150" y="416"/>
                </a:cxn>
                <a:cxn ang="0">
                  <a:pos x="186" y="317"/>
                </a:cxn>
                <a:cxn ang="0">
                  <a:pos x="230" y="221"/>
                </a:cxn>
                <a:cxn ang="0">
                  <a:pos x="286" y="131"/>
                </a:cxn>
                <a:cxn ang="0">
                  <a:pos x="354" y="47"/>
                </a:cxn>
                <a:cxn ang="0">
                  <a:pos x="374" y="25"/>
                </a:cxn>
                <a:cxn ang="0">
                  <a:pos x="374" y="10"/>
                </a:cxn>
                <a:cxn ang="0">
                  <a:pos x="371" y="3"/>
                </a:cxn>
                <a:cxn ang="0">
                  <a:pos x="365" y="0"/>
                </a:cxn>
                <a:cxn ang="0">
                  <a:pos x="359" y="0"/>
                </a:cxn>
                <a:cxn ang="0">
                  <a:pos x="348" y="7"/>
                </a:cxn>
                <a:cxn ang="0">
                  <a:pos x="327" y="22"/>
                </a:cxn>
                <a:cxn ang="0">
                  <a:pos x="295" y="47"/>
                </a:cxn>
                <a:cxn ang="0">
                  <a:pos x="259" y="84"/>
                </a:cxn>
                <a:cxn ang="0">
                  <a:pos x="221" y="131"/>
                </a:cxn>
                <a:cxn ang="0">
                  <a:pos x="180" y="190"/>
                </a:cxn>
                <a:cxn ang="0">
                  <a:pos x="141" y="255"/>
                </a:cxn>
                <a:cxn ang="0">
                  <a:pos x="103" y="332"/>
                </a:cxn>
                <a:cxn ang="0">
                  <a:pos x="62" y="444"/>
                </a:cxn>
                <a:cxn ang="0">
                  <a:pos x="32" y="556"/>
                </a:cxn>
                <a:cxn ang="0">
                  <a:pos x="12" y="661"/>
                </a:cxn>
                <a:cxn ang="0">
                  <a:pos x="3" y="761"/>
                </a:cxn>
                <a:cxn ang="0">
                  <a:pos x="0" y="850"/>
                </a:cxn>
                <a:cxn ang="0">
                  <a:pos x="3" y="937"/>
                </a:cxn>
                <a:cxn ang="0">
                  <a:pos x="12" y="1040"/>
                </a:cxn>
                <a:cxn ang="0">
                  <a:pos x="32" y="1148"/>
                </a:cxn>
                <a:cxn ang="0">
                  <a:pos x="62" y="1266"/>
                </a:cxn>
                <a:cxn ang="0">
                  <a:pos x="106" y="1381"/>
                </a:cxn>
                <a:cxn ang="0">
                  <a:pos x="144" y="1456"/>
                </a:cxn>
                <a:cxn ang="0">
                  <a:pos x="186" y="1521"/>
                </a:cxn>
                <a:cxn ang="0">
                  <a:pos x="224" y="1573"/>
                </a:cxn>
                <a:cxn ang="0">
                  <a:pos x="262" y="1620"/>
                </a:cxn>
                <a:cxn ang="0">
                  <a:pos x="298" y="1654"/>
                </a:cxn>
                <a:cxn ang="0">
                  <a:pos x="327" y="1679"/>
                </a:cxn>
                <a:cxn ang="0">
                  <a:pos x="348" y="1694"/>
                </a:cxn>
                <a:cxn ang="0">
                  <a:pos x="359" y="1701"/>
                </a:cxn>
                <a:cxn ang="0">
                  <a:pos x="365" y="1701"/>
                </a:cxn>
                <a:cxn ang="0">
                  <a:pos x="371" y="1698"/>
                </a:cxn>
                <a:cxn ang="0">
                  <a:pos x="374" y="1691"/>
                </a:cxn>
                <a:cxn ang="0">
                  <a:pos x="374" y="1685"/>
                </a:cxn>
              </a:cxnLst>
              <a:rect l="0" t="0" r="r" b="b"/>
              <a:pathLst>
                <a:path w="374" h="1701">
                  <a:moveTo>
                    <a:pt x="374" y="1685"/>
                  </a:moveTo>
                  <a:lnTo>
                    <a:pt x="374" y="1679"/>
                  </a:lnTo>
                  <a:lnTo>
                    <a:pt x="371" y="1673"/>
                  </a:lnTo>
                  <a:lnTo>
                    <a:pt x="357" y="1657"/>
                  </a:lnTo>
                  <a:lnTo>
                    <a:pt x="348" y="1645"/>
                  </a:lnTo>
                  <a:lnTo>
                    <a:pt x="286" y="1570"/>
                  </a:lnTo>
                  <a:lnTo>
                    <a:pt x="236" y="1490"/>
                  </a:lnTo>
                  <a:lnTo>
                    <a:pt x="191" y="1403"/>
                  </a:lnTo>
                  <a:lnTo>
                    <a:pt x="159" y="1313"/>
                  </a:lnTo>
                  <a:lnTo>
                    <a:pt x="133" y="1220"/>
                  </a:lnTo>
                  <a:lnTo>
                    <a:pt x="115" y="1124"/>
                  </a:lnTo>
                  <a:lnTo>
                    <a:pt x="103" y="1030"/>
                  </a:lnTo>
                  <a:lnTo>
                    <a:pt x="97" y="940"/>
                  </a:lnTo>
                  <a:lnTo>
                    <a:pt x="94" y="850"/>
                  </a:lnTo>
                  <a:lnTo>
                    <a:pt x="97" y="739"/>
                  </a:lnTo>
                  <a:lnTo>
                    <a:pt x="106" y="630"/>
                  </a:lnTo>
                  <a:lnTo>
                    <a:pt x="124" y="522"/>
                  </a:lnTo>
                  <a:lnTo>
                    <a:pt x="150" y="416"/>
                  </a:lnTo>
                  <a:lnTo>
                    <a:pt x="186" y="317"/>
                  </a:lnTo>
                  <a:lnTo>
                    <a:pt x="230" y="221"/>
                  </a:lnTo>
                  <a:lnTo>
                    <a:pt x="286" y="131"/>
                  </a:lnTo>
                  <a:lnTo>
                    <a:pt x="354" y="47"/>
                  </a:lnTo>
                  <a:lnTo>
                    <a:pt x="374" y="25"/>
                  </a:lnTo>
                  <a:lnTo>
                    <a:pt x="374" y="10"/>
                  </a:lnTo>
                  <a:lnTo>
                    <a:pt x="371" y="3"/>
                  </a:lnTo>
                  <a:lnTo>
                    <a:pt x="365" y="0"/>
                  </a:lnTo>
                  <a:lnTo>
                    <a:pt x="359" y="0"/>
                  </a:lnTo>
                  <a:lnTo>
                    <a:pt x="348" y="7"/>
                  </a:lnTo>
                  <a:lnTo>
                    <a:pt x="327" y="22"/>
                  </a:lnTo>
                  <a:lnTo>
                    <a:pt x="295" y="47"/>
                  </a:lnTo>
                  <a:lnTo>
                    <a:pt x="259" y="84"/>
                  </a:lnTo>
                  <a:lnTo>
                    <a:pt x="221" y="131"/>
                  </a:lnTo>
                  <a:lnTo>
                    <a:pt x="180" y="190"/>
                  </a:lnTo>
                  <a:lnTo>
                    <a:pt x="141" y="255"/>
                  </a:lnTo>
                  <a:lnTo>
                    <a:pt x="103" y="332"/>
                  </a:lnTo>
                  <a:lnTo>
                    <a:pt x="62" y="444"/>
                  </a:lnTo>
                  <a:lnTo>
                    <a:pt x="32" y="556"/>
                  </a:lnTo>
                  <a:lnTo>
                    <a:pt x="12" y="661"/>
                  </a:lnTo>
                  <a:lnTo>
                    <a:pt x="3" y="761"/>
                  </a:lnTo>
                  <a:lnTo>
                    <a:pt x="0" y="850"/>
                  </a:lnTo>
                  <a:lnTo>
                    <a:pt x="3" y="937"/>
                  </a:lnTo>
                  <a:lnTo>
                    <a:pt x="12" y="1040"/>
                  </a:lnTo>
                  <a:lnTo>
                    <a:pt x="32" y="1148"/>
                  </a:lnTo>
                  <a:lnTo>
                    <a:pt x="62" y="1266"/>
                  </a:lnTo>
                  <a:lnTo>
                    <a:pt x="106" y="1381"/>
                  </a:lnTo>
                  <a:lnTo>
                    <a:pt x="144" y="1456"/>
                  </a:lnTo>
                  <a:lnTo>
                    <a:pt x="186" y="1521"/>
                  </a:lnTo>
                  <a:lnTo>
                    <a:pt x="224" y="1573"/>
                  </a:lnTo>
                  <a:lnTo>
                    <a:pt x="262" y="1620"/>
                  </a:lnTo>
                  <a:lnTo>
                    <a:pt x="298" y="1654"/>
                  </a:lnTo>
                  <a:lnTo>
                    <a:pt x="327" y="1679"/>
                  </a:lnTo>
                  <a:lnTo>
                    <a:pt x="348" y="1694"/>
                  </a:lnTo>
                  <a:lnTo>
                    <a:pt x="359" y="1701"/>
                  </a:lnTo>
                  <a:lnTo>
                    <a:pt x="365" y="1701"/>
                  </a:lnTo>
                  <a:lnTo>
                    <a:pt x="371" y="1698"/>
                  </a:lnTo>
                  <a:lnTo>
                    <a:pt x="374" y="1691"/>
                  </a:lnTo>
                  <a:lnTo>
                    <a:pt x="374" y="168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9" name="Freeform 55"/>
            <p:cNvSpPr>
              <a:spLocks/>
            </p:cNvSpPr>
            <p:nvPr/>
          </p:nvSpPr>
          <p:spPr bwMode="auto">
            <a:xfrm>
              <a:off x="3160" y="3181"/>
              <a:ext cx="831" cy="769"/>
            </a:xfrm>
            <a:custGeom>
              <a:avLst/>
              <a:gdLst/>
              <a:ahLst/>
              <a:cxnLst>
                <a:cxn ang="0">
                  <a:pos x="557" y="726"/>
                </a:cxn>
                <a:cxn ang="0">
                  <a:pos x="663" y="769"/>
                </a:cxn>
                <a:cxn ang="0">
                  <a:pos x="760" y="713"/>
                </a:cxn>
                <a:cxn ang="0">
                  <a:pos x="804" y="605"/>
                </a:cxn>
                <a:cxn ang="0">
                  <a:pos x="828" y="518"/>
                </a:cxn>
                <a:cxn ang="0">
                  <a:pos x="822" y="493"/>
                </a:cxn>
                <a:cxn ang="0">
                  <a:pos x="795" y="493"/>
                </a:cxn>
                <a:cxn ang="0">
                  <a:pos x="786" y="521"/>
                </a:cxn>
                <a:cxn ang="0">
                  <a:pos x="751" y="645"/>
                </a:cxn>
                <a:cxn ang="0">
                  <a:pos x="692" y="726"/>
                </a:cxn>
                <a:cxn ang="0">
                  <a:pos x="627" y="713"/>
                </a:cxn>
                <a:cxn ang="0">
                  <a:pos x="618" y="620"/>
                </a:cxn>
                <a:cxn ang="0">
                  <a:pos x="648" y="478"/>
                </a:cxn>
                <a:cxn ang="0">
                  <a:pos x="707" y="236"/>
                </a:cxn>
                <a:cxn ang="0">
                  <a:pos x="739" y="96"/>
                </a:cxn>
                <a:cxn ang="0">
                  <a:pos x="745" y="52"/>
                </a:cxn>
                <a:cxn ang="0">
                  <a:pos x="719" y="21"/>
                </a:cxn>
                <a:cxn ang="0">
                  <a:pos x="677" y="21"/>
                </a:cxn>
                <a:cxn ang="0">
                  <a:pos x="636" y="77"/>
                </a:cxn>
                <a:cxn ang="0">
                  <a:pos x="589" y="270"/>
                </a:cxn>
                <a:cxn ang="0">
                  <a:pos x="536" y="490"/>
                </a:cxn>
                <a:cxn ang="0">
                  <a:pos x="509" y="599"/>
                </a:cxn>
                <a:cxn ang="0">
                  <a:pos x="450" y="679"/>
                </a:cxn>
                <a:cxn ang="0">
                  <a:pos x="330" y="732"/>
                </a:cxn>
                <a:cxn ang="0">
                  <a:pos x="250" y="685"/>
                </a:cxn>
                <a:cxn ang="0">
                  <a:pos x="229" y="592"/>
                </a:cxn>
                <a:cxn ang="0">
                  <a:pos x="268" y="391"/>
                </a:cxn>
                <a:cxn ang="0">
                  <a:pos x="330" y="211"/>
                </a:cxn>
                <a:cxn ang="0">
                  <a:pos x="344" y="139"/>
                </a:cxn>
                <a:cxn ang="0">
                  <a:pos x="294" y="28"/>
                </a:cxn>
                <a:cxn ang="0">
                  <a:pos x="168" y="6"/>
                </a:cxn>
                <a:cxn ang="0">
                  <a:pos x="70" y="87"/>
                </a:cxn>
                <a:cxn ang="0">
                  <a:pos x="6" y="229"/>
                </a:cxn>
                <a:cxn ang="0">
                  <a:pos x="0" y="267"/>
                </a:cxn>
                <a:cxn ang="0">
                  <a:pos x="29" y="276"/>
                </a:cxn>
                <a:cxn ang="0">
                  <a:pos x="44" y="248"/>
                </a:cxn>
                <a:cxn ang="0">
                  <a:pos x="117" y="87"/>
                </a:cxn>
                <a:cxn ang="0">
                  <a:pos x="209" y="37"/>
                </a:cxn>
                <a:cxn ang="0">
                  <a:pos x="238" y="49"/>
                </a:cxn>
                <a:cxn ang="0">
                  <a:pos x="244" y="136"/>
                </a:cxn>
                <a:cxn ang="0">
                  <a:pos x="188" y="301"/>
                </a:cxn>
                <a:cxn ang="0">
                  <a:pos x="132" y="512"/>
                </a:cxn>
                <a:cxn ang="0">
                  <a:pos x="144" y="664"/>
                </a:cxn>
                <a:cxn ang="0">
                  <a:pos x="224" y="747"/>
                </a:cxn>
                <a:cxn ang="0">
                  <a:pos x="327" y="769"/>
                </a:cxn>
                <a:cxn ang="0">
                  <a:pos x="450" y="726"/>
                </a:cxn>
                <a:cxn ang="0">
                  <a:pos x="518" y="654"/>
                </a:cxn>
              </a:cxnLst>
              <a:rect l="0" t="0" r="r" b="b"/>
              <a:pathLst>
                <a:path w="831" h="769">
                  <a:moveTo>
                    <a:pt x="518" y="654"/>
                  </a:moveTo>
                  <a:lnTo>
                    <a:pt x="533" y="695"/>
                  </a:lnTo>
                  <a:lnTo>
                    <a:pt x="557" y="726"/>
                  </a:lnTo>
                  <a:lnTo>
                    <a:pt x="586" y="751"/>
                  </a:lnTo>
                  <a:lnTo>
                    <a:pt x="621" y="763"/>
                  </a:lnTo>
                  <a:lnTo>
                    <a:pt x="663" y="769"/>
                  </a:lnTo>
                  <a:lnTo>
                    <a:pt x="701" y="763"/>
                  </a:lnTo>
                  <a:lnTo>
                    <a:pt x="733" y="744"/>
                  </a:lnTo>
                  <a:lnTo>
                    <a:pt x="760" y="713"/>
                  </a:lnTo>
                  <a:lnTo>
                    <a:pt x="781" y="676"/>
                  </a:lnTo>
                  <a:lnTo>
                    <a:pt x="792" y="642"/>
                  </a:lnTo>
                  <a:lnTo>
                    <a:pt x="804" y="605"/>
                  </a:lnTo>
                  <a:lnTo>
                    <a:pt x="816" y="571"/>
                  </a:lnTo>
                  <a:lnTo>
                    <a:pt x="822" y="540"/>
                  </a:lnTo>
                  <a:lnTo>
                    <a:pt x="828" y="518"/>
                  </a:lnTo>
                  <a:lnTo>
                    <a:pt x="831" y="509"/>
                  </a:lnTo>
                  <a:lnTo>
                    <a:pt x="825" y="496"/>
                  </a:lnTo>
                  <a:lnTo>
                    <a:pt x="822" y="493"/>
                  </a:lnTo>
                  <a:lnTo>
                    <a:pt x="816" y="490"/>
                  </a:lnTo>
                  <a:lnTo>
                    <a:pt x="801" y="490"/>
                  </a:lnTo>
                  <a:lnTo>
                    <a:pt x="795" y="493"/>
                  </a:lnTo>
                  <a:lnTo>
                    <a:pt x="792" y="499"/>
                  </a:lnTo>
                  <a:lnTo>
                    <a:pt x="789" y="509"/>
                  </a:lnTo>
                  <a:lnTo>
                    <a:pt x="786" y="521"/>
                  </a:lnTo>
                  <a:lnTo>
                    <a:pt x="778" y="561"/>
                  </a:lnTo>
                  <a:lnTo>
                    <a:pt x="766" y="605"/>
                  </a:lnTo>
                  <a:lnTo>
                    <a:pt x="751" y="645"/>
                  </a:lnTo>
                  <a:lnTo>
                    <a:pt x="736" y="679"/>
                  </a:lnTo>
                  <a:lnTo>
                    <a:pt x="716" y="707"/>
                  </a:lnTo>
                  <a:lnTo>
                    <a:pt x="692" y="726"/>
                  </a:lnTo>
                  <a:lnTo>
                    <a:pt x="666" y="732"/>
                  </a:lnTo>
                  <a:lnTo>
                    <a:pt x="645" y="729"/>
                  </a:lnTo>
                  <a:lnTo>
                    <a:pt x="627" y="713"/>
                  </a:lnTo>
                  <a:lnTo>
                    <a:pt x="618" y="689"/>
                  </a:lnTo>
                  <a:lnTo>
                    <a:pt x="615" y="654"/>
                  </a:lnTo>
                  <a:lnTo>
                    <a:pt x="618" y="620"/>
                  </a:lnTo>
                  <a:lnTo>
                    <a:pt x="627" y="574"/>
                  </a:lnTo>
                  <a:lnTo>
                    <a:pt x="639" y="524"/>
                  </a:lnTo>
                  <a:lnTo>
                    <a:pt x="648" y="478"/>
                  </a:lnTo>
                  <a:lnTo>
                    <a:pt x="695" y="294"/>
                  </a:lnTo>
                  <a:lnTo>
                    <a:pt x="701" y="270"/>
                  </a:lnTo>
                  <a:lnTo>
                    <a:pt x="707" y="236"/>
                  </a:lnTo>
                  <a:lnTo>
                    <a:pt x="716" y="201"/>
                  </a:lnTo>
                  <a:lnTo>
                    <a:pt x="727" y="152"/>
                  </a:lnTo>
                  <a:lnTo>
                    <a:pt x="739" y="96"/>
                  </a:lnTo>
                  <a:lnTo>
                    <a:pt x="742" y="74"/>
                  </a:lnTo>
                  <a:lnTo>
                    <a:pt x="745" y="65"/>
                  </a:lnTo>
                  <a:lnTo>
                    <a:pt x="745" y="52"/>
                  </a:lnTo>
                  <a:lnTo>
                    <a:pt x="733" y="34"/>
                  </a:lnTo>
                  <a:lnTo>
                    <a:pt x="727" y="28"/>
                  </a:lnTo>
                  <a:lnTo>
                    <a:pt x="719" y="21"/>
                  </a:lnTo>
                  <a:lnTo>
                    <a:pt x="710" y="18"/>
                  </a:lnTo>
                  <a:lnTo>
                    <a:pt x="689" y="18"/>
                  </a:lnTo>
                  <a:lnTo>
                    <a:pt x="677" y="21"/>
                  </a:lnTo>
                  <a:lnTo>
                    <a:pt x="660" y="31"/>
                  </a:lnTo>
                  <a:lnTo>
                    <a:pt x="645" y="49"/>
                  </a:lnTo>
                  <a:lnTo>
                    <a:pt x="636" y="77"/>
                  </a:lnTo>
                  <a:lnTo>
                    <a:pt x="621" y="130"/>
                  </a:lnTo>
                  <a:lnTo>
                    <a:pt x="607" y="198"/>
                  </a:lnTo>
                  <a:lnTo>
                    <a:pt x="589" y="270"/>
                  </a:lnTo>
                  <a:lnTo>
                    <a:pt x="571" y="347"/>
                  </a:lnTo>
                  <a:lnTo>
                    <a:pt x="554" y="422"/>
                  </a:lnTo>
                  <a:lnTo>
                    <a:pt x="536" y="490"/>
                  </a:lnTo>
                  <a:lnTo>
                    <a:pt x="524" y="546"/>
                  </a:lnTo>
                  <a:lnTo>
                    <a:pt x="515" y="589"/>
                  </a:lnTo>
                  <a:lnTo>
                    <a:pt x="509" y="599"/>
                  </a:lnTo>
                  <a:lnTo>
                    <a:pt x="498" y="620"/>
                  </a:lnTo>
                  <a:lnTo>
                    <a:pt x="480" y="648"/>
                  </a:lnTo>
                  <a:lnTo>
                    <a:pt x="450" y="679"/>
                  </a:lnTo>
                  <a:lnTo>
                    <a:pt x="418" y="704"/>
                  </a:lnTo>
                  <a:lnTo>
                    <a:pt x="377" y="726"/>
                  </a:lnTo>
                  <a:lnTo>
                    <a:pt x="330" y="732"/>
                  </a:lnTo>
                  <a:lnTo>
                    <a:pt x="294" y="726"/>
                  </a:lnTo>
                  <a:lnTo>
                    <a:pt x="268" y="710"/>
                  </a:lnTo>
                  <a:lnTo>
                    <a:pt x="250" y="685"/>
                  </a:lnTo>
                  <a:lnTo>
                    <a:pt x="238" y="657"/>
                  </a:lnTo>
                  <a:lnTo>
                    <a:pt x="232" y="623"/>
                  </a:lnTo>
                  <a:lnTo>
                    <a:pt x="229" y="592"/>
                  </a:lnTo>
                  <a:lnTo>
                    <a:pt x="235" y="530"/>
                  </a:lnTo>
                  <a:lnTo>
                    <a:pt x="250" y="462"/>
                  </a:lnTo>
                  <a:lnTo>
                    <a:pt x="268" y="391"/>
                  </a:lnTo>
                  <a:lnTo>
                    <a:pt x="291" y="316"/>
                  </a:lnTo>
                  <a:lnTo>
                    <a:pt x="318" y="245"/>
                  </a:lnTo>
                  <a:lnTo>
                    <a:pt x="330" y="211"/>
                  </a:lnTo>
                  <a:lnTo>
                    <a:pt x="338" y="186"/>
                  </a:lnTo>
                  <a:lnTo>
                    <a:pt x="344" y="161"/>
                  </a:lnTo>
                  <a:lnTo>
                    <a:pt x="344" y="139"/>
                  </a:lnTo>
                  <a:lnTo>
                    <a:pt x="338" y="96"/>
                  </a:lnTo>
                  <a:lnTo>
                    <a:pt x="321" y="56"/>
                  </a:lnTo>
                  <a:lnTo>
                    <a:pt x="294" y="28"/>
                  </a:lnTo>
                  <a:lnTo>
                    <a:pt x="256" y="6"/>
                  </a:lnTo>
                  <a:lnTo>
                    <a:pt x="212" y="0"/>
                  </a:lnTo>
                  <a:lnTo>
                    <a:pt x="168" y="6"/>
                  </a:lnTo>
                  <a:lnTo>
                    <a:pt x="132" y="25"/>
                  </a:lnTo>
                  <a:lnTo>
                    <a:pt x="100" y="52"/>
                  </a:lnTo>
                  <a:lnTo>
                    <a:pt x="70" y="87"/>
                  </a:lnTo>
                  <a:lnTo>
                    <a:pt x="29" y="161"/>
                  </a:lnTo>
                  <a:lnTo>
                    <a:pt x="17" y="198"/>
                  </a:lnTo>
                  <a:lnTo>
                    <a:pt x="6" y="229"/>
                  </a:lnTo>
                  <a:lnTo>
                    <a:pt x="3" y="251"/>
                  </a:lnTo>
                  <a:lnTo>
                    <a:pt x="0" y="260"/>
                  </a:lnTo>
                  <a:lnTo>
                    <a:pt x="0" y="267"/>
                  </a:lnTo>
                  <a:lnTo>
                    <a:pt x="3" y="273"/>
                  </a:lnTo>
                  <a:lnTo>
                    <a:pt x="8" y="276"/>
                  </a:lnTo>
                  <a:lnTo>
                    <a:pt x="29" y="276"/>
                  </a:lnTo>
                  <a:lnTo>
                    <a:pt x="35" y="273"/>
                  </a:lnTo>
                  <a:lnTo>
                    <a:pt x="41" y="260"/>
                  </a:lnTo>
                  <a:lnTo>
                    <a:pt x="44" y="248"/>
                  </a:lnTo>
                  <a:lnTo>
                    <a:pt x="67" y="180"/>
                  </a:lnTo>
                  <a:lnTo>
                    <a:pt x="91" y="127"/>
                  </a:lnTo>
                  <a:lnTo>
                    <a:pt x="117" y="87"/>
                  </a:lnTo>
                  <a:lnTo>
                    <a:pt x="147" y="59"/>
                  </a:lnTo>
                  <a:lnTo>
                    <a:pt x="176" y="43"/>
                  </a:lnTo>
                  <a:lnTo>
                    <a:pt x="209" y="37"/>
                  </a:lnTo>
                  <a:lnTo>
                    <a:pt x="218" y="37"/>
                  </a:lnTo>
                  <a:lnTo>
                    <a:pt x="229" y="40"/>
                  </a:lnTo>
                  <a:lnTo>
                    <a:pt x="238" y="49"/>
                  </a:lnTo>
                  <a:lnTo>
                    <a:pt x="244" y="65"/>
                  </a:lnTo>
                  <a:lnTo>
                    <a:pt x="247" y="93"/>
                  </a:lnTo>
                  <a:lnTo>
                    <a:pt x="244" y="136"/>
                  </a:lnTo>
                  <a:lnTo>
                    <a:pt x="232" y="177"/>
                  </a:lnTo>
                  <a:lnTo>
                    <a:pt x="221" y="208"/>
                  </a:lnTo>
                  <a:lnTo>
                    <a:pt x="188" y="301"/>
                  </a:lnTo>
                  <a:lnTo>
                    <a:pt x="162" y="381"/>
                  </a:lnTo>
                  <a:lnTo>
                    <a:pt x="144" y="453"/>
                  </a:lnTo>
                  <a:lnTo>
                    <a:pt x="132" y="512"/>
                  </a:lnTo>
                  <a:lnTo>
                    <a:pt x="126" y="564"/>
                  </a:lnTo>
                  <a:lnTo>
                    <a:pt x="132" y="620"/>
                  </a:lnTo>
                  <a:lnTo>
                    <a:pt x="144" y="664"/>
                  </a:lnTo>
                  <a:lnTo>
                    <a:pt x="168" y="701"/>
                  </a:lnTo>
                  <a:lnTo>
                    <a:pt x="194" y="729"/>
                  </a:lnTo>
                  <a:lnTo>
                    <a:pt x="224" y="747"/>
                  </a:lnTo>
                  <a:lnTo>
                    <a:pt x="259" y="760"/>
                  </a:lnTo>
                  <a:lnTo>
                    <a:pt x="291" y="766"/>
                  </a:lnTo>
                  <a:lnTo>
                    <a:pt x="327" y="769"/>
                  </a:lnTo>
                  <a:lnTo>
                    <a:pt x="377" y="763"/>
                  </a:lnTo>
                  <a:lnTo>
                    <a:pt x="418" y="747"/>
                  </a:lnTo>
                  <a:lnTo>
                    <a:pt x="450" y="726"/>
                  </a:lnTo>
                  <a:lnTo>
                    <a:pt x="480" y="701"/>
                  </a:lnTo>
                  <a:lnTo>
                    <a:pt x="501" y="676"/>
                  </a:lnTo>
                  <a:lnTo>
                    <a:pt x="518" y="65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0" name="Freeform 56"/>
            <p:cNvSpPr>
              <a:spLocks/>
            </p:cNvSpPr>
            <p:nvPr/>
          </p:nvSpPr>
          <p:spPr bwMode="auto">
            <a:xfrm>
              <a:off x="4129" y="2656"/>
              <a:ext cx="374" cy="1701"/>
            </a:xfrm>
            <a:custGeom>
              <a:avLst/>
              <a:gdLst/>
              <a:ahLst/>
              <a:cxnLst>
                <a:cxn ang="0">
                  <a:pos x="374" y="850"/>
                </a:cxn>
                <a:cxn ang="0">
                  <a:pos x="371" y="764"/>
                </a:cxn>
                <a:cxn ang="0">
                  <a:pos x="363" y="661"/>
                </a:cxn>
                <a:cxn ang="0">
                  <a:pos x="345" y="553"/>
                </a:cxn>
                <a:cxn ang="0">
                  <a:pos x="315" y="438"/>
                </a:cxn>
                <a:cxn ang="0">
                  <a:pos x="268" y="320"/>
                </a:cxn>
                <a:cxn ang="0">
                  <a:pos x="230" y="246"/>
                </a:cxn>
                <a:cxn ang="0">
                  <a:pos x="192" y="183"/>
                </a:cxn>
                <a:cxn ang="0">
                  <a:pos x="150" y="128"/>
                </a:cxn>
                <a:cxn ang="0">
                  <a:pos x="112" y="81"/>
                </a:cxn>
                <a:cxn ang="0">
                  <a:pos x="77" y="47"/>
                </a:cxn>
                <a:cxn ang="0">
                  <a:pos x="50" y="22"/>
                </a:cxn>
                <a:cxn ang="0">
                  <a:pos x="30" y="7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3" y="10"/>
                </a:cxn>
                <a:cxn ang="0">
                  <a:pos x="0" y="19"/>
                </a:cxn>
                <a:cxn ang="0">
                  <a:pos x="0" y="22"/>
                </a:cxn>
                <a:cxn ang="0">
                  <a:pos x="15" y="38"/>
                </a:cxn>
                <a:cxn ang="0">
                  <a:pos x="21" y="47"/>
                </a:cxn>
                <a:cxn ang="0">
                  <a:pos x="33" y="56"/>
                </a:cxn>
                <a:cxn ang="0">
                  <a:pos x="94" y="134"/>
                </a:cxn>
                <a:cxn ang="0">
                  <a:pos x="150" y="224"/>
                </a:cxn>
                <a:cxn ang="0">
                  <a:pos x="198" y="329"/>
                </a:cxn>
                <a:cxn ang="0">
                  <a:pos x="233" y="441"/>
                </a:cxn>
                <a:cxn ang="0">
                  <a:pos x="259" y="568"/>
                </a:cxn>
                <a:cxn ang="0">
                  <a:pos x="277" y="705"/>
                </a:cxn>
                <a:cxn ang="0">
                  <a:pos x="283" y="850"/>
                </a:cxn>
                <a:cxn ang="0">
                  <a:pos x="280" y="959"/>
                </a:cxn>
                <a:cxn ang="0">
                  <a:pos x="271" y="1068"/>
                </a:cxn>
                <a:cxn ang="0">
                  <a:pos x="254" y="1176"/>
                </a:cxn>
                <a:cxn ang="0">
                  <a:pos x="227" y="1282"/>
                </a:cxn>
                <a:cxn ang="0">
                  <a:pos x="192" y="1384"/>
                </a:cxn>
                <a:cxn ang="0">
                  <a:pos x="147" y="1480"/>
                </a:cxn>
                <a:cxn ang="0">
                  <a:pos x="91" y="1570"/>
                </a:cxn>
                <a:cxn ang="0">
                  <a:pos x="21" y="1654"/>
                </a:cxn>
                <a:cxn ang="0">
                  <a:pos x="12" y="1663"/>
                </a:cxn>
                <a:cxn ang="0">
                  <a:pos x="9" y="1670"/>
                </a:cxn>
                <a:cxn ang="0">
                  <a:pos x="3" y="1673"/>
                </a:cxn>
                <a:cxn ang="0">
                  <a:pos x="3" y="1676"/>
                </a:cxn>
                <a:cxn ang="0">
                  <a:pos x="0" y="1679"/>
                </a:cxn>
                <a:cxn ang="0">
                  <a:pos x="0" y="1685"/>
                </a:cxn>
                <a:cxn ang="0">
                  <a:pos x="6" y="1698"/>
                </a:cxn>
                <a:cxn ang="0">
                  <a:pos x="9" y="1701"/>
                </a:cxn>
                <a:cxn ang="0">
                  <a:pos x="18" y="1701"/>
                </a:cxn>
                <a:cxn ang="0">
                  <a:pos x="30" y="1694"/>
                </a:cxn>
                <a:cxn ang="0">
                  <a:pos x="50" y="1679"/>
                </a:cxn>
                <a:cxn ang="0">
                  <a:pos x="80" y="1654"/>
                </a:cxn>
                <a:cxn ang="0">
                  <a:pos x="115" y="1617"/>
                </a:cxn>
                <a:cxn ang="0">
                  <a:pos x="156" y="1570"/>
                </a:cxn>
                <a:cxn ang="0">
                  <a:pos x="195" y="1511"/>
                </a:cxn>
                <a:cxn ang="0">
                  <a:pos x="236" y="1446"/>
                </a:cxn>
                <a:cxn ang="0">
                  <a:pos x="274" y="1369"/>
                </a:cxn>
                <a:cxn ang="0">
                  <a:pos x="315" y="1257"/>
                </a:cxn>
                <a:cxn ang="0">
                  <a:pos x="345" y="1145"/>
                </a:cxn>
                <a:cxn ang="0">
                  <a:pos x="363" y="1040"/>
                </a:cxn>
                <a:cxn ang="0">
                  <a:pos x="371" y="940"/>
                </a:cxn>
                <a:cxn ang="0">
                  <a:pos x="374" y="850"/>
                </a:cxn>
              </a:cxnLst>
              <a:rect l="0" t="0" r="r" b="b"/>
              <a:pathLst>
                <a:path w="374" h="1701">
                  <a:moveTo>
                    <a:pt x="374" y="850"/>
                  </a:moveTo>
                  <a:lnTo>
                    <a:pt x="371" y="764"/>
                  </a:lnTo>
                  <a:lnTo>
                    <a:pt x="363" y="661"/>
                  </a:lnTo>
                  <a:lnTo>
                    <a:pt x="345" y="553"/>
                  </a:lnTo>
                  <a:lnTo>
                    <a:pt x="315" y="438"/>
                  </a:lnTo>
                  <a:lnTo>
                    <a:pt x="268" y="320"/>
                  </a:lnTo>
                  <a:lnTo>
                    <a:pt x="230" y="246"/>
                  </a:lnTo>
                  <a:lnTo>
                    <a:pt x="192" y="183"/>
                  </a:lnTo>
                  <a:lnTo>
                    <a:pt x="150" y="128"/>
                  </a:lnTo>
                  <a:lnTo>
                    <a:pt x="112" y="81"/>
                  </a:lnTo>
                  <a:lnTo>
                    <a:pt x="77" y="47"/>
                  </a:lnTo>
                  <a:lnTo>
                    <a:pt x="50" y="22"/>
                  </a:lnTo>
                  <a:lnTo>
                    <a:pt x="30" y="7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3" y="10"/>
                  </a:lnTo>
                  <a:lnTo>
                    <a:pt x="0" y="19"/>
                  </a:lnTo>
                  <a:lnTo>
                    <a:pt x="0" y="22"/>
                  </a:lnTo>
                  <a:lnTo>
                    <a:pt x="15" y="38"/>
                  </a:lnTo>
                  <a:lnTo>
                    <a:pt x="21" y="47"/>
                  </a:lnTo>
                  <a:lnTo>
                    <a:pt x="33" y="56"/>
                  </a:lnTo>
                  <a:lnTo>
                    <a:pt x="94" y="134"/>
                  </a:lnTo>
                  <a:lnTo>
                    <a:pt x="150" y="224"/>
                  </a:lnTo>
                  <a:lnTo>
                    <a:pt x="198" y="329"/>
                  </a:lnTo>
                  <a:lnTo>
                    <a:pt x="233" y="441"/>
                  </a:lnTo>
                  <a:lnTo>
                    <a:pt x="259" y="568"/>
                  </a:lnTo>
                  <a:lnTo>
                    <a:pt x="277" y="705"/>
                  </a:lnTo>
                  <a:lnTo>
                    <a:pt x="283" y="850"/>
                  </a:lnTo>
                  <a:lnTo>
                    <a:pt x="280" y="959"/>
                  </a:lnTo>
                  <a:lnTo>
                    <a:pt x="271" y="1068"/>
                  </a:lnTo>
                  <a:lnTo>
                    <a:pt x="254" y="1176"/>
                  </a:lnTo>
                  <a:lnTo>
                    <a:pt x="227" y="1282"/>
                  </a:lnTo>
                  <a:lnTo>
                    <a:pt x="192" y="1384"/>
                  </a:lnTo>
                  <a:lnTo>
                    <a:pt x="147" y="1480"/>
                  </a:lnTo>
                  <a:lnTo>
                    <a:pt x="91" y="1570"/>
                  </a:lnTo>
                  <a:lnTo>
                    <a:pt x="21" y="1654"/>
                  </a:lnTo>
                  <a:lnTo>
                    <a:pt x="12" y="1663"/>
                  </a:lnTo>
                  <a:lnTo>
                    <a:pt x="9" y="1670"/>
                  </a:lnTo>
                  <a:lnTo>
                    <a:pt x="3" y="1673"/>
                  </a:lnTo>
                  <a:lnTo>
                    <a:pt x="3" y="1676"/>
                  </a:lnTo>
                  <a:lnTo>
                    <a:pt x="0" y="1679"/>
                  </a:lnTo>
                  <a:lnTo>
                    <a:pt x="0" y="1685"/>
                  </a:lnTo>
                  <a:lnTo>
                    <a:pt x="6" y="1698"/>
                  </a:lnTo>
                  <a:lnTo>
                    <a:pt x="9" y="1701"/>
                  </a:lnTo>
                  <a:lnTo>
                    <a:pt x="18" y="1701"/>
                  </a:lnTo>
                  <a:lnTo>
                    <a:pt x="30" y="1694"/>
                  </a:lnTo>
                  <a:lnTo>
                    <a:pt x="50" y="1679"/>
                  </a:lnTo>
                  <a:lnTo>
                    <a:pt x="80" y="1654"/>
                  </a:lnTo>
                  <a:lnTo>
                    <a:pt x="115" y="1617"/>
                  </a:lnTo>
                  <a:lnTo>
                    <a:pt x="156" y="1570"/>
                  </a:lnTo>
                  <a:lnTo>
                    <a:pt x="195" y="1511"/>
                  </a:lnTo>
                  <a:lnTo>
                    <a:pt x="236" y="1446"/>
                  </a:lnTo>
                  <a:lnTo>
                    <a:pt x="274" y="1369"/>
                  </a:lnTo>
                  <a:lnTo>
                    <a:pt x="315" y="1257"/>
                  </a:lnTo>
                  <a:lnTo>
                    <a:pt x="345" y="1145"/>
                  </a:lnTo>
                  <a:lnTo>
                    <a:pt x="363" y="1040"/>
                  </a:lnTo>
                  <a:lnTo>
                    <a:pt x="371" y="940"/>
                  </a:lnTo>
                  <a:lnTo>
                    <a:pt x="374" y="85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1" name="Freeform 57"/>
            <p:cNvSpPr>
              <a:spLocks noEditPoints="1"/>
            </p:cNvSpPr>
            <p:nvPr/>
          </p:nvSpPr>
          <p:spPr bwMode="auto">
            <a:xfrm>
              <a:off x="5246" y="2852"/>
              <a:ext cx="987" cy="1312"/>
            </a:xfrm>
            <a:custGeom>
              <a:avLst/>
              <a:gdLst/>
              <a:ahLst/>
              <a:cxnLst>
                <a:cxn ang="0">
                  <a:pos x="958" y="68"/>
                </a:cxn>
                <a:cxn ang="0">
                  <a:pos x="966" y="65"/>
                </a:cxn>
                <a:cxn ang="0">
                  <a:pos x="972" y="62"/>
                </a:cxn>
                <a:cxn ang="0">
                  <a:pos x="984" y="50"/>
                </a:cxn>
                <a:cxn ang="0">
                  <a:pos x="987" y="43"/>
                </a:cxn>
                <a:cxn ang="0">
                  <a:pos x="987" y="22"/>
                </a:cxn>
                <a:cxn ang="0">
                  <a:pos x="981" y="12"/>
                </a:cxn>
                <a:cxn ang="0">
                  <a:pos x="975" y="6"/>
                </a:cxn>
                <a:cxn ang="0">
                  <a:pos x="966" y="0"/>
                </a:cxn>
                <a:cxn ang="0">
                  <a:pos x="946" y="0"/>
                </a:cxn>
                <a:cxn ang="0">
                  <a:pos x="940" y="3"/>
                </a:cxn>
                <a:cxn ang="0">
                  <a:pos x="931" y="9"/>
                </a:cxn>
                <a:cxn ang="0">
                  <a:pos x="32" y="453"/>
                </a:cxn>
                <a:cxn ang="0">
                  <a:pos x="23" y="456"/>
                </a:cxn>
                <a:cxn ang="0">
                  <a:pos x="6" y="475"/>
                </a:cxn>
                <a:cxn ang="0">
                  <a:pos x="3" y="481"/>
                </a:cxn>
                <a:cxn ang="0">
                  <a:pos x="0" y="490"/>
                </a:cxn>
                <a:cxn ang="0">
                  <a:pos x="6" y="509"/>
                </a:cxn>
                <a:cxn ang="0">
                  <a:pos x="12" y="515"/>
                </a:cxn>
                <a:cxn ang="0">
                  <a:pos x="18" y="518"/>
                </a:cxn>
                <a:cxn ang="0">
                  <a:pos x="23" y="524"/>
                </a:cxn>
                <a:cxn ang="0">
                  <a:pos x="32" y="527"/>
                </a:cxn>
                <a:cxn ang="0">
                  <a:pos x="928" y="971"/>
                </a:cxn>
                <a:cxn ang="0">
                  <a:pos x="937" y="977"/>
                </a:cxn>
                <a:cxn ang="0">
                  <a:pos x="943" y="980"/>
                </a:cxn>
                <a:cxn ang="0">
                  <a:pos x="946" y="980"/>
                </a:cxn>
                <a:cxn ang="0">
                  <a:pos x="949" y="983"/>
                </a:cxn>
                <a:cxn ang="0">
                  <a:pos x="955" y="983"/>
                </a:cxn>
                <a:cxn ang="0">
                  <a:pos x="966" y="980"/>
                </a:cxn>
                <a:cxn ang="0">
                  <a:pos x="975" y="977"/>
                </a:cxn>
                <a:cxn ang="0">
                  <a:pos x="987" y="959"/>
                </a:cxn>
                <a:cxn ang="0">
                  <a:pos x="987" y="940"/>
                </a:cxn>
                <a:cxn ang="0">
                  <a:pos x="984" y="934"/>
                </a:cxn>
                <a:cxn ang="0">
                  <a:pos x="972" y="921"/>
                </a:cxn>
                <a:cxn ang="0">
                  <a:pos x="966" y="918"/>
                </a:cxn>
                <a:cxn ang="0">
                  <a:pos x="958" y="912"/>
                </a:cxn>
                <a:cxn ang="0">
                  <a:pos x="109" y="490"/>
                </a:cxn>
                <a:cxn ang="0">
                  <a:pos x="958" y="68"/>
                </a:cxn>
                <a:cxn ang="0">
                  <a:pos x="934" y="1312"/>
                </a:cxn>
                <a:cxn ang="0">
                  <a:pos x="949" y="1312"/>
                </a:cxn>
                <a:cxn ang="0">
                  <a:pos x="963" y="1309"/>
                </a:cxn>
                <a:cxn ang="0">
                  <a:pos x="975" y="1306"/>
                </a:cxn>
                <a:cxn ang="0">
                  <a:pos x="984" y="1294"/>
                </a:cxn>
                <a:cxn ang="0">
                  <a:pos x="987" y="1278"/>
                </a:cxn>
                <a:cxn ang="0">
                  <a:pos x="984" y="1263"/>
                </a:cxn>
                <a:cxn ang="0">
                  <a:pos x="975" y="1250"/>
                </a:cxn>
                <a:cxn ang="0">
                  <a:pos x="963" y="1247"/>
                </a:cxn>
                <a:cxn ang="0">
                  <a:pos x="949" y="1244"/>
                </a:cxn>
                <a:cxn ang="0">
                  <a:pos x="41" y="1244"/>
                </a:cxn>
                <a:cxn ang="0">
                  <a:pos x="26" y="1247"/>
                </a:cxn>
                <a:cxn ang="0">
                  <a:pos x="15" y="1253"/>
                </a:cxn>
                <a:cxn ang="0">
                  <a:pos x="6" y="1263"/>
                </a:cxn>
                <a:cxn ang="0">
                  <a:pos x="0" y="1278"/>
                </a:cxn>
                <a:cxn ang="0">
                  <a:pos x="6" y="1297"/>
                </a:cxn>
                <a:cxn ang="0">
                  <a:pos x="21" y="1309"/>
                </a:cxn>
                <a:cxn ang="0">
                  <a:pos x="35" y="1312"/>
                </a:cxn>
                <a:cxn ang="0">
                  <a:pos x="56" y="1312"/>
                </a:cxn>
                <a:cxn ang="0">
                  <a:pos x="934" y="1312"/>
                </a:cxn>
              </a:cxnLst>
              <a:rect l="0" t="0" r="r" b="b"/>
              <a:pathLst>
                <a:path w="987" h="1312">
                  <a:moveTo>
                    <a:pt x="958" y="68"/>
                  </a:moveTo>
                  <a:lnTo>
                    <a:pt x="966" y="65"/>
                  </a:lnTo>
                  <a:lnTo>
                    <a:pt x="972" y="62"/>
                  </a:lnTo>
                  <a:lnTo>
                    <a:pt x="984" y="50"/>
                  </a:lnTo>
                  <a:lnTo>
                    <a:pt x="987" y="43"/>
                  </a:lnTo>
                  <a:lnTo>
                    <a:pt x="987" y="22"/>
                  </a:lnTo>
                  <a:lnTo>
                    <a:pt x="981" y="12"/>
                  </a:lnTo>
                  <a:lnTo>
                    <a:pt x="975" y="6"/>
                  </a:lnTo>
                  <a:lnTo>
                    <a:pt x="966" y="0"/>
                  </a:lnTo>
                  <a:lnTo>
                    <a:pt x="946" y="0"/>
                  </a:lnTo>
                  <a:lnTo>
                    <a:pt x="940" y="3"/>
                  </a:lnTo>
                  <a:lnTo>
                    <a:pt x="931" y="9"/>
                  </a:lnTo>
                  <a:lnTo>
                    <a:pt x="32" y="453"/>
                  </a:lnTo>
                  <a:lnTo>
                    <a:pt x="23" y="456"/>
                  </a:lnTo>
                  <a:lnTo>
                    <a:pt x="6" y="475"/>
                  </a:lnTo>
                  <a:lnTo>
                    <a:pt x="3" y="481"/>
                  </a:lnTo>
                  <a:lnTo>
                    <a:pt x="0" y="490"/>
                  </a:lnTo>
                  <a:lnTo>
                    <a:pt x="6" y="509"/>
                  </a:lnTo>
                  <a:lnTo>
                    <a:pt x="12" y="515"/>
                  </a:lnTo>
                  <a:lnTo>
                    <a:pt x="18" y="518"/>
                  </a:lnTo>
                  <a:lnTo>
                    <a:pt x="23" y="524"/>
                  </a:lnTo>
                  <a:lnTo>
                    <a:pt x="32" y="527"/>
                  </a:lnTo>
                  <a:lnTo>
                    <a:pt x="928" y="971"/>
                  </a:lnTo>
                  <a:lnTo>
                    <a:pt x="937" y="977"/>
                  </a:lnTo>
                  <a:lnTo>
                    <a:pt x="943" y="980"/>
                  </a:lnTo>
                  <a:lnTo>
                    <a:pt x="946" y="980"/>
                  </a:lnTo>
                  <a:lnTo>
                    <a:pt x="949" y="983"/>
                  </a:lnTo>
                  <a:lnTo>
                    <a:pt x="955" y="983"/>
                  </a:lnTo>
                  <a:lnTo>
                    <a:pt x="966" y="980"/>
                  </a:lnTo>
                  <a:lnTo>
                    <a:pt x="975" y="977"/>
                  </a:lnTo>
                  <a:lnTo>
                    <a:pt x="987" y="959"/>
                  </a:lnTo>
                  <a:lnTo>
                    <a:pt x="987" y="940"/>
                  </a:lnTo>
                  <a:lnTo>
                    <a:pt x="984" y="934"/>
                  </a:lnTo>
                  <a:lnTo>
                    <a:pt x="972" y="921"/>
                  </a:lnTo>
                  <a:lnTo>
                    <a:pt x="966" y="918"/>
                  </a:lnTo>
                  <a:lnTo>
                    <a:pt x="958" y="912"/>
                  </a:lnTo>
                  <a:lnTo>
                    <a:pt x="109" y="490"/>
                  </a:lnTo>
                  <a:lnTo>
                    <a:pt x="958" y="68"/>
                  </a:lnTo>
                  <a:close/>
                  <a:moveTo>
                    <a:pt x="934" y="1312"/>
                  </a:moveTo>
                  <a:lnTo>
                    <a:pt x="949" y="1312"/>
                  </a:lnTo>
                  <a:lnTo>
                    <a:pt x="963" y="1309"/>
                  </a:lnTo>
                  <a:lnTo>
                    <a:pt x="975" y="1306"/>
                  </a:lnTo>
                  <a:lnTo>
                    <a:pt x="984" y="1294"/>
                  </a:lnTo>
                  <a:lnTo>
                    <a:pt x="987" y="1278"/>
                  </a:lnTo>
                  <a:lnTo>
                    <a:pt x="984" y="1263"/>
                  </a:lnTo>
                  <a:lnTo>
                    <a:pt x="975" y="1250"/>
                  </a:lnTo>
                  <a:lnTo>
                    <a:pt x="963" y="1247"/>
                  </a:lnTo>
                  <a:lnTo>
                    <a:pt x="949" y="1244"/>
                  </a:lnTo>
                  <a:lnTo>
                    <a:pt x="41" y="1244"/>
                  </a:lnTo>
                  <a:lnTo>
                    <a:pt x="26" y="1247"/>
                  </a:lnTo>
                  <a:lnTo>
                    <a:pt x="15" y="1253"/>
                  </a:lnTo>
                  <a:lnTo>
                    <a:pt x="6" y="1263"/>
                  </a:lnTo>
                  <a:lnTo>
                    <a:pt x="0" y="1278"/>
                  </a:lnTo>
                  <a:lnTo>
                    <a:pt x="6" y="1297"/>
                  </a:lnTo>
                  <a:lnTo>
                    <a:pt x="21" y="1309"/>
                  </a:lnTo>
                  <a:lnTo>
                    <a:pt x="35" y="1312"/>
                  </a:lnTo>
                  <a:lnTo>
                    <a:pt x="56" y="1312"/>
                  </a:lnTo>
                  <a:lnTo>
                    <a:pt x="934" y="131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2" name="Freeform 58"/>
            <p:cNvSpPr>
              <a:spLocks noEditPoints="1"/>
            </p:cNvSpPr>
            <p:nvPr/>
          </p:nvSpPr>
          <p:spPr bwMode="auto">
            <a:xfrm>
              <a:off x="6881" y="2753"/>
              <a:ext cx="769" cy="1197"/>
            </a:xfrm>
            <a:custGeom>
              <a:avLst/>
              <a:gdLst/>
              <a:ahLst/>
              <a:cxnLst>
                <a:cxn ang="0">
                  <a:pos x="769" y="12"/>
                </a:cxn>
                <a:cxn ang="0">
                  <a:pos x="755" y="0"/>
                </a:cxn>
                <a:cxn ang="0">
                  <a:pos x="702" y="3"/>
                </a:cxn>
                <a:cxn ang="0">
                  <a:pos x="590" y="12"/>
                </a:cxn>
                <a:cxn ang="0">
                  <a:pos x="542" y="18"/>
                </a:cxn>
                <a:cxn ang="0">
                  <a:pos x="528" y="24"/>
                </a:cxn>
                <a:cxn ang="0">
                  <a:pos x="519" y="49"/>
                </a:cxn>
                <a:cxn ang="0">
                  <a:pos x="525" y="65"/>
                </a:cxn>
                <a:cxn ang="0">
                  <a:pos x="537" y="68"/>
                </a:cxn>
                <a:cxn ang="0">
                  <a:pos x="598" y="71"/>
                </a:cxn>
                <a:cxn ang="0">
                  <a:pos x="634" y="80"/>
                </a:cxn>
                <a:cxn ang="0">
                  <a:pos x="640" y="99"/>
                </a:cxn>
                <a:cxn ang="0">
                  <a:pos x="537" y="536"/>
                </a:cxn>
                <a:cxn ang="0">
                  <a:pos x="492" y="471"/>
                </a:cxn>
                <a:cxn ang="0">
                  <a:pos x="431" y="434"/>
                </a:cxn>
                <a:cxn ang="0">
                  <a:pos x="319" y="440"/>
                </a:cxn>
                <a:cxn ang="0">
                  <a:pos x="183" y="521"/>
                </a:cxn>
                <a:cxn ang="0">
                  <a:pos x="74" y="657"/>
                </a:cxn>
                <a:cxn ang="0">
                  <a:pos x="9" y="831"/>
                </a:cxn>
                <a:cxn ang="0">
                  <a:pos x="6" y="989"/>
                </a:cxn>
                <a:cxn ang="0">
                  <a:pos x="44" y="1098"/>
                </a:cxn>
                <a:cxn ang="0">
                  <a:pos x="118" y="1172"/>
                </a:cxn>
                <a:cxn ang="0">
                  <a:pos x="215" y="1197"/>
                </a:cxn>
                <a:cxn ang="0">
                  <a:pos x="263" y="1191"/>
                </a:cxn>
                <a:cxn ang="0">
                  <a:pos x="333" y="1157"/>
                </a:cxn>
                <a:cxn ang="0">
                  <a:pos x="425" y="1070"/>
                </a:cxn>
                <a:cxn ang="0">
                  <a:pos x="460" y="1144"/>
                </a:cxn>
                <a:cxn ang="0">
                  <a:pos x="528" y="1191"/>
                </a:cxn>
                <a:cxn ang="0">
                  <a:pos x="610" y="1191"/>
                </a:cxn>
                <a:cxn ang="0">
                  <a:pos x="669" y="1141"/>
                </a:cxn>
                <a:cxn ang="0">
                  <a:pos x="705" y="1070"/>
                </a:cxn>
                <a:cxn ang="0">
                  <a:pos x="725" y="999"/>
                </a:cxn>
                <a:cxn ang="0">
                  <a:pos x="737" y="946"/>
                </a:cxn>
                <a:cxn ang="0">
                  <a:pos x="740" y="930"/>
                </a:cxn>
                <a:cxn ang="0">
                  <a:pos x="731" y="921"/>
                </a:cxn>
                <a:cxn ang="0">
                  <a:pos x="710" y="918"/>
                </a:cxn>
                <a:cxn ang="0">
                  <a:pos x="702" y="937"/>
                </a:cxn>
                <a:cxn ang="0">
                  <a:pos x="684" y="1002"/>
                </a:cxn>
                <a:cxn ang="0">
                  <a:pos x="652" y="1095"/>
                </a:cxn>
                <a:cxn ang="0">
                  <a:pos x="604" y="1151"/>
                </a:cxn>
                <a:cxn ang="0">
                  <a:pos x="554" y="1154"/>
                </a:cxn>
                <a:cxn ang="0">
                  <a:pos x="531" y="1123"/>
                </a:cxn>
                <a:cxn ang="0">
                  <a:pos x="528" y="1048"/>
                </a:cxn>
                <a:cxn ang="0">
                  <a:pos x="537" y="999"/>
                </a:cxn>
                <a:cxn ang="0">
                  <a:pos x="433" y="977"/>
                </a:cxn>
                <a:cxn ang="0">
                  <a:pos x="416" y="1020"/>
                </a:cxn>
                <a:cxn ang="0">
                  <a:pos x="360" y="1089"/>
                </a:cxn>
                <a:cxn ang="0">
                  <a:pos x="280" y="1144"/>
                </a:cxn>
                <a:cxn ang="0">
                  <a:pos x="218" y="1160"/>
                </a:cxn>
                <a:cxn ang="0">
                  <a:pos x="162" y="1141"/>
                </a:cxn>
                <a:cxn ang="0">
                  <a:pos x="130" y="1092"/>
                </a:cxn>
                <a:cxn ang="0">
                  <a:pos x="115" y="1030"/>
                </a:cxn>
                <a:cxn ang="0">
                  <a:pos x="118" y="955"/>
                </a:cxn>
                <a:cxn ang="0">
                  <a:pos x="139" y="843"/>
                </a:cxn>
                <a:cxn ang="0">
                  <a:pos x="186" y="670"/>
                </a:cxn>
                <a:cxn ang="0">
                  <a:pos x="236" y="570"/>
                </a:cxn>
                <a:cxn ang="0">
                  <a:pos x="313" y="493"/>
                </a:cxn>
                <a:cxn ang="0">
                  <a:pos x="392" y="465"/>
                </a:cxn>
                <a:cxn ang="0">
                  <a:pos x="457" y="487"/>
                </a:cxn>
                <a:cxn ang="0">
                  <a:pos x="495" y="536"/>
                </a:cxn>
                <a:cxn ang="0">
                  <a:pos x="513" y="586"/>
                </a:cxn>
                <a:cxn ang="0">
                  <a:pos x="519" y="614"/>
                </a:cxn>
                <a:cxn ang="0">
                  <a:pos x="513" y="642"/>
                </a:cxn>
              </a:cxnLst>
              <a:rect l="0" t="0" r="r" b="b"/>
              <a:pathLst>
                <a:path w="769" h="1197">
                  <a:moveTo>
                    <a:pt x="769" y="18"/>
                  </a:moveTo>
                  <a:lnTo>
                    <a:pt x="769" y="12"/>
                  </a:lnTo>
                  <a:lnTo>
                    <a:pt x="761" y="3"/>
                  </a:lnTo>
                  <a:lnTo>
                    <a:pt x="755" y="0"/>
                  </a:lnTo>
                  <a:lnTo>
                    <a:pt x="731" y="0"/>
                  </a:lnTo>
                  <a:lnTo>
                    <a:pt x="702" y="3"/>
                  </a:lnTo>
                  <a:lnTo>
                    <a:pt x="666" y="6"/>
                  </a:lnTo>
                  <a:lnTo>
                    <a:pt x="590" y="12"/>
                  </a:lnTo>
                  <a:lnTo>
                    <a:pt x="560" y="15"/>
                  </a:lnTo>
                  <a:lnTo>
                    <a:pt x="542" y="18"/>
                  </a:lnTo>
                  <a:lnTo>
                    <a:pt x="537" y="18"/>
                  </a:lnTo>
                  <a:lnTo>
                    <a:pt x="528" y="24"/>
                  </a:lnTo>
                  <a:lnTo>
                    <a:pt x="522" y="37"/>
                  </a:lnTo>
                  <a:lnTo>
                    <a:pt x="519" y="49"/>
                  </a:lnTo>
                  <a:lnTo>
                    <a:pt x="522" y="59"/>
                  </a:lnTo>
                  <a:lnTo>
                    <a:pt x="525" y="65"/>
                  </a:lnTo>
                  <a:lnTo>
                    <a:pt x="531" y="68"/>
                  </a:lnTo>
                  <a:lnTo>
                    <a:pt x="537" y="68"/>
                  </a:lnTo>
                  <a:lnTo>
                    <a:pt x="548" y="71"/>
                  </a:lnTo>
                  <a:lnTo>
                    <a:pt x="598" y="71"/>
                  </a:lnTo>
                  <a:lnTo>
                    <a:pt x="622" y="74"/>
                  </a:lnTo>
                  <a:lnTo>
                    <a:pt x="634" y="80"/>
                  </a:lnTo>
                  <a:lnTo>
                    <a:pt x="640" y="90"/>
                  </a:lnTo>
                  <a:lnTo>
                    <a:pt x="640" y="99"/>
                  </a:lnTo>
                  <a:lnTo>
                    <a:pt x="634" y="133"/>
                  </a:lnTo>
                  <a:lnTo>
                    <a:pt x="537" y="536"/>
                  </a:lnTo>
                  <a:lnTo>
                    <a:pt x="519" y="502"/>
                  </a:lnTo>
                  <a:lnTo>
                    <a:pt x="492" y="471"/>
                  </a:lnTo>
                  <a:lnTo>
                    <a:pt x="466" y="446"/>
                  </a:lnTo>
                  <a:lnTo>
                    <a:pt x="431" y="434"/>
                  </a:lnTo>
                  <a:lnTo>
                    <a:pt x="389" y="428"/>
                  </a:lnTo>
                  <a:lnTo>
                    <a:pt x="319" y="440"/>
                  </a:lnTo>
                  <a:lnTo>
                    <a:pt x="248" y="471"/>
                  </a:lnTo>
                  <a:lnTo>
                    <a:pt x="183" y="521"/>
                  </a:lnTo>
                  <a:lnTo>
                    <a:pt x="124" y="583"/>
                  </a:lnTo>
                  <a:lnTo>
                    <a:pt x="74" y="657"/>
                  </a:lnTo>
                  <a:lnTo>
                    <a:pt x="36" y="744"/>
                  </a:lnTo>
                  <a:lnTo>
                    <a:pt x="9" y="831"/>
                  </a:lnTo>
                  <a:lnTo>
                    <a:pt x="0" y="924"/>
                  </a:lnTo>
                  <a:lnTo>
                    <a:pt x="6" y="989"/>
                  </a:lnTo>
                  <a:lnTo>
                    <a:pt x="21" y="1048"/>
                  </a:lnTo>
                  <a:lnTo>
                    <a:pt x="44" y="1098"/>
                  </a:lnTo>
                  <a:lnTo>
                    <a:pt x="77" y="1141"/>
                  </a:lnTo>
                  <a:lnTo>
                    <a:pt x="118" y="1172"/>
                  </a:lnTo>
                  <a:lnTo>
                    <a:pt x="162" y="1191"/>
                  </a:lnTo>
                  <a:lnTo>
                    <a:pt x="215" y="1197"/>
                  </a:lnTo>
                  <a:lnTo>
                    <a:pt x="236" y="1197"/>
                  </a:lnTo>
                  <a:lnTo>
                    <a:pt x="263" y="1191"/>
                  </a:lnTo>
                  <a:lnTo>
                    <a:pt x="295" y="1179"/>
                  </a:lnTo>
                  <a:lnTo>
                    <a:pt x="333" y="1157"/>
                  </a:lnTo>
                  <a:lnTo>
                    <a:pt x="377" y="1120"/>
                  </a:lnTo>
                  <a:lnTo>
                    <a:pt x="425" y="1070"/>
                  </a:lnTo>
                  <a:lnTo>
                    <a:pt x="436" y="1110"/>
                  </a:lnTo>
                  <a:lnTo>
                    <a:pt x="460" y="1144"/>
                  </a:lnTo>
                  <a:lnTo>
                    <a:pt x="489" y="1172"/>
                  </a:lnTo>
                  <a:lnTo>
                    <a:pt x="528" y="1191"/>
                  </a:lnTo>
                  <a:lnTo>
                    <a:pt x="572" y="1197"/>
                  </a:lnTo>
                  <a:lnTo>
                    <a:pt x="610" y="1191"/>
                  </a:lnTo>
                  <a:lnTo>
                    <a:pt x="643" y="1172"/>
                  </a:lnTo>
                  <a:lnTo>
                    <a:pt x="669" y="1141"/>
                  </a:lnTo>
                  <a:lnTo>
                    <a:pt x="690" y="1104"/>
                  </a:lnTo>
                  <a:lnTo>
                    <a:pt x="705" y="1070"/>
                  </a:lnTo>
                  <a:lnTo>
                    <a:pt x="716" y="1033"/>
                  </a:lnTo>
                  <a:lnTo>
                    <a:pt x="725" y="999"/>
                  </a:lnTo>
                  <a:lnTo>
                    <a:pt x="734" y="968"/>
                  </a:lnTo>
                  <a:lnTo>
                    <a:pt x="737" y="946"/>
                  </a:lnTo>
                  <a:lnTo>
                    <a:pt x="740" y="937"/>
                  </a:lnTo>
                  <a:lnTo>
                    <a:pt x="740" y="930"/>
                  </a:lnTo>
                  <a:lnTo>
                    <a:pt x="737" y="924"/>
                  </a:lnTo>
                  <a:lnTo>
                    <a:pt x="731" y="921"/>
                  </a:lnTo>
                  <a:lnTo>
                    <a:pt x="728" y="918"/>
                  </a:lnTo>
                  <a:lnTo>
                    <a:pt x="710" y="918"/>
                  </a:lnTo>
                  <a:lnTo>
                    <a:pt x="702" y="927"/>
                  </a:lnTo>
                  <a:lnTo>
                    <a:pt x="702" y="937"/>
                  </a:lnTo>
                  <a:lnTo>
                    <a:pt x="699" y="949"/>
                  </a:lnTo>
                  <a:lnTo>
                    <a:pt x="684" y="1002"/>
                  </a:lnTo>
                  <a:lnTo>
                    <a:pt x="669" y="1051"/>
                  </a:lnTo>
                  <a:lnTo>
                    <a:pt x="652" y="1095"/>
                  </a:lnTo>
                  <a:lnTo>
                    <a:pt x="631" y="1129"/>
                  </a:lnTo>
                  <a:lnTo>
                    <a:pt x="604" y="1151"/>
                  </a:lnTo>
                  <a:lnTo>
                    <a:pt x="575" y="1160"/>
                  </a:lnTo>
                  <a:lnTo>
                    <a:pt x="554" y="1154"/>
                  </a:lnTo>
                  <a:lnTo>
                    <a:pt x="540" y="1141"/>
                  </a:lnTo>
                  <a:lnTo>
                    <a:pt x="531" y="1123"/>
                  </a:lnTo>
                  <a:lnTo>
                    <a:pt x="528" y="1104"/>
                  </a:lnTo>
                  <a:lnTo>
                    <a:pt x="528" y="1048"/>
                  </a:lnTo>
                  <a:lnTo>
                    <a:pt x="531" y="1027"/>
                  </a:lnTo>
                  <a:lnTo>
                    <a:pt x="537" y="999"/>
                  </a:lnTo>
                  <a:lnTo>
                    <a:pt x="769" y="18"/>
                  </a:lnTo>
                  <a:close/>
                  <a:moveTo>
                    <a:pt x="433" y="977"/>
                  </a:moveTo>
                  <a:lnTo>
                    <a:pt x="428" y="995"/>
                  </a:lnTo>
                  <a:lnTo>
                    <a:pt x="416" y="1020"/>
                  </a:lnTo>
                  <a:lnTo>
                    <a:pt x="401" y="1039"/>
                  </a:lnTo>
                  <a:lnTo>
                    <a:pt x="360" y="1089"/>
                  </a:lnTo>
                  <a:lnTo>
                    <a:pt x="319" y="1123"/>
                  </a:lnTo>
                  <a:lnTo>
                    <a:pt x="280" y="1144"/>
                  </a:lnTo>
                  <a:lnTo>
                    <a:pt x="248" y="1157"/>
                  </a:lnTo>
                  <a:lnTo>
                    <a:pt x="218" y="1160"/>
                  </a:lnTo>
                  <a:lnTo>
                    <a:pt x="186" y="1154"/>
                  </a:lnTo>
                  <a:lnTo>
                    <a:pt x="162" y="1141"/>
                  </a:lnTo>
                  <a:lnTo>
                    <a:pt x="145" y="1117"/>
                  </a:lnTo>
                  <a:lnTo>
                    <a:pt x="130" y="1092"/>
                  </a:lnTo>
                  <a:lnTo>
                    <a:pt x="121" y="1061"/>
                  </a:lnTo>
                  <a:lnTo>
                    <a:pt x="115" y="1030"/>
                  </a:lnTo>
                  <a:lnTo>
                    <a:pt x="115" y="999"/>
                  </a:lnTo>
                  <a:lnTo>
                    <a:pt x="118" y="955"/>
                  </a:lnTo>
                  <a:lnTo>
                    <a:pt x="127" y="902"/>
                  </a:lnTo>
                  <a:lnTo>
                    <a:pt x="139" y="843"/>
                  </a:lnTo>
                  <a:lnTo>
                    <a:pt x="168" y="719"/>
                  </a:lnTo>
                  <a:lnTo>
                    <a:pt x="186" y="670"/>
                  </a:lnTo>
                  <a:lnTo>
                    <a:pt x="204" y="626"/>
                  </a:lnTo>
                  <a:lnTo>
                    <a:pt x="236" y="570"/>
                  </a:lnTo>
                  <a:lnTo>
                    <a:pt x="271" y="527"/>
                  </a:lnTo>
                  <a:lnTo>
                    <a:pt x="313" y="493"/>
                  </a:lnTo>
                  <a:lnTo>
                    <a:pt x="351" y="471"/>
                  </a:lnTo>
                  <a:lnTo>
                    <a:pt x="392" y="465"/>
                  </a:lnTo>
                  <a:lnTo>
                    <a:pt x="428" y="471"/>
                  </a:lnTo>
                  <a:lnTo>
                    <a:pt x="457" y="487"/>
                  </a:lnTo>
                  <a:lnTo>
                    <a:pt x="478" y="508"/>
                  </a:lnTo>
                  <a:lnTo>
                    <a:pt x="495" y="536"/>
                  </a:lnTo>
                  <a:lnTo>
                    <a:pt x="507" y="561"/>
                  </a:lnTo>
                  <a:lnTo>
                    <a:pt x="513" y="586"/>
                  </a:lnTo>
                  <a:lnTo>
                    <a:pt x="516" y="605"/>
                  </a:lnTo>
                  <a:lnTo>
                    <a:pt x="519" y="614"/>
                  </a:lnTo>
                  <a:lnTo>
                    <a:pt x="516" y="629"/>
                  </a:lnTo>
                  <a:lnTo>
                    <a:pt x="513" y="642"/>
                  </a:lnTo>
                  <a:lnTo>
                    <a:pt x="433" y="97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3" name="Freeform 59"/>
            <p:cNvSpPr>
              <a:spLocks/>
            </p:cNvSpPr>
            <p:nvPr/>
          </p:nvSpPr>
          <p:spPr bwMode="auto">
            <a:xfrm>
              <a:off x="7759" y="2762"/>
              <a:ext cx="460" cy="512"/>
            </a:xfrm>
            <a:custGeom>
              <a:avLst/>
              <a:gdLst/>
              <a:ahLst/>
              <a:cxnLst>
                <a:cxn ang="0">
                  <a:pos x="439" y="177"/>
                </a:cxn>
                <a:cxn ang="0">
                  <a:pos x="454" y="167"/>
                </a:cxn>
                <a:cxn ang="0">
                  <a:pos x="460" y="136"/>
                </a:cxn>
                <a:cxn ang="0">
                  <a:pos x="445" y="115"/>
                </a:cxn>
                <a:cxn ang="0">
                  <a:pos x="416" y="108"/>
                </a:cxn>
                <a:cxn ang="0">
                  <a:pos x="401" y="118"/>
                </a:cxn>
                <a:cxn ang="0">
                  <a:pos x="263" y="46"/>
                </a:cxn>
                <a:cxn ang="0">
                  <a:pos x="266" y="25"/>
                </a:cxn>
                <a:cxn ang="0">
                  <a:pos x="257" y="9"/>
                </a:cxn>
                <a:cxn ang="0">
                  <a:pos x="242" y="0"/>
                </a:cxn>
                <a:cxn ang="0">
                  <a:pos x="213" y="3"/>
                </a:cxn>
                <a:cxn ang="0">
                  <a:pos x="198" y="15"/>
                </a:cxn>
                <a:cxn ang="0">
                  <a:pos x="195" y="31"/>
                </a:cxn>
                <a:cxn ang="0">
                  <a:pos x="59" y="118"/>
                </a:cxn>
                <a:cxn ang="0">
                  <a:pos x="45" y="108"/>
                </a:cxn>
                <a:cxn ang="0">
                  <a:pos x="15" y="115"/>
                </a:cxn>
                <a:cxn ang="0">
                  <a:pos x="0" y="136"/>
                </a:cxn>
                <a:cxn ang="0">
                  <a:pos x="3" y="161"/>
                </a:cxn>
                <a:cxn ang="0">
                  <a:pos x="12" y="174"/>
                </a:cxn>
                <a:cxn ang="0">
                  <a:pos x="27" y="180"/>
                </a:cxn>
                <a:cxn ang="0">
                  <a:pos x="27" y="332"/>
                </a:cxn>
                <a:cxn ang="0">
                  <a:pos x="12" y="338"/>
                </a:cxn>
                <a:cxn ang="0">
                  <a:pos x="0" y="357"/>
                </a:cxn>
                <a:cxn ang="0">
                  <a:pos x="3" y="382"/>
                </a:cxn>
                <a:cxn ang="0">
                  <a:pos x="15" y="397"/>
                </a:cxn>
                <a:cxn ang="0">
                  <a:pos x="42" y="403"/>
                </a:cxn>
                <a:cxn ang="0">
                  <a:pos x="51" y="397"/>
                </a:cxn>
                <a:cxn ang="0">
                  <a:pos x="213" y="285"/>
                </a:cxn>
                <a:cxn ang="0">
                  <a:pos x="195" y="487"/>
                </a:cxn>
                <a:cxn ang="0">
                  <a:pos x="204" y="499"/>
                </a:cxn>
                <a:cxn ang="0">
                  <a:pos x="218" y="512"/>
                </a:cxn>
                <a:cxn ang="0">
                  <a:pos x="248" y="506"/>
                </a:cxn>
                <a:cxn ang="0">
                  <a:pos x="263" y="493"/>
                </a:cxn>
                <a:cxn ang="0">
                  <a:pos x="266" y="465"/>
                </a:cxn>
                <a:cxn ang="0">
                  <a:pos x="257" y="400"/>
                </a:cxn>
                <a:cxn ang="0">
                  <a:pos x="251" y="323"/>
                </a:cxn>
                <a:cxn ang="0">
                  <a:pos x="245" y="285"/>
                </a:cxn>
                <a:cxn ang="0">
                  <a:pos x="330" y="344"/>
                </a:cxn>
                <a:cxn ang="0">
                  <a:pos x="398" y="391"/>
                </a:cxn>
                <a:cxn ang="0">
                  <a:pos x="413" y="400"/>
                </a:cxn>
                <a:cxn ang="0">
                  <a:pos x="419" y="403"/>
                </a:cxn>
                <a:cxn ang="0">
                  <a:pos x="437" y="400"/>
                </a:cxn>
                <a:cxn ang="0">
                  <a:pos x="451" y="391"/>
                </a:cxn>
                <a:cxn ang="0">
                  <a:pos x="460" y="375"/>
                </a:cxn>
                <a:cxn ang="0">
                  <a:pos x="457" y="347"/>
                </a:cxn>
                <a:cxn ang="0">
                  <a:pos x="442" y="335"/>
                </a:cxn>
                <a:cxn ang="0">
                  <a:pos x="266" y="254"/>
                </a:cxn>
              </a:cxnLst>
              <a:rect l="0" t="0" r="r" b="b"/>
              <a:pathLst>
                <a:path w="460" h="512">
                  <a:moveTo>
                    <a:pt x="434" y="180"/>
                  </a:moveTo>
                  <a:lnTo>
                    <a:pt x="439" y="177"/>
                  </a:lnTo>
                  <a:lnTo>
                    <a:pt x="448" y="174"/>
                  </a:lnTo>
                  <a:lnTo>
                    <a:pt x="454" y="167"/>
                  </a:lnTo>
                  <a:lnTo>
                    <a:pt x="460" y="155"/>
                  </a:lnTo>
                  <a:lnTo>
                    <a:pt x="460" y="136"/>
                  </a:lnTo>
                  <a:lnTo>
                    <a:pt x="457" y="127"/>
                  </a:lnTo>
                  <a:lnTo>
                    <a:pt x="445" y="115"/>
                  </a:lnTo>
                  <a:lnTo>
                    <a:pt x="437" y="108"/>
                  </a:lnTo>
                  <a:lnTo>
                    <a:pt x="416" y="108"/>
                  </a:lnTo>
                  <a:lnTo>
                    <a:pt x="410" y="112"/>
                  </a:lnTo>
                  <a:lnTo>
                    <a:pt x="401" y="118"/>
                  </a:lnTo>
                  <a:lnTo>
                    <a:pt x="245" y="226"/>
                  </a:lnTo>
                  <a:lnTo>
                    <a:pt x="263" y="46"/>
                  </a:lnTo>
                  <a:lnTo>
                    <a:pt x="266" y="31"/>
                  </a:lnTo>
                  <a:lnTo>
                    <a:pt x="266" y="25"/>
                  </a:lnTo>
                  <a:lnTo>
                    <a:pt x="263" y="15"/>
                  </a:lnTo>
                  <a:lnTo>
                    <a:pt x="257" y="9"/>
                  </a:lnTo>
                  <a:lnTo>
                    <a:pt x="248" y="3"/>
                  </a:lnTo>
                  <a:lnTo>
                    <a:pt x="242" y="0"/>
                  </a:lnTo>
                  <a:lnTo>
                    <a:pt x="218" y="0"/>
                  </a:lnTo>
                  <a:lnTo>
                    <a:pt x="213" y="3"/>
                  </a:lnTo>
                  <a:lnTo>
                    <a:pt x="204" y="9"/>
                  </a:lnTo>
                  <a:lnTo>
                    <a:pt x="198" y="15"/>
                  </a:lnTo>
                  <a:lnTo>
                    <a:pt x="195" y="25"/>
                  </a:lnTo>
                  <a:lnTo>
                    <a:pt x="195" y="31"/>
                  </a:lnTo>
                  <a:lnTo>
                    <a:pt x="216" y="226"/>
                  </a:lnTo>
                  <a:lnTo>
                    <a:pt x="59" y="118"/>
                  </a:lnTo>
                  <a:lnTo>
                    <a:pt x="51" y="112"/>
                  </a:lnTo>
                  <a:lnTo>
                    <a:pt x="45" y="108"/>
                  </a:lnTo>
                  <a:lnTo>
                    <a:pt x="24" y="108"/>
                  </a:lnTo>
                  <a:lnTo>
                    <a:pt x="15" y="115"/>
                  </a:lnTo>
                  <a:lnTo>
                    <a:pt x="3" y="127"/>
                  </a:lnTo>
                  <a:lnTo>
                    <a:pt x="0" y="136"/>
                  </a:lnTo>
                  <a:lnTo>
                    <a:pt x="0" y="155"/>
                  </a:lnTo>
                  <a:lnTo>
                    <a:pt x="3" y="161"/>
                  </a:lnTo>
                  <a:lnTo>
                    <a:pt x="9" y="167"/>
                  </a:lnTo>
                  <a:lnTo>
                    <a:pt x="12" y="174"/>
                  </a:lnTo>
                  <a:lnTo>
                    <a:pt x="21" y="177"/>
                  </a:lnTo>
                  <a:lnTo>
                    <a:pt x="27" y="180"/>
                  </a:lnTo>
                  <a:lnTo>
                    <a:pt x="195" y="254"/>
                  </a:lnTo>
                  <a:lnTo>
                    <a:pt x="27" y="332"/>
                  </a:lnTo>
                  <a:lnTo>
                    <a:pt x="21" y="335"/>
                  </a:lnTo>
                  <a:lnTo>
                    <a:pt x="12" y="338"/>
                  </a:lnTo>
                  <a:lnTo>
                    <a:pt x="3" y="347"/>
                  </a:lnTo>
                  <a:lnTo>
                    <a:pt x="0" y="357"/>
                  </a:lnTo>
                  <a:lnTo>
                    <a:pt x="0" y="375"/>
                  </a:lnTo>
                  <a:lnTo>
                    <a:pt x="3" y="382"/>
                  </a:lnTo>
                  <a:lnTo>
                    <a:pt x="9" y="391"/>
                  </a:lnTo>
                  <a:lnTo>
                    <a:pt x="15" y="397"/>
                  </a:lnTo>
                  <a:lnTo>
                    <a:pt x="24" y="403"/>
                  </a:lnTo>
                  <a:lnTo>
                    <a:pt x="42" y="403"/>
                  </a:lnTo>
                  <a:lnTo>
                    <a:pt x="45" y="400"/>
                  </a:lnTo>
                  <a:lnTo>
                    <a:pt x="51" y="397"/>
                  </a:lnTo>
                  <a:lnTo>
                    <a:pt x="59" y="394"/>
                  </a:lnTo>
                  <a:lnTo>
                    <a:pt x="213" y="285"/>
                  </a:lnTo>
                  <a:lnTo>
                    <a:pt x="195" y="478"/>
                  </a:lnTo>
                  <a:lnTo>
                    <a:pt x="195" y="487"/>
                  </a:lnTo>
                  <a:lnTo>
                    <a:pt x="198" y="493"/>
                  </a:lnTo>
                  <a:lnTo>
                    <a:pt x="204" y="499"/>
                  </a:lnTo>
                  <a:lnTo>
                    <a:pt x="213" y="506"/>
                  </a:lnTo>
                  <a:lnTo>
                    <a:pt x="218" y="512"/>
                  </a:lnTo>
                  <a:lnTo>
                    <a:pt x="242" y="512"/>
                  </a:lnTo>
                  <a:lnTo>
                    <a:pt x="248" y="506"/>
                  </a:lnTo>
                  <a:lnTo>
                    <a:pt x="257" y="499"/>
                  </a:lnTo>
                  <a:lnTo>
                    <a:pt x="263" y="493"/>
                  </a:lnTo>
                  <a:lnTo>
                    <a:pt x="266" y="487"/>
                  </a:lnTo>
                  <a:lnTo>
                    <a:pt x="266" y="465"/>
                  </a:lnTo>
                  <a:lnTo>
                    <a:pt x="263" y="437"/>
                  </a:lnTo>
                  <a:lnTo>
                    <a:pt x="257" y="400"/>
                  </a:lnTo>
                  <a:lnTo>
                    <a:pt x="254" y="360"/>
                  </a:lnTo>
                  <a:lnTo>
                    <a:pt x="251" y="323"/>
                  </a:lnTo>
                  <a:lnTo>
                    <a:pt x="248" y="298"/>
                  </a:lnTo>
                  <a:lnTo>
                    <a:pt x="245" y="285"/>
                  </a:lnTo>
                  <a:lnTo>
                    <a:pt x="283" y="310"/>
                  </a:lnTo>
                  <a:lnTo>
                    <a:pt x="330" y="344"/>
                  </a:lnTo>
                  <a:lnTo>
                    <a:pt x="386" y="382"/>
                  </a:lnTo>
                  <a:lnTo>
                    <a:pt x="398" y="391"/>
                  </a:lnTo>
                  <a:lnTo>
                    <a:pt x="407" y="394"/>
                  </a:lnTo>
                  <a:lnTo>
                    <a:pt x="413" y="400"/>
                  </a:lnTo>
                  <a:lnTo>
                    <a:pt x="416" y="400"/>
                  </a:lnTo>
                  <a:lnTo>
                    <a:pt x="419" y="403"/>
                  </a:lnTo>
                  <a:lnTo>
                    <a:pt x="425" y="403"/>
                  </a:lnTo>
                  <a:lnTo>
                    <a:pt x="437" y="400"/>
                  </a:lnTo>
                  <a:lnTo>
                    <a:pt x="445" y="397"/>
                  </a:lnTo>
                  <a:lnTo>
                    <a:pt x="451" y="391"/>
                  </a:lnTo>
                  <a:lnTo>
                    <a:pt x="457" y="382"/>
                  </a:lnTo>
                  <a:lnTo>
                    <a:pt x="460" y="375"/>
                  </a:lnTo>
                  <a:lnTo>
                    <a:pt x="460" y="357"/>
                  </a:lnTo>
                  <a:lnTo>
                    <a:pt x="457" y="347"/>
                  </a:lnTo>
                  <a:lnTo>
                    <a:pt x="448" y="338"/>
                  </a:lnTo>
                  <a:lnTo>
                    <a:pt x="442" y="335"/>
                  </a:lnTo>
                  <a:lnTo>
                    <a:pt x="439" y="332"/>
                  </a:lnTo>
                  <a:lnTo>
                    <a:pt x="266" y="254"/>
                  </a:lnTo>
                  <a:lnTo>
                    <a:pt x="434" y="18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4" name="Freeform 60"/>
            <p:cNvSpPr>
              <a:spLocks/>
            </p:cNvSpPr>
            <p:nvPr/>
          </p:nvSpPr>
          <p:spPr bwMode="auto">
            <a:xfrm>
              <a:off x="8561" y="2656"/>
              <a:ext cx="374" cy="1701"/>
            </a:xfrm>
            <a:custGeom>
              <a:avLst/>
              <a:gdLst/>
              <a:ahLst/>
              <a:cxnLst>
                <a:cxn ang="0">
                  <a:pos x="374" y="1685"/>
                </a:cxn>
                <a:cxn ang="0">
                  <a:pos x="374" y="1679"/>
                </a:cxn>
                <a:cxn ang="0">
                  <a:pos x="371" y="1673"/>
                </a:cxn>
                <a:cxn ang="0">
                  <a:pos x="356" y="1657"/>
                </a:cxn>
                <a:cxn ang="0">
                  <a:pos x="348" y="1645"/>
                </a:cxn>
                <a:cxn ang="0">
                  <a:pos x="286" y="1570"/>
                </a:cxn>
                <a:cxn ang="0">
                  <a:pos x="236" y="1490"/>
                </a:cxn>
                <a:cxn ang="0">
                  <a:pos x="191" y="1403"/>
                </a:cxn>
                <a:cxn ang="0">
                  <a:pos x="159" y="1313"/>
                </a:cxn>
                <a:cxn ang="0">
                  <a:pos x="133" y="1220"/>
                </a:cxn>
                <a:cxn ang="0">
                  <a:pos x="115" y="1124"/>
                </a:cxn>
                <a:cxn ang="0">
                  <a:pos x="103" y="1030"/>
                </a:cxn>
                <a:cxn ang="0">
                  <a:pos x="97" y="940"/>
                </a:cxn>
                <a:cxn ang="0">
                  <a:pos x="94" y="850"/>
                </a:cxn>
                <a:cxn ang="0">
                  <a:pos x="97" y="739"/>
                </a:cxn>
                <a:cxn ang="0">
                  <a:pos x="106" y="630"/>
                </a:cxn>
                <a:cxn ang="0">
                  <a:pos x="124" y="522"/>
                </a:cxn>
                <a:cxn ang="0">
                  <a:pos x="150" y="416"/>
                </a:cxn>
                <a:cxn ang="0">
                  <a:pos x="186" y="317"/>
                </a:cxn>
                <a:cxn ang="0">
                  <a:pos x="230" y="221"/>
                </a:cxn>
                <a:cxn ang="0">
                  <a:pos x="286" y="131"/>
                </a:cxn>
                <a:cxn ang="0">
                  <a:pos x="354" y="47"/>
                </a:cxn>
                <a:cxn ang="0">
                  <a:pos x="374" y="25"/>
                </a:cxn>
                <a:cxn ang="0">
                  <a:pos x="374" y="10"/>
                </a:cxn>
                <a:cxn ang="0">
                  <a:pos x="371" y="3"/>
                </a:cxn>
                <a:cxn ang="0">
                  <a:pos x="365" y="0"/>
                </a:cxn>
                <a:cxn ang="0">
                  <a:pos x="359" y="0"/>
                </a:cxn>
                <a:cxn ang="0">
                  <a:pos x="348" y="7"/>
                </a:cxn>
                <a:cxn ang="0">
                  <a:pos x="327" y="22"/>
                </a:cxn>
                <a:cxn ang="0">
                  <a:pos x="295" y="47"/>
                </a:cxn>
                <a:cxn ang="0">
                  <a:pos x="259" y="84"/>
                </a:cxn>
                <a:cxn ang="0">
                  <a:pos x="221" y="131"/>
                </a:cxn>
                <a:cxn ang="0">
                  <a:pos x="180" y="190"/>
                </a:cxn>
                <a:cxn ang="0">
                  <a:pos x="141" y="255"/>
                </a:cxn>
                <a:cxn ang="0">
                  <a:pos x="103" y="332"/>
                </a:cxn>
                <a:cxn ang="0">
                  <a:pos x="62" y="444"/>
                </a:cxn>
                <a:cxn ang="0">
                  <a:pos x="32" y="556"/>
                </a:cxn>
                <a:cxn ang="0">
                  <a:pos x="12" y="661"/>
                </a:cxn>
                <a:cxn ang="0">
                  <a:pos x="3" y="761"/>
                </a:cxn>
                <a:cxn ang="0">
                  <a:pos x="0" y="850"/>
                </a:cxn>
                <a:cxn ang="0">
                  <a:pos x="3" y="937"/>
                </a:cxn>
                <a:cxn ang="0">
                  <a:pos x="12" y="1040"/>
                </a:cxn>
                <a:cxn ang="0">
                  <a:pos x="32" y="1148"/>
                </a:cxn>
                <a:cxn ang="0">
                  <a:pos x="62" y="1266"/>
                </a:cxn>
                <a:cxn ang="0">
                  <a:pos x="106" y="1381"/>
                </a:cxn>
                <a:cxn ang="0">
                  <a:pos x="144" y="1456"/>
                </a:cxn>
                <a:cxn ang="0">
                  <a:pos x="186" y="1521"/>
                </a:cxn>
                <a:cxn ang="0">
                  <a:pos x="224" y="1573"/>
                </a:cxn>
                <a:cxn ang="0">
                  <a:pos x="262" y="1620"/>
                </a:cxn>
                <a:cxn ang="0">
                  <a:pos x="298" y="1654"/>
                </a:cxn>
                <a:cxn ang="0">
                  <a:pos x="327" y="1679"/>
                </a:cxn>
                <a:cxn ang="0">
                  <a:pos x="348" y="1694"/>
                </a:cxn>
                <a:cxn ang="0">
                  <a:pos x="359" y="1701"/>
                </a:cxn>
                <a:cxn ang="0">
                  <a:pos x="365" y="1701"/>
                </a:cxn>
                <a:cxn ang="0">
                  <a:pos x="371" y="1698"/>
                </a:cxn>
                <a:cxn ang="0">
                  <a:pos x="374" y="1691"/>
                </a:cxn>
                <a:cxn ang="0">
                  <a:pos x="374" y="1685"/>
                </a:cxn>
              </a:cxnLst>
              <a:rect l="0" t="0" r="r" b="b"/>
              <a:pathLst>
                <a:path w="374" h="1701">
                  <a:moveTo>
                    <a:pt x="374" y="1685"/>
                  </a:moveTo>
                  <a:lnTo>
                    <a:pt x="374" y="1679"/>
                  </a:lnTo>
                  <a:lnTo>
                    <a:pt x="371" y="1673"/>
                  </a:lnTo>
                  <a:lnTo>
                    <a:pt x="356" y="1657"/>
                  </a:lnTo>
                  <a:lnTo>
                    <a:pt x="348" y="1645"/>
                  </a:lnTo>
                  <a:lnTo>
                    <a:pt x="286" y="1570"/>
                  </a:lnTo>
                  <a:lnTo>
                    <a:pt x="236" y="1490"/>
                  </a:lnTo>
                  <a:lnTo>
                    <a:pt x="191" y="1403"/>
                  </a:lnTo>
                  <a:lnTo>
                    <a:pt x="159" y="1313"/>
                  </a:lnTo>
                  <a:lnTo>
                    <a:pt x="133" y="1220"/>
                  </a:lnTo>
                  <a:lnTo>
                    <a:pt x="115" y="1124"/>
                  </a:lnTo>
                  <a:lnTo>
                    <a:pt x="103" y="1030"/>
                  </a:lnTo>
                  <a:lnTo>
                    <a:pt x="97" y="940"/>
                  </a:lnTo>
                  <a:lnTo>
                    <a:pt x="94" y="850"/>
                  </a:lnTo>
                  <a:lnTo>
                    <a:pt x="97" y="739"/>
                  </a:lnTo>
                  <a:lnTo>
                    <a:pt x="106" y="630"/>
                  </a:lnTo>
                  <a:lnTo>
                    <a:pt x="124" y="522"/>
                  </a:lnTo>
                  <a:lnTo>
                    <a:pt x="150" y="416"/>
                  </a:lnTo>
                  <a:lnTo>
                    <a:pt x="186" y="317"/>
                  </a:lnTo>
                  <a:lnTo>
                    <a:pt x="230" y="221"/>
                  </a:lnTo>
                  <a:lnTo>
                    <a:pt x="286" y="131"/>
                  </a:lnTo>
                  <a:lnTo>
                    <a:pt x="354" y="47"/>
                  </a:lnTo>
                  <a:lnTo>
                    <a:pt x="374" y="25"/>
                  </a:lnTo>
                  <a:lnTo>
                    <a:pt x="374" y="10"/>
                  </a:lnTo>
                  <a:lnTo>
                    <a:pt x="371" y="3"/>
                  </a:lnTo>
                  <a:lnTo>
                    <a:pt x="365" y="0"/>
                  </a:lnTo>
                  <a:lnTo>
                    <a:pt x="359" y="0"/>
                  </a:lnTo>
                  <a:lnTo>
                    <a:pt x="348" y="7"/>
                  </a:lnTo>
                  <a:lnTo>
                    <a:pt x="327" y="22"/>
                  </a:lnTo>
                  <a:lnTo>
                    <a:pt x="295" y="47"/>
                  </a:lnTo>
                  <a:lnTo>
                    <a:pt x="259" y="84"/>
                  </a:lnTo>
                  <a:lnTo>
                    <a:pt x="221" y="131"/>
                  </a:lnTo>
                  <a:lnTo>
                    <a:pt x="180" y="190"/>
                  </a:lnTo>
                  <a:lnTo>
                    <a:pt x="141" y="255"/>
                  </a:lnTo>
                  <a:lnTo>
                    <a:pt x="103" y="332"/>
                  </a:lnTo>
                  <a:lnTo>
                    <a:pt x="62" y="444"/>
                  </a:lnTo>
                  <a:lnTo>
                    <a:pt x="32" y="556"/>
                  </a:lnTo>
                  <a:lnTo>
                    <a:pt x="12" y="661"/>
                  </a:lnTo>
                  <a:lnTo>
                    <a:pt x="3" y="761"/>
                  </a:lnTo>
                  <a:lnTo>
                    <a:pt x="0" y="850"/>
                  </a:lnTo>
                  <a:lnTo>
                    <a:pt x="3" y="937"/>
                  </a:lnTo>
                  <a:lnTo>
                    <a:pt x="12" y="1040"/>
                  </a:lnTo>
                  <a:lnTo>
                    <a:pt x="32" y="1148"/>
                  </a:lnTo>
                  <a:lnTo>
                    <a:pt x="62" y="1266"/>
                  </a:lnTo>
                  <a:lnTo>
                    <a:pt x="106" y="1381"/>
                  </a:lnTo>
                  <a:lnTo>
                    <a:pt x="144" y="1456"/>
                  </a:lnTo>
                  <a:lnTo>
                    <a:pt x="186" y="1521"/>
                  </a:lnTo>
                  <a:lnTo>
                    <a:pt x="224" y="1573"/>
                  </a:lnTo>
                  <a:lnTo>
                    <a:pt x="262" y="1620"/>
                  </a:lnTo>
                  <a:lnTo>
                    <a:pt x="298" y="1654"/>
                  </a:lnTo>
                  <a:lnTo>
                    <a:pt x="327" y="1679"/>
                  </a:lnTo>
                  <a:lnTo>
                    <a:pt x="348" y="1694"/>
                  </a:lnTo>
                  <a:lnTo>
                    <a:pt x="359" y="1701"/>
                  </a:lnTo>
                  <a:lnTo>
                    <a:pt x="365" y="1701"/>
                  </a:lnTo>
                  <a:lnTo>
                    <a:pt x="371" y="1698"/>
                  </a:lnTo>
                  <a:lnTo>
                    <a:pt x="374" y="1691"/>
                  </a:lnTo>
                  <a:lnTo>
                    <a:pt x="374" y="168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5" name="Freeform 61"/>
            <p:cNvSpPr>
              <a:spLocks/>
            </p:cNvSpPr>
            <p:nvPr/>
          </p:nvSpPr>
          <p:spPr bwMode="auto">
            <a:xfrm>
              <a:off x="9077" y="3181"/>
              <a:ext cx="831" cy="769"/>
            </a:xfrm>
            <a:custGeom>
              <a:avLst/>
              <a:gdLst/>
              <a:ahLst/>
              <a:cxnLst>
                <a:cxn ang="0">
                  <a:pos x="557" y="726"/>
                </a:cxn>
                <a:cxn ang="0">
                  <a:pos x="663" y="769"/>
                </a:cxn>
                <a:cxn ang="0">
                  <a:pos x="760" y="713"/>
                </a:cxn>
                <a:cxn ang="0">
                  <a:pos x="804" y="605"/>
                </a:cxn>
                <a:cxn ang="0">
                  <a:pos x="828" y="518"/>
                </a:cxn>
                <a:cxn ang="0">
                  <a:pos x="822" y="493"/>
                </a:cxn>
                <a:cxn ang="0">
                  <a:pos x="795" y="493"/>
                </a:cxn>
                <a:cxn ang="0">
                  <a:pos x="786" y="521"/>
                </a:cxn>
                <a:cxn ang="0">
                  <a:pos x="751" y="645"/>
                </a:cxn>
                <a:cxn ang="0">
                  <a:pos x="692" y="726"/>
                </a:cxn>
                <a:cxn ang="0">
                  <a:pos x="627" y="713"/>
                </a:cxn>
                <a:cxn ang="0">
                  <a:pos x="618" y="620"/>
                </a:cxn>
                <a:cxn ang="0">
                  <a:pos x="648" y="478"/>
                </a:cxn>
                <a:cxn ang="0">
                  <a:pos x="707" y="236"/>
                </a:cxn>
                <a:cxn ang="0">
                  <a:pos x="739" y="96"/>
                </a:cxn>
                <a:cxn ang="0">
                  <a:pos x="745" y="52"/>
                </a:cxn>
                <a:cxn ang="0">
                  <a:pos x="719" y="21"/>
                </a:cxn>
                <a:cxn ang="0">
                  <a:pos x="677" y="21"/>
                </a:cxn>
                <a:cxn ang="0">
                  <a:pos x="636" y="77"/>
                </a:cxn>
                <a:cxn ang="0">
                  <a:pos x="589" y="270"/>
                </a:cxn>
                <a:cxn ang="0">
                  <a:pos x="536" y="490"/>
                </a:cxn>
                <a:cxn ang="0">
                  <a:pos x="509" y="599"/>
                </a:cxn>
                <a:cxn ang="0">
                  <a:pos x="450" y="679"/>
                </a:cxn>
                <a:cxn ang="0">
                  <a:pos x="330" y="732"/>
                </a:cxn>
                <a:cxn ang="0">
                  <a:pos x="250" y="685"/>
                </a:cxn>
                <a:cxn ang="0">
                  <a:pos x="229" y="592"/>
                </a:cxn>
                <a:cxn ang="0">
                  <a:pos x="268" y="391"/>
                </a:cxn>
                <a:cxn ang="0">
                  <a:pos x="330" y="211"/>
                </a:cxn>
                <a:cxn ang="0">
                  <a:pos x="344" y="139"/>
                </a:cxn>
                <a:cxn ang="0">
                  <a:pos x="294" y="28"/>
                </a:cxn>
                <a:cxn ang="0">
                  <a:pos x="168" y="6"/>
                </a:cxn>
                <a:cxn ang="0">
                  <a:pos x="70" y="87"/>
                </a:cxn>
                <a:cxn ang="0">
                  <a:pos x="5" y="229"/>
                </a:cxn>
                <a:cxn ang="0">
                  <a:pos x="0" y="267"/>
                </a:cxn>
                <a:cxn ang="0">
                  <a:pos x="29" y="276"/>
                </a:cxn>
                <a:cxn ang="0">
                  <a:pos x="44" y="248"/>
                </a:cxn>
                <a:cxn ang="0">
                  <a:pos x="117" y="87"/>
                </a:cxn>
                <a:cxn ang="0">
                  <a:pos x="209" y="37"/>
                </a:cxn>
                <a:cxn ang="0">
                  <a:pos x="238" y="49"/>
                </a:cxn>
                <a:cxn ang="0">
                  <a:pos x="244" y="136"/>
                </a:cxn>
                <a:cxn ang="0">
                  <a:pos x="188" y="301"/>
                </a:cxn>
                <a:cxn ang="0">
                  <a:pos x="132" y="512"/>
                </a:cxn>
                <a:cxn ang="0">
                  <a:pos x="144" y="664"/>
                </a:cxn>
                <a:cxn ang="0">
                  <a:pos x="224" y="747"/>
                </a:cxn>
                <a:cxn ang="0">
                  <a:pos x="327" y="769"/>
                </a:cxn>
                <a:cxn ang="0">
                  <a:pos x="450" y="726"/>
                </a:cxn>
                <a:cxn ang="0">
                  <a:pos x="518" y="654"/>
                </a:cxn>
              </a:cxnLst>
              <a:rect l="0" t="0" r="r" b="b"/>
              <a:pathLst>
                <a:path w="831" h="769">
                  <a:moveTo>
                    <a:pt x="518" y="654"/>
                  </a:moveTo>
                  <a:lnTo>
                    <a:pt x="533" y="695"/>
                  </a:lnTo>
                  <a:lnTo>
                    <a:pt x="557" y="726"/>
                  </a:lnTo>
                  <a:lnTo>
                    <a:pt x="586" y="751"/>
                  </a:lnTo>
                  <a:lnTo>
                    <a:pt x="621" y="763"/>
                  </a:lnTo>
                  <a:lnTo>
                    <a:pt x="663" y="769"/>
                  </a:lnTo>
                  <a:lnTo>
                    <a:pt x="701" y="763"/>
                  </a:lnTo>
                  <a:lnTo>
                    <a:pt x="733" y="744"/>
                  </a:lnTo>
                  <a:lnTo>
                    <a:pt x="760" y="713"/>
                  </a:lnTo>
                  <a:lnTo>
                    <a:pt x="780" y="676"/>
                  </a:lnTo>
                  <a:lnTo>
                    <a:pt x="792" y="642"/>
                  </a:lnTo>
                  <a:lnTo>
                    <a:pt x="804" y="605"/>
                  </a:lnTo>
                  <a:lnTo>
                    <a:pt x="816" y="571"/>
                  </a:lnTo>
                  <a:lnTo>
                    <a:pt x="822" y="540"/>
                  </a:lnTo>
                  <a:lnTo>
                    <a:pt x="828" y="518"/>
                  </a:lnTo>
                  <a:lnTo>
                    <a:pt x="831" y="509"/>
                  </a:lnTo>
                  <a:lnTo>
                    <a:pt x="825" y="496"/>
                  </a:lnTo>
                  <a:lnTo>
                    <a:pt x="822" y="493"/>
                  </a:lnTo>
                  <a:lnTo>
                    <a:pt x="816" y="490"/>
                  </a:lnTo>
                  <a:lnTo>
                    <a:pt x="801" y="490"/>
                  </a:lnTo>
                  <a:lnTo>
                    <a:pt x="795" y="493"/>
                  </a:lnTo>
                  <a:lnTo>
                    <a:pt x="792" y="499"/>
                  </a:lnTo>
                  <a:lnTo>
                    <a:pt x="789" y="509"/>
                  </a:lnTo>
                  <a:lnTo>
                    <a:pt x="786" y="521"/>
                  </a:lnTo>
                  <a:lnTo>
                    <a:pt x="778" y="561"/>
                  </a:lnTo>
                  <a:lnTo>
                    <a:pt x="766" y="605"/>
                  </a:lnTo>
                  <a:lnTo>
                    <a:pt x="751" y="645"/>
                  </a:lnTo>
                  <a:lnTo>
                    <a:pt x="736" y="679"/>
                  </a:lnTo>
                  <a:lnTo>
                    <a:pt x="716" y="707"/>
                  </a:lnTo>
                  <a:lnTo>
                    <a:pt x="692" y="726"/>
                  </a:lnTo>
                  <a:lnTo>
                    <a:pt x="666" y="732"/>
                  </a:lnTo>
                  <a:lnTo>
                    <a:pt x="645" y="729"/>
                  </a:lnTo>
                  <a:lnTo>
                    <a:pt x="627" y="713"/>
                  </a:lnTo>
                  <a:lnTo>
                    <a:pt x="618" y="689"/>
                  </a:lnTo>
                  <a:lnTo>
                    <a:pt x="615" y="654"/>
                  </a:lnTo>
                  <a:lnTo>
                    <a:pt x="618" y="620"/>
                  </a:lnTo>
                  <a:lnTo>
                    <a:pt x="627" y="574"/>
                  </a:lnTo>
                  <a:lnTo>
                    <a:pt x="639" y="524"/>
                  </a:lnTo>
                  <a:lnTo>
                    <a:pt x="648" y="478"/>
                  </a:lnTo>
                  <a:lnTo>
                    <a:pt x="695" y="294"/>
                  </a:lnTo>
                  <a:lnTo>
                    <a:pt x="701" y="270"/>
                  </a:lnTo>
                  <a:lnTo>
                    <a:pt x="707" y="236"/>
                  </a:lnTo>
                  <a:lnTo>
                    <a:pt x="716" y="201"/>
                  </a:lnTo>
                  <a:lnTo>
                    <a:pt x="727" y="152"/>
                  </a:lnTo>
                  <a:lnTo>
                    <a:pt x="739" y="96"/>
                  </a:lnTo>
                  <a:lnTo>
                    <a:pt x="742" y="74"/>
                  </a:lnTo>
                  <a:lnTo>
                    <a:pt x="745" y="65"/>
                  </a:lnTo>
                  <a:lnTo>
                    <a:pt x="745" y="52"/>
                  </a:lnTo>
                  <a:lnTo>
                    <a:pt x="733" y="34"/>
                  </a:lnTo>
                  <a:lnTo>
                    <a:pt x="727" y="28"/>
                  </a:lnTo>
                  <a:lnTo>
                    <a:pt x="719" y="21"/>
                  </a:lnTo>
                  <a:lnTo>
                    <a:pt x="710" y="18"/>
                  </a:lnTo>
                  <a:lnTo>
                    <a:pt x="689" y="18"/>
                  </a:lnTo>
                  <a:lnTo>
                    <a:pt x="677" y="21"/>
                  </a:lnTo>
                  <a:lnTo>
                    <a:pt x="660" y="31"/>
                  </a:lnTo>
                  <a:lnTo>
                    <a:pt x="645" y="49"/>
                  </a:lnTo>
                  <a:lnTo>
                    <a:pt x="636" y="77"/>
                  </a:lnTo>
                  <a:lnTo>
                    <a:pt x="621" y="130"/>
                  </a:lnTo>
                  <a:lnTo>
                    <a:pt x="607" y="198"/>
                  </a:lnTo>
                  <a:lnTo>
                    <a:pt x="589" y="270"/>
                  </a:lnTo>
                  <a:lnTo>
                    <a:pt x="571" y="347"/>
                  </a:lnTo>
                  <a:lnTo>
                    <a:pt x="554" y="422"/>
                  </a:lnTo>
                  <a:lnTo>
                    <a:pt x="536" y="490"/>
                  </a:lnTo>
                  <a:lnTo>
                    <a:pt x="524" y="546"/>
                  </a:lnTo>
                  <a:lnTo>
                    <a:pt x="515" y="589"/>
                  </a:lnTo>
                  <a:lnTo>
                    <a:pt x="509" y="599"/>
                  </a:lnTo>
                  <a:lnTo>
                    <a:pt x="498" y="620"/>
                  </a:lnTo>
                  <a:lnTo>
                    <a:pt x="480" y="648"/>
                  </a:lnTo>
                  <a:lnTo>
                    <a:pt x="450" y="679"/>
                  </a:lnTo>
                  <a:lnTo>
                    <a:pt x="418" y="704"/>
                  </a:lnTo>
                  <a:lnTo>
                    <a:pt x="377" y="726"/>
                  </a:lnTo>
                  <a:lnTo>
                    <a:pt x="330" y="732"/>
                  </a:lnTo>
                  <a:lnTo>
                    <a:pt x="294" y="726"/>
                  </a:lnTo>
                  <a:lnTo>
                    <a:pt x="268" y="710"/>
                  </a:lnTo>
                  <a:lnTo>
                    <a:pt x="250" y="685"/>
                  </a:lnTo>
                  <a:lnTo>
                    <a:pt x="238" y="657"/>
                  </a:lnTo>
                  <a:lnTo>
                    <a:pt x="232" y="623"/>
                  </a:lnTo>
                  <a:lnTo>
                    <a:pt x="229" y="592"/>
                  </a:lnTo>
                  <a:lnTo>
                    <a:pt x="235" y="530"/>
                  </a:lnTo>
                  <a:lnTo>
                    <a:pt x="250" y="462"/>
                  </a:lnTo>
                  <a:lnTo>
                    <a:pt x="268" y="391"/>
                  </a:lnTo>
                  <a:lnTo>
                    <a:pt x="291" y="316"/>
                  </a:lnTo>
                  <a:lnTo>
                    <a:pt x="318" y="245"/>
                  </a:lnTo>
                  <a:lnTo>
                    <a:pt x="330" y="211"/>
                  </a:lnTo>
                  <a:lnTo>
                    <a:pt x="338" y="186"/>
                  </a:lnTo>
                  <a:lnTo>
                    <a:pt x="344" y="161"/>
                  </a:lnTo>
                  <a:lnTo>
                    <a:pt x="344" y="139"/>
                  </a:lnTo>
                  <a:lnTo>
                    <a:pt x="338" y="96"/>
                  </a:lnTo>
                  <a:lnTo>
                    <a:pt x="321" y="56"/>
                  </a:lnTo>
                  <a:lnTo>
                    <a:pt x="294" y="28"/>
                  </a:lnTo>
                  <a:lnTo>
                    <a:pt x="256" y="6"/>
                  </a:lnTo>
                  <a:lnTo>
                    <a:pt x="212" y="0"/>
                  </a:lnTo>
                  <a:lnTo>
                    <a:pt x="168" y="6"/>
                  </a:lnTo>
                  <a:lnTo>
                    <a:pt x="132" y="25"/>
                  </a:lnTo>
                  <a:lnTo>
                    <a:pt x="100" y="52"/>
                  </a:lnTo>
                  <a:lnTo>
                    <a:pt x="70" y="87"/>
                  </a:lnTo>
                  <a:lnTo>
                    <a:pt x="29" y="161"/>
                  </a:lnTo>
                  <a:lnTo>
                    <a:pt x="17" y="198"/>
                  </a:lnTo>
                  <a:lnTo>
                    <a:pt x="5" y="229"/>
                  </a:lnTo>
                  <a:lnTo>
                    <a:pt x="3" y="251"/>
                  </a:lnTo>
                  <a:lnTo>
                    <a:pt x="0" y="260"/>
                  </a:lnTo>
                  <a:lnTo>
                    <a:pt x="0" y="267"/>
                  </a:lnTo>
                  <a:lnTo>
                    <a:pt x="3" y="273"/>
                  </a:lnTo>
                  <a:lnTo>
                    <a:pt x="8" y="276"/>
                  </a:lnTo>
                  <a:lnTo>
                    <a:pt x="29" y="276"/>
                  </a:lnTo>
                  <a:lnTo>
                    <a:pt x="35" y="273"/>
                  </a:lnTo>
                  <a:lnTo>
                    <a:pt x="41" y="260"/>
                  </a:lnTo>
                  <a:lnTo>
                    <a:pt x="44" y="248"/>
                  </a:lnTo>
                  <a:lnTo>
                    <a:pt x="67" y="180"/>
                  </a:lnTo>
                  <a:lnTo>
                    <a:pt x="91" y="127"/>
                  </a:lnTo>
                  <a:lnTo>
                    <a:pt x="117" y="87"/>
                  </a:lnTo>
                  <a:lnTo>
                    <a:pt x="147" y="59"/>
                  </a:lnTo>
                  <a:lnTo>
                    <a:pt x="176" y="43"/>
                  </a:lnTo>
                  <a:lnTo>
                    <a:pt x="209" y="37"/>
                  </a:lnTo>
                  <a:lnTo>
                    <a:pt x="218" y="37"/>
                  </a:lnTo>
                  <a:lnTo>
                    <a:pt x="229" y="40"/>
                  </a:lnTo>
                  <a:lnTo>
                    <a:pt x="238" y="49"/>
                  </a:lnTo>
                  <a:lnTo>
                    <a:pt x="244" y="65"/>
                  </a:lnTo>
                  <a:lnTo>
                    <a:pt x="247" y="93"/>
                  </a:lnTo>
                  <a:lnTo>
                    <a:pt x="244" y="136"/>
                  </a:lnTo>
                  <a:lnTo>
                    <a:pt x="232" y="177"/>
                  </a:lnTo>
                  <a:lnTo>
                    <a:pt x="221" y="208"/>
                  </a:lnTo>
                  <a:lnTo>
                    <a:pt x="188" y="301"/>
                  </a:lnTo>
                  <a:lnTo>
                    <a:pt x="162" y="381"/>
                  </a:lnTo>
                  <a:lnTo>
                    <a:pt x="144" y="453"/>
                  </a:lnTo>
                  <a:lnTo>
                    <a:pt x="132" y="512"/>
                  </a:lnTo>
                  <a:lnTo>
                    <a:pt x="126" y="564"/>
                  </a:lnTo>
                  <a:lnTo>
                    <a:pt x="132" y="620"/>
                  </a:lnTo>
                  <a:lnTo>
                    <a:pt x="144" y="664"/>
                  </a:lnTo>
                  <a:lnTo>
                    <a:pt x="168" y="701"/>
                  </a:lnTo>
                  <a:lnTo>
                    <a:pt x="194" y="729"/>
                  </a:lnTo>
                  <a:lnTo>
                    <a:pt x="224" y="747"/>
                  </a:lnTo>
                  <a:lnTo>
                    <a:pt x="259" y="760"/>
                  </a:lnTo>
                  <a:lnTo>
                    <a:pt x="291" y="766"/>
                  </a:lnTo>
                  <a:lnTo>
                    <a:pt x="327" y="769"/>
                  </a:lnTo>
                  <a:lnTo>
                    <a:pt x="377" y="763"/>
                  </a:lnTo>
                  <a:lnTo>
                    <a:pt x="418" y="747"/>
                  </a:lnTo>
                  <a:lnTo>
                    <a:pt x="450" y="726"/>
                  </a:lnTo>
                  <a:lnTo>
                    <a:pt x="480" y="701"/>
                  </a:lnTo>
                  <a:lnTo>
                    <a:pt x="501" y="676"/>
                  </a:lnTo>
                  <a:lnTo>
                    <a:pt x="518" y="65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6" name="Freeform 62"/>
            <p:cNvSpPr>
              <a:spLocks/>
            </p:cNvSpPr>
            <p:nvPr/>
          </p:nvSpPr>
          <p:spPr bwMode="auto">
            <a:xfrm>
              <a:off x="10046" y="2656"/>
              <a:ext cx="374" cy="1701"/>
            </a:xfrm>
            <a:custGeom>
              <a:avLst/>
              <a:gdLst/>
              <a:ahLst/>
              <a:cxnLst>
                <a:cxn ang="0">
                  <a:pos x="374" y="850"/>
                </a:cxn>
                <a:cxn ang="0">
                  <a:pos x="371" y="764"/>
                </a:cxn>
                <a:cxn ang="0">
                  <a:pos x="363" y="661"/>
                </a:cxn>
                <a:cxn ang="0">
                  <a:pos x="345" y="553"/>
                </a:cxn>
                <a:cxn ang="0">
                  <a:pos x="315" y="438"/>
                </a:cxn>
                <a:cxn ang="0">
                  <a:pos x="268" y="320"/>
                </a:cxn>
                <a:cxn ang="0">
                  <a:pos x="230" y="246"/>
                </a:cxn>
                <a:cxn ang="0">
                  <a:pos x="192" y="183"/>
                </a:cxn>
                <a:cxn ang="0">
                  <a:pos x="150" y="128"/>
                </a:cxn>
                <a:cxn ang="0">
                  <a:pos x="112" y="81"/>
                </a:cxn>
                <a:cxn ang="0">
                  <a:pos x="77" y="47"/>
                </a:cxn>
                <a:cxn ang="0">
                  <a:pos x="50" y="22"/>
                </a:cxn>
                <a:cxn ang="0">
                  <a:pos x="30" y="7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3" y="10"/>
                </a:cxn>
                <a:cxn ang="0">
                  <a:pos x="0" y="19"/>
                </a:cxn>
                <a:cxn ang="0">
                  <a:pos x="0" y="22"/>
                </a:cxn>
                <a:cxn ang="0">
                  <a:pos x="15" y="38"/>
                </a:cxn>
                <a:cxn ang="0">
                  <a:pos x="21" y="47"/>
                </a:cxn>
                <a:cxn ang="0">
                  <a:pos x="32" y="56"/>
                </a:cxn>
                <a:cxn ang="0">
                  <a:pos x="94" y="134"/>
                </a:cxn>
                <a:cxn ang="0">
                  <a:pos x="150" y="224"/>
                </a:cxn>
                <a:cxn ang="0">
                  <a:pos x="198" y="329"/>
                </a:cxn>
                <a:cxn ang="0">
                  <a:pos x="233" y="441"/>
                </a:cxn>
                <a:cxn ang="0">
                  <a:pos x="259" y="568"/>
                </a:cxn>
                <a:cxn ang="0">
                  <a:pos x="277" y="705"/>
                </a:cxn>
                <a:cxn ang="0">
                  <a:pos x="283" y="850"/>
                </a:cxn>
                <a:cxn ang="0">
                  <a:pos x="280" y="959"/>
                </a:cxn>
                <a:cxn ang="0">
                  <a:pos x="271" y="1068"/>
                </a:cxn>
                <a:cxn ang="0">
                  <a:pos x="253" y="1176"/>
                </a:cxn>
                <a:cxn ang="0">
                  <a:pos x="227" y="1282"/>
                </a:cxn>
                <a:cxn ang="0">
                  <a:pos x="192" y="1384"/>
                </a:cxn>
                <a:cxn ang="0">
                  <a:pos x="147" y="1480"/>
                </a:cxn>
                <a:cxn ang="0">
                  <a:pos x="91" y="1570"/>
                </a:cxn>
                <a:cxn ang="0">
                  <a:pos x="21" y="1654"/>
                </a:cxn>
                <a:cxn ang="0">
                  <a:pos x="12" y="1663"/>
                </a:cxn>
                <a:cxn ang="0">
                  <a:pos x="9" y="1670"/>
                </a:cxn>
                <a:cxn ang="0">
                  <a:pos x="3" y="1673"/>
                </a:cxn>
                <a:cxn ang="0">
                  <a:pos x="3" y="1676"/>
                </a:cxn>
                <a:cxn ang="0">
                  <a:pos x="0" y="1679"/>
                </a:cxn>
                <a:cxn ang="0">
                  <a:pos x="0" y="1685"/>
                </a:cxn>
                <a:cxn ang="0">
                  <a:pos x="6" y="1698"/>
                </a:cxn>
                <a:cxn ang="0">
                  <a:pos x="9" y="1701"/>
                </a:cxn>
                <a:cxn ang="0">
                  <a:pos x="18" y="1701"/>
                </a:cxn>
                <a:cxn ang="0">
                  <a:pos x="30" y="1694"/>
                </a:cxn>
                <a:cxn ang="0">
                  <a:pos x="50" y="1679"/>
                </a:cxn>
                <a:cxn ang="0">
                  <a:pos x="80" y="1654"/>
                </a:cxn>
                <a:cxn ang="0">
                  <a:pos x="115" y="1617"/>
                </a:cxn>
                <a:cxn ang="0">
                  <a:pos x="156" y="1570"/>
                </a:cxn>
                <a:cxn ang="0">
                  <a:pos x="195" y="1511"/>
                </a:cxn>
                <a:cxn ang="0">
                  <a:pos x="236" y="1446"/>
                </a:cxn>
                <a:cxn ang="0">
                  <a:pos x="274" y="1369"/>
                </a:cxn>
                <a:cxn ang="0">
                  <a:pos x="315" y="1257"/>
                </a:cxn>
                <a:cxn ang="0">
                  <a:pos x="345" y="1145"/>
                </a:cxn>
                <a:cxn ang="0">
                  <a:pos x="363" y="1040"/>
                </a:cxn>
                <a:cxn ang="0">
                  <a:pos x="371" y="940"/>
                </a:cxn>
                <a:cxn ang="0">
                  <a:pos x="374" y="850"/>
                </a:cxn>
              </a:cxnLst>
              <a:rect l="0" t="0" r="r" b="b"/>
              <a:pathLst>
                <a:path w="374" h="1701">
                  <a:moveTo>
                    <a:pt x="374" y="850"/>
                  </a:moveTo>
                  <a:lnTo>
                    <a:pt x="371" y="764"/>
                  </a:lnTo>
                  <a:lnTo>
                    <a:pt x="363" y="661"/>
                  </a:lnTo>
                  <a:lnTo>
                    <a:pt x="345" y="553"/>
                  </a:lnTo>
                  <a:lnTo>
                    <a:pt x="315" y="438"/>
                  </a:lnTo>
                  <a:lnTo>
                    <a:pt x="268" y="320"/>
                  </a:lnTo>
                  <a:lnTo>
                    <a:pt x="230" y="246"/>
                  </a:lnTo>
                  <a:lnTo>
                    <a:pt x="192" y="183"/>
                  </a:lnTo>
                  <a:lnTo>
                    <a:pt x="150" y="128"/>
                  </a:lnTo>
                  <a:lnTo>
                    <a:pt x="112" y="81"/>
                  </a:lnTo>
                  <a:lnTo>
                    <a:pt x="77" y="47"/>
                  </a:lnTo>
                  <a:lnTo>
                    <a:pt x="50" y="22"/>
                  </a:lnTo>
                  <a:lnTo>
                    <a:pt x="30" y="7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3" y="10"/>
                  </a:lnTo>
                  <a:lnTo>
                    <a:pt x="0" y="19"/>
                  </a:lnTo>
                  <a:lnTo>
                    <a:pt x="0" y="22"/>
                  </a:lnTo>
                  <a:lnTo>
                    <a:pt x="15" y="38"/>
                  </a:lnTo>
                  <a:lnTo>
                    <a:pt x="21" y="47"/>
                  </a:lnTo>
                  <a:lnTo>
                    <a:pt x="32" y="56"/>
                  </a:lnTo>
                  <a:lnTo>
                    <a:pt x="94" y="134"/>
                  </a:lnTo>
                  <a:lnTo>
                    <a:pt x="150" y="224"/>
                  </a:lnTo>
                  <a:lnTo>
                    <a:pt x="198" y="329"/>
                  </a:lnTo>
                  <a:lnTo>
                    <a:pt x="233" y="441"/>
                  </a:lnTo>
                  <a:lnTo>
                    <a:pt x="259" y="568"/>
                  </a:lnTo>
                  <a:lnTo>
                    <a:pt x="277" y="705"/>
                  </a:lnTo>
                  <a:lnTo>
                    <a:pt x="283" y="850"/>
                  </a:lnTo>
                  <a:lnTo>
                    <a:pt x="280" y="959"/>
                  </a:lnTo>
                  <a:lnTo>
                    <a:pt x="271" y="1068"/>
                  </a:lnTo>
                  <a:lnTo>
                    <a:pt x="253" y="1176"/>
                  </a:lnTo>
                  <a:lnTo>
                    <a:pt x="227" y="1282"/>
                  </a:lnTo>
                  <a:lnTo>
                    <a:pt x="192" y="1384"/>
                  </a:lnTo>
                  <a:lnTo>
                    <a:pt x="147" y="1480"/>
                  </a:lnTo>
                  <a:lnTo>
                    <a:pt x="91" y="1570"/>
                  </a:lnTo>
                  <a:lnTo>
                    <a:pt x="21" y="1654"/>
                  </a:lnTo>
                  <a:lnTo>
                    <a:pt x="12" y="1663"/>
                  </a:lnTo>
                  <a:lnTo>
                    <a:pt x="9" y="1670"/>
                  </a:lnTo>
                  <a:lnTo>
                    <a:pt x="3" y="1673"/>
                  </a:lnTo>
                  <a:lnTo>
                    <a:pt x="3" y="1676"/>
                  </a:lnTo>
                  <a:lnTo>
                    <a:pt x="0" y="1679"/>
                  </a:lnTo>
                  <a:lnTo>
                    <a:pt x="0" y="1685"/>
                  </a:lnTo>
                  <a:lnTo>
                    <a:pt x="6" y="1698"/>
                  </a:lnTo>
                  <a:lnTo>
                    <a:pt x="9" y="1701"/>
                  </a:lnTo>
                  <a:lnTo>
                    <a:pt x="18" y="1701"/>
                  </a:lnTo>
                  <a:lnTo>
                    <a:pt x="30" y="1694"/>
                  </a:lnTo>
                  <a:lnTo>
                    <a:pt x="50" y="1679"/>
                  </a:lnTo>
                  <a:lnTo>
                    <a:pt x="80" y="1654"/>
                  </a:lnTo>
                  <a:lnTo>
                    <a:pt x="115" y="1617"/>
                  </a:lnTo>
                  <a:lnTo>
                    <a:pt x="156" y="1570"/>
                  </a:lnTo>
                  <a:lnTo>
                    <a:pt x="195" y="1511"/>
                  </a:lnTo>
                  <a:lnTo>
                    <a:pt x="236" y="1446"/>
                  </a:lnTo>
                  <a:lnTo>
                    <a:pt x="274" y="1369"/>
                  </a:lnTo>
                  <a:lnTo>
                    <a:pt x="315" y="1257"/>
                  </a:lnTo>
                  <a:lnTo>
                    <a:pt x="345" y="1145"/>
                  </a:lnTo>
                  <a:lnTo>
                    <a:pt x="363" y="1040"/>
                  </a:lnTo>
                  <a:lnTo>
                    <a:pt x="371" y="940"/>
                  </a:lnTo>
                  <a:lnTo>
                    <a:pt x="374" y="85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7" name="Freeform 63"/>
            <p:cNvSpPr>
              <a:spLocks/>
            </p:cNvSpPr>
            <p:nvPr/>
          </p:nvSpPr>
          <p:spPr bwMode="auto">
            <a:xfrm>
              <a:off x="10721" y="3752"/>
              <a:ext cx="171" cy="180"/>
            </a:xfrm>
            <a:custGeom>
              <a:avLst/>
              <a:gdLst/>
              <a:ahLst/>
              <a:cxnLst>
                <a:cxn ang="0">
                  <a:pos x="171" y="90"/>
                </a:cxn>
                <a:cxn ang="0">
                  <a:pos x="165" y="55"/>
                </a:cxn>
                <a:cxn ang="0">
                  <a:pos x="147" y="24"/>
                </a:cxn>
                <a:cxn ang="0">
                  <a:pos x="118" y="6"/>
                </a:cxn>
                <a:cxn ang="0">
                  <a:pos x="85" y="0"/>
                </a:cxn>
                <a:cxn ang="0">
                  <a:pos x="53" y="6"/>
                </a:cxn>
                <a:cxn ang="0">
                  <a:pos x="26" y="24"/>
                </a:cxn>
                <a:cxn ang="0">
                  <a:pos x="9" y="55"/>
                </a:cxn>
                <a:cxn ang="0">
                  <a:pos x="0" y="90"/>
                </a:cxn>
                <a:cxn ang="0">
                  <a:pos x="6" y="124"/>
                </a:cxn>
                <a:cxn ang="0">
                  <a:pos x="26" y="152"/>
                </a:cxn>
                <a:cxn ang="0">
                  <a:pos x="53" y="173"/>
                </a:cxn>
                <a:cxn ang="0">
                  <a:pos x="85" y="180"/>
                </a:cxn>
                <a:cxn ang="0">
                  <a:pos x="118" y="173"/>
                </a:cxn>
                <a:cxn ang="0">
                  <a:pos x="147" y="152"/>
                </a:cxn>
                <a:cxn ang="0">
                  <a:pos x="165" y="124"/>
                </a:cxn>
                <a:cxn ang="0">
                  <a:pos x="171" y="90"/>
                </a:cxn>
              </a:cxnLst>
              <a:rect l="0" t="0" r="r" b="b"/>
              <a:pathLst>
                <a:path w="171" h="180">
                  <a:moveTo>
                    <a:pt x="171" y="90"/>
                  </a:moveTo>
                  <a:lnTo>
                    <a:pt x="165" y="55"/>
                  </a:lnTo>
                  <a:lnTo>
                    <a:pt x="147" y="24"/>
                  </a:lnTo>
                  <a:lnTo>
                    <a:pt x="118" y="6"/>
                  </a:lnTo>
                  <a:lnTo>
                    <a:pt x="85" y="0"/>
                  </a:lnTo>
                  <a:lnTo>
                    <a:pt x="53" y="6"/>
                  </a:lnTo>
                  <a:lnTo>
                    <a:pt x="26" y="24"/>
                  </a:lnTo>
                  <a:lnTo>
                    <a:pt x="9" y="55"/>
                  </a:lnTo>
                  <a:lnTo>
                    <a:pt x="0" y="90"/>
                  </a:lnTo>
                  <a:lnTo>
                    <a:pt x="6" y="124"/>
                  </a:lnTo>
                  <a:lnTo>
                    <a:pt x="26" y="152"/>
                  </a:lnTo>
                  <a:lnTo>
                    <a:pt x="53" y="173"/>
                  </a:lnTo>
                  <a:lnTo>
                    <a:pt x="85" y="180"/>
                  </a:lnTo>
                  <a:lnTo>
                    <a:pt x="118" y="173"/>
                  </a:lnTo>
                  <a:lnTo>
                    <a:pt x="147" y="152"/>
                  </a:lnTo>
                  <a:lnTo>
                    <a:pt x="165" y="124"/>
                  </a:lnTo>
                  <a:lnTo>
                    <a:pt x="171" y="9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58" name="Group 66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3441239" y="2868011"/>
            <a:ext cx="323850" cy="305276"/>
            <a:chOff x="2801" y="2145"/>
            <a:chExt cx="2040" cy="1923"/>
          </a:xfrm>
        </p:grpSpPr>
        <p:sp>
          <p:nvSpPr>
            <p:cNvPr id="59" name="AutoShape 65"/>
            <p:cNvSpPr>
              <a:spLocks noChangeAspect="1" noChangeArrowheads="1" noTextEdit="1"/>
            </p:cNvSpPr>
            <p:nvPr/>
          </p:nvSpPr>
          <p:spPr bwMode="auto">
            <a:xfrm>
              <a:off x="2801" y="2145"/>
              <a:ext cx="2040" cy="1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0" name="Freeform 68"/>
            <p:cNvSpPr>
              <a:spLocks noEditPoints="1"/>
            </p:cNvSpPr>
            <p:nvPr/>
          </p:nvSpPr>
          <p:spPr bwMode="auto">
            <a:xfrm>
              <a:off x="3177" y="2274"/>
              <a:ext cx="1173" cy="1570"/>
            </a:xfrm>
            <a:custGeom>
              <a:avLst/>
              <a:gdLst/>
              <a:ahLst/>
              <a:cxnLst>
                <a:cxn ang="0">
                  <a:pos x="861" y="1100"/>
                </a:cxn>
                <a:cxn ang="0">
                  <a:pos x="1058" y="868"/>
                </a:cxn>
                <a:cxn ang="0">
                  <a:pos x="1165" y="575"/>
                </a:cxn>
                <a:cxn ang="0">
                  <a:pos x="1150" y="305"/>
                </a:cxn>
                <a:cxn ang="0">
                  <a:pos x="1039" y="118"/>
                </a:cxn>
                <a:cxn ang="0">
                  <a:pos x="854" y="14"/>
                </a:cxn>
                <a:cxn ang="0">
                  <a:pos x="591" y="21"/>
                </a:cxn>
                <a:cxn ang="0">
                  <a:pos x="313" y="173"/>
                </a:cxn>
                <a:cxn ang="0">
                  <a:pos x="101" y="431"/>
                </a:cxn>
                <a:cxn ang="0">
                  <a:pos x="2" y="748"/>
                </a:cxn>
                <a:cxn ang="0">
                  <a:pos x="33" y="998"/>
                </a:cxn>
                <a:cxn ang="0">
                  <a:pos x="150" y="1168"/>
                </a:cxn>
                <a:cxn ang="0">
                  <a:pos x="329" y="1258"/>
                </a:cxn>
                <a:cxn ang="0">
                  <a:pos x="509" y="1263"/>
                </a:cxn>
                <a:cxn ang="0">
                  <a:pos x="597" y="1307"/>
                </a:cxn>
                <a:cxn ang="0">
                  <a:pos x="594" y="1362"/>
                </a:cxn>
                <a:cxn ang="0">
                  <a:pos x="601" y="1461"/>
                </a:cxn>
                <a:cxn ang="0">
                  <a:pos x="639" y="1535"/>
                </a:cxn>
                <a:cxn ang="0">
                  <a:pos x="735" y="1570"/>
                </a:cxn>
                <a:cxn ang="0">
                  <a:pos x="869" y="1515"/>
                </a:cxn>
                <a:cxn ang="0">
                  <a:pos x="958" y="1396"/>
                </a:cxn>
                <a:cxn ang="0">
                  <a:pos x="1007" y="1279"/>
                </a:cxn>
                <a:cxn ang="0">
                  <a:pos x="1017" y="1224"/>
                </a:cxn>
                <a:cxn ang="0">
                  <a:pos x="987" y="1217"/>
                </a:cxn>
                <a:cxn ang="0">
                  <a:pos x="943" y="1306"/>
                </a:cxn>
                <a:cxn ang="0">
                  <a:pos x="844" y="1387"/>
                </a:cxn>
                <a:cxn ang="0">
                  <a:pos x="743" y="1395"/>
                </a:cxn>
                <a:cxn ang="0">
                  <a:pos x="677" y="1310"/>
                </a:cxn>
                <a:cxn ang="0">
                  <a:pos x="287" y="1179"/>
                </a:cxn>
                <a:cxn ang="0">
                  <a:pos x="182" y="1045"/>
                </a:cxn>
                <a:cxn ang="0">
                  <a:pos x="149" y="859"/>
                </a:cxn>
                <a:cxn ang="0">
                  <a:pos x="173" y="665"/>
                </a:cxn>
                <a:cxn ang="0">
                  <a:pos x="255" y="421"/>
                </a:cxn>
                <a:cxn ang="0">
                  <a:pos x="413" y="195"/>
                </a:cxn>
                <a:cxn ang="0">
                  <a:pos x="608" y="68"/>
                </a:cxn>
                <a:cxn ang="0">
                  <a:pos x="788" y="50"/>
                </a:cxn>
                <a:cxn ang="0">
                  <a:pos x="931" y="131"/>
                </a:cxn>
                <a:cxn ang="0">
                  <a:pos x="1012" y="300"/>
                </a:cxn>
                <a:cxn ang="0">
                  <a:pos x="1019" y="493"/>
                </a:cxn>
                <a:cxn ang="0">
                  <a:pos x="977" y="698"/>
                </a:cxn>
                <a:cxn ang="0">
                  <a:pos x="882" y="921"/>
                </a:cxn>
                <a:cxn ang="0">
                  <a:pos x="722" y="1113"/>
                </a:cxn>
                <a:cxn ang="0">
                  <a:pos x="643" y="1109"/>
                </a:cxn>
                <a:cxn ang="0">
                  <a:pos x="608" y="1024"/>
                </a:cxn>
                <a:cxn ang="0">
                  <a:pos x="523" y="974"/>
                </a:cxn>
                <a:cxn ang="0">
                  <a:pos x="391" y="1019"/>
                </a:cxn>
                <a:cxn ang="0">
                  <a:pos x="329" y="1151"/>
                </a:cxn>
                <a:cxn ang="0">
                  <a:pos x="339" y="1207"/>
                </a:cxn>
                <a:cxn ang="0">
                  <a:pos x="409" y="1221"/>
                </a:cxn>
                <a:cxn ang="0">
                  <a:pos x="370" y="1180"/>
                </a:cxn>
                <a:cxn ang="0">
                  <a:pos x="394" y="1071"/>
                </a:cxn>
                <a:cxn ang="0">
                  <a:pos x="502" y="1011"/>
                </a:cxn>
                <a:cxn ang="0">
                  <a:pos x="585" y="1052"/>
                </a:cxn>
                <a:cxn ang="0">
                  <a:pos x="606" y="1170"/>
                </a:cxn>
                <a:cxn ang="0">
                  <a:pos x="560" y="1205"/>
                </a:cxn>
              </a:cxnLst>
              <a:rect l="0" t="0" r="r" b="b"/>
              <a:pathLst>
                <a:path w="1173" h="1570">
                  <a:moveTo>
                    <a:pt x="660" y="1221"/>
                  </a:moveTo>
                  <a:lnTo>
                    <a:pt x="702" y="1203"/>
                  </a:lnTo>
                  <a:lnTo>
                    <a:pt x="743" y="1181"/>
                  </a:lnTo>
                  <a:lnTo>
                    <a:pt x="783" y="1157"/>
                  </a:lnTo>
                  <a:lnTo>
                    <a:pt x="823" y="1130"/>
                  </a:lnTo>
                  <a:lnTo>
                    <a:pt x="861" y="1100"/>
                  </a:lnTo>
                  <a:lnTo>
                    <a:pt x="898" y="1066"/>
                  </a:lnTo>
                  <a:lnTo>
                    <a:pt x="934" y="1031"/>
                  </a:lnTo>
                  <a:lnTo>
                    <a:pt x="968" y="993"/>
                  </a:lnTo>
                  <a:lnTo>
                    <a:pt x="1000" y="954"/>
                  </a:lnTo>
                  <a:lnTo>
                    <a:pt x="1030" y="912"/>
                  </a:lnTo>
                  <a:lnTo>
                    <a:pt x="1058" y="868"/>
                  </a:lnTo>
                  <a:lnTo>
                    <a:pt x="1083" y="823"/>
                  </a:lnTo>
                  <a:lnTo>
                    <a:pt x="1106" y="775"/>
                  </a:lnTo>
                  <a:lnTo>
                    <a:pt x="1126" y="727"/>
                  </a:lnTo>
                  <a:lnTo>
                    <a:pt x="1142" y="677"/>
                  </a:lnTo>
                  <a:lnTo>
                    <a:pt x="1155" y="627"/>
                  </a:lnTo>
                  <a:lnTo>
                    <a:pt x="1165" y="575"/>
                  </a:lnTo>
                  <a:lnTo>
                    <a:pt x="1171" y="523"/>
                  </a:lnTo>
                  <a:lnTo>
                    <a:pt x="1173" y="470"/>
                  </a:lnTo>
                  <a:lnTo>
                    <a:pt x="1172" y="426"/>
                  </a:lnTo>
                  <a:lnTo>
                    <a:pt x="1167" y="384"/>
                  </a:lnTo>
                  <a:lnTo>
                    <a:pt x="1160" y="344"/>
                  </a:lnTo>
                  <a:lnTo>
                    <a:pt x="1150" y="305"/>
                  </a:lnTo>
                  <a:lnTo>
                    <a:pt x="1137" y="269"/>
                  </a:lnTo>
                  <a:lnTo>
                    <a:pt x="1123" y="235"/>
                  </a:lnTo>
                  <a:lnTo>
                    <a:pt x="1105" y="202"/>
                  </a:lnTo>
                  <a:lnTo>
                    <a:pt x="1085" y="172"/>
                  </a:lnTo>
                  <a:lnTo>
                    <a:pt x="1063" y="143"/>
                  </a:lnTo>
                  <a:lnTo>
                    <a:pt x="1039" y="118"/>
                  </a:lnTo>
                  <a:lnTo>
                    <a:pt x="1013" y="94"/>
                  </a:lnTo>
                  <a:lnTo>
                    <a:pt x="984" y="72"/>
                  </a:lnTo>
                  <a:lnTo>
                    <a:pt x="955" y="54"/>
                  </a:lnTo>
                  <a:lnTo>
                    <a:pt x="922" y="38"/>
                  </a:lnTo>
                  <a:lnTo>
                    <a:pt x="889" y="25"/>
                  </a:lnTo>
                  <a:lnTo>
                    <a:pt x="854" y="14"/>
                  </a:lnTo>
                  <a:lnTo>
                    <a:pt x="818" y="7"/>
                  </a:lnTo>
                  <a:lnTo>
                    <a:pt x="779" y="2"/>
                  </a:lnTo>
                  <a:lnTo>
                    <a:pt x="740" y="0"/>
                  </a:lnTo>
                  <a:lnTo>
                    <a:pt x="690" y="3"/>
                  </a:lnTo>
                  <a:lnTo>
                    <a:pt x="640" y="10"/>
                  </a:lnTo>
                  <a:lnTo>
                    <a:pt x="591" y="21"/>
                  </a:lnTo>
                  <a:lnTo>
                    <a:pt x="542" y="37"/>
                  </a:lnTo>
                  <a:lnTo>
                    <a:pt x="494" y="58"/>
                  </a:lnTo>
                  <a:lnTo>
                    <a:pt x="447" y="81"/>
                  </a:lnTo>
                  <a:lnTo>
                    <a:pt x="400" y="109"/>
                  </a:lnTo>
                  <a:lnTo>
                    <a:pt x="355" y="139"/>
                  </a:lnTo>
                  <a:lnTo>
                    <a:pt x="313" y="173"/>
                  </a:lnTo>
                  <a:lnTo>
                    <a:pt x="272" y="210"/>
                  </a:lnTo>
                  <a:lnTo>
                    <a:pt x="233" y="249"/>
                  </a:lnTo>
                  <a:lnTo>
                    <a:pt x="195" y="291"/>
                  </a:lnTo>
                  <a:lnTo>
                    <a:pt x="161" y="336"/>
                  </a:lnTo>
                  <a:lnTo>
                    <a:pt x="130" y="382"/>
                  </a:lnTo>
                  <a:lnTo>
                    <a:pt x="101" y="431"/>
                  </a:lnTo>
                  <a:lnTo>
                    <a:pt x="75" y="481"/>
                  </a:lnTo>
                  <a:lnTo>
                    <a:pt x="53" y="532"/>
                  </a:lnTo>
                  <a:lnTo>
                    <a:pt x="34" y="585"/>
                  </a:lnTo>
                  <a:lnTo>
                    <a:pt x="19" y="639"/>
                  </a:lnTo>
                  <a:lnTo>
                    <a:pt x="9" y="693"/>
                  </a:lnTo>
                  <a:lnTo>
                    <a:pt x="2" y="748"/>
                  </a:lnTo>
                  <a:lnTo>
                    <a:pt x="0" y="803"/>
                  </a:lnTo>
                  <a:lnTo>
                    <a:pt x="1" y="846"/>
                  </a:lnTo>
                  <a:lnTo>
                    <a:pt x="5" y="887"/>
                  </a:lnTo>
                  <a:lnTo>
                    <a:pt x="12" y="926"/>
                  </a:lnTo>
                  <a:lnTo>
                    <a:pt x="21" y="963"/>
                  </a:lnTo>
                  <a:lnTo>
                    <a:pt x="33" y="998"/>
                  </a:lnTo>
                  <a:lnTo>
                    <a:pt x="47" y="1031"/>
                  </a:lnTo>
                  <a:lnTo>
                    <a:pt x="64" y="1063"/>
                  </a:lnTo>
                  <a:lnTo>
                    <a:pt x="82" y="1093"/>
                  </a:lnTo>
                  <a:lnTo>
                    <a:pt x="103" y="1120"/>
                  </a:lnTo>
                  <a:lnTo>
                    <a:pt x="125" y="1145"/>
                  </a:lnTo>
                  <a:lnTo>
                    <a:pt x="150" y="1168"/>
                  </a:lnTo>
                  <a:lnTo>
                    <a:pt x="176" y="1189"/>
                  </a:lnTo>
                  <a:lnTo>
                    <a:pt x="204" y="1207"/>
                  </a:lnTo>
                  <a:lnTo>
                    <a:pt x="233" y="1223"/>
                  </a:lnTo>
                  <a:lnTo>
                    <a:pt x="264" y="1237"/>
                  </a:lnTo>
                  <a:lnTo>
                    <a:pt x="295" y="1249"/>
                  </a:lnTo>
                  <a:lnTo>
                    <a:pt x="329" y="1258"/>
                  </a:lnTo>
                  <a:lnTo>
                    <a:pt x="363" y="1264"/>
                  </a:lnTo>
                  <a:lnTo>
                    <a:pt x="398" y="1268"/>
                  </a:lnTo>
                  <a:lnTo>
                    <a:pt x="435" y="1269"/>
                  </a:lnTo>
                  <a:lnTo>
                    <a:pt x="457" y="1268"/>
                  </a:lnTo>
                  <a:lnTo>
                    <a:pt x="482" y="1266"/>
                  </a:lnTo>
                  <a:lnTo>
                    <a:pt x="509" y="1263"/>
                  </a:lnTo>
                  <a:lnTo>
                    <a:pt x="538" y="1258"/>
                  </a:lnTo>
                  <a:lnTo>
                    <a:pt x="569" y="1252"/>
                  </a:lnTo>
                  <a:lnTo>
                    <a:pt x="601" y="1243"/>
                  </a:lnTo>
                  <a:lnTo>
                    <a:pt x="600" y="1268"/>
                  </a:lnTo>
                  <a:lnTo>
                    <a:pt x="598" y="1289"/>
                  </a:lnTo>
                  <a:lnTo>
                    <a:pt x="597" y="1307"/>
                  </a:lnTo>
                  <a:lnTo>
                    <a:pt x="596" y="1321"/>
                  </a:lnTo>
                  <a:lnTo>
                    <a:pt x="595" y="1333"/>
                  </a:lnTo>
                  <a:lnTo>
                    <a:pt x="595" y="1342"/>
                  </a:lnTo>
                  <a:lnTo>
                    <a:pt x="595" y="1350"/>
                  </a:lnTo>
                  <a:lnTo>
                    <a:pt x="595" y="1356"/>
                  </a:lnTo>
                  <a:lnTo>
                    <a:pt x="594" y="1362"/>
                  </a:lnTo>
                  <a:lnTo>
                    <a:pt x="594" y="1398"/>
                  </a:lnTo>
                  <a:lnTo>
                    <a:pt x="595" y="1409"/>
                  </a:lnTo>
                  <a:lnTo>
                    <a:pt x="595" y="1421"/>
                  </a:lnTo>
                  <a:lnTo>
                    <a:pt x="596" y="1434"/>
                  </a:lnTo>
                  <a:lnTo>
                    <a:pt x="598" y="1447"/>
                  </a:lnTo>
                  <a:lnTo>
                    <a:pt x="601" y="1461"/>
                  </a:lnTo>
                  <a:lnTo>
                    <a:pt x="605" y="1475"/>
                  </a:lnTo>
                  <a:lnTo>
                    <a:pt x="609" y="1487"/>
                  </a:lnTo>
                  <a:lnTo>
                    <a:pt x="614" y="1501"/>
                  </a:lnTo>
                  <a:lnTo>
                    <a:pt x="621" y="1513"/>
                  </a:lnTo>
                  <a:lnTo>
                    <a:pt x="629" y="1524"/>
                  </a:lnTo>
                  <a:lnTo>
                    <a:pt x="639" y="1535"/>
                  </a:lnTo>
                  <a:lnTo>
                    <a:pt x="650" y="1545"/>
                  </a:lnTo>
                  <a:lnTo>
                    <a:pt x="663" y="1553"/>
                  </a:lnTo>
                  <a:lnTo>
                    <a:pt x="678" y="1560"/>
                  </a:lnTo>
                  <a:lnTo>
                    <a:pt x="695" y="1565"/>
                  </a:lnTo>
                  <a:lnTo>
                    <a:pt x="714" y="1568"/>
                  </a:lnTo>
                  <a:lnTo>
                    <a:pt x="735" y="1570"/>
                  </a:lnTo>
                  <a:lnTo>
                    <a:pt x="761" y="1568"/>
                  </a:lnTo>
                  <a:lnTo>
                    <a:pt x="785" y="1563"/>
                  </a:lnTo>
                  <a:lnTo>
                    <a:pt x="808" y="1554"/>
                  </a:lnTo>
                  <a:lnTo>
                    <a:pt x="830" y="1544"/>
                  </a:lnTo>
                  <a:lnTo>
                    <a:pt x="850" y="1531"/>
                  </a:lnTo>
                  <a:lnTo>
                    <a:pt x="869" y="1515"/>
                  </a:lnTo>
                  <a:lnTo>
                    <a:pt x="887" y="1498"/>
                  </a:lnTo>
                  <a:lnTo>
                    <a:pt x="904" y="1480"/>
                  </a:lnTo>
                  <a:lnTo>
                    <a:pt x="919" y="1460"/>
                  </a:lnTo>
                  <a:lnTo>
                    <a:pt x="934" y="1439"/>
                  </a:lnTo>
                  <a:lnTo>
                    <a:pt x="947" y="1418"/>
                  </a:lnTo>
                  <a:lnTo>
                    <a:pt x="958" y="1396"/>
                  </a:lnTo>
                  <a:lnTo>
                    <a:pt x="969" y="1375"/>
                  </a:lnTo>
                  <a:lnTo>
                    <a:pt x="979" y="1354"/>
                  </a:lnTo>
                  <a:lnTo>
                    <a:pt x="987" y="1334"/>
                  </a:lnTo>
                  <a:lnTo>
                    <a:pt x="995" y="1314"/>
                  </a:lnTo>
                  <a:lnTo>
                    <a:pt x="1001" y="1296"/>
                  </a:lnTo>
                  <a:lnTo>
                    <a:pt x="1007" y="1279"/>
                  </a:lnTo>
                  <a:lnTo>
                    <a:pt x="1011" y="1265"/>
                  </a:lnTo>
                  <a:lnTo>
                    <a:pt x="1014" y="1252"/>
                  </a:lnTo>
                  <a:lnTo>
                    <a:pt x="1017" y="1242"/>
                  </a:lnTo>
                  <a:lnTo>
                    <a:pt x="1018" y="1235"/>
                  </a:lnTo>
                  <a:lnTo>
                    <a:pt x="1018" y="1231"/>
                  </a:lnTo>
                  <a:lnTo>
                    <a:pt x="1017" y="1224"/>
                  </a:lnTo>
                  <a:lnTo>
                    <a:pt x="1014" y="1219"/>
                  </a:lnTo>
                  <a:lnTo>
                    <a:pt x="1009" y="1216"/>
                  </a:lnTo>
                  <a:lnTo>
                    <a:pt x="1004" y="1214"/>
                  </a:lnTo>
                  <a:lnTo>
                    <a:pt x="1000" y="1214"/>
                  </a:lnTo>
                  <a:lnTo>
                    <a:pt x="993" y="1214"/>
                  </a:lnTo>
                  <a:lnTo>
                    <a:pt x="987" y="1217"/>
                  </a:lnTo>
                  <a:lnTo>
                    <a:pt x="984" y="1221"/>
                  </a:lnTo>
                  <a:lnTo>
                    <a:pt x="981" y="1226"/>
                  </a:lnTo>
                  <a:lnTo>
                    <a:pt x="979" y="1233"/>
                  </a:lnTo>
                  <a:lnTo>
                    <a:pt x="969" y="1260"/>
                  </a:lnTo>
                  <a:lnTo>
                    <a:pt x="957" y="1284"/>
                  </a:lnTo>
                  <a:lnTo>
                    <a:pt x="943" y="1306"/>
                  </a:lnTo>
                  <a:lnTo>
                    <a:pt x="928" y="1325"/>
                  </a:lnTo>
                  <a:lnTo>
                    <a:pt x="913" y="1342"/>
                  </a:lnTo>
                  <a:lnTo>
                    <a:pt x="896" y="1356"/>
                  </a:lnTo>
                  <a:lnTo>
                    <a:pt x="878" y="1368"/>
                  </a:lnTo>
                  <a:lnTo>
                    <a:pt x="861" y="1379"/>
                  </a:lnTo>
                  <a:lnTo>
                    <a:pt x="844" y="1387"/>
                  </a:lnTo>
                  <a:lnTo>
                    <a:pt x="827" y="1393"/>
                  </a:lnTo>
                  <a:lnTo>
                    <a:pt x="811" y="1397"/>
                  </a:lnTo>
                  <a:lnTo>
                    <a:pt x="795" y="1400"/>
                  </a:lnTo>
                  <a:lnTo>
                    <a:pt x="781" y="1400"/>
                  </a:lnTo>
                  <a:lnTo>
                    <a:pt x="761" y="1399"/>
                  </a:lnTo>
                  <a:lnTo>
                    <a:pt x="743" y="1395"/>
                  </a:lnTo>
                  <a:lnTo>
                    <a:pt x="728" y="1389"/>
                  </a:lnTo>
                  <a:lnTo>
                    <a:pt x="714" y="1380"/>
                  </a:lnTo>
                  <a:lnTo>
                    <a:pt x="703" y="1367"/>
                  </a:lnTo>
                  <a:lnTo>
                    <a:pt x="693" y="1352"/>
                  </a:lnTo>
                  <a:lnTo>
                    <a:pt x="684" y="1333"/>
                  </a:lnTo>
                  <a:lnTo>
                    <a:pt x="677" y="1310"/>
                  </a:lnTo>
                  <a:lnTo>
                    <a:pt x="671" y="1284"/>
                  </a:lnTo>
                  <a:lnTo>
                    <a:pt x="665" y="1254"/>
                  </a:lnTo>
                  <a:lnTo>
                    <a:pt x="660" y="1221"/>
                  </a:lnTo>
                  <a:close/>
                  <a:moveTo>
                    <a:pt x="339" y="1207"/>
                  </a:moveTo>
                  <a:lnTo>
                    <a:pt x="312" y="1194"/>
                  </a:lnTo>
                  <a:lnTo>
                    <a:pt x="287" y="1179"/>
                  </a:lnTo>
                  <a:lnTo>
                    <a:pt x="264" y="1161"/>
                  </a:lnTo>
                  <a:lnTo>
                    <a:pt x="244" y="1142"/>
                  </a:lnTo>
                  <a:lnTo>
                    <a:pt x="225" y="1120"/>
                  </a:lnTo>
                  <a:lnTo>
                    <a:pt x="209" y="1096"/>
                  </a:lnTo>
                  <a:lnTo>
                    <a:pt x="195" y="1072"/>
                  </a:lnTo>
                  <a:lnTo>
                    <a:pt x="182" y="1045"/>
                  </a:lnTo>
                  <a:lnTo>
                    <a:pt x="172" y="1017"/>
                  </a:lnTo>
                  <a:lnTo>
                    <a:pt x="164" y="987"/>
                  </a:lnTo>
                  <a:lnTo>
                    <a:pt x="157" y="956"/>
                  </a:lnTo>
                  <a:lnTo>
                    <a:pt x="153" y="925"/>
                  </a:lnTo>
                  <a:lnTo>
                    <a:pt x="150" y="893"/>
                  </a:lnTo>
                  <a:lnTo>
                    <a:pt x="149" y="859"/>
                  </a:lnTo>
                  <a:lnTo>
                    <a:pt x="150" y="833"/>
                  </a:lnTo>
                  <a:lnTo>
                    <a:pt x="151" y="805"/>
                  </a:lnTo>
                  <a:lnTo>
                    <a:pt x="155" y="773"/>
                  </a:lnTo>
                  <a:lnTo>
                    <a:pt x="160" y="739"/>
                  </a:lnTo>
                  <a:lnTo>
                    <a:pt x="165" y="703"/>
                  </a:lnTo>
                  <a:lnTo>
                    <a:pt x="173" y="665"/>
                  </a:lnTo>
                  <a:lnTo>
                    <a:pt x="182" y="626"/>
                  </a:lnTo>
                  <a:lnTo>
                    <a:pt x="193" y="586"/>
                  </a:lnTo>
                  <a:lnTo>
                    <a:pt x="205" y="545"/>
                  </a:lnTo>
                  <a:lnTo>
                    <a:pt x="220" y="504"/>
                  </a:lnTo>
                  <a:lnTo>
                    <a:pt x="236" y="462"/>
                  </a:lnTo>
                  <a:lnTo>
                    <a:pt x="255" y="421"/>
                  </a:lnTo>
                  <a:lnTo>
                    <a:pt x="275" y="381"/>
                  </a:lnTo>
                  <a:lnTo>
                    <a:pt x="298" y="341"/>
                  </a:lnTo>
                  <a:lnTo>
                    <a:pt x="323" y="302"/>
                  </a:lnTo>
                  <a:lnTo>
                    <a:pt x="352" y="263"/>
                  </a:lnTo>
                  <a:lnTo>
                    <a:pt x="382" y="227"/>
                  </a:lnTo>
                  <a:lnTo>
                    <a:pt x="413" y="195"/>
                  </a:lnTo>
                  <a:lnTo>
                    <a:pt x="445" y="165"/>
                  </a:lnTo>
                  <a:lnTo>
                    <a:pt x="477" y="139"/>
                  </a:lnTo>
                  <a:lnTo>
                    <a:pt x="510" y="117"/>
                  </a:lnTo>
                  <a:lnTo>
                    <a:pt x="543" y="97"/>
                  </a:lnTo>
                  <a:lnTo>
                    <a:pt x="575" y="81"/>
                  </a:lnTo>
                  <a:lnTo>
                    <a:pt x="608" y="68"/>
                  </a:lnTo>
                  <a:lnTo>
                    <a:pt x="639" y="57"/>
                  </a:lnTo>
                  <a:lnTo>
                    <a:pt x="670" y="50"/>
                  </a:lnTo>
                  <a:lnTo>
                    <a:pt x="701" y="46"/>
                  </a:lnTo>
                  <a:lnTo>
                    <a:pt x="730" y="44"/>
                  </a:lnTo>
                  <a:lnTo>
                    <a:pt x="759" y="46"/>
                  </a:lnTo>
                  <a:lnTo>
                    <a:pt x="788" y="50"/>
                  </a:lnTo>
                  <a:lnTo>
                    <a:pt x="815" y="57"/>
                  </a:lnTo>
                  <a:lnTo>
                    <a:pt x="841" y="67"/>
                  </a:lnTo>
                  <a:lnTo>
                    <a:pt x="866" y="79"/>
                  </a:lnTo>
                  <a:lnTo>
                    <a:pt x="889" y="93"/>
                  </a:lnTo>
                  <a:lnTo>
                    <a:pt x="911" y="111"/>
                  </a:lnTo>
                  <a:lnTo>
                    <a:pt x="931" y="131"/>
                  </a:lnTo>
                  <a:lnTo>
                    <a:pt x="950" y="153"/>
                  </a:lnTo>
                  <a:lnTo>
                    <a:pt x="966" y="178"/>
                  </a:lnTo>
                  <a:lnTo>
                    <a:pt x="981" y="205"/>
                  </a:lnTo>
                  <a:lnTo>
                    <a:pt x="994" y="234"/>
                  </a:lnTo>
                  <a:lnTo>
                    <a:pt x="1004" y="266"/>
                  </a:lnTo>
                  <a:lnTo>
                    <a:pt x="1012" y="300"/>
                  </a:lnTo>
                  <a:lnTo>
                    <a:pt x="1018" y="336"/>
                  </a:lnTo>
                  <a:lnTo>
                    <a:pt x="1022" y="374"/>
                  </a:lnTo>
                  <a:lnTo>
                    <a:pt x="1023" y="414"/>
                  </a:lnTo>
                  <a:lnTo>
                    <a:pt x="1023" y="439"/>
                  </a:lnTo>
                  <a:lnTo>
                    <a:pt x="1022" y="465"/>
                  </a:lnTo>
                  <a:lnTo>
                    <a:pt x="1019" y="493"/>
                  </a:lnTo>
                  <a:lnTo>
                    <a:pt x="1015" y="524"/>
                  </a:lnTo>
                  <a:lnTo>
                    <a:pt x="1010" y="556"/>
                  </a:lnTo>
                  <a:lnTo>
                    <a:pt x="1004" y="590"/>
                  </a:lnTo>
                  <a:lnTo>
                    <a:pt x="996" y="625"/>
                  </a:lnTo>
                  <a:lnTo>
                    <a:pt x="987" y="661"/>
                  </a:lnTo>
                  <a:lnTo>
                    <a:pt x="977" y="698"/>
                  </a:lnTo>
                  <a:lnTo>
                    <a:pt x="965" y="735"/>
                  </a:lnTo>
                  <a:lnTo>
                    <a:pt x="952" y="773"/>
                  </a:lnTo>
                  <a:lnTo>
                    <a:pt x="937" y="810"/>
                  </a:lnTo>
                  <a:lnTo>
                    <a:pt x="921" y="848"/>
                  </a:lnTo>
                  <a:lnTo>
                    <a:pt x="902" y="885"/>
                  </a:lnTo>
                  <a:lnTo>
                    <a:pt x="882" y="921"/>
                  </a:lnTo>
                  <a:lnTo>
                    <a:pt x="860" y="957"/>
                  </a:lnTo>
                  <a:lnTo>
                    <a:pt x="836" y="991"/>
                  </a:lnTo>
                  <a:lnTo>
                    <a:pt x="811" y="1024"/>
                  </a:lnTo>
                  <a:lnTo>
                    <a:pt x="783" y="1056"/>
                  </a:lnTo>
                  <a:lnTo>
                    <a:pt x="753" y="1086"/>
                  </a:lnTo>
                  <a:lnTo>
                    <a:pt x="722" y="1113"/>
                  </a:lnTo>
                  <a:lnTo>
                    <a:pt x="688" y="1138"/>
                  </a:lnTo>
                  <a:lnTo>
                    <a:pt x="652" y="1161"/>
                  </a:lnTo>
                  <a:lnTo>
                    <a:pt x="650" y="1149"/>
                  </a:lnTo>
                  <a:lnTo>
                    <a:pt x="648" y="1137"/>
                  </a:lnTo>
                  <a:lnTo>
                    <a:pt x="646" y="1123"/>
                  </a:lnTo>
                  <a:lnTo>
                    <a:pt x="643" y="1109"/>
                  </a:lnTo>
                  <a:lnTo>
                    <a:pt x="640" y="1094"/>
                  </a:lnTo>
                  <a:lnTo>
                    <a:pt x="636" y="1080"/>
                  </a:lnTo>
                  <a:lnTo>
                    <a:pt x="630" y="1065"/>
                  </a:lnTo>
                  <a:lnTo>
                    <a:pt x="624" y="1051"/>
                  </a:lnTo>
                  <a:lnTo>
                    <a:pt x="616" y="1037"/>
                  </a:lnTo>
                  <a:lnTo>
                    <a:pt x="608" y="1024"/>
                  </a:lnTo>
                  <a:lnTo>
                    <a:pt x="598" y="1012"/>
                  </a:lnTo>
                  <a:lnTo>
                    <a:pt x="587" y="1001"/>
                  </a:lnTo>
                  <a:lnTo>
                    <a:pt x="574" y="991"/>
                  </a:lnTo>
                  <a:lnTo>
                    <a:pt x="559" y="984"/>
                  </a:lnTo>
                  <a:lnTo>
                    <a:pt x="542" y="977"/>
                  </a:lnTo>
                  <a:lnTo>
                    <a:pt x="523" y="974"/>
                  </a:lnTo>
                  <a:lnTo>
                    <a:pt x="502" y="973"/>
                  </a:lnTo>
                  <a:lnTo>
                    <a:pt x="478" y="975"/>
                  </a:lnTo>
                  <a:lnTo>
                    <a:pt x="455" y="981"/>
                  </a:lnTo>
                  <a:lnTo>
                    <a:pt x="432" y="991"/>
                  </a:lnTo>
                  <a:lnTo>
                    <a:pt x="411" y="1003"/>
                  </a:lnTo>
                  <a:lnTo>
                    <a:pt x="391" y="1019"/>
                  </a:lnTo>
                  <a:lnTo>
                    <a:pt x="373" y="1037"/>
                  </a:lnTo>
                  <a:lnTo>
                    <a:pt x="358" y="1057"/>
                  </a:lnTo>
                  <a:lnTo>
                    <a:pt x="346" y="1079"/>
                  </a:lnTo>
                  <a:lnTo>
                    <a:pt x="337" y="1102"/>
                  </a:lnTo>
                  <a:lnTo>
                    <a:pt x="331" y="1126"/>
                  </a:lnTo>
                  <a:lnTo>
                    <a:pt x="329" y="1151"/>
                  </a:lnTo>
                  <a:lnTo>
                    <a:pt x="330" y="1166"/>
                  </a:lnTo>
                  <a:lnTo>
                    <a:pt x="332" y="1180"/>
                  </a:lnTo>
                  <a:lnTo>
                    <a:pt x="334" y="1191"/>
                  </a:lnTo>
                  <a:lnTo>
                    <a:pt x="337" y="1199"/>
                  </a:lnTo>
                  <a:lnTo>
                    <a:pt x="339" y="1204"/>
                  </a:lnTo>
                  <a:lnTo>
                    <a:pt x="339" y="1207"/>
                  </a:lnTo>
                  <a:close/>
                  <a:moveTo>
                    <a:pt x="445" y="1226"/>
                  </a:moveTo>
                  <a:lnTo>
                    <a:pt x="438" y="1226"/>
                  </a:lnTo>
                  <a:lnTo>
                    <a:pt x="432" y="1225"/>
                  </a:lnTo>
                  <a:lnTo>
                    <a:pt x="424" y="1224"/>
                  </a:lnTo>
                  <a:lnTo>
                    <a:pt x="417" y="1223"/>
                  </a:lnTo>
                  <a:lnTo>
                    <a:pt x="409" y="1221"/>
                  </a:lnTo>
                  <a:lnTo>
                    <a:pt x="401" y="1218"/>
                  </a:lnTo>
                  <a:lnTo>
                    <a:pt x="393" y="1214"/>
                  </a:lnTo>
                  <a:lnTo>
                    <a:pt x="386" y="1208"/>
                  </a:lnTo>
                  <a:lnTo>
                    <a:pt x="380" y="1201"/>
                  </a:lnTo>
                  <a:lnTo>
                    <a:pt x="374" y="1191"/>
                  </a:lnTo>
                  <a:lnTo>
                    <a:pt x="370" y="1180"/>
                  </a:lnTo>
                  <a:lnTo>
                    <a:pt x="368" y="1166"/>
                  </a:lnTo>
                  <a:lnTo>
                    <a:pt x="367" y="1151"/>
                  </a:lnTo>
                  <a:lnTo>
                    <a:pt x="368" y="1130"/>
                  </a:lnTo>
                  <a:lnTo>
                    <a:pt x="374" y="1109"/>
                  </a:lnTo>
                  <a:lnTo>
                    <a:pt x="383" y="1089"/>
                  </a:lnTo>
                  <a:lnTo>
                    <a:pt x="394" y="1071"/>
                  </a:lnTo>
                  <a:lnTo>
                    <a:pt x="407" y="1054"/>
                  </a:lnTo>
                  <a:lnTo>
                    <a:pt x="424" y="1040"/>
                  </a:lnTo>
                  <a:lnTo>
                    <a:pt x="442" y="1028"/>
                  </a:lnTo>
                  <a:lnTo>
                    <a:pt x="461" y="1019"/>
                  </a:lnTo>
                  <a:lnTo>
                    <a:pt x="481" y="1013"/>
                  </a:lnTo>
                  <a:lnTo>
                    <a:pt x="502" y="1011"/>
                  </a:lnTo>
                  <a:lnTo>
                    <a:pt x="521" y="1012"/>
                  </a:lnTo>
                  <a:lnTo>
                    <a:pt x="538" y="1016"/>
                  </a:lnTo>
                  <a:lnTo>
                    <a:pt x="552" y="1021"/>
                  </a:lnTo>
                  <a:lnTo>
                    <a:pt x="565" y="1029"/>
                  </a:lnTo>
                  <a:lnTo>
                    <a:pt x="576" y="1039"/>
                  </a:lnTo>
                  <a:lnTo>
                    <a:pt x="585" y="1052"/>
                  </a:lnTo>
                  <a:lnTo>
                    <a:pt x="593" y="1068"/>
                  </a:lnTo>
                  <a:lnTo>
                    <a:pt x="598" y="1086"/>
                  </a:lnTo>
                  <a:lnTo>
                    <a:pt x="603" y="1107"/>
                  </a:lnTo>
                  <a:lnTo>
                    <a:pt x="605" y="1132"/>
                  </a:lnTo>
                  <a:lnTo>
                    <a:pt x="606" y="1159"/>
                  </a:lnTo>
                  <a:lnTo>
                    <a:pt x="606" y="1170"/>
                  </a:lnTo>
                  <a:lnTo>
                    <a:pt x="605" y="1179"/>
                  </a:lnTo>
                  <a:lnTo>
                    <a:pt x="603" y="1184"/>
                  </a:lnTo>
                  <a:lnTo>
                    <a:pt x="600" y="1188"/>
                  </a:lnTo>
                  <a:lnTo>
                    <a:pt x="595" y="1191"/>
                  </a:lnTo>
                  <a:lnTo>
                    <a:pt x="587" y="1194"/>
                  </a:lnTo>
                  <a:lnTo>
                    <a:pt x="560" y="1205"/>
                  </a:lnTo>
                  <a:lnTo>
                    <a:pt x="531" y="1214"/>
                  </a:lnTo>
                  <a:lnTo>
                    <a:pt x="503" y="1220"/>
                  </a:lnTo>
                  <a:lnTo>
                    <a:pt x="474" y="1224"/>
                  </a:lnTo>
                  <a:lnTo>
                    <a:pt x="445" y="1226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61" name="Group 66"/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2695004" y="4801914"/>
            <a:ext cx="323850" cy="305276"/>
            <a:chOff x="2801" y="2145"/>
            <a:chExt cx="2040" cy="1923"/>
          </a:xfrm>
        </p:grpSpPr>
        <p:sp>
          <p:nvSpPr>
            <p:cNvPr id="62" name="AutoShape 65"/>
            <p:cNvSpPr>
              <a:spLocks noChangeAspect="1" noChangeArrowheads="1" noTextEdit="1"/>
            </p:cNvSpPr>
            <p:nvPr/>
          </p:nvSpPr>
          <p:spPr bwMode="auto">
            <a:xfrm>
              <a:off x="2801" y="2145"/>
              <a:ext cx="2040" cy="1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3" name="Freeform 68"/>
            <p:cNvSpPr>
              <a:spLocks noEditPoints="1"/>
            </p:cNvSpPr>
            <p:nvPr/>
          </p:nvSpPr>
          <p:spPr bwMode="auto">
            <a:xfrm>
              <a:off x="3177" y="2274"/>
              <a:ext cx="1173" cy="1570"/>
            </a:xfrm>
            <a:custGeom>
              <a:avLst/>
              <a:gdLst/>
              <a:ahLst/>
              <a:cxnLst>
                <a:cxn ang="0">
                  <a:pos x="861" y="1100"/>
                </a:cxn>
                <a:cxn ang="0">
                  <a:pos x="1058" y="868"/>
                </a:cxn>
                <a:cxn ang="0">
                  <a:pos x="1165" y="575"/>
                </a:cxn>
                <a:cxn ang="0">
                  <a:pos x="1150" y="305"/>
                </a:cxn>
                <a:cxn ang="0">
                  <a:pos x="1039" y="118"/>
                </a:cxn>
                <a:cxn ang="0">
                  <a:pos x="854" y="14"/>
                </a:cxn>
                <a:cxn ang="0">
                  <a:pos x="591" y="21"/>
                </a:cxn>
                <a:cxn ang="0">
                  <a:pos x="313" y="173"/>
                </a:cxn>
                <a:cxn ang="0">
                  <a:pos x="101" y="431"/>
                </a:cxn>
                <a:cxn ang="0">
                  <a:pos x="2" y="748"/>
                </a:cxn>
                <a:cxn ang="0">
                  <a:pos x="33" y="998"/>
                </a:cxn>
                <a:cxn ang="0">
                  <a:pos x="150" y="1168"/>
                </a:cxn>
                <a:cxn ang="0">
                  <a:pos x="329" y="1258"/>
                </a:cxn>
                <a:cxn ang="0">
                  <a:pos x="509" y="1263"/>
                </a:cxn>
                <a:cxn ang="0">
                  <a:pos x="597" y="1307"/>
                </a:cxn>
                <a:cxn ang="0">
                  <a:pos x="594" y="1362"/>
                </a:cxn>
                <a:cxn ang="0">
                  <a:pos x="601" y="1461"/>
                </a:cxn>
                <a:cxn ang="0">
                  <a:pos x="639" y="1535"/>
                </a:cxn>
                <a:cxn ang="0">
                  <a:pos x="735" y="1570"/>
                </a:cxn>
                <a:cxn ang="0">
                  <a:pos x="869" y="1515"/>
                </a:cxn>
                <a:cxn ang="0">
                  <a:pos x="958" y="1396"/>
                </a:cxn>
                <a:cxn ang="0">
                  <a:pos x="1007" y="1279"/>
                </a:cxn>
                <a:cxn ang="0">
                  <a:pos x="1017" y="1224"/>
                </a:cxn>
                <a:cxn ang="0">
                  <a:pos x="987" y="1217"/>
                </a:cxn>
                <a:cxn ang="0">
                  <a:pos x="943" y="1306"/>
                </a:cxn>
                <a:cxn ang="0">
                  <a:pos x="844" y="1387"/>
                </a:cxn>
                <a:cxn ang="0">
                  <a:pos x="743" y="1395"/>
                </a:cxn>
                <a:cxn ang="0">
                  <a:pos x="677" y="1310"/>
                </a:cxn>
                <a:cxn ang="0">
                  <a:pos x="287" y="1179"/>
                </a:cxn>
                <a:cxn ang="0">
                  <a:pos x="182" y="1045"/>
                </a:cxn>
                <a:cxn ang="0">
                  <a:pos x="149" y="859"/>
                </a:cxn>
                <a:cxn ang="0">
                  <a:pos x="173" y="665"/>
                </a:cxn>
                <a:cxn ang="0">
                  <a:pos x="255" y="421"/>
                </a:cxn>
                <a:cxn ang="0">
                  <a:pos x="413" y="195"/>
                </a:cxn>
                <a:cxn ang="0">
                  <a:pos x="608" y="68"/>
                </a:cxn>
                <a:cxn ang="0">
                  <a:pos x="788" y="50"/>
                </a:cxn>
                <a:cxn ang="0">
                  <a:pos x="931" y="131"/>
                </a:cxn>
                <a:cxn ang="0">
                  <a:pos x="1012" y="300"/>
                </a:cxn>
                <a:cxn ang="0">
                  <a:pos x="1019" y="493"/>
                </a:cxn>
                <a:cxn ang="0">
                  <a:pos x="977" y="698"/>
                </a:cxn>
                <a:cxn ang="0">
                  <a:pos x="882" y="921"/>
                </a:cxn>
                <a:cxn ang="0">
                  <a:pos x="722" y="1113"/>
                </a:cxn>
                <a:cxn ang="0">
                  <a:pos x="643" y="1109"/>
                </a:cxn>
                <a:cxn ang="0">
                  <a:pos x="608" y="1024"/>
                </a:cxn>
                <a:cxn ang="0">
                  <a:pos x="523" y="974"/>
                </a:cxn>
                <a:cxn ang="0">
                  <a:pos x="391" y="1019"/>
                </a:cxn>
                <a:cxn ang="0">
                  <a:pos x="329" y="1151"/>
                </a:cxn>
                <a:cxn ang="0">
                  <a:pos x="339" y="1207"/>
                </a:cxn>
                <a:cxn ang="0">
                  <a:pos x="409" y="1221"/>
                </a:cxn>
                <a:cxn ang="0">
                  <a:pos x="370" y="1180"/>
                </a:cxn>
                <a:cxn ang="0">
                  <a:pos x="394" y="1071"/>
                </a:cxn>
                <a:cxn ang="0">
                  <a:pos x="502" y="1011"/>
                </a:cxn>
                <a:cxn ang="0">
                  <a:pos x="585" y="1052"/>
                </a:cxn>
                <a:cxn ang="0">
                  <a:pos x="606" y="1170"/>
                </a:cxn>
                <a:cxn ang="0">
                  <a:pos x="560" y="1205"/>
                </a:cxn>
              </a:cxnLst>
              <a:rect l="0" t="0" r="r" b="b"/>
              <a:pathLst>
                <a:path w="1173" h="1570">
                  <a:moveTo>
                    <a:pt x="660" y="1221"/>
                  </a:moveTo>
                  <a:lnTo>
                    <a:pt x="702" y="1203"/>
                  </a:lnTo>
                  <a:lnTo>
                    <a:pt x="743" y="1181"/>
                  </a:lnTo>
                  <a:lnTo>
                    <a:pt x="783" y="1157"/>
                  </a:lnTo>
                  <a:lnTo>
                    <a:pt x="823" y="1130"/>
                  </a:lnTo>
                  <a:lnTo>
                    <a:pt x="861" y="1100"/>
                  </a:lnTo>
                  <a:lnTo>
                    <a:pt x="898" y="1066"/>
                  </a:lnTo>
                  <a:lnTo>
                    <a:pt x="934" y="1031"/>
                  </a:lnTo>
                  <a:lnTo>
                    <a:pt x="968" y="993"/>
                  </a:lnTo>
                  <a:lnTo>
                    <a:pt x="1000" y="954"/>
                  </a:lnTo>
                  <a:lnTo>
                    <a:pt x="1030" y="912"/>
                  </a:lnTo>
                  <a:lnTo>
                    <a:pt x="1058" y="868"/>
                  </a:lnTo>
                  <a:lnTo>
                    <a:pt x="1083" y="823"/>
                  </a:lnTo>
                  <a:lnTo>
                    <a:pt x="1106" y="775"/>
                  </a:lnTo>
                  <a:lnTo>
                    <a:pt x="1126" y="727"/>
                  </a:lnTo>
                  <a:lnTo>
                    <a:pt x="1142" y="677"/>
                  </a:lnTo>
                  <a:lnTo>
                    <a:pt x="1155" y="627"/>
                  </a:lnTo>
                  <a:lnTo>
                    <a:pt x="1165" y="575"/>
                  </a:lnTo>
                  <a:lnTo>
                    <a:pt x="1171" y="523"/>
                  </a:lnTo>
                  <a:lnTo>
                    <a:pt x="1173" y="470"/>
                  </a:lnTo>
                  <a:lnTo>
                    <a:pt x="1172" y="426"/>
                  </a:lnTo>
                  <a:lnTo>
                    <a:pt x="1167" y="384"/>
                  </a:lnTo>
                  <a:lnTo>
                    <a:pt x="1160" y="344"/>
                  </a:lnTo>
                  <a:lnTo>
                    <a:pt x="1150" y="305"/>
                  </a:lnTo>
                  <a:lnTo>
                    <a:pt x="1137" y="269"/>
                  </a:lnTo>
                  <a:lnTo>
                    <a:pt x="1123" y="235"/>
                  </a:lnTo>
                  <a:lnTo>
                    <a:pt x="1105" y="202"/>
                  </a:lnTo>
                  <a:lnTo>
                    <a:pt x="1085" y="172"/>
                  </a:lnTo>
                  <a:lnTo>
                    <a:pt x="1063" y="143"/>
                  </a:lnTo>
                  <a:lnTo>
                    <a:pt x="1039" y="118"/>
                  </a:lnTo>
                  <a:lnTo>
                    <a:pt x="1013" y="94"/>
                  </a:lnTo>
                  <a:lnTo>
                    <a:pt x="984" y="72"/>
                  </a:lnTo>
                  <a:lnTo>
                    <a:pt x="955" y="54"/>
                  </a:lnTo>
                  <a:lnTo>
                    <a:pt x="922" y="38"/>
                  </a:lnTo>
                  <a:lnTo>
                    <a:pt x="889" y="25"/>
                  </a:lnTo>
                  <a:lnTo>
                    <a:pt x="854" y="14"/>
                  </a:lnTo>
                  <a:lnTo>
                    <a:pt x="818" y="7"/>
                  </a:lnTo>
                  <a:lnTo>
                    <a:pt x="779" y="2"/>
                  </a:lnTo>
                  <a:lnTo>
                    <a:pt x="740" y="0"/>
                  </a:lnTo>
                  <a:lnTo>
                    <a:pt x="690" y="3"/>
                  </a:lnTo>
                  <a:lnTo>
                    <a:pt x="640" y="10"/>
                  </a:lnTo>
                  <a:lnTo>
                    <a:pt x="591" y="21"/>
                  </a:lnTo>
                  <a:lnTo>
                    <a:pt x="542" y="37"/>
                  </a:lnTo>
                  <a:lnTo>
                    <a:pt x="494" y="58"/>
                  </a:lnTo>
                  <a:lnTo>
                    <a:pt x="447" y="81"/>
                  </a:lnTo>
                  <a:lnTo>
                    <a:pt x="400" y="109"/>
                  </a:lnTo>
                  <a:lnTo>
                    <a:pt x="355" y="139"/>
                  </a:lnTo>
                  <a:lnTo>
                    <a:pt x="313" y="173"/>
                  </a:lnTo>
                  <a:lnTo>
                    <a:pt x="272" y="210"/>
                  </a:lnTo>
                  <a:lnTo>
                    <a:pt x="233" y="249"/>
                  </a:lnTo>
                  <a:lnTo>
                    <a:pt x="195" y="291"/>
                  </a:lnTo>
                  <a:lnTo>
                    <a:pt x="161" y="336"/>
                  </a:lnTo>
                  <a:lnTo>
                    <a:pt x="130" y="382"/>
                  </a:lnTo>
                  <a:lnTo>
                    <a:pt x="101" y="431"/>
                  </a:lnTo>
                  <a:lnTo>
                    <a:pt x="75" y="481"/>
                  </a:lnTo>
                  <a:lnTo>
                    <a:pt x="53" y="532"/>
                  </a:lnTo>
                  <a:lnTo>
                    <a:pt x="34" y="585"/>
                  </a:lnTo>
                  <a:lnTo>
                    <a:pt x="19" y="639"/>
                  </a:lnTo>
                  <a:lnTo>
                    <a:pt x="9" y="693"/>
                  </a:lnTo>
                  <a:lnTo>
                    <a:pt x="2" y="748"/>
                  </a:lnTo>
                  <a:lnTo>
                    <a:pt x="0" y="803"/>
                  </a:lnTo>
                  <a:lnTo>
                    <a:pt x="1" y="846"/>
                  </a:lnTo>
                  <a:lnTo>
                    <a:pt x="5" y="887"/>
                  </a:lnTo>
                  <a:lnTo>
                    <a:pt x="12" y="926"/>
                  </a:lnTo>
                  <a:lnTo>
                    <a:pt x="21" y="963"/>
                  </a:lnTo>
                  <a:lnTo>
                    <a:pt x="33" y="998"/>
                  </a:lnTo>
                  <a:lnTo>
                    <a:pt x="47" y="1031"/>
                  </a:lnTo>
                  <a:lnTo>
                    <a:pt x="64" y="1063"/>
                  </a:lnTo>
                  <a:lnTo>
                    <a:pt x="82" y="1093"/>
                  </a:lnTo>
                  <a:lnTo>
                    <a:pt x="103" y="1120"/>
                  </a:lnTo>
                  <a:lnTo>
                    <a:pt x="125" y="1145"/>
                  </a:lnTo>
                  <a:lnTo>
                    <a:pt x="150" y="1168"/>
                  </a:lnTo>
                  <a:lnTo>
                    <a:pt x="176" y="1189"/>
                  </a:lnTo>
                  <a:lnTo>
                    <a:pt x="204" y="1207"/>
                  </a:lnTo>
                  <a:lnTo>
                    <a:pt x="233" y="1223"/>
                  </a:lnTo>
                  <a:lnTo>
                    <a:pt x="264" y="1237"/>
                  </a:lnTo>
                  <a:lnTo>
                    <a:pt x="295" y="1249"/>
                  </a:lnTo>
                  <a:lnTo>
                    <a:pt x="329" y="1258"/>
                  </a:lnTo>
                  <a:lnTo>
                    <a:pt x="363" y="1264"/>
                  </a:lnTo>
                  <a:lnTo>
                    <a:pt x="398" y="1268"/>
                  </a:lnTo>
                  <a:lnTo>
                    <a:pt x="435" y="1269"/>
                  </a:lnTo>
                  <a:lnTo>
                    <a:pt x="457" y="1268"/>
                  </a:lnTo>
                  <a:lnTo>
                    <a:pt x="482" y="1266"/>
                  </a:lnTo>
                  <a:lnTo>
                    <a:pt x="509" y="1263"/>
                  </a:lnTo>
                  <a:lnTo>
                    <a:pt x="538" y="1258"/>
                  </a:lnTo>
                  <a:lnTo>
                    <a:pt x="569" y="1252"/>
                  </a:lnTo>
                  <a:lnTo>
                    <a:pt x="601" y="1243"/>
                  </a:lnTo>
                  <a:lnTo>
                    <a:pt x="600" y="1268"/>
                  </a:lnTo>
                  <a:lnTo>
                    <a:pt x="598" y="1289"/>
                  </a:lnTo>
                  <a:lnTo>
                    <a:pt x="597" y="1307"/>
                  </a:lnTo>
                  <a:lnTo>
                    <a:pt x="596" y="1321"/>
                  </a:lnTo>
                  <a:lnTo>
                    <a:pt x="595" y="1333"/>
                  </a:lnTo>
                  <a:lnTo>
                    <a:pt x="595" y="1342"/>
                  </a:lnTo>
                  <a:lnTo>
                    <a:pt x="595" y="1350"/>
                  </a:lnTo>
                  <a:lnTo>
                    <a:pt x="595" y="1356"/>
                  </a:lnTo>
                  <a:lnTo>
                    <a:pt x="594" y="1362"/>
                  </a:lnTo>
                  <a:lnTo>
                    <a:pt x="594" y="1398"/>
                  </a:lnTo>
                  <a:lnTo>
                    <a:pt x="595" y="1409"/>
                  </a:lnTo>
                  <a:lnTo>
                    <a:pt x="595" y="1421"/>
                  </a:lnTo>
                  <a:lnTo>
                    <a:pt x="596" y="1434"/>
                  </a:lnTo>
                  <a:lnTo>
                    <a:pt x="598" y="1447"/>
                  </a:lnTo>
                  <a:lnTo>
                    <a:pt x="601" y="1461"/>
                  </a:lnTo>
                  <a:lnTo>
                    <a:pt x="605" y="1475"/>
                  </a:lnTo>
                  <a:lnTo>
                    <a:pt x="609" y="1487"/>
                  </a:lnTo>
                  <a:lnTo>
                    <a:pt x="614" y="1501"/>
                  </a:lnTo>
                  <a:lnTo>
                    <a:pt x="621" y="1513"/>
                  </a:lnTo>
                  <a:lnTo>
                    <a:pt x="629" y="1524"/>
                  </a:lnTo>
                  <a:lnTo>
                    <a:pt x="639" y="1535"/>
                  </a:lnTo>
                  <a:lnTo>
                    <a:pt x="650" y="1545"/>
                  </a:lnTo>
                  <a:lnTo>
                    <a:pt x="663" y="1553"/>
                  </a:lnTo>
                  <a:lnTo>
                    <a:pt x="678" y="1560"/>
                  </a:lnTo>
                  <a:lnTo>
                    <a:pt x="695" y="1565"/>
                  </a:lnTo>
                  <a:lnTo>
                    <a:pt x="714" y="1568"/>
                  </a:lnTo>
                  <a:lnTo>
                    <a:pt x="735" y="1570"/>
                  </a:lnTo>
                  <a:lnTo>
                    <a:pt x="761" y="1568"/>
                  </a:lnTo>
                  <a:lnTo>
                    <a:pt x="785" y="1563"/>
                  </a:lnTo>
                  <a:lnTo>
                    <a:pt x="808" y="1554"/>
                  </a:lnTo>
                  <a:lnTo>
                    <a:pt x="830" y="1544"/>
                  </a:lnTo>
                  <a:lnTo>
                    <a:pt x="850" y="1531"/>
                  </a:lnTo>
                  <a:lnTo>
                    <a:pt x="869" y="1515"/>
                  </a:lnTo>
                  <a:lnTo>
                    <a:pt x="887" y="1498"/>
                  </a:lnTo>
                  <a:lnTo>
                    <a:pt x="904" y="1480"/>
                  </a:lnTo>
                  <a:lnTo>
                    <a:pt x="919" y="1460"/>
                  </a:lnTo>
                  <a:lnTo>
                    <a:pt x="934" y="1439"/>
                  </a:lnTo>
                  <a:lnTo>
                    <a:pt x="947" y="1418"/>
                  </a:lnTo>
                  <a:lnTo>
                    <a:pt x="958" y="1396"/>
                  </a:lnTo>
                  <a:lnTo>
                    <a:pt x="969" y="1375"/>
                  </a:lnTo>
                  <a:lnTo>
                    <a:pt x="979" y="1354"/>
                  </a:lnTo>
                  <a:lnTo>
                    <a:pt x="987" y="1334"/>
                  </a:lnTo>
                  <a:lnTo>
                    <a:pt x="995" y="1314"/>
                  </a:lnTo>
                  <a:lnTo>
                    <a:pt x="1001" y="1296"/>
                  </a:lnTo>
                  <a:lnTo>
                    <a:pt x="1007" y="1279"/>
                  </a:lnTo>
                  <a:lnTo>
                    <a:pt x="1011" y="1265"/>
                  </a:lnTo>
                  <a:lnTo>
                    <a:pt x="1014" y="1252"/>
                  </a:lnTo>
                  <a:lnTo>
                    <a:pt x="1017" y="1242"/>
                  </a:lnTo>
                  <a:lnTo>
                    <a:pt x="1018" y="1235"/>
                  </a:lnTo>
                  <a:lnTo>
                    <a:pt x="1018" y="1231"/>
                  </a:lnTo>
                  <a:lnTo>
                    <a:pt x="1017" y="1224"/>
                  </a:lnTo>
                  <a:lnTo>
                    <a:pt x="1014" y="1219"/>
                  </a:lnTo>
                  <a:lnTo>
                    <a:pt x="1009" y="1216"/>
                  </a:lnTo>
                  <a:lnTo>
                    <a:pt x="1004" y="1214"/>
                  </a:lnTo>
                  <a:lnTo>
                    <a:pt x="1000" y="1214"/>
                  </a:lnTo>
                  <a:lnTo>
                    <a:pt x="993" y="1214"/>
                  </a:lnTo>
                  <a:lnTo>
                    <a:pt x="987" y="1217"/>
                  </a:lnTo>
                  <a:lnTo>
                    <a:pt x="984" y="1221"/>
                  </a:lnTo>
                  <a:lnTo>
                    <a:pt x="981" y="1226"/>
                  </a:lnTo>
                  <a:lnTo>
                    <a:pt x="979" y="1233"/>
                  </a:lnTo>
                  <a:lnTo>
                    <a:pt x="969" y="1260"/>
                  </a:lnTo>
                  <a:lnTo>
                    <a:pt x="957" y="1284"/>
                  </a:lnTo>
                  <a:lnTo>
                    <a:pt x="943" y="1306"/>
                  </a:lnTo>
                  <a:lnTo>
                    <a:pt x="928" y="1325"/>
                  </a:lnTo>
                  <a:lnTo>
                    <a:pt x="913" y="1342"/>
                  </a:lnTo>
                  <a:lnTo>
                    <a:pt x="896" y="1356"/>
                  </a:lnTo>
                  <a:lnTo>
                    <a:pt x="878" y="1368"/>
                  </a:lnTo>
                  <a:lnTo>
                    <a:pt x="861" y="1379"/>
                  </a:lnTo>
                  <a:lnTo>
                    <a:pt x="844" y="1387"/>
                  </a:lnTo>
                  <a:lnTo>
                    <a:pt x="827" y="1393"/>
                  </a:lnTo>
                  <a:lnTo>
                    <a:pt x="811" y="1397"/>
                  </a:lnTo>
                  <a:lnTo>
                    <a:pt x="795" y="1400"/>
                  </a:lnTo>
                  <a:lnTo>
                    <a:pt x="781" y="1400"/>
                  </a:lnTo>
                  <a:lnTo>
                    <a:pt x="761" y="1399"/>
                  </a:lnTo>
                  <a:lnTo>
                    <a:pt x="743" y="1395"/>
                  </a:lnTo>
                  <a:lnTo>
                    <a:pt x="728" y="1389"/>
                  </a:lnTo>
                  <a:lnTo>
                    <a:pt x="714" y="1380"/>
                  </a:lnTo>
                  <a:lnTo>
                    <a:pt x="703" y="1367"/>
                  </a:lnTo>
                  <a:lnTo>
                    <a:pt x="693" y="1352"/>
                  </a:lnTo>
                  <a:lnTo>
                    <a:pt x="684" y="1333"/>
                  </a:lnTo>
                  <a:lnTo>
                    <a:pt x="677" y="1310"/>
                  </a:lnTo>
                  <a:lnTo>
                    <a:pt x="671" y="1284"/>
                  </a:lnTo>
                  <a:lnTo>
                    <a:pt x="665" y="1254"/>
                  </a:lnTo>
                  <a:lnTo>
                    <a:pt x="660" y="1221"/>
                  </a:lnTo>
                  <a:close/>
                  <a:moveTo>
                    <a:pt x="339" y="1207"/>
                  </a:moveTo>
                  <a:lnTo>
                    <a:pt x="312" y="1194"/>
                  </a:lnTo>
                  <a:lnTo>
                    <a:pt x="287" y="1179"/>
                  </a:lnTo>
                  <a:lnTo>
                    <a:pt x="264" y="1161"/>
                  </a:lnTo>
                  <a:lnTo>
                    <a:pt x="244" y="1142"/>
                  </a:lnTo>
                  <a:lnTo>
                    <a:pt x="225" y="1120"/>
                  </a:lnTo>
                  <a:lnTo>
                    <a:pt x="209" y="1096"/>
                  </a:lnTo>
                  <a:lnTo>
                    <a:pt x="195" y="1072"/>
                  </a:lnTo>
                  <a:lnTo>
                    <a:pt x="182" y="1045"/>
                  </a:lnTo>
                  <a:lnTo>
                    <a:pt x="172" y="1017"/>
                  </a:lnTo>
                  <a:lnTo>
                    <a:pt x="164" y="987"/>
                  </a:lnTo>
                  <a:lnTo>
                    <a:pt x="157" y="956"/>
                  </a:lnTo>
                  <a:lnTo>
                    <a:pt x="153" y="925"/>
                  </a:lnTo>
                  <a:lnTo>
                    <a:pt x="150" y="893"/>
                  </a:lnTo>
                  <a:lnTo>
                    <a:pt x="149" y="859"/>
                  </a:lnTo>
                  <a:lnTo>
                    <a:pt x="150" y="833"/>
                  </a:lnTo>
                  <a:lnTo>
                    <a:pt x="151" y="805"/>
                  </a:lnTo>
                  <a:lnTo>
                    <a:pt x="155" y="773"/>
                  </a:lnTo>
                  <a:lnTo>
                    <a:pt x="160" y="739"/>
                  </a:lnTo>
                  <a:lnTo>
                    <a:pt x="165" y="703"/>
                  </a:lnTo>
                  <a:lnTo>
                    <a:pt x="173" y="665"/>
                  </a:lnTo>
                  <a:lnTo>
                    <a:pt x="182" y="626"/>
                  </a:lnTo>
                  <a:lnTo>
                    <a:pt x="193" y="586"/>
                  </a:lnTo>
                  <a:lnTo>
                    <a:pt x="205" y="545"/>
                  </a:lnTo>
                  <a:lnTo>
                    <a:pt x="220" y="504"/>
                  </a:lnTo>
                  <a:lnTo>
                    <a:pt x="236" y="462"/>
                  </a:lnTo>
                  <a:lnTo>
                    <a:pt x="255" y="421"/>
                  </a:lnTo>
                  <a:lnTo>
                    <a:pt x="275" y="381"/>
                  </a:lnTo>
                  <a:lnTo>
                    <a:pt x="298" y="341"/>
                  </a:lnTo>
                  <a:lnTo>
                    <a:pt x="323" y="302"/>
                  </a:lnTo>
                  <a:lnTo>
                    <a:pt x="352" y="263"/>
                  </a:lnTo>
                  <a:lnTo>
                    <a:pt x="382" y="227"/>
                  </a:lnTo>
                  <a:lnTo>
                    <a:pt x="413" y="195"/>
                  </a:lnTo>
                  <a:lnTo>
                    <a:pt x="445" y="165"/>
                  </a:lnTo>
                  <a:lnTo>
                    <a:pt x="477" y="139"/>
                  </a:lnTo>
                  <a:lnTo>
                    <a:pt x="510" y="117"/>
                  </a:lnTo>
                  <a:lnTo>
                    <a:pt x="543" y="97"/>
                  </a:lnTo>
                  <a:lnTo>
                    <a:pt x="575" y="81"/>
                  </a:lnTo>
                  <a:lnTo>
                    <a:pt x="608" y="68"/>
                  </a:lnTo>
                  <a:lnTo>
                    <a:pt x="639" y="57"/>
                  </a:lnTo>
                  <a:lnTo>
                    <a:pt x="670" y="50"/>
                  </a:lnTo>
                  <a:lnTo>
                    <a:pt x="701" y="46"/>
                  </a:lnTo>
                  <a:lnTo>
                    <a:pt x="730" y="44"/>
                  </a:lnTo>
                  <a:lnTo>
                    <a:pt x="759" y="46"/>
                  </a:lnTo>
                  <a:lnTo>
                    <a:pt x="788" y="50"/>
                  </a:lnTo>
                  <a:lnTo>
                    <a:pt x="815" y="57"/>
                  </a:lnTo>
                  <a:lnTo>
                    <a:pt x="841" y="67"/>
                  </a:lnTo>
                  <a:lnTo>
                    <a:pt x="866" y="79"/>
                  </a:lnTo>
                  <a:lnTo>
                    <a:pt x="889" y="93"/>
                  </a:lnTo>
                  <a:lnTo>
                    <a:pt x="911" y="111"/>
                  </a:lnTo>
                  <a:lnTo>
                    <a:pt x="931" y="131"/>
                  </a:lnTo>
                  <a:lnTo>
                    <a:pt x="950" y="153"/>
                  </a:lnTo>
                  <a:lnTo>
                    <a:pt x="966" y="178"/>
                  </a:lnTo>
                  <a:lnTo>
                    <a:pt x="981" y="205"/>
                  </a:lnTo>
                  <a:lnTo>
                    <a:pt x="994" y="234"/>
                  </a:lnTo>
                  <a:lnTo>
                    <a:pt x="1004" y="266"/>
                  </a:lnTo>
                  <a:lnTo>
                    <a:pt x="1012" y="300"/>
                  </a:lnTo>
                  <a:lnTo>
                    <a:pt x="1018" y="336"/>
                  </a:lnTo>
                  <a:lnTo>
                    <a:pt x="1022" y="374"/>
                  </a:lnTo>
                  <a:lnTo>
                    <a:pt x="1023" y="414"/>
                  </a:lnTo>
                  <a:lnTo>
                    <a:pt x="1023" y="439"/>
                  </a:lnTo>
                  <a:lnTo>
                    <a:pt x="1022" y="465"/>
                  </a:lnTo>
                  <a:lnTo>
                    <a:pt x="1019" y="493"/>
                  </a:lnTo>
                  <a:lnTo>
                    <a:pt x="1015" y="524"/>
                  </a:lnTo>
                  <a:lnTo>
                    <a:pt x="1010" y="556"/>
                  </a:lnTo>
                  <a:lnTo>
                    <a:pt x="1004" y="590"/>
                  </a:lnTo>
                  <a:lnTo>
                    <a:pt x="996" y="625"/>
                  </a:lnTo>
                  <a:lnTo>
                    <a:pt x="987" y="661"/>
                  </a:lnTo>
                  <a:lnTo>
                    <a:pt x="977" y="698"/>
                  </a:lnTo>
                  <a:lnTo>
                    <a:pt x="965" y="735"/>
                  </a:lnTo>
                  <a:lnTo>
                    <a:pt x="952" y="773"/>
                  </a:lnTo>
                  <a:lnTo>
                    <a:pt x="937" y="810"/>
                  </a:lnTo>
                  <a:lnTo>
                    <a:pt x="921" y="848"/>
                  </a:lnTo>
                  <a:lnTo>
                    <a:pt x="902" y="885"/>
                  </a:lnTo>
                  <a:lnTo>
                    <a:pt x="882" y="921"/>
                  </a:lnTo>
                  <a:lnTo>
                    <a:pt x="860" y="957"/>
                  </a:lnTo>
                  <a:lnTo>
                    <a:pt x="836" y="991"/>
                  </a:lnTo>
                  <a:lnTo>
                    <a:pt x="811" y="1024"/>
                  </a:lnTo>
                  <a:lnTo>
                    <a:pt x="783" y="1056"/>
                  </a:lnTo>
                  <a:lnTo>
                    <a:pt x="753" y="1086"/>
                  </a:lnTo>
                  <a:lnTo>
                    <a:pt x="722" y="1113"/>
                  </a:lnTo>
                  <a:lnTo>
                    <a:pt x="688" y="1138"/>
                  </a:lnTo>
                  <a:lnTo>
                    <a:pt x="652" y="1161"/>
                  </a:lnTo>
                  <a:lnTo>
                    <a:pt x="650" y="1149"/>
                  </a:lnTo>
                  <a:lnTo>
                    <a:pt x="648" y="1137"/>
                  </a:lnTo>
                  <a:lnTo>
                    <a:pt x="646" y="1123"/>
                  </a:lnTo>
                  <a:lnTo>
                    <a:pt x="643" y="1109"/>
                  </a:lnTo>
                  <a:lnTo>
                    <a:pt x="640" y="1094"/>
                  </a:lnTo>
                  <a:lnTo>
                    <a:pt x="636" y="1080"/>
                  </a:lnTo>
                  <a:lnTo>
                    <a:pt x="630" y="1065"/>
                  </a:lnTo>
                  <a:lnTo>
                    <a:pt x="624" y="1051"/>
                  </a:lnTo>
                  <a:lnTo>
                    <a:pt x="616" y="1037"/>
                  </a:lnTo>
                  <a:lnTo>
                    <a:pt x="608" y="1024"/>
                  </a:lnTo>
                  <a:lnTo>
                    <a:pt x="598" y="1012"/>
                  </a:lnTo>
                  <a:lnTo>
                    <a:pt x="587" y="1001"/>
                  </a:lnTo>
                  <a:lnTo>
                    <a:pt x="574" y="991"/>
                  </a:lnTo>
                  <a:lnTo>
                    <a:pt x="559" y="984"/>
                  </a:lnTo>
                  <a:lnTo>
                    <a:pt x="542" y="977"/>
                  </a:lnTo>
                  <a:lnTo>
                    <a:pt x="523" y="974"/>
                  </a:lnTo>
                  <a:lnTo>
                    <a:pt x="502" y="973"/>
                  </a:lnTo>
                  <a:lnTo>
                    <a:pt x="478" y="975"/>
                  </a:lnTo>
                  <a:lnTo>
                    <a:pt x="455" y="981"/>
                  </a:lnTo>
                  <a:lnTo>
                    <a:pt x="432" y="991"/>
                  </a:lnTo>
                  <a:lnTo>
                    <a:pt x="411" y="1003"/>
                  </a:lnTo>
                  <a:lnTo>
                    <a:pt x="391" y="1019"/>
                  </a:lnTo>
                  <a:lnTo>
                    <a:pt x="373" y="1037"/>
                  </a:lnTo>
                  <a:lnTo>
                    <a:pt x="358" y="1057"/>
                  </a:lnTo>
                  <a:lnTo>
                    <a:pt x="346" y="1079"/>
                  </a:lnTo>
                  <a:lnTo>
                    <a:pt x="337" y="1102"/>
                  </a:lnTo>
                  <a:lnTo>
                    <a:pt x="331" y="1126"/>
                  </a:lnTo>
                  <a:lnTo>
                    <a:pt x="329" y="1151"/>
                  </a:lnTo>
                  <a:lnTo>
                    <a:pt x="330" y="1166"/>
                  </a:lnTo>
                  <a:lnTo>
                    <a:pt x="332" y="1180"/>
                  </a:lnTo>
                  <a:lnTo>
                    <a:pt x="334" y="1191"/>
                  </a:lnTo>
                  <a:lnTo>
                    <a:pt x="337" y="1199"/>
                  </a:lnTo>
                  <a:lnTo>
                    <a:pt x="339" y="1204"/>
                  </a:lnTo>
                  <a:lnTo>
                    <a:pt x="339" y="1207"/>
                  </a:lnTo>
                  <a:close/>
                  <a:moveTo>
                    <a:pt x="445" y="1226"/>
                  </a:moveTo>
                  <a:lnTo>
                    <a:pt x="438" y="1226"/>
                  </a:lnTo>
                  <a:lnTo>
                    <a:pt x="432" y="1225"/>
                  </a:lnTo>
                  <a:lnTo>
                    <a:pt x="424" y="1224"/>
                  </a:lnTo>
                  <a:lnTo>
                    <a:pt x="417" y="1223"/>
                  </a:lnTo>
                  <a:lnTo>
                    <a:pt x="409" y="1221"/>
                  </a:lnTo>
                  <a:lnTo>
                    <a:pt x="401" y="1218"/>
                  </a:lnTo>
                  <a:lnTo>
                    <a:pt x="393" y="1214"/>
                  </a:lnTo>
                  <a:lnTo>
                    <a:pt x="386" y="1208"/>
                  </a:lnTo>
                  <a:lnTo>
                    <a:pt x="380" y="1201"/>
                  </a:lnTo>
                  <a:lnTo>
                    <a:pt x="374" y="1191"/>
                  </a:lnTo>
                  <a:lnTo>
                    <a:pt x="370" y="1180"/>
                  </a:lnTo>
                  <a:lnTo>
                    <a:pt x="368" y="1166"/>
                  </a:lnTo>
                  <a:lnTo>
                    <a:pt x="367" y="1151"/>
                  </a:lnTo>
                  <a:lnTo>
                    <a:pt x="368" y="1130"/>
                  </a:lnTo>
                  <a:lnTo>
                    <a:pt x="374" y="1109"/>
                  </a:lnTo>
                  <a:lnTo>
                    <a:pt x="383" y="1089"/>
                  </a:lnTo>
                  <a:lnTo>
                    <a:pt x="394" y="1071"/>
                  </a:lnTo>
                  <a:lnTo>
                    <a:pt x="407" y="1054"/>
                  </a:lnTo>
                  <a:lnTo>
                    <a:pt x="424" y="1040"/>
                  </a:lnTo>
                  <a:lnTo>
                    <a:pt x="442" y="1028"/>
                  </a:lnTo>
                  <a:lnTo>
                    <a:pt x="461" y="1019"/>
                  </a:lnTo>
                  <a:lnTo>
                    <a:pt x="481" y="1013"/>
                  </a:lnTo>
                  <a:lnTo>
                    <a:pt x="502" y="1011"/>
                  </a:lnTo>
                  <a:lnTo>
                    <a:pt x="521" y="1012"/>
                  </a:lnTo>
                  <a:lnTo>
                    <a:pt x="538" y="1016"/>
                  </a:lnTo>
                  <a:lnTo>
                    <a:pt x="552" y="1021"/>
                  </a:lnTo>
                  <a:lnTo>
                    <a:pt x="565" y="1029"/>
                  </a:lnTo>
                  <a:lnTo>
                    <a:pt x="576" y="1039"/>
                  </a:lnTo>
                  <a:lnTo>
                    <a:pt x="585" y="1052"/>
                  </a:lnTo>
                  <a:lnTo>
                    <a:pt x="593" y="1068"/>
                  </a:lnTo>
                  <a:lnTo>
                    <a:pt x="598" y="1086"/>
                  </a:lnTo>
                  <a:lnTo>
                    <a:pt x="603" y="1107"/>
                  </a:lnTo>
                  <a:lnTo>
                    <a:pt x="605" y="1132"/>
                  </a:lnTo>
                  <a:lnTo>
                    <a:pt x="606" y="1159"/>
                  </a:lnTo>
                  <a:lnTo>
                    <a:pt x="606" y="1170"/>
                  </a:lnTo>
                  <a:lnTo>
                    <a:pt x="605" y="1179"/>
                  </a:lnTo>
                  <a:lnTo>
                    <a:pt x="603" y="1184"/>
                  </a:lnTo>
                  <a:lnTo>
                    <a:pt x="600" y="1188"/>
                  </a:lnTo>
                  <a:lnTo>
                    <a:pt x="595" y="1191"/>
                  </a:lnTo>
                  <a:lnTo>
                    <a:pt x="587" y="1194"/>
                  </a:lnTo>
                  <a:lnTo>
                    <a:pt x="560" y="1205"/>
                  </a:lnTo>
                  <a:lnTo>
                    <a:pt x="531" y="1214"/>
                  </a:lnTo>
                  <a:lnTo>
                    <a:pt x="503" y="1220"/>
                  </a:lnTo>
                  <a:lnTo>
                    <a:pt x="474" y="1224"/>
                  </a:lnTo>
                  <a:lnTo>
                    <a:pt x="445" y="1226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4302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Proof-contd.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HK" sz="2800" dirty="0" smtClean="0"/>
                  <a:t>Claim: (</a:t>
                </a:r>
                <a:r>
                  <a:rPr lang="en-US" altLang="zh-HK" sz="2800" dirty="0" err="1" smtClean="0"/>
                  <a:t>u,v</a:t>
                </a:r>
                <a:r>
                  <a:rPr lang="en-US" altLang="zh-HK" sz="2800" dirty="0" smtClean="0"/>
                  <a:t>) cannot be an edge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HK" sz="2800" dirty="0" smtClean="0"/>
                  <a:t> since the following contradiction:</a:t>
                </a:r>
              </a:p>
              <a:p>
                <a:pPr lvl="1"/>
                <a:r>
                  <a:rPr lang="en-US" altLang="zh-HK" sz="2600" dirty="0" smtClean="0"/>
                  <a:t>d(v) </a:t>
                </a:r>
                <a14:m>
                  <m:oMath xmlns:m="http://schemas.openxmlformats.org/officeDocument/2006/math">
                    <m:r>
                      <a:rPr lang="en-US" altLang="zh-HK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HK" sz="2600" dirty="0" smtClean="0"/>
                  <a:t> d(u)+1 </a:t>
                </a:r>
                <a14:m>
                  <m:oMath xmlns:m="http://schemas.openxmlformats.org/officeDocument/2006/math">
                    <m:r>
                      <a:rPr lang="en-US" altLang="zh-HK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HK" sz="2600" dirty="0" smtClean="0"/>
                  <a:t> d*(u)+1 = d*(v)</a:t>
                </a:r>
              </a:p>
              <a:p>
                <a:r>
                  <a:rPr lang="en-US" altLang="zh-TW" sz="2800" dirty="0" smtClean="0"/>
                  <a:t>Since (</a:t>
                </a:r>
                <a:r>
                  <a:rPr lang="en-US" altLang="zh-TW" sz="2800" dirty="0" err="1" smtClean="0"/>
                  <a:t>u,v</a:t>
                </a:r>
                <a:r>
                  <a:rPr lang="en-US" altLang="zh-TW" sz="2800" dirty="0" smtClean="0"/>
                  <a:t>) belongs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HK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zh-HK" sz="2800" dirty="0" smtClean="0"/>
                  <a:t> but 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HK" sz="2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HK" sz="2800" dirty="0" smtClean="0"/>
                  <a:t>, we know g goes from v to u, but still reach the following contradiction:</a:t>
                </a:r>
              </a:p>
              <a:p>
                <a:pPr lvl="1"/>
                <a:r>
                  <a:rPr lang="en-US" altLang="zh-HK" sz="2600" dirty="0"/>
                  <a:t>d</a:t>
                </a:r>
                <a:r>
                  <a:rPr lang="en-US" altLang="zh-HK" sz="2600" dirty="0" smtClean="0"/>
                  <a:t>(v) = d(u)-1 </a:t>
                </a:r>
                <a14:m>
                  <m:oMath xmlns:m="http://schemas.openxmlformats.org/officeDocument/2006/math">
                    <m:r>
                      <a:rPr lang="en-US" altLang="zh-HK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HK" sz="2600" dirty="0" smtClean="0"/>
                  <a:t> d*(u)-1 = d*(v)-2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00" t="-1774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62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Flow </a:t>
            </a:r>
            <a:r>
              <a:rPr lang="en-US" altLang="zh-HK" dirty="0" smtClean="0"/>
              <a:t>networks</a:t>
            </a:r>
            <a:endParaRPr lang="zh-HK" altLang="en-US" dirty="0"/>
          </a:p>
        </p:txBody>
      </p:sp>
      <p:pic>
        <p:nvPicPr>
          <p:cNvPr id="1026" name="Picture 2" descr="http://csulb.edu/~obenli/Research/IE-encyc/benli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2316607"/>
            <a:ext cx="63500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00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99964" y="2668280"/>
            <a:ext cx="8028935" cy="3690309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A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directed graph G, each of whose</a:t>
            </a:r>
            <a:r>
              <a:rPr lang="zh-HK" altLang="en-US" sz="2800" dirty="0" smtClean="0"/>
              <a:t> </a:t>
            </a:r>
            <a:r>
              <a:rPr lang="en-US" altLang="zh-HK" sz="2800" dirty="0" smtClean="0"/>
              <a:t>edges has a capacity</a:t>
            </a:r>
            <a:endParaRPr lang="en-US" altLang="zh-HK" sz="2800" i="1" dirty="0"/>
          </a:p>
          <a:p>
            <a:r>
              <a:rPr lang="en-US" altLang="zh-HK" sz="2800" dirty="0" smtClean="0"/>
              <a:t>Two nodes s and t of G </a:t>
            </a:r>
          </a:p>
          <a:p>
            <a:endParaRPr lang="en-US" altLang="zh-TW" sz="2800" dirty="0"/>
          </a:p>
          <a:p>
            <a:r>
              <a:rPr lang="en-US" altLang="zh-TW" sz="2800" dirty="0" smtClean="0"/>
              <a:t>Denoted as (</a:t>
            </a:r>
            <a:r>
              <a:rPr lang="en-US" altLang="zh-TW" sz="2800" dirty="0" err="1" smtClean="0"/>
              <a:t>G,s,t</a:t>
            </a:r>
            <a:r>
              <a:rPr lang="en-US" altLang="zh-TW" sz="2800" dirty="0" smtClean="0"/>
              <a:t>)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670560" y="80467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*</a:t>
            </a:r>
            <a:endParaRPr lang="zh-HK" altLang="en-US" dirty="0"/>
          </a:p>
        </p:txBody>
      </p:sp>
      <p:sp>
        <p:nvSpPr>
          <p:cNvPr id="213" name="Oval 3"/>
          <p:cNvSpPr>
            <a:spLocks noChangeArrowheads="1"/>
          </p:cNvSpPr>
          <p:nvPr/>
        </p:nvSpPr>
        <p:spPr bwMode="auto">
          <a:xfrm>
            <a:off x="8580396" y="41573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Arial" charset="0"/>
            </a:endParaRPr>
          </a:p>
        </p:txBody>
      </p:sp>
      <p:sp>
        <p:nvSpPr>
          <p:cNvPr id="214" name="Oval 4"/>
          <p:cNvSpPr>
            <a:spLocks noChangeArrowheads="1"/>
          </p:cNvSpPr>
          <p:nvPr/>
        </p:nvSpPr>
        <p:spPr bwMode="auto">
          <a:xfrm>
            <a:off x="7354846" y="1188847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i="1">
                <a:latin typeface="Arial" charset="0"/>
              </a:rPr>
              <a:t>s</a:t>
            </a:r>
          </a:p>
        </p:txBody>
      </p:sp>
      <p:sp>
        <p:nvSpPr>
          <p:cNvPr id="215" name="Oval 5"/>
          <p:cNvSpPr>
            <a:spLocks noChangeArrowheads="1"/>
          </p:cNvSpPr>
          <p:nvPr/>
        </p:nvSpPr>
        <p:spPr bwMode="auto">
          <a:xfrm>
            <a:off x="9948821" y="414147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Arial" charset="0"/>
            </a:endParaRPr>
          </a:p>
        </p:txBody>
      </p:sp>
      <p:sp>
        <p:nvSpPr>
          <p:cNvPr id="216" name="Oval 6"/>
          <p:cNvSpPr>
            <a:spLocks noChangeArrowheads="1"/>
          </p:cNvSpPr>
          <p:nvPr/>
        </p:nvSpPr>
        <p:spPr bwMode="auto">
          <a:xfrm>
            <a:off x="8580396" y="1961960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Arial" charset="0"/>
            </a:endParaRPr>
          </a:p>
        </p:txBody>
      </p:sp>
      <p:sp>
        <p:nvSpPr>
          <p:cNvPr id="217" name="Oval 7"/>
          <p:cNvSpPr>
            <a:spLocks noChangeArrowheads="1"/>
          </p:cNvSpPr>
          <p:nvPr/>
        </p:nvSpPr>
        <p:spPr bwMode="auto">
          <a:xfrm>
            <a:off x="9950409" y="1961960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Arial" charset="0"/>
            </a:endParaRPr>
          </a:p>
        </p:txBody>
      </p:sp>
      <p:cxnSp>
        <p:nvCxnSpPr>
          <p:cNvPr id="218" name="AutoShape 8"/>
          <p:cNvCxnSpPr>
            <a:cxnSpLocks noChangeShapeType="1"/>
            <a:stCxn id="213" idx="6"/>
            <a:endCxn id="215" idx="2"/>
          </p:cNvCxnSpPr>
          <p:nvPr/>
        </p:nvCxnSpPr>
        <p:spPr bwMode="auto">
          <a:xfrm flipV="1">
            <a:off x="9037596" y="642747"/>
            <a:ext cx="911225" cy="1588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9" name="AutoShape 9"/>
          <p:cNvCxnSpPr>
            <a:cxnSpLocks noChangeShapeType="1"/>
            <a:stCxn id="214" idx="7"/>
            <a:endCxn id="213" idx="3"/>
          </p:cNvCxnSpPr>
          <p:nvPr/>
        </p:nvCxnSpPr>
        <p:spPr bwMode="auto">
          <a:xfrm flipV="1">
            <a:off x="7745371" y="806260"/>
            <a:ext cx="901700" cy="449262"/>
          </a:xfrm>
          <a:prstGeom prst="straightConnector1">
            <a:avLst/>
          </a:prstGeom>
          <a:noFill/>
          <a:ln w="12700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</p:spPr>
      </p:cxnSp>
      <p:cxnSp>
        <p:nvCxnSpPr>
          <p:cNvPr id="220" name="AutoShape 10"/>
          <p:cNvCxnSpPr>
            <a:cxnSpLocks noChangeShapeType="1"/>
            <a:stCxn id="214" idx="5"/>
            <a:endCxn id="216" idx="1"/>
          </p:cNvCxnSpPr>
          <p:nvPr/>
        </p:nvCxnSpPr>
        <p:spPr bwMode="auto">
          <a:xfrm>
            <a:off x="7745371" y="1579372"/>
            <a:ext cx="901700" cy="449263"/>
          </a:xfrm>
          <a:prstGeom prst="straightConnector1">
            <a:avLst/>
          </a:prstGeom>
          <a:noFill/>
          <a:ln w="190500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221" name="AutoShape 11"/>
          <p:cNvCxnSpPr>
            <a:cxnSpLocks noChangeShapeType="1"/>
            <a:stCxn id="215" idx="3"/>
            <a:endCxn id="216" idx="7"/>
          </p:cNvCxnSpPr>
          <p:nvPr/>
        </p:nvCxnSpPr>
        <p:spPr bwMode="auto">
          <a:xfrm flipH="1">
            <a:off x="8970921" y="804672"/>
            <a:ext cx="1044575" cy="1223963"/>
          </a:xfrm>
          <a:prstGeom prst="straightConnector1">
            <a:avLst/>
          </a:prstGeom>
          <a:noFill/>
          <a:ln w="127000">
            <a:solidFill>
              <a:schemeClr val="tx1"/>
            </a:solidFill>
            <a:round/>
            <a:headEnd type="triangle" w="sm" len="med"/>
            <a:tailEnd/>
          </a:ln>
          <a:effectLst/>
        </p:spPr>
      </p:cxnSp>
      <p:cxnSp>
        <p:nvCxnSpPr>
          <p:cNvPr id="222" name="AutoShape 12"/>
          <p:cNvCxnSpPr>
            <a:cxnSpLocks noChangeShapeType="1"/>
            <a:stCxn id="224" idx="1"/>
            <a:endCxn id="215" idx="5"/>
          </p:cNvCxnSpPr>
          <p:nvPr/>
        </p:nvCxnSpPr>
        <p:spPr bwMode="auto">
          <a:xfrm flipH="1" flipV="1">
            <a:off x="10339346" y="804672"/>
            <a:ext cx="887413" cy="449263"/>
          </a:xfrm>
          <a:prstGeom prst="straightConnector1">
            <a:avLst/>
          </a:prstGeom>
          <a:noFill/>
          <a:ln w="254000">
            <a:solidFill>
              <a:schemeClr val="tx1"/>
            </a:solidFill>
            <a:round/>
            <a:headEnd type="triangle" w="sm" len="sm"/>
            <a:tailEnd/>
          </a:ln>
          <a:effectLst/>
        </p:spPr>
      </p:cxnSp>
      <p:cxnSp>
        <p:nvCxnSpPr>
          <p:cNvPr id="223" name="AutoShape 13"/>
          <p:cNvCxnSpPr>
            <a:cxnSpLocks noChangeShapeType="1"/>
            <a:stCxn id="216" idx="6"/>
            <a:endCxn id="217" idx="2"/>
          </p:cNvCxnSpPr>
          <p:nvPr/>
        </p:nvCxnSpPr>
        <p:spPr bwMode="auto">
          <a:xfrm>
            <a:off x="9037596" y="2190560"/>
            <a:ext cx="912813" cy="0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4" name="Oval 14"/>
          <p:cNvSpPr>
            <a:spLocks noChangeArrowheads="1"/>
          </p:cNvSpPr>
          <p:nvPr/>
        </p:nvSpPr>
        <p:spPr bwMode="auto">
          <a:xfrm>
            <a:off x="11160084" y="1187260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i="1">
                <a:latin typeface="Arial" charset="0"/>
              </a:rPr>
              <a:t>t</a:t>
            </a:r>
          </a:p>
        </p:txBody>
      </p:sp>
      <p:cxnSp>
        <p:nvCxnSpPr>
          <p:cNvPr id="225" name="AutoShape 15"/>
          <p:cNvCxnSpPr>
            <a:cxnSpLocks noChangeShapeType="1"/>
            <a:stCxn id="217" idx="7"/>
            <a:endCxn id="224" idx="3"/>
          </p:cNvCxnSpPr>
          <p:nvPr/>
        </p:nvCxnSpPr>
        <p:spPr bwMode="auto">
          <a:xfrm flipV="1">
            <a:off x="10340934" y="1577785"/>
            <a:ext cx="885825" cy="450850"/>
          </a:xfrm>
          <a:prstGeom prst="straightConnector1">
            <a:avLst/>
          </a:prstGeom>
          <a:noFill/>
          <a:ln w="190500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sp>
        <p:nvSpPr>
          <p:cNvPr id="226" name="Text Box 16"/>
          <p:cNvSpPr txBox="1">
            <a:spLocks noChangeArrowheads="1"/>
          </p:cNvSpPr>
          <p:nvPr/>
        </p:nvSpPr>
        <p:spPr bwMode="auto">
          <a:xfrm>
            <a:off x="7743784" y="1825435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3</a:t>
            </a:r>
          </a:p>
        </p:txBody>
      </p:sp>
      <p:sp>
        <p:nvSpPr>
          <p:cNvPr id="227" name="Text Box 17"/>
          <p:cNvSpPr txBox="1">
            <a:spLocks noChangeArrowheads="1"/>
          </p:cNvSpPr>
          <p:nvPr/>
        </p:nvSpPr>
        <p:spPr bwMode="auto">
          <a:xfrm>
            <a:off x="9231271" y="2314385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1</a:t>
            </a:r>
          </a:p>
        </p:txBody>
      </p:sp>
      <p:sp>
        <p:nvSpPr>
          <p:cNvPr id="228" name="Text Box 18"/>
          <p:cNvSpPr txBox="1">
            <a:spLocks noChangeArrowheads="1"/>
          </p:cNvSpPr>
          <p:nvPr/>
        </p:nvSpPr>
        <p:spPr bwMode="auto">
          <a:xfrm>
            <a:off x="9231271" y="152210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1</a:t>
            </a:r>
          </a:p>
        </p:txBody>
      </p:sp>
      <p:sp>
        <p:nvSpPr>
          <p:cNvPr id="229" name="Text Box 19"/>
          <p:cNvSpPr txBox="1">
            <a:spLocks noChangeArrowheads="1"/>
          </p:cNvSpPr>
          <p:nvPr/>
        </p:nvSpPr>
        <p:spPr bwMode="auto">
          <a:xfrm>
            <a:off x="10474284" y="385572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4</a:t>
            </a:r>
          </a:p>
        </p:txBody>
      </p:sp>
      <p:sp>
        <p:nvSpPr>
          <p:cNvPr id="230" name="Text Box 20"/>
          <p:cNvSpPr txBox="1">
            <a:spLocks noChangeArrowheads="1"/>
          </p:cNvSpPr>
          <p:nvPr/>
        </p:nvSpPr>
        <p:spPr bwMode="auto">
          <a:xfrm>
            <a:off x="10569534" y="1939735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3</a:t>
            </a:r>
          </a:p>
        </p:txBody>
      </p:sp>
      <p:sp>
        <p:nvSpPr>
          <p:cNvPr id="231" name="Text Box 21"/>
          <p:cNvSpPr txBox="1">
            <a:spLocks noChangeArrowheads="1"/>
          </p:cNvSpPr>
          <p:nvPr/>
        </p:nvSpPr>
        <p:spPr bwMode="auto">
          <a:xfrm>
            <a:off x="9001084" y="1165035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2</a:t>
            </a:r>
          </a:p>
        </p:txBody>
      </p:sp>
      <p:sp>
        <p:nvSpPr>
          <p:cNvPr id="232" name="Text Box 22"/>
          <p:cNvSpPr txBox="1">
            <a:spLocks noChangeArrowheads="1"/>
          </p:cNvSpPr>
          <p:nvPr/>
        </p:nvSpPr>
        <p:spPr bwMode="auto">
          <a:xfrm>
            <a:off x="7839034" y="615760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8605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Flow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87791" y="2979175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HK" sz="2800" dirty="0" smtClean="0"/>
              <a:t>A flow of network (</a:t>
            </a:r>
            <a:r>
              <a:rPr lang="en-US" altLang="zh-HK" sz="2800" dirty="0" err="1" smtClean="0"/>
              <a:t>G,s,t</a:t>
            </a:r>
            <a:r>
              <a:rPr lang="en-US" altLang="zh-HK" sz="2800" dirty="0" smtClean="0"/>
              <a:t>) is (weighted) </a:t>
            </a:r>
            <a:r>
              <a:rPr lang="en-US" altLang="zh-HK" sz="2800" b="1" dirty="0" err="1" smtClean="0"/>
              <a:t>subgraph</a:t>
            </a:r>
            <a:r>
              <a:rPr lang="en-US" altLang="zh-HK" sz="2800" dirty="0" smtClean="0"/>
              <a:t> of G satisfying the capacity constraint and the conservation law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8366303" y="630120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Arial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7140753" y="1403232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i="1">
                <a:latin typeface="Arial" charset="0"/>
              </a:rPr>
              <a:t>s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9734728" y="628532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Arial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8366303" y="217634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Arial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9736316" y="217634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Arial" charset="0"/>
            </a:endParaRPr>
          </a:p>
        </p:txBody>
      </p:sp>
      <p:cxnSp>
        <p:nvCxnSpPr>
          <p:cNvPr id="9" name="AutoShape 8"/>
          <p:cNvCxnSpPr>
            <a:cxnSpLocks noChangeShapeType="1"/>
            <a:stCxn id="4" idx="6"/>
            <a:endCxn id="6" idx="2"/>
          </p:cNvCxnSpPr>
          <p:nvPr/>
        </p:nvCxnSpPr>
        <p:spPr bwMode="auto">
          <a:xfrm flipV="1">
            <a:off x="8823503" y="857132"/>
            <a:ext cx="911225" cy="1588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AutoShape 9"/>
          <p:cNvCxnSpPr>
            <a:cxnSpLocks noChangeShapeType="1"/>
            <a:stCxn id="5" idx="7"/>
            <a:endCxn id="4" idx="3"/>
          </p:cNvCxnSpPr>
          <p:nvPr/>
        </p:nvCxnSpPr>
        <p:spPr bwMode="auto">
          <a:xfrm flipV="1">
            <a:off x="7531278" y="1020645"/>
            <a:ext cx="901700" cy="449262"/>
          </a:xfrm>
          <a:prstGeom prst="straightConnector1">
            <a:avLst/>
          </a:prstGeom>
          <a:noFill/>
          <a:ln w="12700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</p:spPr>
      </p:cxnSp>
      <p:cxnSp>
        <p:nvCxnSpPr>
          <p:cNvPr id="11" name="AutoShape 10"/>
          <p:cNvCxnSpPr>
            <a:cxnSpLocks noChangeShapeType="1"/>
            <a:stCxn id="5" idx="5"/>
            <a:endCxn id="7" idx="1"/>
          </p:cNvCxnSpPr>
          <p:nvPr/>
        </p:nvCxnSpPr>
        <p:spPr bwMode="auto">
          <a:xfrm>
            <a:off x="7531278" y="1793757"/>
            <a:ext cx="901700" cy="449263"/>
          </a:xfrm>
          <a:prstGeom prst="straightConnector1">
            <a:avLst/>
          </a:prstGeom>
          <a:noFill/>
          <a:ln w="190500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" name="AutoShape 11"/>
          <p:cNvCxnSpPr>
            <a:cxnSpLocks noChangeShapeType="1"/>
            <a:stCxn id="6" idx="3"/>
            <a:endCxn id="7" idx="7"/>
          </p:cNvCxnSpPr>
          <p:nvPr/>
        </p:nvCxnSpPr>
        <p:spPr bwMode="auto">
          <a:xfrm flipH="1">
            <a:off x="8756828" y="1019057"/>
            <a:ext cx="1044575" cy="1223963"/>
          </a:xfrm>
          <a:prstGeom prst="straightConnector1">
            <a:avLst/>
          </a:prstGeom>
          <a:noFill/>
          <a:ln w="127000">
            <a:solidFill>
              <a:schemeClr val="tx1"/>
            </a:solidFill>
            <a:round/>
            <a:headEnd type="triangle" w="sm" len="med"/>
            <a:tailEnd/>
          </a:ln>
          <a:effectLst/>
        </p:spPr>
      </p:cxnSp>
      <p:cxnSp>
        <p:nvCxnSpPr>
          <p:cNvPr id="13" name="AutoShape 12"/>
          <p:cNvCxnSpPr>
            <a:cxnSpLocks noChangeShapeType="1"/>
            <a:stCxn id="15" idx="1"/>
            <a:endCxn id="6" idx="5"/>
          </p:cNvCxnSpPr>
          <p:nvPr/>
        </p:nvCxnSpPr>
        <p:spPr bwMode="auto">
          <a:xfrm flipH="1" flipV="1">
            <a:off x="10125253" y="1019057"/>
            <a:ext cx="887413" cy="449263"/>
          </a:xfrm>
          <a:prstGeom prst="straightConnector1">
            <a:avLst/>
          </a:prstGeom>
          <a:noFill/>
          <a:ln w="254000">
            <a:solidFill>
              <a:schemeClr val="tx1"/>
            </a:solidFill>
            <a:round/>
            <a:headEnd type="triangle" w="sm" len="sm"/>
            <a:tailEnd/>
          </a:ln>
          <a:effectLst/>
        </p:spPr>
      </p:cxnSp>
      <p:cxnSp>
        <p:nvCxnSpPr>
          <p:cNvPr id="14" name="AutoShape 13"/>
          <p:cNvCxnSpPr>
            <a:cxnSpLocks noChangeShapeType="1"/>
            <a:stCxn id="7" idx="6"/>
            <a:endCxn id="8" idx="2"/>
          </p:cNvCxnSpPr>
          <p:nvPr/>
        </p:nvCxnSpPr>
        <p:spPr bwMode="auto">
          <a:xfrm>
            <a:off x="8823503" y="2404945"/>
            <a:ext cx="912813" cy="0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0945991" y="140164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i="1">
                <a:latin typeface="Arial" charset="0"/>
              </a:rPr>
              <a:t>t</a:t>
            </a:r>
          </a:p>
        </p:txBody>
      </p:sp>
      <p:cxnSp>
        <p:nvCxnSpPr>
          <p:cNvPr id="16" name="AutoShape 15"/>
          <p:cNvCxnSpPr>
            <a:cxnSpLocks noChangeShapeType="1"/>
            <a:stCxn id="8" idx="7"/>
            <a:endCxn id="15" idx="3"/>
          </p:cNvCxnSpPr>
          <p:nvPr/>
        </p:nvCxnSpPr>
        <p:spPr bwMode="auto">
          <a:xfrm flipV="1">
            <a:off x="10126841" y="1792170"/>
            <a:ext cx="885825" cy="450850"/>
          </a:xfrm>
          <a:prstGeom prst="straightConnector1">
            <a:avLst/>
          </a:prstGeom>
          <a:noFill/>
          <a:ln w="190500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7529691" y="2039820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3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9017178" y="366595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1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0260191" y="599957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4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10355441" y="2154120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3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8786991" y="1379420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2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7624941" y="830145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2</a:t>
            </a:r>
          </a:p>
        </p:txBody>
      </p:sp>
      <p:cxnSp>
        <p:nvCxnSpPr>
          <p:cNvPr id="23" name="AutoShape 23"/>
          <p:cNvCxnSpPr>
            <a:cxnSpLocks noChangeShapeType="1"/>
            <a:stCxn id="5" idx="7"/>
            <a:endCxn id="4" idx="3"/>
          </p:cNvCxnSpPr>
          <p:nvPr/>
        </p:nvCxnSpPr>
        <p:spPr bwMode="auto">
          <a:xfrm flipV="1">
            <a:off x="7531278" y="1020645"/>
            <a:ext cx="901700" cy="449262"/>
          </a:xfrm>
          <a:prstGeom prst="straightConnector1">
            <a:avLst/>
          </a:prstGeom>
          <a:noFill/>
          <a:ln w="63500">
            <a:solidFill>
              <a:srgbClr val="FF3300"/>
            </a:solidFill>
            <a:round/>
            <a:headEnd type="none" w="sm" len="med"/>
            <a:tailEnd type="triangle" w="sm" len="med"/>
          </a:ln>
          <a:effectLst/>
        </p:spPr>
      </p:cxnSp>
      <p:cxnSp>
        <p:nvCxnSpPr>
          <p:cNvPr id="24" name="AutoShape 24"/>
          <p:cNvCxnSpPr>
            <a:cxnSpLocks noChangeShapeType="1"/>
            <a:stCxn id="4" idx="6"/>
            <a:endCxn id="6" idx="2"/>
          </p:cNvCxnSpPr>
          <p:nvPr/>
        </p:nvCxnSpPr>
        <p:spPr bwMode="auto">
          <a:xfrm flipV="1">
            <a:off x="8823503" y="857132"/>
            <a:ext cx="911225" cy="1588"/>
          </a:xfrm>
          <a:prstGeom prst="straightConnector1">
            <a:avLst/>
          </a:prstGeom>
          <a:noFill/>
          <a:ln w="63500">
            <a:solidFill>
              <a:srgbClr val="FF3300"/>
            </a:solidFill>
            <a:round/>
            <a:headEnd type="none" w="sm" len="med"/>
            <a:tailEnd type="triangle" w="sm" len="med"/>
          </a:ln>
          <a:effectLst/>
        </p:spPr>
      </p:cxnSp>
      <p:cxnSp>
        <p:nvCxnSpPr>
          <p:cNvPr id="25" name="AutoShape 25"/>
          <p:cNvCxnSpPr>
            <a:cxnSpLocks noChangeShapeType="1"/>
            <a:stCxn id="5" idx="5"/>
            <a:endCxn id="7" idx="1"/>
          </p:cNvCxnSpPr>
          <p:nvPr/>
        </p:nvCxnSpPr>
        <p:spPr bwMode="auto">
          <a:xfrm>
            <a:off x="7531278" y="1793757"/>
            <a:ext cx="901700" cy="449263"/>
          </a:xfrm>
          <a:prstGeom prst="straightConnector1">
            <a:avLst/>
          </a:prstGeom>
          <a:noFill/>
          <a:ln w="127000">
            <a:solidFill>
              <a:srgbClr val="FF3300"/>
            </a:solidFill>
            <a:round/>
            <a:headEnd type="none" w="sm" len="med"/>
            <a:tailEnd type="triangle" w="sm" len="med"/>
          </a:ln>
          <a:effectLst/>
        </p:spPr>
      </p:cxnSp>
      <p:cxnSp>
        <p:nvCxnSpPr>
          <p:cNvPr id="26" name="AutoShape 26"/>
          <p:cNvCxnSpPr>
            <a:cxnSpLocks noChangeShapeType="1"/>
            <a:stCxn id="7" idx="6"/>
            <a:endCxn id="8" idx="2"/>
          </p:cNvCxnSpPr>
          <p:nvPr/>
        </p:nvCxnSpPr>
        <p:spPr bwMode="auto">
          <a:xfrm>
            <a:off x="8823503" y="2404945"/>
            <a:ext cx="912813" cy="0"/>
          </a:xfrm>
          <a:prstGeom prst="straightConnector1">
            <a:avLst/>
          </a:prstGeom>
          <a:noFill/>
          <a:ln w="63500">
            <a:solidFill>
              <a:srgbClr val="FF3300"/>
            </a:solidFill>
            <a:round/>
            <a:headEnd type="none" w="sm" len="med"/>
            <a:tailEnd type="triangle" w="sm" len="med"/>
          </a:ln>
          <a:effectLst/>
        </p:spPr>
      </p:cxnSp>
      <p:cxnSp>
        <p:nvCxnSpPr>
          <p:cNvPr id="27" name="AutoShape 27"/>
          <p:cNvCxnSpPr>
            <a:cxnSpLocks noChangeShapeType="1"/>
            <a:stCxn id="7" idx="7"/>
            <a:endCxn id="6" idx="3"/>
          </p:cNvCxnSpPr>
          <p:nvPr/>
        </p:nvCxnSpPr>
        <p:spPr bwMode="auto">
          <a:xfrm flipV="1">
            <a:off x="8756828" y="1019057"/>
            <a:ext cx="1044575" cy="1223963"/>
          </a:xfrm>
          <a:prstGeom prst="straightConnector1">
            <a:avLst/>
          </a:prstGeom>
          <a:noFill/>
          <a:ln w="63500">
            <a:solidFill>
              <a:srgbClr val="FF3300"/>
            </a:solidFill>
            <a:round/>
            <a:headEnd type="none" w="sm" len="med"/>
            <a:tailEnd type="triangle" w="sm" len="med"/>
          </a:ln>
          <a:effectLst/>
        </p:spPr>
      </p:cxnSp>
      <p:cxnSp>
        <p:nvCxnSpPr>
          <p:cNvPr id="28" name="AutoShape 28"/>
          <p:cNvCxnSpPr>
            <a:cxnSpLocks noChangeShapeType="1"/>
            <a:stCxn id="6" idx="5"/>
            <a:endCxn id="15" idx="1"/>
          </p:cNvCxnSpPr>
          <p:nvPr/>
        </p:nvCxnSpPr>
        <p:spPr bwMode="auto">
          <a:xfrm>
            <a:off x="10125253" y="1019057"/>
            <a:ext cx="887413" cy="449263"/>
          </a:xfrm>
          <a:prstGeom prst="straightConnector1">
            <a:avLst/>
          </a:prstGeom>
          <a:noFill/>
          <a:ln w="127000">
            <a:solidFill>
              <a:srgbClr val="FF3300"/>
            </a:solidFill>
            <a:round/>
            <a:headEnd type="none" w="sm" len="med"/>
            <a:tailEnd type="triangle" w="sm" len="med"/>
          </a:ln>
          <a:effectLst/>
        </p:spPr>
      </p:cxnSp>
      <p:cxnSp>
        <p:nvCxnSpPr>
          <p:cNvPr id="29" name="AutoShape 29"/>
          <p:cNvCxnSpPr>
            <a:cxnSpLocks noChangeShapeType="1"/>
            <a:stCxn id="8" idx="7"/>
            <a:endCxn id="15" idx="3"/>
          </p:cNvCxnSpPr>
          <p:nvPr/>
        </p:nvCxnSpPr>
        <p:spPr bwMode="auto">
          <a:xfrm flipV="1">
            <a:off x="10126841" y="1792170"/>
            <a:ext cx="885825" cy="450850"/>
          </a:xfrm>
          <a:prstGeom prst="straightConnector1">
            <a:avLst/>
          </a:prstGeom>
          <a:noFill/>
          <a:ln w="63500">
            <a:solidFill>
              <a:srgbClr val="FF3300"/>
            </a:solidFill>
            <a:round/>
            <a:headEnd type="none" w="sm" len="med"/>
            <a:tailEnd type="triangle" w="sm" len="med"/>
          </a:ln>
          <a:effectLst/>
        </p:spPr>
      </p:cxn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7718603" y="2127132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FF3300"/>
                </a:solidFill>
                <a:latin typeface="Arial" charset="0"/>
              </a:rPr>
              <a:t>2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7790041" y="753945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FF3300"/>
                </a:solidFill>
                <a:latin typeface="Arial" charset="0"/>
              </a:rPr>
              <a:t>1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9202916" y="368182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FF3300"/>
                </a:solidFill>
                <a:latin typeface="Arial" charset="0"/>
              </a:rPr>
              <a:t>1</a:t>
            </a:r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8947328" y="1212732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FF3300"/>
                </a:solidFill>
                <a:latin typeface="Arial" charset="0"/>
              </a:rPr>
              <a:t>1</a:t>
            </a:r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10464978" y="692032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FF3300"/>
                </a:solidFill>
                <a:latin typeface="Arial" charset="0"/>
              </a:rPr>
              <a:t>2</a:t>
            </a:r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10507841" y="2071570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FF3300"/>
                </a:solidFill>
                <a:latin typeface="Arial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7201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Capacity </a:t>
            </a:r>
            <a:r>
              <a:rPr lang="en-US" altLang="zh-HK" dirty="0"/>
              <a:t>constraint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447849" y="2560129"/>
                <a:ext cx="8915400" cy="3777622"/>
              </a:xfrm>
            </p:spPr>
            <p:txBody>
              <a:bodyPr>
                <a:normAutofit/>
              </a:bodyPr>
              <a:lstStyle/>
              <a:p>
                <a:r>
                  <a:rPr lang="en-US" altLang="zh-HK" sz="2800" dirty="0" smtClean="0"/>
                  <a:t>Given capacity constraint function c, for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HK" sz="280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HK" sz="28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HK" sz="280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HK" sz="280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HK" sz="280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altLang="zh-TW" sz="2800" dirty="0" smtClean="0"/>
                  <a:t>, 0 </a:t>
                </a:r>
                <a14:m>
                  <m:oMath xmlns:m="http://schemas.openxmlformats.org/officeDocument/2006/math">
                    <m:r>
                      <a:rPr lang="en-US" altLang="zh-HK" sz="280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sz="2800" dirty="0" smtClean="0"/>
                  <a:t> f(u,v) </a:t>
                </a:r>
                <a14:m>
                  <m:oMath xmlns:m="http://schemas.openxmlformats.org/officeDocument/2006/math">
                    <m:r>
                      <a:rPr lang="en-US" altLang="zh-HK" sz="280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c(u,v)</a:t>
                </a:r>
                <a:endParaRPr lang="zh-TW" altLang="zh-HK" sz="2800" dirty="0"/>
              </a:p>
              <a:p>
                <a:endParaRPr lang="en-US" altLang="zh-HK" sz="2800" dirty="0" smtClean="0"/>
              </a:p>
              <a:p>
                <a:r>
                  <a:rPr lang="zh-TW" altLang="en-US" sz="2800" dirty="0" smtClean="0"/>
                  <a:t>流過</a:t>
                </a:r>
                <a:r>
                  <a:rPr lang="en-US" altLang="zh-TW" sz="2800" dirty="0" smtClean="0"/>
                  <a:t>edge</a:t>
                </a:r>
                <a:r>
                  <a:rPr lang="zh-TW" altLang="en-US" sz="2800" dirty="0" smtClean="0"/>
                  <a:t>的</a:t>
                </a:r>
                <a:r>
                  <a:rPr lang="en-US" altLang="zh-TW" sz="2800" dirty="0" smtClean="0"/>
                  <a:t>flow</a:t>
                </a:r>
                <a:r>
                  <a:rPr lang="zh-TW" altLang="en-US" sz="2800" dirty="0" smtClean="0"/>
                  <a:t>大小要小於流量限制</a:t>
                </a:r>
                <a:endParaRPr lang="en-US" altLang="zh-TW" sz="2800" dirty="0" smtClean="0"/>
              </a:p>
              <a:p>
                <a:r>
                  <a:rPr lang="zh-TW" altLang="en-US" sz="2800" dirty="0"/>
                  <a:t>常</a:t>
                </a:r>
                <a:r>
                  <a:rPr lang="zh-TW" altLang="en-US" sz="2800" dirty="0" smtClean="0"/>
                  <a:t>表示為圖的</a:t>
                </a:r>
                <a:r>
                  <a:rPr lang="en-US" altLang="zh-TW" sz="2800" dirty="0" smtClean="0"/>
                  <a:t>edge</a:t>
                </a:r>
                <a:r>
                  <a:rPr lang="zh-TW" altLang="en-US" sz="2800" dirty="0" smtClean="0"/>
                  <a:t>的</a:t>
                </a:r>
                <a:r>
                  <a:rPr lang="en-US" altLang="zh-TW" sz="2800" dirty="0" smtClean="0"/>
                  <a:t>weight</a:t>
                </a:r>
                <a:endParaRPr lang="zh-HK" altLang="en-US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47849" y="2560129"/>
                <a:ext cx="8915400" cy="3777622"/>
              </a:xfrm>
              <a:blipFill rotWithShape="0">
                <a:blip r:embed="rId2"/>
                <a:stretch>
                  <a:fillRect l="-1300" t="-1774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9108999" y="272256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Arial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7883449" y="104536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i="1">
                <a:latin typeface="Arial" charset="0"/>
              </a:rPr>
              <a:t>s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0477424" y="27066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Arial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9108999" y="1818481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Arial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0479012" y="1818481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Arial" charset="0"/>
            </a:endParaRPr>
          </a:p>
        </p:txBody>
      </p:sp>
      <p:cxnSp>
        <p:nvCxnSpPr>
          <p:cNvPr id="9" name="AutoShape 8"/>
          <p:cNvCxnSpPr>
            <a:cxnSpLocks noChangeShapeType="1"/>
            <a:stCxn id="4" idx="6"/>
            <a:endCxn id="6" idx="2"/>
          </p:cNvCxnSpPr>
          <p:nvPr/>
        </p:nvCxnSpPr>
        <p:spPr bwMode="auto">
          <a:xfrm flipV="1">
            <a:off x="9566199" y="499268"/>
            <a:ext cx="911225" cy="1588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AutoShape 9"/>
          <p:cNvCxnSpPr>
            <a:cxnSpLocks noChangeShapeType="1"/>
            <a:stCxn id="5" idx="7"/>
            <a:endCxn id="4" idx="3"/>
          </p:cNvCxnSpPr>
          <p:nvPr/>
        </p:nvCxnSpPr>
        <p:spPr bwMode="auto">
          <a:xfrm flipV="1">
            <a:off x="8273974" y="662781"/>
            <a:ext cx="901700" cy="449262"/>
          </a:xfrm>
          <a:prstGeom prst="straightConnector1">
            <a:avLst/>
          </a:prstGeom>
          <a:noFill/>
          <a:ln w="12700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</p:spPr>
      </p:cxnSp>
      <p:cxnSp>
        <p:nvCxnSpPr>
          <p:cNvPr id="11" name="AutoShape 10"/>
          <p:cNvCxnSpPr>
            <a:cxnSpLocks noChangeShapeType="1"/>
            <a:stCxn id="5" idx="5"/>
            <a:endCxn id="7" idx="1"/>
          </p:cNvCxnSpPr>
          <p:nvPr/>
        </p:nvCxnSpPr>
        <p:spPr bwMode="auto">
          <a:xfrm>
            <a:off x="8273974" y="1435893"/>
            <a:ext cx="901700" cy="449263"/>
          </a:xfrm>
          <a:prstGeom prst="straightConnector1">
            <a:avLst/>
          </a:prstGeom>
          <a:noFill/>
          <a:ln w="190500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" name="AutoShape 11"/>
          <p:cNvCxnSpPr>
            <a:cxnSpLocks noChangeShapeType="1"/>
            <a:stCxn id="6" idx="3"/>
            <a:endCxn id="7" idx="7"/>
          </p:cNvCxnSpPr>
          <p:nvPr/>
        </p:nvCxnSpPr>
        <p:spPr bwMode="auto">
          <a:xfrm flipH="1">
            <a:off x="9499524" y="661193"/>
            <a:ext cx="1044575" cy="1223963"/>
          </a:xfrm>
          <a:prstGeom prst="straightConnector1">
            <a:avLst/>
          </a:prstGeom>
          <a:noFill/>
          <a:ln w="127000">
            <a:solidFill>
              <a:schemeClr val="tx1"/>
            </a:solidFill>
            <a:round/>
            <a:headEnd type="triangle" w="sm" len="med"/>
            <a:tailEnd/>
          </a:ln>
          <a:effectLst/>
        </p:spPr>
      </p:cxnSp>
      <p:cxnSp>
        <p:nvCxnSpPr>
          <p:cNvPr id="13" name="AutoShape 12"/>
          <p:cNvCxnSpPr>
            <a:cxnSpLocks noChangeShapeType="1"/>
            <a:endCxn id="6" idx="5"/>
          </p:cNvCxnSpPr>
          <p:nvPr/>
        </p:nvCxnSpPr>
        <p:spPr bwMode="auto">
          <a:xfrm flipH="1" flipV="1">
            <a:off x="10867949" y="661193"/>
            <a:ext cx="887413" cy="449263"/>
          </a:xfrm>
          <a:prstGeom prst="straightConnector1">
            <a:avLst/>
          </a:prstGeom>
          <a:noFill/>
          <a:ln w="254000">
            <a:solidFill>
              <a:schemeClr val="tx1"/>
            </a:solidFill>
            <a:round/>
            <a:headEnd type="triangle" w="sm" len="sm"/>
            <a:tailEnd/>
          </a:ln>
          <a:effectLst/>
        </p:spPr>
      </p:cxnSp>
      <p:cxnSp>
        <p:nvCxnSpPr>
          <p:cNvPr id="14" name="AutoShape 13"/>
          <p:cNvCxnSpPr>
            <a:cxnSpLocks noChangeShapeType="1"/>
            <a:stCxn id="7" idx="6"/>
            <a:endCxn id="8" idx="2"/>
          </p:cNvCxnSpPr>
          <p:nvPr/>
        </p:nvCxnSpPr>
        <p:spPr bwMode="auto">
          <a:xfrm>
            <a:off x="9566199" y="2047081"/>
            <a:ext cx="912813" cy="0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" name="AutoShape 15"/>
          <p:cNvCxnSpPr>
            <a:cxnSpLocks noChangeShapeType="1"/>
            <a:stCxn id="8" idx="7"/>
          </p:cNvCxnSpPr>
          <p:nvPr/>
        </p:nvCxnSpPr>
        <p:spPr bwMode="auto">
          <a:xfrm flipV="1">
            <a:off x="10869537" y="1434306"/>
            <a:ext cx="885825" cy="450850"/>
          </a:xfrm>
          <a:prstGeom prst="straightConnector1">
            <a:avLst/>
          </a:prstGeom>
          <a:noFill/>
          <a:ln w="190500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8272387" y="1681956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3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9759874" y="8731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1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11002887" y="242093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4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11098137" y="1796256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3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9529687" y="1021556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2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8367637" y="472281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2</a:t>
            </a:r>
          </a:p>
        </p:txBody>
      </p:sp>
      <p:cxnSp>
        <p:nvCxnSpPr>
          <p:cNvPr id="22" name="AutoShape 23"/>
          <p:cNvCxnSpPr>
            <a:cxnSpLocks noChangeShapeType="1"/>
            <a:stCxn id="5" idx="7"/>
            <a:endCxn id="4" idx="3"/>
          </p:cNvCxnSpPr>
          <p:nvPr/>
        </p:nvCxnSpPr>
        <p:spPr bwMode="auto">
          <a:xfrm flipV="1">
            <a:off x="8273974" y="662781"/>
            <a:ext cx="901700" cy="449262"/>
          </a:xfrm>
          <a:prstGeom prst="straightConnector1">
            <a:avLst/>
          </a:prstGeom>
          <a:noFill/>
          <a:ln w="63500">
            <a:solidFill>
              <a:srgbClr val="FF3300"/>
            </a:solidFill>
            <a:round/>
            <a:headEnd type="none" w="sm" len="med"/>
            <a:tailEnd type="triangle" w="sm" len="med"/>
          </a:ln>
          <a:effectLst/>
        </p:spPr>
      </p:cxnSp>
      <p:cxnSp>
        <p:nvCxnSpPr>
          <p:cNvPr id="23" name="AutoShape 24"/>
          <p:cNvCxnSpPr>
            <a:cxnSpLocks noChangeShapeType="1"/>
            <a:stCxn id="4" idx="6"/>
            <a:endCxn id="6" idx="2"/>
          </p:cNvCxnSpPr>
          <p:nvPr/>
        </p:nvCxnSpPr>
        <p:spPr bwMode="auto">
          <a:xfrm flipV="1">
            <a:off x="9566199" y="499268"/>
            <a:ext cx="911225" cy="1588"/>
          </a:xfrm>
          <a:prstGeom prst="straightConnector1">
            <a:avLst/>
          </a:prstGeom>
          <a:noFill/>
          <a:ln w="63500">
            <a:solidFill>
              <a:srgbClr val="FF3300"/>
            </a:solidFill>
            <a:round/>
            <a:headEnd type="none" w="sm" len="med"/>
            <a:tailEnd type="triangle" w="sm" len="med"/>
          </a:ln>
          <a:effectLst/>
        </p:spPr>
      </p:cxnSp>
      <p:cxnSp>
        <p:nvCxnSpPr>
          <p:cNvPr id="24" name="AutoShape 25"/>
          <p:cNvCxnSpPr>
            <a:cxnSpLocks noChangeShapeType="1"/>
            <a:stCxn id="5" idx="5"/>
            <a:endCxn id="7" idx="1"/>
          </p:cNvCxnSpPr>
          <p:nvPr/>
        </p:nvCxnSpPr>
        <p:spPr bwMode="auto">
          <a:xfrm>
            <a:off x="8273974" y="1435893"/>
            <a:ext cx="901700" cy="449263"/>
          </a:xfrm>
          <a:prstGeom prst="straightConnector1">
            <a:avLst/>
          </a:prstGeom>
          <a:noFill/>
          <a:ln w="127000">
            <a:solidFill>
              <a:srgbClr val="FF3300"/>
            </a:solidFill>
            <a:round/>
            <a:headEnd type="none" w="sm" len="med"/>
            <a:tailEnd type="triangle" w="sm" len="med"/>
          </a:ln>
          <a:effectLst/>
        </p:spPr>
      </p:cxnSp>
      <p:cxnSp>
        <p:nvCxnSpPr>
          <p:cNvPr id="25" name="AutoShape 26"/>
          <p:cNvCxnSpPr>
            <a:cxnSpLocks noChangeShapeType="1"/>
            <a:stCxn id="7" idx="6"/>
            <a:endCxn id="8" idx="2"/>
          </p:cNvCxnSpPr>
          <p:nvPr/>
        </p:nvCxnSpPr>
        <p:spPr bwMode="auto">
          <a:xfrm>
            <a:off x="9566199" y="2047081"/>
            <a:ext cx="912813" cy="0"/>
          </a:xfrm>
          <a:prstGeom prst="straightConnector1">
            <a:avLst/>
          </a:prstGeom>
          <a:noFill/>
          <a:ln w="63500">
            <a:solidFill>
              <a:srgbClr val="FF3300"/>
            </a:solidFill>
            <a:round/>
            <a:headEnd type="none" w="sm" len="med"/>
            <a:tailEnd type="triangle" w="sm" len="med"/>
          </a:ln>
          <a:effectLst/>
        </p:spPr>
      </p:cxnSp>
      <p:cxnSp>
        <p:nvCxnSpPr>
          <p:cNvPr id="26" name="AutoShape 27"/>
          <p:cNvCxnSpPr>
            <a:cxnSpLocks noChangeShapeType="1"/>
            <a:stCxn id="7" idx="7"/>
            <a:endCxn id="6" idx="3"/>
          </p:cNvCxnSpPr>
          <p:nvPr/>
        </p:nvCxnSpPr>
        <p:spPr bwMode="auto">
          <a:xfrm flipV="1">
            <a:off x="9499524" y="661193"/>
            <a:ext cx="1044575" cy="1223963"/>
          </a:xfrm>
          <a:prstGeom prst="straightConnector1">
            <a:avLst/>
          </a:prstGeom>
          <a:noFill/>
          <a:ln w="63500">
            <a:solidFill>
              <a:srgbClr val="FF3300"/>
            </a:solidFill>
            <a:round/>
            <a:headEnd type="none" w="sm" len="med"/>
            <a:tailEnd type="triangle" w="sm" len="med"/>
          </a:ln>
          <a:effectLst/>
        </p:spPr>
      </p:cxnSp>
      <p:cxnSp>
        <p:nvCxnSpPr>
          <p:cNvPr id="27" name="AutoShape 28"/>
          <p:cNvCxnSpPr>
            <a:cxnSpLocks noChangeShapeType="1"/>
            <a:stCxn id="6" idx="5"/>
          </p:cNvCxnSpPr>
          <p:nvPr/>
        </p:nvCxnSpPr>
        <p:spPr bwMode="auto">
          <a:xfrm>
            <a:off x="10867949" y="661193"/>
            <a:ext cx="887413" cy="449263"/>
          </a:xfrm>
          <a:prstGeom prst="straightConnector1">
            <a:avLst/>
          </a:prstGeom>
          <a:noFill/>
          <a:ln w="127000">
            <a:solidFill>
              <a:srgbClr val="FF3300"/>
            </a:solidFill>
            <a:round/>
            <a:headEnd type="none" w="sm" len="med"/>
            <a:tailEnd type="triangle" w="sm" len="med"/>
          </a:ln>
          <a:effectLst/>
        </p:spPr>
      </p:cxnSp>
      <p:cxnSp>
        <p:nvCxnSpPr>
          <p:cNvPr id="28" name="AutoShape 29"/>
          <p:cNvCxnSpPr>
            <a:cxnSpLocks noChangeShapeType="1"/>
            <a:stCxn id="8" idx="7"/>
          </p:cNvCxnSpPr>
          <p:nvPr/>
        </p:nvCxnSpPr>
        <p:spPr bwMode="auto">
          <a:xfrm flipV="1">
            <a:off x="10869537" y="1434306"/>
            <a:ext cx="885825" cy="450850"/>
          </a:xfrm>
          <a:prstGeom prst="straightConnector1">
            <a:avLst/>
          </a:prstGeom>
          <a:noFill/>
          <a:ln w="63500">
            <a:solidFill>
              <a:srgbClr val="FF3300"/>
            </a:solidFill>
            <a:round/>
            <a:headEnd type="none" w="sm" len="med"/>
            <a:tailEnd type="triangle" w="sm" len="med"/>
          </a:ln>
          <a:effectLst/>
        </p:spPr>
      </p:cxn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8461299" y="1769268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FF3300"/>
                </a:solidFill>
                <a:latin typeface="Arial" charset="0"/>
              </a:rPr>
              <a:t>2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8532737" y="396081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FF3300"/>
                </a:solidFill>
                <a:latin typeface="Arial" charset="0"/>
              </a:rPr>
              <a:t>1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9945612" y="10318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FF3300"/>
                </a:solidFill>
                <a:latin typeface="Arial" charset="0"/>
              </a:rPr>
              <a:t>1</a:t>
            </a:r>
          </a:p>
        </p:txBody>
      </p:sp>
      <p:sp>
        <p:nvSpPr>
          <p:cNvPr id="32" name="Text Box 34"/>
          <p:cNvSpPr txBox="1">
            <a:spLocks noChangeArrowheads="1"/>
          </p:cNvSpPr>
          <p:nvPr/>
        </p:nvSpPr>
        <p:spPr bwMode="auto">
          <a:xfrm>
            <a:off x="9690024" y="854868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FF3300"/>
                </a:solidFill>
                <a:latin typeface="Arial" charset="0"/>
              </a:rPr>
              <a:t>1</a:t>
            </a:r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11207674" y="334168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FF3300"/>
                </a:solidFill>
                <a:latin typeface="Arial" charset="0"/>
              </a:rPr>
              <a:t>2</a:t>
            </a:r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11250537" y="1713706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FF3300"/>
                </a:solidFill>
                <a:latin typeface="Arial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411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Conservation Law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HK" sz="2800" dirty="0" smtClean="0"/>
                  <a:t>For all </a:t>
                </a:r>
                <a14:m>
                  <m:oMath xmlns:m="http://schemas.openxmlformats.org/officeDocument/2006/math">
                    <m:r>
                      <a:rPr lang="en-US" altLang="zh-HK" sz="2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HK" sz="2800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altLang="zh-HK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HK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−{</m:t>
                    </m:r>
                    <m:r>
                      <a:rPr lang="en-US" altLang="zh-HK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HK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HK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HK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HK" altLang="en-US" sz="2800" dirty="0" smtClean="0"/>
                  <a:t> </a:t>
                </a:r>
                <a:r>
                  <a:rPr lang="en-US" altLang="zh-HK" sz="2800" dirty="0" smtClean="0"/>
                  <a:t>,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HK" sz="28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HK" sz="28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HK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HK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altLang="zh-HK" sz="28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HK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HK" sz="28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HK" sz="28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HK" sz="28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zh-HK" sz="2800" b="0" i="1" dirty="0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HK" sz="2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HK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HK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HK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altLang="zh-HK" sz="28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HK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HK" sz="28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HK" sz="28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HK" sz="28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HK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zh-HK" sz="2800" dirty="0" smtClean="0"/>
              </a:p>
              <a:p>
                <a:endParaRPr lang="en-US" altLang="zh-HK" sz="2800" dirty="0"/>
              </a:p>
              <a:p>
                <a:r>
                  <a:rPr lang="zh-TW" altLang="en-US" sz="2800" dirty="0" smtClean="0"/>
                  <a:t>換句話說，</a:t>
                </a:r>
                <a:r>
                  <a:rPr lang="zh-TW" altLang="en-US" sz="2800" dirty="0"/>
                  <a:t>流</a:t>
                </a:r>
                <a:r>
                  <a:rPr lang="zh-TW" altLang="en-US" sz="2800" dirty="0" smtClean="0"/>
                  <a:t>進來的等於流出去的</a:t>
                </a:r>
                <a:endParaRPr lang="en-US" altLang="zh-TW" sz="2800" dirty="0" smtClean="0"/>
              </a:p>
              <a:p>
                <a:endParaRPr lang="en-US" altLang="zh-HK" sz="2800" dirty="0"/>
              </a:p>
              <a:p>
                <a:r>
                  <a:rPr lang="zh-TW" altLang="en-US" sz="2800" dirty="0" smtClean="0"/>
                  <a:t>上面的</a:t>
                </a:r>
                <a:r>
                  <a:rPr lang="en-US" altLang="zh-TW" sz="2800" dirty="0" smtClean="0"/>
                  <a:t>sigma</a:t>
                </a:r>
                <a:r>
                  <a:rPr lang="zh-TW" altLang="en-US" sz="2800" dirty="0" smtClean="0"/>
                  <a:t>是對所有的</a:t>
                </a:r>
                <a:r>
                  <a:rPr lang="en-US" altLang="zh-TW" sz="2800" dirty="0" smtClean="0"/>
                  <a:t>v</a:t>
                </a:r>
                <a:r>
                  <a:rPr lang="zh-TW" altLang="en-US" sz="2800" dirty="0" smtClean="0"/>
                  <a:t>，那假如</a:t>
                </a:r>
                <a:r>
                  <a:rPr lang="en-US" altLang="zh-TW" sz="2800" dirty="0" err="1" smtClean="0"/>
                  <a:t>u,v</a:t>
                </a:r>
                <a:r>
                  <a:rPr lang="zh-TW" altLang="en-US" sz="2800" dirty="0" smtClean="0"/>
                  <a:t>沒有接在一起怎麼辦</a:t>
                </a:r>
                <a:r>
                  <a:rPr lang="en-US" altLang="zh-TW" sz="2800" dirty="0" smtClean="0"/>
                  <a:t>?</a:t>
                </a:r>
              </a:p>
              <a:p>
                <a:r>
                  <a:rPr lang="en-US" altLang="zh-TW" sz="2800" dirty="0" smtClean="0"/>
                  <a:t>=&gt;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If (</a:t>
                </a:r>
                <a:r>
                  <a:rPr lang="en-US" altLang="zh-TW" sz="2800" dirty="0" err="1" smtClean="0"/>
                  <a:t>u,v</a:t>
                </a:r>
                <a:r>
                  <a:rPr lang="en-US" altLang="zh-TW" sz="2800" dirty="0" smtClean="0"/>
                  <a:t>)</a:t>
                </a:r>
                <a:r>
                  <a:rPr lang="zh-HK" altLang="en-US" sz="2800" dirty="0" smtClean="0"/>
                  <a:t>∉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E, f(</a:t>
                </a:r>
                <a:r>
                  <a:rPr lang="en-US" altLang="zh-TW" sz="2800" dirty="0" err="1" smtClean="0"/>
                  <a:t>u,v</a:t>
                </a:r>
                <a:r>
                  <a:rPr lang="en-US" altLang="zh-TW" sz="2800" dirty="0" smtClean="0"/>
                  <a:t>) = 0</a:t>
                </a:r>
              </a:p>
              <a:p>
                <a:endParaRPr lang="zh-HK" altLang="en-US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00" t="-1613" b="-2742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9250362" y="19548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Arial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8024812" y="968597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 i="1">
                <a:latin typeface="Arial" charset="0"/>
              </a:rPr>
              <a:t>s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0618787" y="193897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Arial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9250362" y="1741710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Arial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0620375" y="1741710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1800">
              <a:latin typeface="Arial" charset="0"/>
            </a:endParaRPr>
          </a:p>
        </p:txBody>
      </p:sp>
      <p:cxnSp>
        <p:nvCxnSpPr>
          <p:cNvPr id="9" name="AutoShape 8"/>
          <p:cNvCxnSpPr>
            <a:cxnSpLocks noChangeShapeType="1"/>
            <a:stCxn id="4" idx="6"/>
            <a:endCxn id="6" idx="2"/>
          </p:cNvCxnSpPr>
          <p:nvPr/>
        </p:nvCxnSpPr>
        <p:spPr bwMode="auto">
          <a:xfrm flipV="1">
            <a:off x="9707562" y="422497"/>
            <a:ext cx="911225" cy="1588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AutoShape 9"/>
          <p:cNvCxnSpPr>
            <a:cxnSpLocks noChangeShapeType="1"/>
            <a:stCxn id="5" idx="7"/>
            <a:endCxn id="4" idx="3"/>
          </p:cNvCxnSpPr>
          <p:nvPr/>
        </p:nvCxnSpPr>
        <p:spPr bwMode="auto">
          <a:xfrm flipV="1">
            <a:off x="8415337" y="586010"/>
            <a:ext cx="901700" cy="449262"/>
          </a:xfrm>
          <a:prstGeom prst="straightConnector1">
            <a:avLst/>
          </a:prstGeom>
          <a:noFill/>
          <a:ln w="12700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</p:spPr>
      </p:cxnSp>
      <p:cxnSp>
        <p:nvCxnSpPr>
          <p:cNvPr id="11" name="AutoShape 10"/>
          <p:cNvCxnSpPr>
            <a:cxnSpLocks noChangeShapeType="1"/>
            <a:stCxn id="5" idx="5"/>
            <a:endCxn id="7" idx="1"/>
          </p:cNvCxnSpPr>
          <p:nvPr/>
        </p:nvCxnSpPr>
        <p:spPr bwMode="auto">
          <a:xfrm>
            <a:off x="8415337" y="1359122"/>
            <a:ext cx="901700" cy="449263"/>
          </a:xfrm>
          <a:prstGeom prst="straightConnector1">
            <a:avLst/>
          </a:prstGeom>
          <a:noFill/>
          <a:ln w="190500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" name="AutoShape 11"/>
          <p:cNvCxnSpPr>
            <a:cxnSpLocks noChangeShapeType="1"/>
            <a:stCxn id="6" idx="3"/>
            <a:endCxn id="7" idx="7"/>
          </p:cNvCxnSpPr>
          <p:nvPr/>
        </p:nvCxnSpPr>
        <p:spPr bwMode="auto">
          <a:xfrm flipH="1">
            <a:off x="9640887" y="584422"/>
            <a:ext cx="1044575" cy="1223963"/>
          </a:xfrm>
          <a:prstGeom prst="straightConnector1">
            <a:avLst/>
          </a:prstGeom>
          <a:noFill/>
          <a:ln w="127000">
            <a:solidFill>
              <a:schemeClr val="tx1"/>
            </a:solidFill>
            <a:round/>
            <a:headEnd type="triangle" w="sm" len="med"/>
            <a:tailEnd/>
          </a:ln>
          <a:effectLst/>
        </p:spPr>
      </p:cxnSp>
      <p:cxnSp>
        <p:nvCxnSpPr>
          <p:cNvPr id="13" name="AutoShape 12"/>
          <p:cNvCxnSpPr>
            <a:cxnSpLocks noChangeShapeType="1"/>
            <a:endCxn id="6" idx="5"/>
          </p:cNvCxnSpPr>
          <p:nvPr/>
        </p:nvCxnSpPr>
        <p:spPr bwMode="auto">
          <a:xfrm flipH="1" flipV="1">
            <a:off x="11009312" y="584422"/>
            <a:ext cx="887413" cy="449263"/>
          </a:xfrm>
          <a:prstGeom prst="straightConnector1">
            <a:avLst/>
          </a:prstGeom>
          <a:noFill/>
          <a:ln w="254000">
            <a:solidFill>
              <a:schemeClr val="tx1"/>
            </a:solidFill>
            <a:round/>
            <a:headEnd type="triangle" w="sm" len="sm"/>
            <a:tailEnd/>
          </a:ln>
          <a:effectLst/>
        </p:spPr>
      </p:cxnSp>
      <p:cxnSp>
        <p:nvCxnSpPr>
          <p:cNvPr id="14" name="AutoShape 13"/>
          <p:cNvCxnSpPr>
            <a:cxnSpLocks noChangeShapeType="1"/>
            <a:stCxn id="7" idx="6"/>
            <a:endCxn id="8" idx="2"/>
          </p:cNvCxnSpPr>
          <p:nvPr/>
        </p:nvCxnSpPr>
        <p:spPr bwMode="auto">
          <a:xfrm>
            <a:off x="9707562" y="1970310"/>
            <a:ext cx="912813" cy="0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" name="AutoShape 15"/>
          <p:cNvCxnSpPr>
            <a:cxnSpLocks noChangeShapeType="1"/>
            <a:stCxn id="8" idx="7"/>
          </p:cNvCxnSpPr>
          <p:nvPr/>
        </p:nvCxnSpPr>
        <p:spPr bwMode="auto">
          <a:xfrm flipV="1">
            <a:off x="11010900" y="1357535"/>
            <a:ext cx="885825" cy="450850"/>
          </a:xfrm>
          <a:prstGeom prst="straightConnector1">
            <a:avLst/>
          </a:prstGeom>
          <a:noFill/>
          <a:ln w="190500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8413750" y="1605185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3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9901237" y="-68040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1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11144250" y="165322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4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11239500" y="1719485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3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9671050" y="944785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2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8509000" y="395510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latin typeface="Arial" charset="0"/>
              </a:rPr>
              <a:t>2</a:t>
            </a:r>
          </a:p>
        </p:txBody>
      </p:sp>
      <p:cxnSp>
        <p:nvCxnSpPr>
          <p:cNvPr id="22" name="AutoShape 23"/>
          <p:cNvCxnSpPr>
            <a:cxnSpLocks noChangeShapeType="1"/>
            <a:stCxn id="5" idx="7"/>
            <a:endCxn id="4" idx="3"/>
          </p:cNvCxnSpPr>
          <p:nvPr/>
        </p:nvCxnSpPr>
        <p:spPr bwMode="auto">
          <a:xfrm flipV="1">
            <a:off x="8415337" y="586010"/>
            <a:ext cx="901700" cy="449262"/>
          </a:xfrm>
          <a:prstGeom prst="straightConnector1">
            <a:avLst/>
          </a:prstGeom>
          <a:noFill/>
          <a:ln w="63500">
            <a:solidFill>
              <a:srgbClr val="FF3300"/>
            </a:solidFill>
            <a:round/>
            <a:headEnd type="none" w="sm" len="med"/>
            <a:tailEnd type="triangle" w="sm" len="med"/>
          </a:ln>
          <a:effectLst/>
        </p:spPr>
      </p:cxnSp>
      <p:cxnSp>
        <p:nvCxnSpPr>
          <p:cNvPr id="23" name="AutoShape 24"/>
          <p:cNvCxnSpPr>
            <a:cxnSpLocks noChangeShapeType="1"/>
            <a:stCxn id="4" idx="6"/>
            <a:endCxn id="6" idx="2"/>
          </p:cNvCxnSpPr>
          <p:nvPr/>
        </p:nvCxnSpPr>
        <p:spPr bwMode="auto">
          <a:xfrm flipV="1">
            <a:off x="9707562" y="422497"/>
            <a:ext cx="911225" cy="1588"/>
          </a:xfrm>
          <a:prstGeom prst="straightConnector1">
            <a:avLst/>
          </a:prstGeom>
          <a:noFill/>
          <a:ln w="63500">
            <a:solidFill>
              <a:srgbClr val="FF3300"/>
            </a:solidFill>
            <a:round/>
            <a:headEnd type="none" w="sm" len="med"/>
            <a:tailEnd type="triangle" w="sm" len="med"/>
          </a:ln>
          <a:effectLst/>
        </p:spPr>
      </p:cxnSp>
      <p:cxnSp>
        <p:nvCxnSpPr>
          <p:cNvPr id="24" name="AutoShape 25"/>
          <p:cNvCxnSpPr>
            <a:cxnSpLocks noChangeShapeType="1"/>
            <a:stCxn id="5" idx="5"/>
            <a:endCxn id="7" idx="1"/>
          </p:cNvCxnSpPr>
          <p:nvPr/>
        </p:nvCxnSpPr>
        <p:spPr bwMode="auto">
          <a:xfrm>
            <a:off x="8415337" y="1359122"/>
            <a:ext cx="901700" cy="449263"/>
          </a:xfrm>
          <a:prstGeom prst="straightConnector1">
            <a:avLst/>
          </a:prstGeom>
          <a:noFill/>
          <a:ln w="127000">
            <a:solidFill>
              <a:srgbClr val="FF3300"/>
            </a:solidFill>
            <a:round/>
            <a:headEnd type="none" w="sm" len="med"/>
            <a:tailEnd type="triangle" w="sm" len="med"/>
          </a:ln>
          <a:effectLst/>
        </p:spPr>
      </p:cxnSp>
      <p:cxnSp>
        <p:nvCxnSpPr>
          <p:cNvPr id="25" name="AutoShape 26"/>
          <p:cNvCxnSpPr>
            <a:cxnSpLocks noChangeShapeType="1"/>
            <a:stCxn id="7" idx="6"/>
            <a:endCxn id="8" idx="2"/>
          </p:cNvCxnSpPr>
          <p:nvPr/>
        </p:nvCxnSpPr>
        <p:spPr bwMode="auto">
          <a:xfrm>
            <a:off x="9707562" y="1970310"/>
            <a:ext cx="912813" cy="0"/>
          </a:xfrm>
          <a:prstGeom prst="straightConnector1">
            <a:avLst/>
          </a:prstGeom>
          <a:noFill/>
          <a:ln w="63500">
            <a:solidFill>
              <a:srgbClr val="FF3300"/>
            </a:solidFill>
            <a:round/>
            <a:headEnd type="none" w="sm" len="med"/>
            <a:tailEnd type="triangle" w="sm" len="med"/>
          </a:ln>
          <a:effectLst/>
        </p:spPr>
      </p:cxnSp>
      <p:cxnSp>
        <p:nvCxnSpPr>
          <p:cNvPr id="26" name="AutoShape 27"/>
          <p:cNvCxnSpPr>
            <a:cxnSpLocks noChangeShapeType="1"/>
            <a:stCxn id="7" idx="7"/>
            <a:endCxn id="6" idx="3"/>
          </p:cNvCxnSpPr>
          <p:nvPr/>
        </p:nvCxnSpPr>
        <p:spPr bwMode="auto">
          <a:xfrm flipV="1">
            <a:off x="9640887" y="584422"/>
            <a:ext cx="1044575" cy="1223963"/>
          </a:xfrm>
          <a:prstGeom prst="straightConnector1">
            <a:avLst/>
          </a:prstGeom>
          <a:noFill/>
          <a:ln w="63500">
            <a:solidFill>
              <a:srgbClr val="FF3300"/>
            </a:solidFill>
            <a:round/>
            <a:headEnd type="none" w="sm" len="med"/>
            <a:tailEnd type="triangle" w="sm" len="med"/>
          </a:ln>
          <a:effectLst/>
        </p:spPr>
      </p:cxnSp>
      <p:cxnSp>
        <p:nvCxnSpPr>
          <p:cNvPr id="27" name="AutoShape 28"/>
          <p:cNvCxnSpPr>
            <a:cxnSpLocks noChangeShapeType="1"/>
            <a:stCxn id="6" idx="5"/>
          </p:cNvCxnSpPr>
          <p:nvPr/>
        </p:nvCxnSpPr>
        <p:spPr bwMode="auto">
          <a:xfrm>
            <a:off x="11009312" y="584422"/>
            <a:ext cx="887413" cy="449263"/>
          </a:xfrm>
          <a:prstGeom prst="straightConnector1">
            <a:avLst/>
          </a:prstGeom>
          <a:noFill/>
          <a:ln w="127000">
            <a:solidFill>
              <a:srgbClr val="FF3300"/>
            </a:solidFill>
            <a:round/>
            <a:headEnd type="none" w="sm" len="med"/>
            <a:tailEnd type="triangle" w="sm" len="med"/>
          </a:ln>
          <a:effectLst/>
        </p:spPr>
      </p:cxnSp>
      <p:cxnSp>
        <p:nvCxnSpPr>
          <p:cNvPr id="28" name="AutoShape 29"/>
          <p:cNvCxnSpPr>
            <a:cxnSpLocks noChangeShapeType="1"/>
            <a:stCxn id="8" idx="7"/>
          </p:cNvCxnSpPr>
          <p:nvPr/>
        </p:nvCxnSpPr>
        <p:spPr bwMode="auto">
          <a:xfrm flipV="1">
            <a:off x="11010900" y="1357535"/>
            <a:ext cx="885825" cy="450850"/>
          </a:xfrm>
          <a:prstGeom prst="straightConnector1">
            <a:avLst/>
          </a:prstGeom>
          <a:noFill/>
          <a:ln w="63500">
            <a:solidFill>
              <a:srgbClr val="FF3300"/>
            </a:solidFill>
            <a:round/>
            <a:headEnd type="none" w="sm" len="med"/>
            <a:tailEnd type="triangle" w="sm" len="med"/>
          </a:ln>
          <a:effectLst/>
        </p:spPr>
      </p:cxn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8602662" y="1692497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FF3300"/>
                </a:solidFill>
                <a:latin typeface="Arial" charset="0"/>
              </a:rPr>
              <a:t>2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8674100" y="319310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FF3300"/>
                </a:solidFill>
                <a:latin typeface="Arial" charset="0"/>
              </a:rPr>
              <a:t>1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10086975" y="-66453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FF3300"/>
                </a:solidFill>
                <a:latin typeface="Arial" charset="0"/>
              </a:rPr>
              <a:t>1</a:t>
            </a:r>
          </a:p>
        </p:txBody>
      </p:sp>
      <p:sp>
        <p:nvSpPr>
          <p:cNvPr id="32" name="Text Box 34"/>
          <p:cNvSpPr txBox="1">
            <a:spLocks noChangeArrowheads="1"/>
          </p:cNvSpPr>
          <p:nvPr/>
        </p:nvSpPr>
        <p:spPr bwMode="auto">
          <a:xfrm>
            <a:off x="9831387" y="778097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FF3300"/>
                </a:solidFill>
                <a:latin typeface="Arial" charset="0"/>
              </a:rPr>
              <a:t>1</a:t>
            </a:r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11349037" y="257397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FF3300"/>
                </a:solidFill>
                <a:latin typeface="Arial" charset="0"/>
              </a:rPr>
              <a:t>2</a:t>
            </a:r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11391900" y="1636935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FF3300"/>
                </a:solidFill>
                <a:latin typeface="Arial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1270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What’s maximum flow problem?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HK" sz="2800" dirty="0" smtClean="0"/>
                  <a:t>The value of a flow is denoted as |f| </a:t>
                </a:r>
              </a:p>
              <a:p>
                <a:r>
                  <a:rPr lang="en-US" altLang="zh-HK" sz="2800" dirty="0" smtClean="0"/>
                  <a:t>|f|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HK" sz="2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HK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HK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HK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altLang="zh-HK" sz="28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HK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HK" sz="28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HK" sz="28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HK" sz="28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zh-HK" sz="2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HK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HK" sz="2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HK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HK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HK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altLang="zh-HK" sz="28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HK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HK" sz="28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HK" sz="28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HK" sz="28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HK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zh-HK" sz="2800" dirty="0" smtClean="0"/>
              </a:p>
              <a:p>
                <a:endParaRPr lang="en-US" altLang="zh-HK" sz="2800" dirty="0"/>
              </a:p>
              <a:p>
                <a:r>
                  <a:rPr lang="en-US" altLang="zh-HK" sz="2800" dirty="0" smtClean="0"/>
                  <a:t>Given flow network (</a:t>
                </a:r>
                <a:r>
                  <a:rPr lang="en-US" altLang="zh-HK" sz="2800" dirty="0" err="1" smtClean="0"/>
                  <a:t>G,s,t</a:t>
                </a:r>
                <a:r>
                  <a:rPr lang="en-US" altLang="zh-HK" sz="2800" dirty="0" smtClean="0"/>
                  <a:t>)</a:t>
                </a:r>
              </a:p>
              <a:p>
                <a:r>
                  <a:rPr lang="en-US" altLang="zh-HK" sz="2800" dirty="0" smtClean="0"/>
                  <a:t>=&gt; Find a flow of maximum value</a:t>
                </a:r>
                <a:endParaRPr lang="zh-HK" altLang="en-US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00" t="-161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6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N(f)$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\color{red}$Q$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f$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N(f+g)$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f+g$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N(f+g+h)$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d(s)=d^*(s)=0$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d(v)&gt;d^*(v)$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d(u)\leq d^*(u)$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\color{red}$Q$"/>
</p:tagLst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475</TotalTime>
  <Words>825</Words>
  <Application>Microsoft Office PowerPoint</Application>
  <PresentationFormat>寬螢幕</PresentationFormat>
  <Paragraphs>340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4" baseType="lpstr">
      <vt:lpstr>微軟正黑體</vt:lpstr>
      <vt:lpstr>新細明體</vt:lpstr>
      <vt:lpstr>Arial</vt:lpstr>
      <vt:lpstr>Cambria Math</vt:lpstr>
      <vt:lpstr>Century Gothic</vt:lpstr>
      <vt:lpstr>Courier New</vt:lpstr>
      <vt:lpstr>Times New Roman</vt:lpstr>
      <vt:lpstr>Wingdings</vt:lpstr>
      <vt:lpstr>Wingdings 3</vt:lpstr>
      <vt:lpstr>絲縷</vt:lpstr>
      <vt:lpstr>Advanced Graph</vt:lpstr>
      <vt:lpstr>Reference</vt:lpstr>
      <vt:lpstr>Today’s goal</vt:lpstr>
      <vt:lpstr>Flow networks</vt:lpstr>
      <vt:lpstr>Network</vt:lpstr>
      <vt:lpstr>Flow</vt:lpstr>
      <vt:lpstr>Capacity constraint</vt:lpstr>
      <vt:lpstr>Conservation Law</vt:lpstr>
      <vt:lpstr>What’s maximum flow problem?</vt:lpstr>
      <vt:lpstr>A famous theorem</vt:lpstr>
      <vt:lpstr>How to solve the problem?</vt:lpstr>
      <vt:lpstr>Ford-Fulkerson</vt:lpstr>
      <vt:lpstr>Residual Network</vt:lpstr>
      <vt:lpstr>illustration</vt:lpstr>
      <vt:lpstr>Some notes</vt:lpstr>
      <vt:lpstr>How can residual network help us?</vt:lpstr>
      <vt:lpstr>Augmenting paths</vt:lpstr>
      <vt:lpstr>How can Augmenting paths help us?</vt:lpstr>
      <vt:lpstr>How do we know when we have found maximum flow?</vt:lpstr>
      <vt:lpstr>Let’s prove it!</vt:lpstr>
      <vt:lpstr>Let’s prove it!!</vt:lpstr>
      <vt:lpstr>Let’s prove it!!!</vt:lpstr>
      <vt:lpstr>Pseudo code</vt:lpstr>
      <vt:lpstr>Example:</vt:lpstr>
      <vt:lpstr>Running time analysis</vt:lpstr>
      <vt:lpstr>Running time analysis</vt:lpstr>
      <vt:lpstr>Issues</vt:lpstr>
      <vt:lpstr>To improve the time complexity</vt:lpstr>
      <vt:lpstr>PowerPoint 簡報</vt:lpstr>
      <vt:lpstr>PowerPoint 簡報</vt:lpstr>
      <vt:lpstr>PowerPoint 簡報</vt:lpstr>
      <vt:lpstr>Proof of the monotonically increased distance</vt:lpstr>
      <vt:lpstr>That’s what we said last page Note: d*(u) ≤ d(u)</vt:lpstr>
      <vt:lpstr>Proof-contd.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DSL PROJECT 2</dc:title>
  <dc:creator>李廣和</dc:creator>
  <cp:lastModifiedBy>李廣和</cp:lastModifiedBy>
  <cp:revision>43</cp:revision>
  <dcterms:created xsi:type="dcterms:W3CDTF">2013-05-06T05:10:02Z</dcterms:created>
  <dcterms:modified xsi:type="dcterms:W3CDTF">2013-11-28T17:43:28Z</dcterms:modified>
</cp:coreProperties>
</file>