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6" autoAdjust="0"/>
  </p:normalViewPr>
  <p:slideViewPr>
    <p:cSldViewPr>
      <p:cViewPr varScale="1">
        <p:scale>
          <a:sx n="66" d="100"/>
          <a:sy n="66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B8E7-58C8-4CEE-9947-6DB5E3E69E3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4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474720" cy="170216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Multi-threaded Algorithm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2013/12/31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Computing Fibonacci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n&lt;=1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n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x=FIB(n-1)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y=FIB(n-2)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13771" y="4149080"/>
                <a:ext cx="11066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71" y="4149080"/>
                <a:ext cx="110665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42142" y="4577983"/>
                <a:ext cx="110665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42" y="4577983"/>
                <a:ext cx="11066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53967" y="5013176"/>
                <a:ext cx="70243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67" y="5013176"/>
                <a:ext cx="7024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24888" y="5620598"/>
                <a:ext cx="37777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88" y="5620598"/>
                <a:ext cx="377776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執行時間分析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歸納法證明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≤</m:t>
                    </m:r>
                    <m:r>
                      <a:rPr lang="en-US" altLang="zh-TW" b="0" i="1" dirty="0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r>
                      <a:rPr lang="en-US" altLang="zh-TW" b="0" i="1" dirty="0" smtClean="0">
                        <a:latin typeface="Cambria Math"/>
                      </a:rPr>
                      <m:t>𝑏</m:t>
                    </m:r>
                    <m:r>
                      <a:rPr lang="en-US" altLang="zh-TW" b="0" i="1" dirty="0" smtClean="0">
                        <a:latin typeface="Cambria Math"/>
                      </a:rPr>
                      <m:t>,</m:t>
                    </m:r>
                    <m:r>
                      <a:rPr lang="en-US" altLang="zh-TW" b="0" i="1" dirty="0" smtClean="0">
                        <a:latin typeface="Cambria Math"/>
                      </a:rPr>
                      <m:t>𝑎</m:t>
                    </m:r>
                    <m:r>
                      <a:rPr lang="en-US" altLang="zh-TW" b="0" i="1" dirty="0" smtClean="0">
                        <a:latin typeface="Cambria Math"/>
                      </a:rPr>
                      <m:t>&gt;1 </m:t>
                    </m:r>
                    <m:r>
                      <a:rPr lang="en-US" altLang="zh-TW" b="0" i="1" dirty="0" smtClean="0">
                        <a:latin typeface="Cambria Math"/>
                      </a:rPr>
                      <m:t>𝑎𝑛𝑑</m:t>
                    </m:r>
                    <m:r>
                      <a:rPr lang="en-US" altLang="zh-TW" b="0" i="1" dirty="0" smtClean="0">
                        <a:latin typeface="Cambria Math"/>
                      </a:rPr>
                      <m:t> </m:t>
                    </m:r>
                    <m:r>
                      <a:rPr lang="en-US" altLang="zh-TW" b="0" i="1" dirty="0" smtClean="0">
                        <a:latin typeface="Cambria Math"/>
                      </a:rPr>
                      <m:t>𝑏</m:t>
                    </m:r>
                    <m:r>
                      <a:rPr lang="en-US" altLang="zh-TW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TW" altLang="en-US" b="0" dirty="0" smtClean="0"/>
                  <a:t>是</a:t>
                </a:r>
                <a:r>
                  <a:rPr lang="en-US" altLang="zh-TW" b="0" dirty="0" smtClean="0"/>
                  <a:t>constants, for m&lt;n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−2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𝜙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Computing Fibonacci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FIB(n)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n&lt;=1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n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x=FIB(n-1)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y=FIB(n-2)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92080" y="4293096"/>
            <a:ext cx="172819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這兩個不相干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可以分別執行</a:t>
            </a:r>
            <a:r>
              <a:rPr lang="en-US" altLang="zh-TW" sz="2000" dirty="0" smtClean="0"/>
              <a:t>!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923928" y="4365104"/>
            <a:ext cx="1152128" cy="281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923928" y="4799439"/>
            <a:ext cx="115212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Computing Fibonacci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P-FIB(n)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n&lt;=1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n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P-FIB(n-1)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y=P-FIB(n-2)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87898" y="2852936"/>
            <a:ext cx="3464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新產生出來的</a:t>
            </a:r>
            <a:r>
              <a:rPr lang="en-US" altLang="zh-TW" dirty="0" smtClean="0"/>
              <a:t>subroutine</a:t>
            </a:r>
            <a:r>
              <a:rPr lang="zh-TW" altLang="en-US" dirty="0" smtClean="0"/>
              <a:t>叫</a:t>
            </a:r>
            <a:r>
              <a:rPr lang="en-US" altLang="zh-TW" dirty="0" smtClean="0"/>
              <a:t>child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95936" y="2348880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原本的</a:t>
            </a:r>
            <a:r>
              <a:rPr lang="en-US" altLang="zh-TW" dirty="0" smtClean="0"/>
              <a:t>subroutine</a:t>
            </a:r>
            <a:r>
              <a:rPr lang="zh-TW" altLang="en-US" dirty="0" smtClean="0"/>
              <a:t>叫</a:t>
            </a:r>
            <a:r>
              <a:rPr lang="en-US" altLang="zh-TW" dirty="0" smtClean="0"/>
              <a:t>parent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80" y="3933056"/>
            <a:ext cx="29523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Child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spawn</a:t>
            </a:r>
            <a:r>
              <a:rPr lang="zh-TW" altLang="en-US" dirty="0" smtClean="0"/>
              <a:t>後面的</a:t>
            </a:r>
            <a:r>
              <a:rPr lang="en-US" altLang="zh-TW" dirty="0" smtClean="0"/>
              <a:t>call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11960" y="4365104"/>
            <a:ext cx="356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Parent</a:t>
            </a:r>
            <a:r>
              <a:rPr lang="zh-TW" altLang="en-US" dirty="0" smtClean="0"/>
              <a:t>繼續執行下面的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不等</a:t>
            </a:r>
            <a:r>
              <a:rPr lang="en-US" altLang="zh-TW" dirty="0" smtClean="0"/>
              <a:t>child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11960" y="4797152"/>
            <a:ext cx="3564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等所有</a:t>
            </a:r>
            <a:r>
              <a:rPr lang="en-US" altLang="zh-TW" dirty="0" smtClean="0"/>
              <a:t>child</a:t>
            </a:r>
            <a:r>
              <a:rPr lang="zh-TW" altLang="en-US" dirty="0" smtClean="0"/>
              <a:t>執行完回來才能繼續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1959" y="5229200"/>
            <a:ext cx="40324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這時才能安心使用</a:t>
            </a:r>
            <a:r>
              <a:rPr lang="en-US" altLang="zh-TW" dirty="0" smtClean="0"/>
              <a:t>spawned subroutine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return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4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一些細節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“Spawn”</a:t>
            </a:r>
            <a:r>
              <a:rPr lang="zh-TW" altLang="en-US" dirty="0" smtClean="0"/>
              <a:t>不表示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一定要平行地執行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也就是有時候可能由同一個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依序執行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由</a:t>
            </a:r>
            <a:r>
              <a:rPr lang="en-US" altLang="zh-TW" dirty="0" smtClean="0"/>
              <a:t>scheduler</a:t>
            </a:r>
            <a:r>
              <a:rPr lang="zh-TW" altLang="en-US" dirty="0" smtClean="0"/>
              <a:t>去看是否需要</a:t>
            </a:r>
            <a:r>
              <a:rPr lang="en-US" altLang="zh-TW" dirty="0" smtClean="0"/>
              <a:t>/</a:t>
            </a:r>
            <a:r>
              <a:rPr lang="zh-TW" altLang="en-US" dirty="0" smtClean="0"/>
              <a:t>適合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function return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也隱含了會有</a:t>
            </a:r>
            <a:r>
              <a:rPr lang="en-US" altLang="zh-TW" dirty="0" smtClean="0"/>
              <a:t>sync</a:t>
            </a:r>
            <a:r>
              <a:rPr lang="zh-TW" altLang="en-US" dirty="0" smtClean="0"/>
              <a:t>關鍵字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等待所有</a:t>
            </a:r>
            <a:r>
              <a:rPr lang="en-US" altLang="zh-TW" dirty="0" smtClean="0"/>
              <a:t>child subroutine</a:t>
            </a:r>
            <a:r>
              <a:rPr lang="zh-TW" altLang="en-US" dirty="0" smtClean="0"/>
              <a:t>執行完回來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66" y="2564904"/>
            <a:ext cx="5238787" cy="371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3528" y="827866"/>
            <a:ext cx="56886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Computation Dag: Directed Acyclic Graph G=(V,E)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09103" y="827057"/>
            <a:ext cx="290144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Vertices: Instruction strands    </a:t>
            </a:r>
            <a:br>
              <a:rPr lang="en-US" altLang="zh-TW" sz="2000" dirty="0" smtClean="0"/>
            </a:br>
            <a:r>
              <a:rPr lang="en-US" altLang="zh-TW" sz="2000" dirty="0" smtClean="0"/>
              <a:t>Edges: Dependencies between instruction strands</a:t>
            </a:r>
            <a:endParaRPr lang="zh-TW" altLang="en-US" sz="2000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07504" y="1437546"/>
            <a:ext cx="4248472" cy="25675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P-FIB(n)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n&lt;=1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n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P-FIB(n-1)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y=P-FIB(n-2)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139952" y="2387597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195489" y="3429000"/>
            <a:ext cx="432048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130513" y="2924944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上-下雙向箭號 8"/>
          <p:cNvSpPr/>
          <p:nvPr/>
        </p:nvSpPr>
        <p:spPr>
          <a:xfrm>
            <a:off x="3779912" y="1963364"/>
            <a:ext cx="288032" cy="9222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上-下雙向箭號 12"/>
          <p:cNvSpPr/>
          <p:nvPr/>
        </p:nvSpPr>
        <p:spPr>
          <a:xfrm>
            <a:off x="2907457" y="3356992"/>
            <a:ext cx="288032" cy="5331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1102" y="4427556"/>
            <a:ext cx="255069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 smtClean="0"/>
              <a:t>如果有</a:t>
            </a:r>
            <a:r>
              <a:rPr lang="en-US" altLang="zh-TW" sz="2000" dirty="0" err="1" smtClean="0"/>
              <a:t>u</a:t>
            </a:r>
            <a:r>
              <a:rPr lang="en-US" altLang="zh-TW" sz="2000" dirty="0" err="1" smtClean="0">
                <a:sym typeface="Wingdings" pitchFamily="2" charset="2"/>
              </a:rPr>
              <a:t>v</a:t>
            </a:r>
            <a:r>
              <a:rPr lang="zh-TW" altLang="en-US" sz="2000" dirty="0" smtClean="0">
                <a:sym typeface="Wingdings" pitchFamily="2" charset="2"/>
              </a:rPr>
              <a:t>的路徑</a:t>
            </a:r>
            <a:r>
              <a:rPr lang="en-US" altLang="zh-TW" sz="2000" dirty="0" smtClean="0">
                <a:sym typeface="Wingdings" pitchFamily="2" charset="2"/>
              </a:rPr>
              <a:t>:</a:t>
            </a:r>
            <a:br>
              <a:rPr lang="en-US" altLang="zh-TW" sz="2000" dirty="0" smtClean="0">
                <a:sym typeface="Wingdings" pitchFamily="2" charset="2"/>
              </a:rPr>
            </a:br>
            <a:r>
              <a:rPr lang="en-US" altLang="zh-TW" sz="2000" dirty="0" smtClean="0">
                <a:sym typeface="Wingdings" pitchFamily="2" charset="2"/>
              </a:rPr>
              <a:t>u and v are in series.</a:t>
            </a:r>
          </a:p>
          <a:p>
            <a:r>
              <a:rPr lang="zh-TW" altLang="en-US" sz="2000" dirty="0" smtClean="0"/>
              <a:t>如果沒有</a:t>
            </a:r>
            <a:r>
              <a:rPr lang="en-US" altLang="zh-TW" sz="2000" dirty="0" err="1"/>
              <a:t>u</a:t>
            </a:r>
            <a:r>
              <a:rPr lang="en-US" altLang="zh-TW" sz="2000" dirty="0" err="1">
                <a:sym typeface="Wingdings" pitchFamily="2" charset="2"/>
              </a:rPr>
              <a:t>v</a:t>
            </a:r>
            <a:r>
              <a:rPr lang="zh-TW" altLang="en-US" sz="2000" dirty="0">
                <a:sym typeface="Wingdings" pitchFamily="2" charset="2"/>
              </a:rPr>
              <a:t>的路徑</a:t>
            </a:r>
            <a:r>
              <a:rPr lang="en-US" altLang="zh-TW" sz="2000" dirty="0">
                <a:sym typeface="Wingdings" pitchFamily="2" charset="2"/>
              </a:rPr>
              <a:t>:</a:t>
            </a:r>
            <a:br>
              <a:rPr lang="en-US" altLang="zh-TW" sz="2000" dirty="0">
                <a:sym typeface="Wingdings" pitchFamily="2" charset="2"/>
              </a:rPr>
            </a:br>
            <a:r>
              <a:rPr lang="en-US" altLang="zh-TW" sz="2000" dirty="0" smtClean="0">
                <a:sym typeface="Wingdings" pitchFamily="2" charset="2"/>
              </a:rPr>
              <a:t>u and v are in parallel.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35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6" grpId="0" animBg="1"/>
      <p:bldP spid="10" grpId="0" animBg="1"/>
      <p:bldP spid="11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048672" cy="428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475656" y="2317522"/>
            <a:ext cx="2088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Continuation edge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3213745"/>
            <a:ext cx="141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Spawn edge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92724" y="3398411"/>
            <a:ext cx="16401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Call edge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051720" y="3212976"/>
            <a:ext cx="936104" cy="936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67919" y="3182724"/>
            <a:ext cx="416049" cy="8943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347864" y="3068960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380312" y="3564821"/>
            <a:ext cx="16401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Return edge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7020272" y="3213745"/>
            <a:ext cx="0" cy="86332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767883" y="1252414"/>
            <a:ext cx="16401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Final Strand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83185" y="1220148"/>
            <a:ext cx="16401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Initial Strand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3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 animBg="1"/>
      <p:bldP spid="2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Ideal Parallel Computer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set of processors and a </a:t>
            </a:r>
            <a:r>
              <a:rPr lang="en-US" altLang="zh-TW" b="1" dirty="0" smtClean="0"/>
              <a:t>sequentially consistent </a:t>
            </a:r>
            <a:r>
              <a:rPr lang="en-US" altLang="zh-TW" dirty="0" smtClean="0"/>
              <a:t>shared memory</a:t>
            </a:r>
          </a:p>
          <a:p>
            <a:r>
              <a:rPr lang="en-US" altLang="zh-TW" dirty="0" smtClean="0"/>
              <a:t>Sequential consistency: </a:t>
            </a:r>
            <a:r>
              <a:rPr lang="zh-TW" altLang="en-US" dirty="0" smtClean="0"/>
              <a:t>雖然實際上可能很多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會同時讀寫記憶體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但是產生的結果和一次只執行一個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的讀寫指令產生的結果一樣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computing power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en-US" altLang="zh-TW" dirty="0" smtClean="0"/>
              <a:t>Scheduling</a:t>
            </a:r>
            <a:r>
              <a:rPr lang="zh-TW" altLang="en-US" dirty="0" smtClean="0"/>
              <a:t>產生的</a:t>
            </a:r>
            <a:r>
              <a:rPr lang="en-US" altLang="zh-TW" dirty="0" smtClean="0"/>
              <a:t>overhead</a:t>
            </a:r>
            <a:r>
              <a:rPr lang="zh-TW" altLang="en-US" dirty="0" smtClean="0"/>
              <a:t>可忽略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measures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Work: </a:t>
            </a:r>
            <a:r>
              <a:rPr lang="zh-TW" altLang="en-US" dirty="0" smtClean="0"/>
              <a:t>在一個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上執行整個計算所需的時間</a:t>
            </a:r>
            <a:endParaRPr lang="en-US" altLang="zh-TW" dirty="0" smtClean="0"/>
          </a:p>
          <a:p>
            <a:r>
              <a:rPr lang="zh-TW" altLang="en-US" dirty="0"/>
              <a:t>假設每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strand</a:t>
            </a:r>
            <a:r>
              <a:rPr lang="zh-TW" altLang="en-US" dirty="0" smtClean="0"/>
              <a:t>執行的時間差不多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</a:t>
            </a:r>
            <a:r>
              <a:rPr lang="en-US" altLang="zh-TW" dirty="0" smtClean="0"/>
              <a:t>work=computation dag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數目</a:t>
            </a:r>
            <a:endParaRPr lang="en-US" altLang="zh-TW" dirty="0" smtClean="0"/>
          </a:p>
          <a:p>
            <a:r>
              <a:rPr lang="en-US" altLang="zh-TW" dirty="0" smtClean="0"/>
              <a:t>Span: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computation dag</a:t>
            </a:r>
            <a:r>
              <a:rPr lang="zh-TW" altLang="en-US" dirty="0" smtClean="0"/>
              <a:t>中最長的路徑所需的執行時間</a:t>
            </a:r>
            <a:endParaRPr lang="en-US" altLang="zh-TW" dirty="0" smtClean="0"/>
          </a:p>
          <a:p>
            <a:r>
              <a:rPr lang="zh-TW" altLang="en-US" dirty="0"/>
              <a:t>假設每個</a:t>
            </a:r>
            <a:r>
              <a:rPr lang="en-US" altLang="zh-TW" dirty="0"/>
              <a:t>strand</a:t>
            </a:r>
            <a:r>
              <a:rPr lang="zh-TW" altLang="en-US" dirty="0"/>
              <a:t>執行的時間差不多</a:t>
            </a:r>
            <a:r>
              <a:rPr lang="en-US" altLang="zh-TW" dirty="0"/>
              <a:t>, </a:t>
            </a:r>
            <a:r>
              <a:rPr lang="zh-TW" altLang="en-US" dirty="0" smtClean="0"/>
              <a:t>則</a:t>
            </a:r>
            <a:r>
              <a:rPr lang="en-US" altLang="zh-TW" dirty="0" smtClean="0"/>
              <a:t>span=computation </a:t>
            </a:r>
            <a:r>
              <a:rPr lang="en-US" altLang="zh-TW" dirty="0"/>
              <a:t>dag</a:t>
            </a:r>
            <a:r>
              <a:rPr lang="zh-TW" altLang="en-US" dirty="0" smtClean="0"/>
              <a:t>的最長路徑上</a:t>
            </a:r>
            <a:r>
              <a:rPr lang="en-US" altLang="zh-TW" dirty="0" smtClean="0"/>
              <a:t>vertex</a:t>
            </a:r>
            <a:r>
              <a:rPr lang="zh-TW" altLang="en-US" dirty="0"/>
              <a:t>數目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Actual running 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844824"/>
                <a:ext cx="6777317" cy="4248472"/>
              </a:xfrm>
            </p:spPr>
            <p:txBody>
              <a:bodyPr/>
              <a:lstStyle/>
              <a:p>
                <a:r>
                  <a:rPr lang="zh-TW" altLang="en-US" dirty="0" smtClean="0"/>
                  <a:t>實際執行時間跟有幾個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有關</a:t>
                </a:r>
                <a:endParaRPr lang="en-US" altLang="zh-TW" dirty="0" smtClean="0"/>
              </a:p>
              <a:p>
                <a:r>
                  <a:rPr lang="zh-TW" altLang="en-US" dirty="0"/>
                  <a:t>假設</a:t>
                </a:r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processor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TW" dirty="0" smtClean="0"/>
                  <a:t>: P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的執行時間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個</a:t>
                </a:r>
                <a:r>
                  <a:rPr lang="en-US" altLang="zh-TW" dirty="0"/>
                  <a:t>processor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執行時間</a:t>
                </a:r>
                <a:r>
                  <a:rPr lang="en-US" altLang="zh-TW" dirty="0" smtClean="0"/>
                  <a:t>=work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zh-TW" altLang="en-US" dirty="0" smtClean="0"/>
                  <a:t>無限多個</a:t>
                </a:r>
                <a:r>
                  <a:rPr lang="en-US" altLang="zh-TW" dirty="0"/>
                  <a:t>processor</a:t>
                </a:r>
                <a:r>
                  <a:rPr lang="zh-TW" altLang="en-US" dirty="0"/>
                  <a:t>的執行時間</a:t>
                </a:r>
                <a:r>
                  <a:rPr lang="en-US" altLang="zh-TW" dirty="0" smtClean="0"/>
                  <a:t>=span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844824"/>
                <a:ext cx="6777317" cy="4248472"/>
              </a:xfrm>
              <a:blipFill rotWithShape="1">
                <a:blip r:embed="rId2"/>
                <a:stretch>
                  <a:fillRect t="-1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多核心處理器的崛起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44305"/>
            <a:ext cx="1789045" cy="210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upload.wikimedia.org/wikipedia/en/d/df/Intel_Core_Du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98" y="4530344"/>
            <a:ext cx="1400098" cy="173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82" y="2124497"/>
            <a:ext cx="1800200" cy="167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07035"/>
            <a:ext cx="1906538" cy="19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52" y="4941549"/>
            <a:ext cx="1766557" cy="132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左箭號 4"/>
          <p:cNvSpPr/>
          <p:nvPr/>
        </p:nvSpPr>
        <p:spPr>
          <a:xfrm>
            <a:off x="683568" y="3934136"/>
            <a:ext cx="6912768" cy="4532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Lower bounds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Work law: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時間後總工作量最多為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.</a:t>
                </a:r>
                <a:r>
                  <a:rPr lang="zh-TW" altLang="en-US" b="0" dirty="0" smtClean="0"/>
                  <a:t>全部工作量為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.</a:t>
                </a:r>
              </a:p>
              <a:p>
                <a:r>
                  <a:rPr lang="en-US" altLang="zh-TW" dirty="0" smtClean="0"/>
                  <a:t>Span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無限多個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的機器可以模擬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的機器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因此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的執行時間一定永遠比較大或一樣大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0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Speedup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Speedup=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Linear speedup: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Perfect linear speedup: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5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Parallelism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12776"/>
                <a:ext cx="6777317" cy="48245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Parallelism=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Parallelism</a:t>
                </a:r>
                <a:r>
                  <a:rPr lang="zh-TW" altLang="en-US" dirty="0" smtClean="0"/>
                  <a:t>可用下面三種方法解釋</a:t>
                </a:r>
                <a:r>
                  <a:rPr lang="en-US" altLang="zh-TW" dirty="0" smtClean="0"/>
                  <a:t>: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平均可和在</a:t>
                </a:r>
                <a:r>
                  <a:rPr lang="en-US" altLang="zh-TW" dirty="0" smtClean="0"/>
                  <a:t>critical path</a:t>
                </a:r>
                <a:r>
                  <a:rPr lang="zh-TW" altLang="en-US" dirty="0" smtClean="0"/>
                  <a:t>上</a:t>
                </a:r>
                <a:r>
                  <a:rPr lang="en-US" altLang="zh-TW" dirty="0" smtClean="0"/>
                  <a:t>(computation dag</a:t>
                </a:r>
                <a:r>
                  <a:rPr lang="zh-TW" altLang="en-US" dirty="0" smtClean="0"/>
                  <a:t>的最長路徑上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每一個步驟平行處理的工作量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smtClean="0"/>
                  <a:t>Parallelism</a:t>
                </a:r>
                <a:r>
                  <a:rPr lang="zh-TW" altLang="en-US" dirty="0" smtClean="0"/>
                  <a:t>是可能得到的</a:t>
                </a:r>
                <a:r>
                  <a:rPr lang="en-US" altLang="zh-TW" dirty="0" smtClean="0"/>
                  <a:t>max speedup (</a:t>
                </a:r>
                <a:r>
                  <a:rPr lang="zh-TW" altLang="en-US" dirty="0" smtClean="0"/>
                  <a:t>使用任何數量的</a:t>
                </a:r>
                <a:r>
                  <a:rPr lang="en-US" altLang="zh-TW" dirty="0" smtClean="0"/>
                  <a:t>processor)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Perfect linear speedup</a:t>
                </a:r>
                <a:r>
                  <a:rPr lang="zh-TW" altLang="en-US" dirty="0" smtClean="0"/>
                  <a:t>的可能性做限制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只要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數量比</a:t>
                </a:r>
                <a:r>
                  <a:rPr lang="en-US" altLang="zh-TW" dirty="0" smtClean="0"/>
                  <a:t>parallelism</a:t>
                </a:r>
                <a:r>
                  <a:rPr lang="zh-TW" altLang="en-US" dirty="0" smtClean="0"/>
                  <a:t>大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就不可能達到</a:t>
                </a:r>
                <a:r>
                  <a:rPr lang="en-US" altLang="zh-TW" dirty="0" smtClean="0"/>
                  <a:t>perfect linear speedup</a:t>
                </a:r>
              </a:p>
              <a:p>
                <a:r>
                  <a:rPr lang="zh-TW" altLang="en-US" dirty="0" smtClean="0"/>
                  <a:t>說明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/>
                      </a:rPr>
                      <m:t>&lt;</m:t>
                    </m:r>
                    <m:r>
                      <a:rPr lang="en-US" altLang="zh-TW" b="0" i="1" dirty="0" smtClean="0">
                        <a:latin typeface="Cambria Math"/>
                      </a:rPr>
                      <m:t>𝑃</m:t>
                    </m:r>
                    <m:r>
                      <a:rPr lang="en-US" altLang="zh-TW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使用超過</a:t>
                </a:r>
                <a:r>
                  <a:rPr lang="en-US" altLang="zh-TW" dirty="0" smtClean="0"/>
                  <a:t>parallelism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意義不大</a:t>
                </a:r>
                <a:r>
                  <a:rPr lang="en-US" altLang="zh-TW" dirty="0" smtClean="0"/>
                  <a:t>. (</a:t>
                </a:r>
                <a:r>
                  <a:rPr lang="zh-TW" altLang="en-US" dirty="0" smtClean="0"/>
                  <a:t>離</a:t>
                </a:r>
                <a:r>
                  <a:rPr lang="en-US" altLang="zh-TW" dirty="0" smtClean="0"/>
                  <a:t>perfect speedup</a:t>
                </a:r>
                <a:r>
                  <a:rPr lang="zh-TW" altLang="en-US" dirty="0" smtClean="0"/>
                  <a:t>越遠</a:t>
                </a:r>
                <a:r>
                  <a:rPr lang="en-US" altLang="zh-TW" dirty="0" smtClean="0"/>
                  <a:t>)</a:t>
                </a:r>
              </a:p>
              <a:p>
                <a:pPr marL="525780" indent="-457200">
                  <a:buFont typeface="+mj-lt"/>
                  <a:buAutoNum type="arabicPeriod"/>
                </a:pP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12776"/>
                <a:ext cx="6777317" cy="4824536"/>
              </a:xfrm>
              <a:blipFill rotWithShape="1">
                <a:blip r:embed="rId2"/>
                <a:stretch>
                  <a:fillRect t="-253" r="-270" b="-2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 to P-FIB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40576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P-FIB(4)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case:</a:t>
                </a:r>
              </a:p>
              <a:p>
                <a:r>
                  <a:rPr lang="en-US" altLang="zh-TW" dirty="0" smtClean="0"/>
                  <a:t>Work=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 smtClean="0"/>
                  <a:t>17</a:t>
                </a:r>
              </a:p>
              <a:p>
                <a:r>
                  <a:rPr lang="en-US" altLang="zh-TW" dirty="0" smtClean="0"/>
                  <a:t>Span=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 smtClean="0"/>
                  <a:t>8</a:t>
                </a:r>
              </a:p>
              <a:p>
                <a:r>
                  <a:rPr lang="en-US" altLang="zh-TW" dirty="0" smtClean="0"/>
                  <a:t>Parallelism=17/8=2.125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所以最多</a:t>
                </a:r>
                <a:r>
                  <a:rPr lang="en-US" altLang="zh-TW" dirty="0" smtClean="0"/>
                  <a:t>speedup</a:t>
                </a:r>
                <a:r>
                  <a:rPr lang="zh-TW" altLang="en-US" dirty="0" smtClean="0"/>
                  <a:t>大概就是雙倍左右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用再多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也沒有用</a:t>
                </a:r>
                <a:r>
                  <a:rPr lang="en-US" altLang="zh-TW" dirty="0" smtClean="0"/>
                  <a:t>!)</a:t>
                </a:r>
              </a:p>
              <a:p>
                <a:r>
                  <a:rPr lang="zh-TW" altLang="en-US" dirty="0" smtClean="0"/>
                  <a:t>試試看</a:t>
                </a:r>
                <a:r>
                  <a:rPr lang="en-US" altLang="zh-TW" dirty="0" smtClean="0"/>
                  <a:t>P-FIB(n)</a:t>
                </a:r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比較大的時候</a:t>
                </a:r>
                <a:r>
                  <a:rPr lang="en-US" altLang="zh-TW" dirty="0" smtClean="0"/>
                  <a:t>!</a:t>
                </a:r>
              </a:p>
              <a:p>
                <a:r>
                  <a:rPr lang="en-US" altLang="zh-TW" dirty="0" smtClean="0"/>
                  <a:t>Parallel Slackness=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∞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(Parallelism</a:t>
                </a:r>
                <a:r>
                  <a:rPr lang="zh-TW" altLang="en-US" dirty="0" smtClean="0"/>
                  <a:t>比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超過多少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Slackness &lt; 1</a:t>
                </a:r>
                <a:r>
                  <a:rPr lang="zh-TW" altLang="en-US" dirty="0" smtClean="0"/>
                  <a:t>表示沒希望</a:t>
                </a:r>
                <a:r>
                  <a:rPr lang="en-US" altLang="zh-TW" dirty="0" smtClean="0"/>
                  <a:t>perfect linear speedup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Slackness&gt;1</a:t>
                </a:r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每個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分配到的工作量是是否能達成</a:t>
                </a:r>
                <a:r>
                  <a:rPr lang="en-US" altLang="zh-TW" dirty="0" smtClean="0"/>
                  <a:t>perfect linear speedup</a:t>
                </a:r>
                <a:r>
                  <a:rPr lang="zh-TW" altLang="en-US" dirty="0" smtClean="0"/>
                  <a:t>的關鍵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itchFamily="2" charset="2"/>
                  </a:rPr>
                  <a:t> scheduler</a:t>
                </a:r>
                <a:r>
                  <a:rPr lang="zh-TW" altLang="en-US" dirty="0" smtClean="0">
                    <a:sym typeface="Wingdings" pitchFamily="2" charset="2"/>
                  </a:rPr>
                  <a:t>可以幫忙</a:t>
                </a:r>
                <a:r>
                  <a:rPr lang="en-US" altLang="zh-TW" dirty="0" smtClean="0">
                    <a:sym typeface="Wingdings" pitchFamily="2" charset="2"/>
                  </a:rPr>
                  <a:t>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4057676"/>
              </a:xfrm>
              <a:blipFill rotWithShape="1">
                <a:blip r:embed="rId2"/>
                <a:stretch>
                  <a:fillRect t="-2252" b="-12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3024337" cy="214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2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060848"/>
            <a:ext cx="6777317" cy="3508977"/>
          </a:xfrm>
        </p:spPr>
        <p:txBody>
          <a:bodyPr/>
          <a:lstStyle/>
          <a:p>
            <a:r>
              <a:rPr lang="en-US" altLang="zh-TW" dirty="0" smtClean="0"/>
              <a:t>Scheduler</a:t>
            </a:r>
            <a:r>
              <a:rPr lang="zh-TW" altLang="en-US" dirty="0" smtClean="0"/>
              <a:t>的工作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把</a:t>
            </a:r>
            <a:r>
              <a:rPr lang="en-US" altLang="zh-TW" dirty="0" smtClean="0"/>
              <a:t>strand</a:t>
            </a:r>
            <a:r>
              <a:rPr lang="zh-TW" altLang="en-US" dirty="0" smtClean="0"/>
              <a:t>指定給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On-line: scheduler</a:t>
            </a:r>
            <a:r>
              <a:rPr lang="zh-TW" altLang="en-US" dirty="0" smtClean="0"/>
              <a:t>事先並不知道什麼時候</a:t>
            </a:r>
            <a:r>
              <a:rPr lang="en-US" altLang="zh-TW" dirty="0" smtClean="0"/>
              <a:t>strand</a:t>
            </a:r>
            <a:r>
              <a:rPr lang="zh-TW" altLang="en-US" dirty="0" smtClean="0"/>
              <a:t>會</a:t>
            </a:r>
            <a:r>
              <a:rPr lang="en-US" altLang="zh-TW" dirty="0" smtClean="0"/>
              <a:t>spawn, </a:t>
            </a:r>
            <a:r>
              <a:rPr lang="zh-TW" altLang="en-US" dirty="0" smtClean="0"/>
              <a:t>或者</a:t>
            </a:r>
            <a:r>
              <a:rPr lang="en-US" altLang="zh-TW" dirty="0" smtClean="0"/>
              <a:t>spawn</a:t>
            </a:r>
            <a:r>
              <a:rPr lang="zh-TW" altLang="en-US" dirty="0" smtClean="0"/>
              <a:t>出來的什麼時候會完成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Centralized scheduler:  </a:t>
            </a:r>
            <a:r>
              <a:rPr lang="zh-TW" altLang="en-US" dirty="0" smtClean="0"/>
              <a:t>單一的</a:t>
            </a:r>
            <a:r>
              <a:rPr lang="en-US" altLang="zh-TW" dirty="0" smtClean="0"/>
              <a:t>scheduler</a:t>
            </a:r>
            <a:r>
              <a:rPr lang="zh-TW" altLang="en-US" dirty="0" smtClean="0"/>
              <a:t>知道整體狀況並作</a:t>
            </a:r>
            <a:r>
              <a:rPr lang="en-US" altLang="zh-TW" dirty="0" smtClean="0"/>
              <a:t>scheduling (</a:t>
            </a:r>
            <a:r>
              <a:rPr lang="zh-TW" altLang="en-US" dirty="0" smtClean="0"/>
              <a:t>比較容易分析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Distributed scheduler: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互相溝通合作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找出最好的</a:t>
            </a:r>
            <a:r>
              <a:rPr lang="en-US" altLang="zh-TW" dirty="0" smtClean="0"/>
              <a:t>scheduling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7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scheduler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 smtClean="0"/>
                  <a:t>每一個</a:t>
                </a:r>
                <a:r>
                  <a:rPr lang="en-US" altLang="zh-TW" dirty="0" smtClean="0"/>
                  <a:t>time step, </a:t>
                </a:r>
                <a:r>
                  <a:rPr lang="zh-TW" altLang="en-US" dirty="0"/>
                  <a:t>把越</a:t>
                </a:r>
                <a:r>
                  <a:rPr lang="zh-TW" altLang="en-US" dirty="0" smtClean="0"/>
                  <a:t>多</a:t>
                </a:r>
                <a:r>
                  <a:rPr lang="en-US" altLang="zh-TW" dirty="0" smtClean="0"/>
                  <a:t>strand</a:t>
                </a:r>
                <a:r>
                  <a:rPr lang="zh-TW" altLang="en-US" dirty="0" smtClean="0"/>
                  <a:t>分給越多</a:t>
                </a:r>
                <a:r>
                  <a:rPr lang="en-US" altLang="zh-TW" dirty="0" smtClean="0"/>
                  <a:t>processor</a:t>
                </a:r>
                <a:r>
                  <a:rPr lang="zh-TW" altLang="en-US" dirty="0" smtClean="0"/>
                  <a:t>執行越好</a:t>
                </a:r>
                <a:endParaRPr lang="en-US" altLang="zh-TW" dirty="0" smtClean="0"/>
              </a:p>
              <a:p>
                <a:r>
                  <a:rPr lang="zh-TW" altLang="en-US" dirty="0"/>
                  <a:t>如果某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time step</a:t>
                </a:r>
                <a:r>
                  <a:rPr lang="zh-TW" altLang="en-US" dirty="0" smtClean="0"/>
                  <a:t>的時候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至少有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strand</a:t>
                </a:r>
                <a:r>
                  <a:rPr lang="zh-TW" altLang="en-US" dirty="0" smtClean="0"/>
                  <a:t>是</a:t>
                </a:r>
                <a:r>
                  <a:rPr lang="zh-TW" altLang="en-US" dirty="0"/>
                  <a:t>準備好被執行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則稱為</a:t>
                </a:r>
                <a:r>
                  <a:rPr lang="en-US" altLang="zh-TW" dirty="0" smtClean="0"/>
                  <a:t>complete step</a:t>
                </a:r>
              </a:p>
              <a:p>
                <a:r>
                  <a:rPr lang="zh-TW" altLang="en-US" dirty="0" smtClean="0"/>
                  <a:t>反之則稱為 </a:t>
                </a:r>
                <a:r>
                  <a:rPr lang="en-US" altLang="zh-TW" dirty="0" smtClean="0"/>
                  <a:t>incomplete step</a:t>
                </a:r>
              </a:p>
              <a:p>
                <a:r>
                  <a:rPr lang="en-US" altLang="zh-TW" dirty="0" smtClean="0"/>
                  <a:t>Lower bounds: </a:t>
                </a:r>
                <a:r>
                  <a:rPr lang="zh-TW" altLang="en-US" dirty="0" smtClean="0"/>
                  <a:t>最好的狀況也需要這些時間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en-US" altLang="zh-TW" dirty="0" smtClean="0"/>
                  <a:t>work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span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Greedy scheduling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upper bound</a:t>
                </a:r>
                <a:r>
                  <a:rPr lang="zh-TW" altLang="en-US" dirty="0" smtClean="0"/>
                  <a:t>為這兩個</a:t>
                </a:r>
                <a:r>
                  <a:rPr lang="en-US" altLang="zh-TW" dirty="0" smtClean="0"/>
                  <a:t>lower bound</a:t>
                </a:r>
                <a:r>
                  <a:rPr lang="zh-TW" altLang="en-US" dirty="0" smtClean="0"/>
                  <a:t>的和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7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3704" y="548680"/>
            <a:ext cx="7024744" cy="1143000"/>
          </a:xfrm>
        </p:spPr>
        <p:txBody>
          <a:bodyPr/>
          <a:lstStyle/>
          <a:p>
            <a:r>
              <a:rPr lang="zh-TW" altLang="en-US" dirty="0"/>
              <a:t>平行</a:t>
            </a:r>
            <a:r>
              <a:rPr lang="zh-TW" altLang="en-US" dirty="0" smtClean="0"/>
              <a:t>運算可以用在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5" y="2924944"/>
            <a:ext cx="1766557" cy="132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09831" y="1869207"/>
            <a:ext cx="35283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Chip Multiprocessors: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IC</a:t>
            </a:r>
            <a:r>
              <a:rPr lang="zh-TW" altLang="en-US" dirty="0" smtClean="0"/>
              <a:t>裡面有多個處理核心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每一個都可以單獨運算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並存取共同的記憶體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977" y="2703856"/>
            <a:ext cx="2476467" cy="18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0" y="2242191"/>
            <a:ext cx="1546009" cy="231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149781" y="1780526"/>
            <a:ext cx="40796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Computer clusters: </a:t>
            </a:r>
            <a:r>
              <a:rPr lang="zh-TW" altLang="en-US" dirty="0" smtClean="0"/>
              <a:t>用網路連接起來的許多電腦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76" y="4915204"/>
            <a:ext cx="1542628" cy="192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838223" y="5733256"/>
            <a:ext cx="40796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Supercomputers: </a:t>
            </a:r>
            <a:r>
              <a:rPr lang="zh-TW" altLang="en-US" dirty="0" smtClean="0"/>
              <a:t>客製化的架構及處理單元之間的通訊網路</a:t>
            </a:r>
            <a:endParaRPr lang="zh-TW" altLang="en-US" dirty="0"/>
          </a:p>
        </p:txBody>
      </p:sp>
      <p:sp>
        <p:nvSpPr>
          <p:cNvPr id="7" name="弧形箭號 (左彎) 6"/>
          <p:cNvSpPr/>
          <p:nvPr/>
        </p:nvSpPr>
        <p:spPr>
          <a:xfrm>
            <a:off x="3131840" y="3284984"/>
            <a:ext cx="1512168" cy="22322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31840" y="3068960"/>
            <a:ext cx="7063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便宜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96589" y="5013176"/>
            <a:ext cx="4873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7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7" grpId="0" animBg="1"/>
      <p:bldP spid="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if a problem is NP-hard?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276872"/>
            <a:ext cx="6777317" cy="4032448"/>
          </a:xfrm>
        </p:spPr>
        <p:txBody>
          <a:bodyPr/>
          <a:lstStyle/>
          <a:p>
            <a:r>
              <a:rPr lang="zh-TW" altLang="en-US" dirty="0" smtClean="0"/>
              <a:t>說不定</a:t>
            </a:r>
            <a:r>
              <a:rPr lang="en-US" altLang="zh-TW" dirty="0" smtClean="0"/>
              <a:t>n</a:t>
            </a:r>
            <a:r>
              <a:rPr lang="zh-TW" altLang="en-US" dirty="0" smtClean="0"/>
              <a:t>不會很大</a:t>
            </a:r>
            <a:r>
              <a:rPr lang="en-US" altLang="zh-TW" dirty="0" smtClean="0"/>
              <a:t>? </a:t>
            </a:r>
            <a:r>
              <a:rPr lang="zh-TW" altLang="en-US" dirty="0" smtClean="0"/>
              <a:t>說不定</a:t>
            </a:r>
            <a:r>
              <a:rPr lang="en-US" altLang="zh-TW" dirty="0" smtClean="0"/>
              <a:t>constant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可能出現的範圍內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執行時間是合理的嗎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我的想法</a:t>
            </a:r>
            <a:r>
              <a:rPr lang="en-US" altLang="zh-TW" dirty="0" smtClean="0"/>
              <a:t>: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483768" y="616530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483768" y="4414664"/>
            <a:ext cx="0" cy="1750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34458" y="61246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2" name="手繪多邊形 11"/>
          <p:cNvSpPr/>
          <p:nvPr/>
        </p:nvSpPr>
        <p:spPr>
          <a:xfrm>
            <a:off x="2505075" y="4780358"/>
            <a:ext cx="1990725" cy="1363267"/>
          </a:xfrm>
          <a:custGeom>
            <a:avLst/>
            <a:gdLst>
              <a:gd name="connsiteX0" fmla="*/ 0 w 1990725"/>
              <a:gd name="connsiteY0" fmla="*/ 1363267 h 1363267"/>
              <a:gd name="connsiteX1" fmla="*/ 38100 w 1990725"/>
              <a:gd name="connsiteY1" fmla="*/ 1296592 h 1363267"/>
              <a:gd name="connsiteX2" fmla="*/ 57150 w 1990725"/>
              <a:gd name="connsiteY2" fmla="*/ 1258492 h 1363267"/>
              <a:gd name="connsiteX3" fmla="*/ 85725 w 1990725"/>
              <a:gd name="connsiteY3" fmla="*/ 1220392 h 1363267"/>
              <a:gd name="connsiteX4" fmla="*/ 114300 w 1990725"/>
              <a:gd name="connsiteY4" fmla="*/ 1172767 h 1363267"/>
              <a:gd name="connsiteX5" fmla="*/ 180975 w 1990725"/>
              <a:gd name="connsiteY5" fmla="*/ 1096567 h 1363267"/>
              <a:gd name="connsiteX6" fmla="*/ 200025 w 1990725"/>
              <a:gd name="connsiteY6" fmla="*/ 1058467 h 1363267"/>
              <a:gd name="connsiteX7" fmla="*/ 238125 w 1990725"/>
              <a:gd name="connsiteY7" fmla="*/ 1029892 h 1363267"/>
              <a:gd name="connsiteX8" fmla="*/ 266700 w 1990725"/>
              <a:gd name="connsiteY8" fmla="*/ 991792 h 1363267"/>
              <a:gd name="connsiteX9" fmla="*/ 352425 w 1990725"/>
              <a:gd name="connsiteY9" fmla="*/ 906067 h 1363267"/>
              <a:gd name="connsiteX10" fmla="*/ 390525 w 1990725"/>
              <a:gd name="connsiteY10" fmla="*/ 867967 h 1363267"/>
              <a:gd name="connsiteX11" fmla="*/ 409575 w 1990725"/>
              <a:gd name="connsiteY11" fmla="*/ 839392 h 1363267"/>
              <a:gd name="connsiteX12" fmla="*/ 561975 w 1990725"/>
              <a:gd name="connsiteY12" fmla="*/ 715567 h 1363267"/>
              <a:gd name="connsiteX13" fmla="*/ 638175 w 1990725"/>
              <a:gd name="connsiteY13" fmla="*/ 667942 h 1363267"/>
              <a:gd name="connsiteX14" fmla="*/ 676275 w 1990725"/>
              <a:gd name="connsiteY14" fmla="*/ 648892 h 1363267"/>
              <a:gd name="connsiteX15" fmla="*/ 704850 w 1990725"/>
              <a:gd name="connsiteY15" fmla="*/ 620317 h 1363267"/>
              <a:gd name="connsiteX16" fmla="*/ 752475 w 1990725"/>
              <a:gd name="connsiteY16" fmla="*/ 591742 h 1363267"/>
              <a:gd name="connsiteX17" fmla="*/ 790575 w 1990725"/>
              <a:gd name="connsiteY17" fmla="*/ 563167 h 1363267"/>
              <a:gd name="connsiteX18" fmla="*/ 942975 w 1990725"/>
              <a:gd name="connsiteY18" fmla="*/ 467917 h 1363267"/>
              <a:gd name="connsiteX19" fmla="*/ 990600 w 1990725"/>
              <a:gd name="connsiteY19" fmla="*/ 439342 h 1363267"/>
              <a:gd name="connsiteX20" fmla="*/ 1028700 w 1990725"/>
              <a:gd name="connsiteY20" fmla="*/ 420292 h 1363267"/>
              <a:gd name="connsiteX21" fmla="*/ 1066800 w 1990725"/>
              <a:gd name="connsiteY21" fmla="*/ 391717 h 1363267"/>
              <a:gd name="connsiteX22" fmla="*/ 1162050 w 1990725"/>
              <a:gd name="connsiteY22" fmla="*/ 334567 h 1363267"/>
              <a:gd name="connsiteX23" fmla="*/ 1209675 w 1990725"/>
              <a:gd name="connsiteY23" fmla="*/ 305992 h 1363267"/>
              <a:gd name="connsiteX24" fmla="*/ 1266825 w 1990725"/>
              <a:gd name="connsiteY24" fmla="*/ 286942 h 1363267"/>
              <a:gd name="connsiteX25" fmla="*/ 1304925 w 1990725"/>
              <a:gd name="connsiteY25" fmla="*/ 258367 h 1363267"/>
              <a:gd name="connsiteX26" fmla="*/ 1390650 w 1990725"/>
              <a:gd name="connsiteY26" fmla="*/ 220267 h 1363267"/>
              <a:gd name="connsiteX27" fmla="*/ 1428750 w 1990725"/>
              <a:gd name="connsiteY27" fmla="*/ 201217 h 1363267"/>
              <a:gd name="connsiteX28" fmla="*/ 1495425 w 1990725"/>
              <a:gd name="connsiteY28" fmla="*/ 163117 h 1363267"/>
              <a:gd name="connsiteX29" fmla="*/ 1552575 w 1990725"/>
              <a:gd name="connsiteY29" fmla="*/ 144067 h 1363267"/>
              <a:gd name="connsiteX30" fmla="*/ 1581150 w 1990725"/>
              <a:gd name="connsiteY30" fmla="*/ 125017 h 1363267"/>
              <a:gd name="connsiteX31" fmla="*/ 1638300 w 1990725"/>
              <a:gd name="connsiteY31" fmla="*/ 105967 h 1363267"/>
              <a:gd name="connsiteX32" fmla="*/ 1695450 w 1990725"/>
              <a:gd name="connsiteY32" fmla="*/ 67867 h 1363267"/>
              <a:gd name="connsiteX33" fmla="*/ 1752600 w 1990725"/>
              <a:gd name="connsiteY33" fmla="*/ 48817 h 1363267"/>
              <a:gd name="connsiteX34" fmla="*/ 1838325 w 1990725"/>
              <a:gd name="connsiteY34" fmla="*/ 29767 h 1363267"/>
              <a:gd name="connsiteX35" fmla="*/ 1876425 w 1990725"/>
              <a:gd name="connsiteY35" fmla="*/ 10717 h 1363267"/>
              <a:gd name="connsiteX36" fmla="*/ 1990725 w 1990725"/>
              <a:gd name="connsiteY36" fmla="*/ 1192 h 136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90725" h="1363267">
                <a:moveTo>
                  <a:pt x="0" y="1363267"/>
                </a:moveTo>
                <a:cubicBezTo>
                  <a:pt x="12700" y="1341042"/>
                  <a:pt x="25843" y="1319064"/>
                  <a:pt x="38100" y="1296592"/>
                </a:cubicBezTo>
                <a:cubicBezTo>
                  <a:pt x="44899" y="1284127"/>
                  <a:pt x="49625" y="1270533"/>
                  <a:pt x="57150" y="1258492"/>
                </a:cubicBezTo>
                <a:cubicBezTo>
                  <a:pt x="65564" y="1245030"/>
                  <a:pt x="76919" y="1233601"/>
                  <a:pt x="85725" y="1220392"/>
                </a:cubicBezTo>
                <a:cubicBezTo>
                  <a:pt x="95994" y="1204988"/>
                  <a:pt x="103192" y="1187578"/>
                  <a:pt x="114300" y="1172767"/>
                </a:cubicBezTo>
                <a:cubicBezTo>
                  <a:pt x="196921" y="1062606"/>
                  <a:pt x="74588" y="1256147"/>
                  <a:pt x="180975" y="1096567"/>
                </a:cubicBezTo>
                <a:cubicBezTo>
                  <a:pt x="188851" y="1084753"/>
                  <a:pt x="190784" y="1069248"/>
                  <a:pt x="200025" y="1058467"/>
                </a:cubicBezTo>
                <a:cubicBezTo>
                  <a:pt x="210356" y="1046414"/>
                  <a:pt x="226900" y="1041117"/>
                  <a:pt x="238125" y="1029892"/>
                </a:cubicBezTo>
                <a:cubicBezTo>
                  <a:pt x="249350" y="1018667"/>
                  <a:pt x="256080" y="1003592"/>
                  <a:pt x="266700" y="991792"/>
                </a:cubicBezTo>
                <a:lnTo>
                  <a:pt x="352425" y="906067"/>
                </a:lnTo>
                <a:cubicBezTo>
                  <a:pt x="365125" y="893367"/>
                  <a:pt x="380562" y="882911"/>
                  <a:pt x="390525" y="867967"/>
                </a:cubicBezTo>
                <a:cubicBezTo>
                  <a:pt x="396875" y="858442"/>
                  <a:pt x="401186" y="847182"/>
                  <a:pt x="409575" y="839392"/>
                </a:cubicBezTo>
                <a:cubicBezTo>
                  <a:pt x="412760" y="836434"/>
                  <a:pt x="523670" y="741104"/>
                  <a:pt x="561975" y="715567"/>
                </a:cubicBezTo>
                <a:cubicBezTo>
                  <a:pt x="586897" y="698952"/>
                  <a:pt x="611384" y="681337"/>
                  <a:pt x="638175" y="667942"/>
                </a:cubicBezTo>
                <a:cubicBezTo>
                  <a:pt x="650875" y="661592"/>
                  <a:pt x="664721" y="657145"/>
                  <a:pt x="676275" y="648892"/>
                </a:cubicBezTo>
                <a:cubicBezTo>
                  <a:pt x="687236" y="641062"/>
                  <a:pt x="694074" y="628399"/>
                  <a:pt x="704850" y="620317"/>
                </a:cubicBezTo>
                <a:cubicBezTo>
                  <a:pt x="719661" y="609209"/>
                  <a:pt x="737071" y="602011"/>
                  <a:pt x="752475" y="591742"/>
                </a:cubicBezTo>
                <a:cubicBezTo>
                  <a:pt x="765684" y="582936"/>
                  <a:pt x="777265" y="571819"/>
                  <a:pt x="790575" y="563167"/>
                </a:cubicBezTo>
                <a:cubicBezTo>
                  <a:pt x="840803" y="530519"/>
                  <a:pt x="892039" y="499449"/>
                  <a:pt x="942975" y="467917"/>
                </a:cubicBezTo>
                <a:cubicBezTo>
                  <a:pt x="958716" y="458172"/>
                  <a:pt x="974041" y="447621"/>
                  <a:pt x="990600" y="439342"/>
                </a:cubicBezTo>
                <a:cubicBezTo>
                  <a:pt x="1003300" y="432992"/>
                  <a:pt x="1016659" y="427817"/>
                  <a:pt x="1028700" y="420292"/>
                </a:cubicBezTo>
                <a:cubicBezTo>
                  <a:pt x="1042162" y="411878"/>
                  <a:pt x="1053446" y="400302"/>
                  <a:pt x="1066800" y="391717"/>
                </a:cubicBezTo>
                <a:cubicBezTo>
                  <a:pt x="1097946" y="371695"/>
                  <a:pt x="1130300" y="353617"/>
                  <a:pt x="1162050" y="334567"/>
                </a:cubicBezTo>
                <a:cubicBezTo>
                  <a:pt x="1177925" y="325042"/>
                  <a:pt x="1192112" y="311846"/>
                  <a:pt x="1209675" y="305992"/>
                </a:cubicBezTo>
                <a:lnTo>
                  <a:pt x="1266825" y="286942"/>
                </a:lnTo>
                <a:cubicBezTo>
                  <a:pt x="1279525" y="277417"/>
                  <a:pt x="1291463" y="266781"/>
                  <a:pt x="1304925" y="258367"/>
                </a:cubicBezTo>
                <a:cubicBezTo>
                  <a:pt x="1333784" y="240330"/>
                  <a:pt x="1359384" y="234163"/>
                  <a:pt x="1390650" y="220267"/>
                </a:cubicBezTo>
                <a:cubicBezTo>
                  <a:pt x="1403625" y="214500"/>
                  <a:pt x="1416422" y="208262"/>
                  <a:pt x="1428750" y="201217"/>
                </a:cubicBezTo>
                <a:cubicBezTo>
                  <a:pt x="1468844" y="178306"/>
                  <a:pt x="1447452" y="182306"/>
                  <a:pt x="1495425" y="163117"/>
                </a:cubicBezTo>
                <a:cubicBezTo>
                  <a:pt x="1514069" y="155659"/>
                  <a:pt x="1535867" y="155206"/>
                  <a:pt x="1552575" y="144067"/>
                </a:cubicBezTo>
                <a:cubicBezTo>
                  <a:pt x="1562100" y="137717"/>
                  <a:pt x="1570689" y="129666"/>
                  <a:pt x="1581150" y="125017"/>
                </a:cubicBezTo>
                <a:cubicBezTo>
                  <a:pt x="1599500" y="116862"/>
                  <a:pt x="1621592" y="117106"/>
                  <a:pt x="1638300" y="105967"/>
                </a:cubicBezTo>
                <a:cubicBezTo>
                  <a:pt x="1657350" y="93267"/>
                  <a:pt x="1673730" y="75107"/>
                  <a:pt x="1695450" y="67867"/>
                </a:cubicBezTo>
                <a:cubicBezTo>
                  <a:pt x="1714500" y="61517"/>
                  <a:pt x="1732909" y="52755"/>
                  <a:pt x="1752600" y="48817"/>
                </a:cubicBezTo>
                <a:cubicBezTo>
                  <a:pt x="1765532" y="46231"/>
                  <a:pt x="1822952" y="35532"/>
                  <a:pt x="1838325" y="29767"/>
                </a:cubicBezTo>
                <a:cubicBezTo>
                  <a:pt x="1851620" y="24781"/>
                  <a:pt x="1863130" y="15703"/>
                  <a:pt x="1876425" y="10717"/>
                </a:cubicBezTo>
                <a:cubicBezTo>
                  <a:pt x="1918253" y="-4968"/>
                  <a:pt x="1942013" y="1192"/>
                  <a:pt x="1990725" y="119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2505075" y="4262264"/>
            <a:ext cx="1990725" cy="1881361"/>
          </a:xfrm>
          <a:custGeom>
            <a:avLst/>
            <a:gdLst>
              <a:gd name="connsiteX0" fmla="*/ 0 w 1990725"/>
              <a:gd name="connsiteY0" fmla="*/ 1363267 h 1363267"/>
              <a:gd name="connsiteX1" fmla="*/ 38100 w 1990725"/>
              <a:gd name="connsiteY1" fmla="*/ 1296592 h 1363267"/>
              <a:gd name="connsiteX2" fmla="*/ 57150 w 1990725"/>
              <a:gd name="connsiteY2" fmla="*/ 1258492 h 1363267"/>
              <a:gd name="connsiteX3" fmla="*/ 85725 w 1990725"/>
              <a:gd name="connsiteY3" fmla="*/ 1220392 h 1363267"/>
              <a:gd name="connsiteX4" fmla="*/ 114300 w 1990725"/>
              <a:gd name="connsiteY4" fmla="*/ 1172767 h 1363267"/>
              <a:gd name="connsiteX5" fmla="*/ 180975 w 1990725"/>
              <a:gd name="connsiteY5" fmla="*/ 1096567 h 1363267"/>
              <a:gd name="connsiteX6" fmla="*/ 200025 w 1990725"/>
              <a:gd name="connsiteY6" fmla="*/ 1058467 h 1363267"/>
              <a:gd name="connsiteX7" fmla="*/ 238125 w 1990725"/>
              <a:gd name="connsiteY7" fmla="*/ 1029892 h 1363267"/>
              <a:gd name="connsiteX8" fmla="*/ 266700 w 1990725"/>
              <a:gd name="connsiteY8" fmla="*/ 991792 h 1363267"/>
              <a:gd name="connsiteX9" fmla="*/ 352425 w 1990725"/>
              <a:gd name="connsiteY9" fmla="*/ 906067 h 1363267"/>
              <a:gd name="connsiteX10" fmla="*/ 390525 w 1990725"/>
              <a:gd name="connsiteY10" fmla="*/ 867967 h 1363267"/>
              <a:gd name="connsiteX11" fmla="*/ 409575 w 1990725"/>
              <a:gd name="connsiteY11" fmla="*/ 839392 h 1363267"/>
              <a:gd name="connsiteX12" fmla="*/ 561975 w 1990725"/>
              <a:gd name="connsiteY12" fmla="*/ 715567 h 1363267"/>
              <a:gd name="connsiteX13" fmla="*/ 638175 w 1990725"/>
              <a:gd name="connsiteY13" fmla="*/ 667942 h 1363267"/>
              <a:gd name="connsiteX14" fmla="*/ 676275 w 1990725"/>
              <a:gd name="connsiteY14" fmla="*/ 648892 h 1363267"/>
              <a:gd name="connsiteX15" fmla="*/ 704850 w 1990725"/>
              <a:gd name="connsiteY15" fmla="*/ 620317 h 1363267"/>
              <a:gd name="connsiteX16" fmla="*/ 752475 w 1990725"/>
              <a:gd name="connsiteY16" fmla="*/ 591742 h 1363267"/>
              <a:gd name="connsiteX17" fmla="*/ 790575 w 1990725"/>
              <a:gd name="connsiteY17" fmla="*/ 563167 h 1363267"/>
              <a:gd name="connsiteX18" fmla="*/ 942975 w 1990725"/>
              <a:gd name="connsiteY18" fmla="*/ 467917 h 1363267"/>
              <a:gd name="connsiteX19" fmla="*/ 990600 w 1990725"/>
              <a:gd name="connsiteY19" fmla="*/ 439342 h 1363267"/>
              <a:gd name="connsiteX20" fmla="*/ 1028700 w 1990725"/>
              <a:gd name="connsiteY20" fmla="*/ 420292 h 1363267"/>
              <a:gd name="connsiteX21" fmla="*/ 1066800 w 1990725"/>
              <a:gd name="connsiteY21" fmla="*/ 391717 h 1363267"/>
              <a:gd name="connsiteX22" fmla="*/ 1162050 w 1990725"/>
              <a:gd name="connsiteY22" fmla="*/ 334567 h 1363267"/>
              <a:gd name="connsiteX23" fmla="*/ 1209675 w 1990725"/>
              <a:gd name="connsiteY23" fmla="*/ 305992 h 1363267"/>
              <a:gd name="connsiteX24" fmla="*/ 1266825 w 1990725"/>
              <a:gd name="connsiteY24" fmla="*/ 286942 h 1363267"/>
              <a:gd name="connsiteX25" fmla="*/ 1304925 w 1990725"/>
              <a:gd name="connsiteY25" fmla="*/ 258367 h 1363267"/>
              <a:gd name="connsiteX26" fmla="*/ 1390650 w 1990725"/>
              <a:gd name="connsiteY26" fmla="*/ 220267 h 1363267"/>
              <a:gd name="connsiteX27" fmla="*/ 1428750 w 1990725"/>
              <a:gd name="connsiteY27" fmla="*/ 201217 h 1363267"/>
              <a:gd name="connsiteX28" fmla="*/ 1495425 w 1990725"/>
              <a:gd name="connsiteY28" fmla="*/ 163117 h 1363267"/>
              <a:gd name="connsiteX29" fmla="*/ 1552575 w 1990725"/>
              <a:gd name="connsiteY29" fmla="*/ 144067 h 1363267"/>
              <a:gd name="connsiteX30" fmla="*/ 1581150 w 1990725"/>
              <a:gd name="connsiteY30" fmla="*/ 125017 h 1363267"/>
              <a:gd name="connsiteX31" fmla="*/ 1638300 w 1990725"/>
              <a:gd name="connsiteY31" fmla="*/ 105967 h 1363267"/>
              <a:gd name="connsiteX32" fmla="*/ 1695450 w 1990725"/>
              <a:gd name="connsiteY32" fmla="*/ 67867 h 1363267"/>
              <a:gd name="connsiteX33" fmla="*/ 1752600 w 1990725"/>
              <a:gd name="connsiteY33" fmla="*/ 48817 h 1363267"/>
              <a:gd name="connsiteX34" fmla="*/ 1838325 w 1990725"/>
              <a:gd name="connsiteY34" fmla="*/ 29767 h 1363267"/>
              <a:gd name="connsiteX35" fmla="*/ 1876425 w 1990725"/>
              <a:gd name="connsiteY35" fmla="*/ 10717 h 1363267"/>
              <a:gd name="connsiteX36" fmla="*/ 1990725 w 1990725"/>
              <a:gd name="connsiteY36" fmla="*/ 1192 h 136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90725" h="1363267">
                <a:moveTo>
                  <a:pt x="0" y="1363267"/>
                </a:moveTo>
                <a:cubicBezTo>
                  <a:pt x="12700" y="1341042"/>
                  <a:pt x="25843" y="1319064"/>
                  <a:pt x="38100" y="1296592"/>
                </a:cubicBezTo>
                <a:cubicBezTo>
                  <a:pt x="44899" y="1284127"/>
                  <a:pt x="49625" y="1270533"/>
                  <a:pt x="57150" y="1258492"/>
                </a:cubicBezTo>
                <a:cubicBezTo>
                  <a:pt x="65564" y="1245030"/>
                  <a:pt x="76919" y="1233601"/>
                  <a:pt x="85725" y="1220392"/>
                </a:cubicBezTo>
                <a:cubicBezTo>
                  <a:pt x="95994" y="1204988"/>
                  <a:pt x="103192" y="1187578"/>
                  <a:pt x="114300" y="1172767"/>
                </a:cubicBezTo>
                <a:cubicBezTo>
                  <a:pt x="196921" y="1062606"/>
                  <a:pt x="74588" y="1256147"/>
                  <a:pt x="180975" y="1096567"/>
                </a:cubicBezTo>
                <a:cubicBezTo>
                  <a:pt x="188851" y="1084753"/>
                  <a:pt x="190784" y="1069248"/>
                  <a:pt x="200025" y="1058467"/>
                </a:cubicBezTo>
                <a:cubicBezTo>
                  <a:pt x="210356" y="1046414"/>
                  <a:pt x="226900" y="1041117"/>
                  <a:pt x="238125" y="1029892"/>
                </a:cubicBezTo>
                <a:cubicBezTo>
                  <a:pt x="249350" y="1018667"/>
                  <a:pt x="256080" y="1003592"/>
                  <a:pt x="266700" y="991792"/>
                </a:cubicBezTo>
                <a:lnTo>
                  <a:pt x="352425" y="906067"/>
                </a:lnTo>
                <a:cubicBezTo>
                  <a:pt x="365125" y="893367"/>
                  <a:pt x="380562" y="882911"/>
                  <a:pt x="390525" y="867967"/>
                </a:cubicBezTo>
                <a:cubicBezTo>
                  <a:pt x="396875" y="858442"/>
                  <a:pt x="401186" y="847182"/>
                  <a:pt x="409575" y="839392"/>
                </a:cubicBezTo>
                <a:cubicBezTo>
                  <a:pt x="412760" y="836434"/>
                  <a:pt x="523670" y="741104"/>
                  <a:pt x="561975" y="715567"/>
                </a:cubicBezTo>
                <a:cubicBezTo>
                  <a:pt x="586897" y="698952"/>
                  <a:pt x="611384" y="681337"/>
                  <a:pt x="638175" y="667942"/>
                </a:cubicBezTo>
                <a:cubicBezTo>
                  <a:pt x="650875" y="661592"/>
                  <a:pt x="664721" y="657145"/>
                  <a:pt x="676275" y="648892"/>
                </a:cubicBezTo>
                <a:cubicBezTo>
                  <a:pt x="687236" y="641062"/>
                  <a:pt x="694074" y="628399"/>
                  <a:pt x="704850" y="620317"/>
                </a:cubicBezTo>
                <a:cubicBezTo>
                  <a:pt x="719661" y="609209"/>
                  <a:pt x="737071" y="602011"/>
                  <a:pt x="752475" y="591742"/>
                </a:cubicBezTo>
                <a:cubicBezTo>
                  <a:pt x="765684" y="582936"/>
                  <a:pt x="777265" y="571819"/>
                  <a:pt x="790575" y="563167"/>
                </a:cubicBezTo>
                <a:cubicBezTo>
                  <a:pt x="840803" y="530519"/>
                  <a:pt x="892039" y="499449"/>
                  <a:pt x="942975" y="467917"/>
                </a:cubicBezTo>
                <a:cubicBezTo>
                  <a:pt x="958716" y="458172"/>
                  <a:pt x="974041" y="447621"/>
                  <a:pt x="990600" y="439342"/>
                </a:cubicBezTo>
                <a:cubicBezTo>
                  <a:pt x="1003300" y="432992"/>
                  <a:pt x="1016659" y="427817"/>
                  <a:pt x="1028700" y="420292"/>
                </a:cubicBezTo>
                <a:cubicBezTo>
                  <a:pt x="1042162" y="411878"/>
                  <a:pt x="1053446" y="400302"/>
                  <a:pt x="1066800" y="391717"/>
                </a:cubicBezTo>
                <a:cubicBezTo>
                  <a:pt x="1097946" y="371695"/>
                  <a:pt x="1130300" y="353617"/>
                  <a:pt x="1162050" y="334567"/>
                </a:cubicBezTo>
                <a:cubicBezTo>
                  <a:pt x="1177925" y="325042"/>
                  <a:pt x="1192112" y="311846"/>
                  <a:pt x="1209675" y="305992"/>
                </a:cubicBezTo>
                <a:lnTo>
                  <a:pt x="1266825" y="286942"/>
                </a:lnTo>
                <a:cubicBezTo>
                  <a:pt x="1279525" y="277417"/>
                  <a:pt x="1291463" y="266781"/>
                  <a:pt x="1304925" y="258367"/>
                </a:cubicBezTo>
                <a:cubicBezTo>
                  <a:pt x="1333784" y="240330"/>
                  <a:pt x="1359384" y="234163"/>
                  <a:pt x="1390650" y="220267"/>
                </a:cubicBezTo>
                <a:cubicBezTo>
                  <a:pt x="1403625" y="214500"/>
                  <a:pt x="1416422" y="208262"/>
                  <a:pt x="1428750" y="201217"/>
                </a:cubicBezTo>
                <a:cubicBezTo>
                  <a:pt x="1468844" y="178306"/>
                  <a:pt x="1447452" y="182306"/>
                  <a:pt x="1495425" y="163117"/>
                </a:cubicBezTo>
                <a:cubicBezTo>
                  <a:pt x="1514069" y="155659"/>
                  <a:pt x="1535867" y="155206"/>
                  <a:pt x="1552575" y="144067"/>
                </a:cubicBezTo>
                <a:cubicBezTo>
                  <a:pt x="1562100" y="137717"/>
                  <a:pt x="1570689" y="129666"/>
                  <a:pt x="1581150" y="125017"/>
                </a:cubicBezTo>
                <a:cubicBezTo>
                  <a:pt x="1599500" y="116862"/>
                  <a:pt x="1621592" y="117106"/>
                  <a:pt x="1638300" y="105967"/>
                </a:cubicBezTo>
                <a:cubicBezTo>
                  <a:pt x="1657350" y="93267"/>
                  <a:pt x="1673730" y="75107"/>
                  <a:pt x="1695450" y="67867"/>
                </a:cubicBezTo>
                <a:cubicBezTo>
                  <a:pt x="1714500" y="61517"/>
                  <a:pt x="1732909" y="52755"/>
                  <a:pt x="1752600" y="48817"/>
                </a:cubicBezTo>
                <a:cubicBezTo>
                  <a:pt x="1765532" y="46231"/>
                  <a:pt x="1822952" y="35532"/>
                  <a:pt x="1838325" y="29767"/>
                </a:cubicBezTo>
                <a:cubicBezTo>
                  <a:pt x="1851620" y="24781"/>
                  <a:pt x="1863130" y="15703"/>
                  <a:pt x="1876425" y="10717"/>
                </a:cubicBezTo>
                <a:cubicBezTo>
                  <a:pt x="1918253" y="-4968"/>
                  <a:pt x="1942013" y="1192"/>
                  <a:pt x="1990725" y="1192"/>
                </a:cubicBez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87705" y="4414664"/>
            <a:ext cx="291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Multithreaded Algorithm on a parallel platform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43808" y="376833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Regular (Serial) algorithm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 rot="16200000">
            <a:off x="1435004" y="5018278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Running time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505075" y="5146499"/>
            <a:ext cx="195891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34458" y="5165231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Reasonable running time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3131840" y="5230070"/>
            <a:ext cx="576064" cy="231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148064" y="5661248"/>
            <a:ext cx="26757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可處理的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的範圍變大了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90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  <p:bldP spid="15" grpId="0" animBg="1"/>
      <p:bldP spid="16" grpId="0"/>
      <p:bldP spid="17" grpId="0"/>
      <p:bldP spid="18" grpId="0"/>
      <p:bldP spid="21" grpId="0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869888" y="785503"/>
            <a:ext cx="7086488" cy="2860712"/>
            <a:chOff x="869888" y="785503"/>
            <a:chExt cx="7086488" cy="2860712"/>
          </a:xfrm>
        </p:grpSpPr>
        <p:sp>
          <p:nvSpPr>
            <p:cNvPr id="5" name="圓角矩形 4"/>
            <p:cNvSpPr/>
            <p:nvPr/>
          </p:nvSpPr>
          <p:spPr>
            <a:xfrm>
              <a:off x="1361579" y="1377963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3017763" y="1377963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579466" y="1377963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186115" y="1377963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361579" y="2818123"/>
              <a:ext cx="61206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Memory</a:t>
              </a:r>
              <a:endParaRPr lang="zh-TW" altLang="en-US" dirty="0"/>
            </a:p>
          </p:txBody>
        </p:sp>
        <p:sp>
          <p:nvSpPr>
            <p:cNvPr id="10" name="上-下雙向箭號 9"/>
            <p:cNvSpPr/>
            <p:nvPr/>
          </p:nvSpPr>
          <p:spPr>
            <a:xfrm>
              <a:off x="1757623" y="1954027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上-下雙向箭號 10"/>
            <p:cNvSpPr/>
            <p:nvPr/>
          </p:nvSpPr>
          <p:spPr>
            <a:xfrm>
              <a:off x="3413807" y="1954027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上-下雙向箭號 11"/>
            <p:cNvSpPr/>
            <p:nvPr/>
          </p:nvSpPr>
          <p:spPr>
            <a:xfrm>
              <a:off x="4975510" y="1954027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上-下雙向箭號 12"/>
            <p:cNvSpPr/>
            <p:nvPr/>
          </p:nvSpPr>
          <p:spPr>
            <a:xfrm>
              <a:off x="6582159" y="1954027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869888" y="785503"/>
              <a:ext cx="7086488" cy="286071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151082" y="940078"/>
              <a:ext cx="331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Shared-Memory Multiprocessing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869888" y="3789040"/>
            <a:ext cx="7086488" cy="2661084"/>
            <a:chOff x="869888" y="3789040"/>
            <a:chExt cx="7086488" cy="2661084"/>
          </a:xfrm>
        </p:grpSpPr>
        <p:sp>
          <p:nvSpPr>
            <p:cNvPr id="14" name="圓角矩形 13"/>
            <p:cNvSpPr/>
            <p:nvPr/>
          </p:nvSpPr>
          <p:spPr>
            <a:xfrm>
              <a:off x="1333600" y="4437112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059832" y="4437112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690864" y="4418409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6379554" y="4395861"/>
              <a:ext cx="1296144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Processor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72233" y="5727129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Memory</a:t>
              </a:r>
              <a:endParaRPr lang="zh-TW" altLang="en-US" dirty="0"/>
            </a:p>
          </p:txBody>
        </p:sp>
        <p:sp>
          <p:nvSpPr>
            <p:cNvPr id="19" name="上-下雙向箭號 18"/>
            <p:cNvSpPr/>
            <p:nvPr/>
          </p:nvSpPr>
          <p:spPr>
            <a:xfrm>
              <a:off x="1740285" y="4976167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上-下雙向箭號 19"/>
            <p:cNvSpPr/>
            <p:nvPr/>
          </p:nvSpPr>
          <p:spPr>
            <a:xfrm>
              <a:off x="3455876" y="4965526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上-下雙向箭號 20"/>
            <p:cNvSpPr/>
            <p:nvPr/>
          </p:nvSpPr>
          <p:spPr>
            <a:xfrm>
              <a:off x="5086908" y="4957464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上-下雙向箭號 21"/>
            <p:cNvSpPr/>
            <p:nvPr/>
          </p:nvSpPr>
          <p:spPr>
            <a:xfrm>
              <a:off x="6742037" y="4924275"/>
              <a:ext cx="504056" cy="7200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87824" y="5747667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Memory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49713" y="5728964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Memory</a:t>
              </a:r>
              <a:endParaRPr lang="zh-TW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24314" y="5706416"/>
              <a:ext cx="144016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Memory</a:t>
              </a:r>
              <a:endParaRPr lang="zh-TW" altLang="en-US" dirty="0"/>
            </a:p>
          </p:txBody>
        </p:sp>
        <p:sp>
          <p:nvSpPr>
            <p:cNvPr id="26" name="左-右雙向箭號 25"/>
            <p:cNvSpPr/>
            <p:nvPr/>
          </p:nvSpPr>
          <p:spPr>
            <a:xfrm>
              <a:off x="2583285" y="4545124"/>
              <a:ext cx="502096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左-右雙向箭號 26"/>
            <p:cNvSpPr/>
            <p:nvPr/>
          </p:nvSpPr>
          <p:spPr>
            <a:xfrm>
              <a:off x="4283968" y="4538439"/>
              <a:ext cx="502096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左-右雙向箭號 27"/>
            <p:cNvSpPr/>
            <p:nvPr/>
          </p:nvSpPr>
          <p:spPr>
            <a:xfrm>
              <a:off x="5929300" y="4526421"/>
              <a:ext cx="502096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869888" y="3789040"/>
              <a:ext cx="7086488" cy="266108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272233" y="3933056"/>
              <a:ext cx="370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Distributed-Memory Multiprocessing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5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接點 36"/>
          <p:cNvCxnSpPr/>
          <p:nvPr/>
        </p:nvCxnSpPr>
        <p:spPr>
          <a:xfrm>
            <a:off x="2823888" y="3688620"/>
            <a:ext cx="604867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183928" y="1499969"/>
            <a:ext cx="5112568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183928" y="3904644"/>
            <a:ext cx="237626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46146" y="149996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446411" y="1977313"/>
            <a:ext cx="1224136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446411" y="2580089"/>
            <a:ext cx="1224136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836503" y="1977313"/>
            <a:ext cx="1224136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36503" y="2580089"/>
            <a:ext cx="1224136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6351653" y="1649667"/>
            <a:ext cx="1836619" cy="16505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 used by the process (shared by all threads)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3183928" y="5056772"/>
            <a:ext cx="237626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866404" y="3904644"/>
            <a:ext cx="237626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5839020" y="5056772"/>
            <a:ext cx="237626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777994" y="391393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33086" y="393030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98756" y="506070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772239" y="506156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250442" y="4283270"/>
            <a:ext cx="1198129" cy="508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3249437" y="4283270"/>
            <a:ext cx="942603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exec.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4250442" y="5430040"/>
            <a:ext cx="1198129" cy="508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3249437" y="5430040"/>
            <a:ext cx="942603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exec.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901317" y="5415952"/>
            <a:ext cx="1198129" cy="508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900312" y="5415952"/>
            <a:ext cx="942603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exec.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923368" y="4282118"/>
            <a:ext cx="1198129" cy="508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922363" y="4282118"/>
            <a:ext cx="942603" cy="49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exec.</a:t>
            </a:r>
            <a:endParaRPr lang="zh-TW" altLang="en-US" dirty="0"/>
          </a:p>
        </p:txBody>
      </p:sp>
      <p:sp>
        <p:nvSpPr>
          <p:cNvPr id="28" name="左-右雙向箭號 27"/>
          <p:cNvSpPr/>
          <p:nvPr/>
        </p:nvSpPr>
        <p:spPr>
          <a:xfrm>
            <a:off x="4996727" y="4840748"/>
            <a:ext cx="148697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上-下雙向箭號 28"/>
          <p:cNvSpPr/>
          <p:nvPr/>
        </p:nvSpPr>
        <p:spPr>
          <a:xfrm>
            <a:off x="5560192" y="4480708"/>
            <a:ext cx="306212" cy="935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439877" y="4754544"/>
            <a:ext cx="382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Inter Process Communications</a:t>
            </a:r>
            <a:endParaRPr lang="zh-TW" altLang="en-US" dirty="0"/>
          </a:p>
        </p:txBody>
      </p:sp>
      <p:sp>
        <p:nvSpPr>
          <p:cNvPr id="31" name="流程圖: 程序 30"/>
          <p:cNvSpPr/>
          <p:nvPr/>
        </p:nvSpPr>
        <p:spPr>
          <a:xfrm rot="16200000">
            <a:off x="915676" y="3363724"/>
            <a:ext cx="3528392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 Scheduler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741062" y="1684635"/>
            <a:ext cx="1368152" cy="63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Processor 1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741062" y="2580089"/>
            <a:ext cx="1368152" cy="63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Processor 2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41062" y="5018738"/>
            <a:ext cx="1368152" cy="63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Processor n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 rot="16200000">
            <a:off x="1083100" y="384599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87511" y="732434"/>
            <a:ext cx="66931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The variables are shared among all threads. </a:t>
            </a:r>
            <a:br>
              <a:rPr lang="en-US" altLang="zh-TW" dirty="0" smtClean="0"/>
            </a:br>
            <a:r>
              <a:rPr lang="en-US" altLang="zh-TW" dirty="0" smtClean="0"/>
              <a:t>Threads are assigned to processors by the scheduler for executions.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99968" y="6093296"/>
            <a:ext cx="66931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Each processes have their own memory (for storing variables)</a:t>
            </a:r>
            <a:br>
              <a:rPr lang="en-US" altLang="zh-TW" dirty="0" smtClean="0"/>
            </a:br>
            <a:r>
              <a:rPr lang="en-US" altLang="zh-TW" dirty="0" smtClean="0"/>
              <a:t>Processes are assigned to processors by the scheduler for executions.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1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Concurrency platforms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Static threading: </a:t>
            </a:r>
            <a:r>
              <a:rPr lang="zh-TW" altLang="en-US" dirty="0" smtClean="0"/>
              <a:t>通常一個</a:t>
            </a:r>
            <a:r>
              <a:rPr lang="en-US" altLang="zh-TW" dirty="0" smtClean="0"/>
              <a:t>program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數目是固定的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困難</a:t>
            </a:r>
            <a:r>
              <a:rPr lang="zh-TW" altLang="en-US" dirty="0"/>
              <a:t>之</a:t>
            </a:r>
            <a:r>
              <a:rPr lang="zh-TW" altLang="en-US" dirty="0" smtClean="0"/>
              <a:t>處</a:t>
            </a:r>
            <a:r>
              <a:rPr lang="en-US" altLang="zh-TW" dirty="0" smtClean="0"/>
              <a:t>: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要分到數量差不多的分量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才能使執行時間縮到最短</a:t>
            </a:r>
            <a:r>
              <a:rPr lang="en-US" altLang="zh-TW" dirty="0"/>
              <a:t>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動態分配 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困難</a:t>
            </a:r>
            <a:endParaRPr lang="en-US" altLang="zh-TW" dirty="0" smtClean="0"/>
          </a:p>
          <a:p>
            <a:r>
              <a:rPr lang="zh-TW" altLang="en-US" dirty="0"/>
              <a:t>需要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scheduler</a:t>
            </a:r>
            <a:r>
              <a:rPr lang="zh-TW" altLang="en-US" dirty="0" smtClean="0"/>
              <a:t>來分配資源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協調並提供給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運用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創造出</a:t>
            </a:r>
            <a:r>
              <a:rPr lang="en-US" altLang="zh-TW" dirty="0" smtClean="0"/>
              <a:t>concurrency platform, </a:t>
            </a:r>
            <a:r>
              <a:rPr lang="zh-TW" altLang="en-US" dirty="0" smtClean="0"/>
              <a:t>使得</a:t>
            </a:r>
            <a:r>
              <a:rPr lang="en-US" altLang="zh-TW" dirty="0" smtClean="0"/>
              <a:t>programmer</a:t>
            </a:r>
            <a:r>
              <a:rPr lang="zh-TW" altLang="en-US" dirty="0" smtClean="0"/>
              <a:t>不需要自己撰寫</a:t>
            </a:r>
            <a:r>
              <a:rPr lang="en-US" altLang="zh-TW" dirty="0" smtClean="0"/>
              <a:t>scheduler.</a:t>
            </a:r>
          </a:p>
          <a:p>
            <a:r>
              <a:rPr lang="zh-TW" altLang="en-US" dirty="0"/>
              <a:t>可能是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programming library</a:t>
            </a:r>
            <a:r>
              <a:rPr lang="zh-TW" altLang="en-US" dirty="0" smtClean="0"/>
              <a:t> 或是一整套的程式語言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語法 </a:t>
            </a:r>
            <a:r>
              <a:rPr lang="en-US" altLang="zh-TW" dirty="0" smtClean="0"/>
              <a:t>+ compiler + library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4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Multithreading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405767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Concurrency platform</a:t>
            </a:r>
            <a:r>
              <a:rPr lang="zh-TW" altLang="en-US" dirty="0" smtClean="0"/>
              <a:t>的一個種類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有兩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feature:</a:t>
            </a:r>
          </a:p>
          <a:p>
            <a:pPr lvl="1"/>
            <a:r>
              <a:rPr lang="en-US" altLang="zh-TW" dirty="0" smtClean="0"/>
              <a:t>Nested parallelism: </a:t>
            </a:r>
            <a:r>
              <a:rPr lang="zh-TW" altLang="en-US" dirty="0" smtClean="0"/>
              <a:t>有點像</a:t>
            </a:r>
            <a:r>
              <a:rPr lang="en-US" altLang="zh-TW" dirty="0" smtClean="0"/>
              <a:t>fork. “Spawn”</a:t>
            </a:r>
            <a:r>
              <a:rPr lang="zh-TW" altLang="en-US" dirty="0" smtClean="0"/>
              <a:t>出一支新的</a:t>
            </a:r>
            <a:r>
              <a:rPr lang="en-US" altLang="zh-TW" dirty="0" smtClean="0"/>
              <a:t>subroutine, </a:t>
            </a:r>
            <a:r>
              <a:rPr lang="zh-TW" altLang="en-US" dirty="0" smtClean="0"/>
              <a:t>使得原本的程式可以繼續執行不用等待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Parallel loops: for</a:t>
            </a:r>
            <a:r>
              <a:rPr lang="zh-TW" altLang="en-US" dirty="0" smtClean="0"/>
              <a:t>迴圈的不同</a:t>
            </a:r>
            <a:r>
              <a:rPr lang="en-US" altLang="zh-TW" dirty="0" smtClean="0"/>
              <a:t>iteration</a:t>
            </a:r>
            <a:r>
              <a:rPr lang="zh-TW" altLang="en-US" dirty="0" smtClean="0"/>
              <a:t>可以同時執行</a:t>
            </a:r>
            <a:endParaRPr lang="en-US" altLang="zh-TW" dirty="0" smtClean="0"/>
          </a:p>
          <a:p>
            <a:r>
              <a:rPr lang="zh-TW" altLang="en-US" dirty="0"/>
              <a:t>關鍵</a:t>
            </a:r>
            <a:r>
              <a:rPr lang="zh-TW" altLang="en-US" dirty="0" smtClean="0"/>
              <a:t>概念</a:t>
            </a:r>
            <a:r>
              <a:rPr lang="en-US" altLang="zh-TW" dirty="0" smtClean="0"/>
              <a:t>: Programmer</a:t>
            </a:r>
            <a:r>
              <a:rPr lang="zh-TW" altLang="en-US" dirty="0" smtClean="0"/>
              <a:t>只管邏輯上怎麼平行化一個程式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而不需要管細節如</a:t>
            </a:r>
            <a:r>
              <a:rPr lang="en-US" altLang="zh-TW" dirty="0" smtClean="0"/>
              <a:t>scheduling, </a:t>
            </a:r>
            <a:r>
              <a:rPr lang="zh-TW" altLang="en-US" dirty="0" smtClean="0"/>
              <a:t>資源分配等等 </a:t>
            </a:r>
            <a:r>
              <a:rPr lang="en-US" altLang="zh-TW" dirty="0" smtClean="0"/>
              <a:t>(platform</a:t>
            </a:r>
            <a:r>
              <a:rPr lang="zh-TW" altLang="en-US" dirty="0" smtClean="0"/>
              <a:t>自己會處理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8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的好處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平行化後的程式只是原本程式的簡單延伸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只需要加上一些關鍵字</a:t>
            </a:r>
            <a:r>
              <a:rPr lang="en-US" altLang="zh-TW" dirty="0" smtClean="0"/>
              <a:t>: parallel, spawn, sync.</a:t>
            </a:r>
          </a:p>
          <a:p>
            <a:r>
              <a:rPr lang="zh-TW" altLang="en-US" dirty="0" smtClean="0"/>
              <a:t>易於使用理論分析</a:t>
            </a:r>
            <a:endParaRPr lang="en-US" altLang="zh-TW" dirty="0" smtClean="0"/>
          </a:p>
          <a:p>
            <a:r>
              <a:rPr lang="zh-TW" altLang="en-US" dirty="0" smtClean="0"/>
              <a:t>許多</a:t>
            </a:r>
            <a:r>
              <a:rPr lang="en-US" altLang="zh-TW" dirty="0" smtClean="0"/>
              <a:t>divide-and-conquer</a:t>
            </a:r>
            <a:r>
              <a:rPr lang="zh-TW" altLang="en-US" dirty="0" smtClean="0"/>
              <a:t>的演算法可以很容易地用</a:t>
            </a:r>
            <a:r>
              <a:rPr lang="en-US" altLang="zh-TW" dirty="0" smtClean="0"/>
              <a:t>nested parallelism</a:t>
            </a:r>
            <a:r>
              <a:rPr lang="zh-TW" altLang="en-US" dirty="0" smtClean="0"/>
              <a:t>來改成</a:t>
            </a:r>
            <a:r>
              <a:rPr lang="en-US" altLang="zh-TW" dirty="0" smtClean="0"/>
              <a:t>multithreaded</a:t>
            </a:r>
            <a:r>
              <a:rPr lang="zh-TW" altLang="en-US" dirty="0" smtClean="0"/>
              <a:t>的演算法</a:t>
            </a:r>
            <a:endParaRPr lang="en-US" altLang="zh-TW" dirty="0" smtClean="0"/>
          </a:p>
          <a:p>
            <a:r>
              <a:rPr lang="zh-TW" altLang="en-US" dirty="0" smtClean="0"/>
              <a:t>許多現存的</a:t>
            </a:r>
            <a:r>
              <a:rPr lang="en-US" altLang="zh-TW" dirty="0" smtClean="0"/>
              <a:t>concurrency platform</a:t>
            </a:r>
            <a:r>
              <a:rPr lang="zh-TW" altLang="en-US" dirty="0" smtClean="0"/>
              <a:t>使用此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4821</TotalTime>
  <Words>931</Words>
  <Application>Microsoft Office PowerPoint</Application>
  <PresentationFormat>如螢幕大小 (4:3)</PresentationFormat>
  <Paragraphs>230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course information</vt:lpstr>
      <vt:lpstr>Multi-threaded Algorithm 1</vt:lpstr>
      <vt:lpstr>多核心處理器的崛起…</vt:lpstr>
      <vt:lpstr>平行運算可以用在…</vt:lpstr>
      <vt:lpstr>What if a problem is NP-hard?</vt:lpstr>
      <vt:lpstr>PowerPoint 簡報</vt:lpstr>
      <vt:lpstr>PowerPoint 簡報</vt:lpstr>
      <vt:lpstr>Concurrency platforms</vt:lpstr>
      <vt:lpstr>Dynamic Multithreading</vt:lpstr>
      <vt:lpstr>這個model的好處</vt:lpstr>
      <vt:lpstr>Computing Fibonacci numbers</vt:lpstr>
      <vt:lpstr>執行時間分析</vt:lpstr>
      <vt:lpstr>Computing Fibonacci numbers</vt:lpstr>
      <vt:lpstr>Computing Fibonacci numbers</vt:lpstr>
      <vt:lpstr>一些細節</vt:lpstr>
      <vt:lpstr>PowerPoint 簡報</vt:lpstr>
      <vt:lpstr>PowerPoint 簡報</vt:lpstr>
      <vt:lpstr>Ideal Parallel Computer</vt:lpstr>
      <vt:lpstr>Performance measures</vt:lpstr>
      <vt:lpstr>Actual running time</vt:lpstr>
      <vt:lpstr>Lower bounds</vt:lpstr>
      <vt:lpstr>Speedup</vt:lpstr>
      <vt:lpstr>Parallelism</vt:lpstr>
      <vt:lpstr>Back to P-FIB</vt:lpstr>
      <vt:lpstr>Scheduling</vt:lpstr>
      <vt:lpstr>Greedy scheduler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hsinmu</cp:lastModifiedBy>
  <cp:revision>156</cp:revision>
  <cp:lastPrinted>2011-04-29T00:20:49Z</cp:lastPrinted>
  <dcterms:created xsi:type="dcterms:W3CDTF">2011-04-28T08:12:48Z</dcterms:created>
  <dcterms:modified xsi:type="dcterms:W3CDTF">2014-01-02T05:14:10Z</dcterms:modified>
</cp:coreProperties>
</file>