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6" r:id="rId1"/>
  </p:sldMasterIdLst>
  <p:notesMasterIdLst>
    <p:notesMasterId r:id="rId29"/>
  </p:notesMasterIdLst>
  <p:sldIdLst>
    <p:sldId id="256" r:id="rId2"/>
    <p:sldId id="281" r:id="rId3"/>
    <p:sldId id="282" r:id="rId4"/>
    <p:sldId id="283" r:id="rId5"/>
    <p:sldId id="284" r:id="rId6"/>
    <p:sldId id="286" r:id="rId7"/>
    <p:sldId id="288" r:id="rId8"/>
    <p:sldId id="290" r:id="rId9"/>
    <p:sldId id="291" r:id="rId10"/>
    <p:sldId id="289" r:id="rId11"/>
    <p:sldId id="292" r:id="rId12"/>
    <p:sldId id="293" r:id="rId13"/>
    <p:sldId id="294" r:id="rId14"/>
    <p:sldId id="295" r:id="rId15"/>
    <p:sldId id="296" r:id="rId16"/>
    <p:sldId id="297" r:id="rId17"/>
    <p:sldId id="298" r:id="rId18"/>
    <p:sldId id="299" r:id="rId19"/>
    <p:sldId id="300" r:id="rId20"/>
    <p:sldId id="301" r:id="rId21"/>
    <p:sldId id="302" r:id="rId22"/>
    <p:sldId id="303" r:id="rId23"/>
    <p:sldId id="304" r:id="rId24"/>
    <p:sldId id="305" r:id="rId25"/>
    <p:sldId id="306" r:id="rId26"/>
    <p:sldId id="307" r:id="rId27"/>
    <p:sldId id="308" r:id="rId28"/>
  </p:sldIdLst>
  <p:sldSz cx="9144000" cy="6858000" type="screen4x3"/>
  <p:notesSz cx="7099300" cy="10234613"/>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876" autoAdjust="0"/>
  </p:normalViewPr>
  <p:slideViewPr>
    <p:cSldViewPr>
      <p:cViewPr varScale="1">
        <p:scale>
          <a:sx n="66" d="100"/>
          <a:sy n="66" d="100"/>
        </p:scale>
        <p:origin x="1506" y="5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zh-TW" altLang="en-US"/>
          </a:p>
        </p:txBody>
      </p:sp>
      <p:sp>
        <p:nvSpPr>
          <p:cNvPr id="3" name="日期版面配置區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B4D33918-BA6E-4ABD-B2A7-EBEE975BC1E4}" type="datetimeFigureOut">
              <a:rPr lang="zh-TW" altLang="en-US" smtClean="0"/>
              <a:t>2014/1/2</a:t>
            </a:fld>
            <a:endParaRPr lang="zh-TW" altLang="en-US"/>
          </a:p>
        </p:txBody>
      </p:sp>
      <p:sp>
        <p:nvSpPr>
          <p:cNvPr id="4" name="投影片圖像版面配置區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zh-TW" altLang="en-US"/>
          </a:p>
        </p:txBody>
      </p:sp>
      <p:sp>
        <p:nvSpPr>
          <p:cNvPr id="5" name="備忘稿版面配置區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zh-TW" altLang="en-US"/>
          </a:p>
        </p:txBody>
      </p:sp>
      <p:sp>
        <p:nvSpPr>
          <p:cNvPr id="7" name="投影片編號版面配置區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C862B8E7-58C8-4CEE-9947-6DB5E3E69E3B}" type="slidenum">
              <a:rPr lang="zh-TW" altLang="en-US" smtClean="0"/>
              <a:t>‹#›</a:t>
            </a:fld>
            <a:endParaRPr lang="zh-TW" altLang="en-US"/>
          </a:p>
        </p:txBody>
      </p:sp>
    </p:spTree>
    <p:extLst>
      <p:ext uri="{BB962C8B-B14F-4D97-AF65-F5344CB8AC3E}">
        <p14:creationId xmlns:p14="http://schemas.microsoft.com/office/powerpoint/2010/main" val="15282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31FCBE9C-B8CB-4C99-9D1D-9E726129963A}" type="datetime1">
              <a:rPr lang="zh-TW" altLang="en-US" smtClean="0"/>
              <a:t>2014/1/2</a:t>
            </a:fld>
            <a:endParaRPr lang="zh-TW" alt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zh-TW" alt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ADA36ABD-7B9C-41F6-A76D-F4D3DC3F1427}" type="slidenum">
              <a:rPr lang="zh-TW" altLang="en-US" smtClean="0"/>
              <a:t>‹#›</a:t>
            </a:fld>
            <a:endParaRPr lang="zh-TW" alt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Date Placeholder 3"/>
          <p:cNvSpPr>
            <a:spLocks noGrp="1"/>
          </p:cNvSpPr>
          <p:nvPr>
            <p:ph type="dt" sz="half" idx="10"/>
          </p:nvPr>
        </p:nvSpPr>
        <p:spPr/>
        <p:txBody>
          <a:bodyPr/>
          <a:lstStyle/>
          <a:p>
            <a:fld id="{FD88A366-04F9-44CD-81E2-B27B9DD6D292}" type="datetime1">
              <a:rPr lang="zh-TW" altLang="en-US" smtClean="0"/>
              <a:t>2014/1/2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DA36ABD-7B9C-41F6-A76D-F4D3DC3F1427}" type="slidenum">
              <a:rPr lang="zh-TW" altLang="en-US" smtClean="0"/>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zh-TW" altLang="en-US" smtClean="0"/>
              <a:t>按一下以編輯母片標題樣式</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Date Placeholder 3"/>
          <p:cNvSpPr>
            <a:spLocks noGrp="1"/>
          </p:cNvSpPr>
          <p:nvPr>
            <p:ph type="dt" sz="half" idx="10"/>
          </p:nvPr>
        </p:nvSpPr>
        <p:spPr/>
        <p:txBody>
          <a:bodyPr/>
          <a:lstStyle/>
          <a:p>
            <a:fld id="{3F63A6C2-9316-44E4-94D6-D39DDEA0B0FA}" type="datetime1">
              <a:rPr lang="zh-TW" altLang="en-US" smtClean="0"/>
              <a:t>2014/1/2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DA36ABD-7B9C-41F6-A76D-F4D3DC3F1427}" type="slidenum">
              <a:rPr lang="zh-TW" altLang="en-US" smtClean="0"/>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Content Placeholder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84973855-63C1-416C-B424-19BCCDCBF625}" type="datetime1">
              <a:rPr lang="zh-TW" altLang="en-US" smtClean="0"/>
              <a:t>2014/1/2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DA36ABD-7B9C-41F6-A76D-F4D3DC3F1427}" type="slidenum">
              <a:rPr lang="zh-TW" altLang="en-US" smtClean="0"/>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F111023D-71F3-4E3A-A0EB-6CB1593568D2}" type="datetime1">
              <a:rPr lang="zh-TW" altLang="en-US" smtClean="0"/>
              <a:t>2014/1/2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DA36ABD-7B9C-41F6-A76D-F4D3DC3F1427}" type="slidenum">
              <a:rPr lang="zh-TW" altLang="en-US" smtClean="0"/>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5" name="Date Placeholder 4"/>
          <p:cNvSpPr>
            <a:spLocks noGrp="1"/>
          </p:cNvSpPr>
          <p:nvPr>
            <p:ph type="dt" sz="half" idx="10"/>
          </p:nvPr>
        </p:nvSpPr>
        <p:spPr/>
        <p:txBody>
          <a:bodyPr/>
          <a:lstStyle/>
          <a:p>
            <a:fld id="{4CE670F6-671B-47EB-A199-59F2B2B2E32A}" type="datetime1">
              <a:rPr lang="zh-TW" altLang="en-US" smtClean="0"/>
              <a:t>2014/1/2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ADA36ABD-7B9C-41F6-A76D-F4D3DC3F1427}" type="slidenum">
              <a:rPr lang="zh-TW" altLang="en-US" smtClean="0"/>
              <a:t>‹#›</a:t>
            </a:fld>
            <a:endParaRPr lang="zh-TW" altLang="en-US"/>
          </a:p>
        </p:txBody>
      </p:sp>
      <p:sp>
        <p:nvSpPr>
          <p:cNvPr id="9" name="Content Placeholder 8"/>
          <p:cNvSpPr>
            <a:spLocks noGrp="1"/>
          </p:cNvSpPr>
          <p:nvPr>
            <p:ph sz="quarter" idx="13"/>
          </p:nvPr>
        </p:nvSpPr>
        <p:spPr>
          <a:xfrm>
            <a:off x="1042416" y="2313432"/>
            <a:ext cx="3419856" cy="349300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smtClean="0"/>
              <a:t>按一下以編輯母片標題樣式</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A893C288-5093-476C-93B1-354241163170}" type="datetime1">
              <a:rPr lang="zh-TW" altLang="en-US" smtClean="0"/>
              <a:t>2014/1/2</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ADA36ABD-7B9C-41F6-A76D-F4D3DC3F1427}" type="slidenum">
              <a:rPr lang="zh-TW" altLang="en-US" smtClean="0"/>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Date Placeholder 2"/>
          <p:cNvSpPr>
            <a:spLocks noGrp="1"/>
          </p:cNvSpPr>
          <p:nvPr>
            <p:ph type="dt" sz="half" idx="10"/>
          </p:nvPr>
        </p:nvSpPr>
        <p:spPr/>
        <p:txBody>
          <a:bodyPr/>
          <a:lstStyle/>
          <a:p>
            <a:fld id="{5AE77407-3ABD-48D0-9AA2-617F1160F18C}" type="datetime1">
              <a:rPr lang="zh-TW" altLang="en-US" smtClean="0"/>
              <a:t>2014/1/2</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ADA36ABD-7B9C-41F6-A76D-F4D3DC3F1427}" type="slidenum">
              <a:rPr lang="zh-TW" altLang="en-US" smtClean="0"/>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A62A42-97E4-4718-934B-D8646D7503AA}" type="datetime1">
              <a:rPr lang="zh-TW" altLang="en-US" smtClean="0"/>
              <a:t>2014/1/2</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ADA36ABD-7B9C-41F6-A76D-F4D3DC3F1427}" type="slidenum">
              <a:rPr lang="zh-TW" altLang="en-US" smtClean="0"/>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p:cNvSpPr>
            <a:spLocks noGrp="1"/>
          </p:cNvSpPr>
          <p:nvPr>
            <p:ph type="dt" sz="half" idx="10"/>
          </p:nvPr>
        </p:nvSpPr>
        <p:spPr/>
        <p:txBody>
          <a:bodyPr/>
          <a:lstStyle/>
          <a:p>
            <a:fld id="{EBFC9F1B-7F4F-452A-A537-B388A55212FA}" type="datetime1">
              <a:rPr lang="zh-TW" altLang="en-US" smtClean="0"/>
              <a:t>2014/1/2</a:t>
            </a:fld>
            <a:endParaRPr lang="zh-TW" altLang="en-US"/>
          </a:p>
        </p:txBody>
      </p:sp>
      <p:sp>
        <p:nvSpPr>
          <p:cNvPr id="7" name="Slide Number Placeholder 6"/>
          <p:cNvSpPr>
            <a:spLocks noGrp="1"/>
          </p:cNvSpPr>
          <p:nvPr>
            <p:ph type="sldNum" sz="quarter" idx="12"/>
          </p:nvPr>
        </p:nvSpPr>
        <p:spPr/>
        <p:txBody>
          <a:bodyPr/>
          <a:lstStyle/>
          <a:p>
            <a:fld id="{ADA36ABD-7B9C-41F6-A76D-F4D3DC3F1427}" type="slidenum">
              <a:rPr lang="zh-TW" altLang="en-US" smtClean="0"/>
              <a:t>‹#›</a:t>
            </a:fld>
            <a:endParaRPr lang="zh-TW" alt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zh-TW" alt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zh-TW" altLang="en-US" smtClean="0"/>
              <a:t>按一下以編輯母片標題樣式</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zh-TW" altLang="en-US" smtClean="0"/>
              <a:t>按一下以編輯母片標題樣式</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B1BF2768-9931-46B9-BB78-12138FFC15C5}" type="datetime1">
              <a:rPr lang="zh-TW" altLang="en-US" smtClean="0"/>
              <a:t>2014/1/2</a:t>
            </a:fld>
            <a:endParaRPr lang="zh-TW" alt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zh-TW" altLang="en-US"/>
          </a:p>
        </p:txBody>
      </p:sp>
      <p:sp>
        <p:nvSpPr>
          <p:cNvPr id="7" name="Slide Number Placeholder 6"/>
          <p:cNvSpPr>
            <a:spLocks noGrp="1"/>
          </p:cNvSpPr>
          <p:nvPr>
            <p:ph type="sldNum" sz="quarter" idx="12"/>
          </p:nvPr>
        </p:nvSpPr>
        <p:spPr/>
        <p:txBody>
          <a:bodyPr/>
          <a:lstStyle/>
          <a:p>
            <a:fld id="{ADA36ABD-7B9C-41F6-A76D-F4D3DC3F1427}" type="slidenum">
              <a:rPr lang="zh-TW" altLang="en-US" smtClean="0"/>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CCB7EB38-878F-430E-B4D1-A545DF3E49F6}" type="datetime1">
              <a:rPr lang="zh-TW" altLang="en-US" smtClean="0"/>
              <a:t>2014/1/2</a:t>
            </a:fld>
            <a:endParaRPr lang="zh-TW" alt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zh-TW" alt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ADA36ABD-7B9C-41F6-A76D-F4D3DC3F1427}" type="slidenum">
              <a:rPr lang="zh-TW" altLang="en-US" smtClean="0"/>
              <a:t>‹#›</a:t>
            </a:fld>
            <a:endParaRPr lang="zh-TW" alt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ftr="0" dt="0"/>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 Id="rId9" Type="http://schemas.openxmlformats.org/officeDocument/2006/relationships/image" Target="../media/image39.png"/></Relationships>
</file>

<file path=ppt/slides/_rels/slide2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2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2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4572001" y="2708476"/>
            <a:ext cx="3474720" cy="1702160"/>
          </a:xfrm>
        </p:spPr>
        <p:txBody>
          <a:bodyPr>
            <a:normAutofit fontScale="90000"/>
          </a:bodyPr>
          <a:lstStyle/>
          <a:p>
            <a:r>
              <a:rPr lang="en-US" altLang="zh-TW" dirty="0" smtClean="0"/>
              <a:t>Multi-threaded Algorithm 2</a:t>
            </a:r>
            <a:endParaRPr lang="zh-TW" altLang="en-US" dirty="0"/>
          </a:p>
        </p:txBody>
      </p:sp>
      <p:sp>
        <p:nvSpPr>
          <p:cNvPr id="3" name="副標題 2"/>
          <p:cNvSpPr>
            <a:spLocks noGrp="1"/>
          </p:cNvSpPr>
          <p:nvPr>
            <p:ph type="subTitle" idx="1"/>
          </p:nvPr>
        </p:nvSpPr>
        <p:spPr/>
        <p:txBody>
          <a:bodyPr/>
          <a:lstStyle/>
          <a:p>
            <a:r>
              <a:rPr lang="en-US" altLang="zh-TW" dirty="0" smtClean="0"/>
              <a:t>Michael Tsai</a:t>
            </a:r>
          </a:p>
          <a:p>
            <a:r>
              <a:rPr lang="en-US" altLang="zh-TW" dirty="0" smtClean="0"/>
              <a:t>2014/1/2</a:t>
            </a:r>
            <a:endParaRPr lang="en-US" altLang="zh-TW" dirty="0" smtClean="0"/>
          </a:p>
          <a:p>
            <a:endParaRPr lang="zh-TW" altLang="en-US" dirty="0"/>
          </a:p>
        </p:txBody>
      </p:sp>
    </p:spTree>
    <p:extLst>
      <p:ext uri="{BB962C8B-B14F-4D97-AF65-F5344CB8AC3E}">
        <p14:creationId xmlns:p14="http://schemas.microsoft.com/office/powerpoint/2010/main" val="34928965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83568" y="332656"/>
            <a:ext cx="7024744" cy="1143000"/>
          </a:xfrm>
        </p:spPr>
        <p:txBody>
          <a:bodyPr/>
          <a:lstStyle/>
          <a:p>
            <a:r>
              <a:rPr lang="en-US" altLang="zh-TW" dirty="0" smtClean="0"/>
              <a:t>Back to P-FIB</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827584" y="1556792"/>
                <a:ext cx="6777317" cy="4752528"/>
              </a:xfrm>
            </p:spPr>
            <p:txBody>
              <a:bodyPr>
                <a:normAutofit/>
              </a:bodyPr>
              <a:lstStyle/>
              <a:p>
                <a14:m>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a:rPr>
                          <m:t>𝑇</m:t>
                        </m:r>
                      </m:e>
                      <m:sub>
                        <m:r>
                          <a:rPr lang="en-US" altLang="zh-TW" b="0" i="1" smtClean="0">
                            <a:latin typeface="Cambria Math"/>
                          </a:rPr>
                          <m:t>1</m:t>
                        </m:r>
                      </m:sub>
                    </m:sSub>
                    <m:d>
                      <m:dPr>
                        <m:ctrlPr>
                          <a:rPr lang="en-US" altLang="zh-TW" b="0" i="1" smtClean="0">
                            <a:latin typeface="Cambria Math" panose="02040503050406030204" pitchFamily="18" charset="0"/>
                          </a:rPr>
                        </m:ctrlPr>
                      </m:dPr>
                      <m:e>
                        <m:r>
                          <a:rPr lang="en-US" altLang="zh-TW" b="0" i="1" smtClean="0">
                            <a:latin typeface="Cambria Math"/>
                          </a:rPr>
                          <m:t>𝑛</m:t>
                        </m:r>
                      </m:e>
                    </m:d>
                    <m:r>
                      <a:rPr lang="en-US" altLang="zh-TW" b="0" i="1" smtClean="0">
                        <a:latin typeface="Cambria Math"/>
                      </a:rPr>
                      <m:t>=</m:t>
                    </m:r>
                    <m:r>
                      <a:rPr lang="en-US" altLang="zh-TW" b="0" i="1" smtClean="0">
                        <a:latin typeface="Cambria Math"/>
                      </a:rPr>
                      <m:t>𝑇</m:t>
                    </m:r>
                    <m:d>
                      <m:dPr>
                        <m:ctrlPr>
                          <a:rPr lang="en-US" altLang="zh-TW" b="0" i="1" smtClean="0">
                            <a:latin typeface="Cambria Math" panose="02040503050406030204" pitchFamily="18" charset="0"/>
                          </a:rPr>
                        </m:ctrlPr>
                      </m:dPr>
                      <m:e>
                        <m:r>
                          <a:rPr lang="en-US" altLang="zh-TW" b="0" i="1" smtClean="0">
                            <a:latin typeface="Cambria Math"/>
                          </a:rPr>
                          <m:t>𝑛</m:t>
                        </m:r>
                      </m:e>
                    </m:d>
                    <m:r>
                      <a:rPr lang="en-US" altLang="zh-TW" b="0" i="1" smtClean="0">
                        <a:latin typeface="Cambria Math"/>
                      </a:rPr>
                      <m:t>=</m:t>
                    </m:r>
                    <m:r>
                      <m:rPr>
                        <m:sty m:val="p"/>
                      </m:rPr>
                      <a:rPr lang="en-US" altLang="zh-TW" b="0" i="0" smtClean="0">
                        <a:latin typeface="Cambria Math"/>
                      </a:rPr>
                      <m:t>Θ</m:t>
                    </m:r>
                    <m:d>
                      <m:dPr>
                        <m:ctrlPr>
                          <a:rPr lang="en-US" altLang="zh-TW" b="0" i="1" smtClean="0">
                            <a:latin typeface="Cambria Math" panose="02040503050406030204" pitchFamily="18" charset="0"/>
                          </a:rPr>
                        </m:ctrlPr>
                      </m:dPr>
                      <m:e>
                        <m:sSup>
                          <m:sSupPr>
                            <m:ctrlPr>
                              <a:rPr lang="en-US" altLang="zh-TW" b="0" i="1" smtClean="0">
                                <a:latin typeface="Cambria Math" panose="02040503050406030204" pitchFamily="18" charset="0"/>
                              </a:rPr>
                            </m:ctrlPr>
                          </m:sSupPr>
                          <m:e>
                            <m:r>
                              <a:rPr lang="en-US" altLang="zh-TW" b="0" i="1" smtClean="0">
                                <a:latin typeface="Cambria Math"/>
                              </a:rPr>
                              <m:t>𝜙</m:t>
                            </m:r>
                          </m:e>
                          <m:sup>
                            <m:r>
                              <a:rPr lang="en-US" altLang="zh-TW" b="0" i="1" smtClean="0">
                                <a:latin typeface="Cambria Math"/>
                              </a:rPr>
                              <m:t>𝑛</m:t>
                            </m:r>
                          </m:sup>
                        </m:sSup>
                      </m:e>
                    </m:d>
                  </m:oMath>
                </a14:m>
                <a:endParaRPr lang="en-US" altLang="zh-TW" dirty="0" smtClean="0"/>
              </a:p>
              <a:p>
                <a:endParaRPr lang="en-US" altLang="zh-TW" dirty="0"/>
              </a:p>
              <a:p>
                <a14:m>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a:rPr>
                          <m:t>𝑇</m:t>
                        </m:r>
                      </m:e>
                      <m:sub>
                        <m:r>
                          <a:rPr lang="en-US" altLang="zh-TW" b="0" i="1" smtClean="0">
                            <a:latin typeface="Cambria Math"/>
                          </a:rPr>
                          <m:t>∞</m:t>
                        </m:r>
                      </m:sub>
                    </m:sSub>
                    <m:d>
                      <m:dPr>
                        <m:ctrlPr>
                          <a:rPr lang="en-US" altLang="zh-TW" b="0" i="1" smtClean="0">
                            <a:latin typeface="Cambria Math" panose="02040503050406030204" pitchFamily="18" charset="0"/>
                          </a:rPr>
                        </m:ctrlPr>
                      </m:dPr>
                      <m:e>
                        <m:r>
                          <a:rPr lang="en-US" altLang="zh-TW" b="0" i="1" smtClean="0">
                            <a:latin typeface="Cambria Math"/>
                          </a:rPr>
                          <m:t>𝑛</m:t>
                        </m:r>
                      </m:e>
                    </m:d>
                    <m:r>
                      <a:rPr lang="en-US" altLang="zh-TW" b="0" i="1" smtClean="0">
                        <a:latin typeface="Cambria Math"/>
                      </a:rPr>
                      <m:t>=</m:t>
                    </m:r>
                    <m:func>
                      <m:funcPr>
                        <m:ctrlPr>
                          <a:rPr lang="en-US" altLang="zh-TW" b="0" i="1" smtClean="0">
                            <a:latin typeface="Cambria Math" panose="02040503050406030204" pitchFamily="18" charset="0"/>
                          </a:rPr>
                        </m:ctrlPr>
                      </m:funcPr>
                      <m:fName>
                        <m:r>
                          <m:rPr>
                            <m:sty m:val="p"/>
                          </m:rPr>
                          <a:rPr lang="en-US" altLang="zh-TW" b="0" i="0" smtClean="0">
                            <a:latin typeface="Cambria Math"/>
                          </a:rPr>
                          <m:t>max</m:t>
                        </m:r>
                      </m:fName>
                      <m:e>
                        <m:d>
                          <m:dPr>
                            <m:ctrlPr>
                              <a:rPr lang="en-US" altLang="zh-TW" b="0" i="1" smtClean="0">
                                <a:latin typeface="Cambria Math" panose="02040503050406030204" pitchFamily="18" charset="0"/>
                              </a:rPr>
                            </m:ctrlPr>
                          </m:dPr>
                          <m:e>
                            <m:sSub>
                              <m:sSubPr>
                                <m:ctrlPr>
                                  <a:rPr lang="en-US" altLang="zh-TW" b="0" i="1" smtClean="0">
                                    <a:latin typeface="Cambria Math" panose="02040503050406030204" pitchFamily="18" charset="0"/>
                                  </a:rPr>
                                </m:ctrlPr>
                              </m:sSubPr>
                              <m:e>
                                <m:r>
                                  <a:rPr lang="en-US" altLang="zh-TW" b="0" i="1" smtClean="0">
                                    <a:latin typeface="Cambria Math"/>
                                  </a:rPr>
                                  <m:t>𝑇</m:t>
                                </m:r>
                              </m:e>
                              <m:sub>
                                <m:r>
                                  <a:rPr lang="en-US" altLang="zh-TW" b="0" i="1" smtClean="0">
                                    <a:latin typeface="Cambria Math"/>
                                  </a:rPr>
                                  <m:t>∞</m:t>
                                </m:r>
                              </m:sub>
                            </m:sSub>
                            <m:d>
                              <m:dPr>
                                <m:ctrlPr>
                                  <a:rPr lang="en-US" altLang="zh-TW" b="0" i="1" smtClean="0">
                                    <a:latin typeface="Cambria Math" panose="02040503050406030204" pitchFamily="18" charset="0"/>
                                  </a:rPr>
                                </m:ctrlPr>
                              </m:dPr>
                              <m:e>
                                <m:r>
                                  <a:rPr lang="en-US" altLang="zh-TW" b="0" i="1" smtClean="0">
                                    <a:latin typeface="Cambria Math"/>
                                  </a:rPr>
                                  <m:t>𝑛</m:t>
                                </m:r>
                                <m:r>
                                  <a:rPr lang="en-US" altLang="zh-TW" b="0" i="1" smtClean="0">
                                    <a:latin typeface="Cambria Math"/>
                                  </a:rPr>
                                  <m:t>−1</m:t>
                                </m:r>
                              </m:e>
                            </m:d>
                            <m:r>
                              <a:rPr lang="en-US" altLang="zh-TW" b="0" i="1" smtClean="0">
                                <a:latin typeface="Cambria Math"/>
                              </a:rPr>
                              <m:t>,</m:t>
                            </m:r>
                            <m:sSub>
                              <m:sSubPr>
                                <m:ctrlPr>
                                  <a:rPr lang="en-US" altLang="zh-TW" i="1">
                                    <a:latin typeface="Cambria Math" panose="02040503050406030204" pitchFamily="18" charset="0"/>
                                  </a:rPr>
                                </m:ctrlPr>
                              </m:sSubPr>
                              <m:e>
                                <m:r>
                                  <a:rPr lang="en-US" altLang="zh-TW" i="1">
                                    <a:latin typeface="Cambria Math"/>
                                  </a:rPr>
                                  <m:t>𝑇</m:t>
                                </m:r>
                              </m:e>
                              <m:sub>
                                <m:r>
                                  <a:rPr lang="en-US" altLang="zh-TW" i="1">
                                    <a:latin typeface="Cambria Math"/>
                                  </a:rPr>
                                  <m:t>∞</m:t>
                                </m:r>
                              </m:sub>
                            </m:sSub>
                            <m:d>
                              <m:dPr>
                                <m:ctrlPr>
                                  <a:rPr lang="en-US" altLang="zh-TW" i="1">
                                    <a:latin typeface="Cambria Math" panose="02040503050406030204" pitchFamily="18" charset="0"/>
                                  </a:rPr>
                                </m:ctrlPr>
                              </m:dPr>
                              <m:e>
                                <m:r>
                                  <a:rPr lang="en-US" altLang="zh-TW" i="1">
                                    <a:latin typeface="Cambria Math"/>
                                  </a:rPr>
                                  <m:t>𝑛</m:t>
                                </m:r>
                                <m:r>
                                  <a:rPr lang="en-US" altLang="zh-TW" i="1">
                                    <a:latin typeface="Cambria Math"/>
                                  </a:rPr>
                                  <m:t>−2</m:t>
                                </m:r>
                              </m:e>
                            </m:d>
                          </m:e>
                        </m:d>
                      </m:e>
                    </m:func>
                    <m:r>
                      <a:rPr lang="en-US" altLang="zh-TW" b="0" i="1" smtClean="0">
                        <a:latin typeface="Cambria Math"/>
                      </a:rPr>
                      <m:t>+</m:t>
                    </m:r>
                    <m:r>
                      <m:rPr>
                        <m:sty m:val="p"/>
                      </m:rPr>
                      <a:rPr lang="en-US" altLang="zh-TW" b="0" i="0" smtClean="0">
                        <a:latin typeface="Cambria Math"/>
                      </a:rPr>
                      <m:t>Θ</m:t>
                    </m:r>
                    <m:d>
                      <m:dPr>
                        <m:ctrlPr>
                          <a:rPr lang="en-US" altLang="zh-TW" b="0" i="1" smtClean="0">
                            <a:latin typeface="Cambria Math" panose="02040503050406030204" pitchFamily="18" charset="0"/>
                          </a:rPr>
                        </m:ctrlPr>
                      </m:dPr>
                      <m:e>
                        <m:r>
                          <a:rPr lang="en-US" altLang="zh-TW" b="0" i="1" smtClean="0">
                            <a:latin typeface="Cambria Math"/>
                          </a:rPr>
                          <m:t>1</m:t>
                        </m:r>
                      </m:e>
                    </m:d>
                  </m:oMath>
                </a14:m>
                <a:r>
                  <a:rPr lang="en-US" altLang="zh-TW" b="0" dirty="0" smtClean="0"/>
                  <a:t/>
                </a:r>
                <a:br>
                  <a:rPr lang="en-US" altLang="zh-TW" b="0" dirty="0" smtClean="0"/>
                </a:br>
                <a14:m>
                  <m:oMath xmlns:m="http://schemas.openxmlformats.org/officeDocument/2006/math">
                    <m:r>
                      <a:rPr lang="en-US" altLang="zh-TW" b="0" i="1" smtClean="0">
                        <a:latin typeface="Cambria Math"/>
                      </a:rPr>
                      <m:t>=</m:t>
                    </m:r>
                    <m:sSub>
                      <m:sSubPr>
                        <m:ctrlPr>
                          <a:rPr lang="en-US" altLang="zh-TW" i="1">
                            <a:latin typeface="Cambria Math" panose="02040503050406030204" pitchFamily="18" charset="0"/>
                          </a:rPr>
                        </m:ctrlPr>
                      </m:sSubPr>
                      <m:e>
                        <m:r>
                          <a:rPr lang="en-US" altLang="zh-TW" i="1">
                            <a:latin typeface="Cambria Math"/>
                          </a:rPr>
                          <m:t>𝑇</m:t>
                        </m:r>
                      </m:e>
                      <m:sub>
                        <m:r>
                          <a:rPr lang="en-US" altLang="zh-TW" i="1">
                            <a:latin typeface="Cambria Math"/>
                          </a:rPr>
                          <m:t>∞</m:t>
                        </m:r>
                      </m:sub>
                    </m:sSub>
                    <m:d>
                      <m:dPr>
                        <m:ctrlPr>
                          <a:rPr lang="en-US" altLang="zh-TW" i="1">
                            <a:latin typeface="Cambria Math" panose="02040503050406030204" pitchFamily="18" charset="0"/>
                          </a:rPr>
                        </m:ctrlPr>
                      </m:dPr>
                      <m:e>
                        <m:r>
                          <a:rPr lang="en-US" altLang="zh-TW" i="1">
                            <a:latin typeface="Cambria Math"/>
                          </a:rPr>
                          <m:t>𝑛</m:t>
                        </m:r>
                        <m:r>
                          <a:rPr lang="en-US" altLang="zh-TW" i="1">
                            <a:latin typeface="Cambria Math"/>
                          </a:rPr>
                          <m:t>−1</m:t>
                        </m:r>
                      </m:e>
                    </m:d>
                    <m:r>
                      <a:rPr lang="en-US" altLang="zh-TW" b="0" i="1" smtClean="0">
                        <a:latin typeface="Cambria Math"/>
                      </a:rPr>
                      <m:t>+</m:t>
                    </m:r>
                    <m:r>
                      <m:rPr>
                        <m:sty m:val="p"/>
                      </m:rPr>
                      <a:rPr lang="en-US" altLang="zh-TW" b="0" i="0" smtClean="0">
                        <a:latin typeface="Cambria Math"/>
                      </a:rPr>
                      <m:t>Θ</m:t>
                    </m:r>
                    <m:d>
                      <m:dPr>
                        <m:ctrlPr>
                          <a:rPr lang="en-US" altLang="zh-TW" b="0" i="1" smtClean="0">
                            <a:latin typeface="Cambria Math" panose="02040503050406030204" pitchFamily="18" charset="0"/>
                          </a:rPr>
                        </m:ctrlPr>
                      </m:dPr>
                      <m:e>
                        <m:r>
                          <a:rPr lang="en-US" altLang="zh-TW" b="0" i="1" smtClean="0">
                            <a:latin typeface="Cambria Math"/>
                          </a:rPr>
                          <m:t>1 </m:t>
                        </m:r>
                      </m:e>
                    </m:d>
                  </m:oMath>
                </a14:m>
                <a:endParaRPr lang="en-US" altLang="zh-TW" dirty="0" smtClean="0"/>
              </a:p>
              <a:p>
                <a14:m>
                  <m:oMath xmlns:m="http://schemas.openxmlformats.org/officeDocument/2006/math">
                    <m:sSub>
                      <m:sSubPr>
                        <m:ctrlPr>
                          <a:rPr lang="en-US" altLang="zh-TW" i="1">
                            <a:latin typeface="Cambria Math" panose="02040503050406030204" pitchFamily="18" charset="0"/>
                          </a:rPr>
                        </m:ctrlPr>
                      </m:sSubPr>
                      <m:e>
                        <m:r>
                          <a:rPr lang="en-US" altLang="zh-TW" i="1">
                            <a:latin typeface="Cambria Math"/>
                          </a:rPr>
                          <m:t>𝑇</m:t>
                        </m:r>
                      </m:e>
                      <m:sub>
                        <m:r>
                          <a:rPr lang="en-US" altLang="zh-TW" i="1">
                            <a:latin typeface="Cambria Math"/>
                          </a:rPr>
                          <m:t>∞</m:t>
                        </m:r>
                      </m:sub>
                    </m:sSub>
                    <m:d>
                      <m:dPr>
                        <m:ctrlPr>
                          <a:rPr lang="en-US" altLang="zh-TW" i="1">
                            <a:latin typeface="Cambria Math" panose="02040503050406030204" pitchFamily="18" charset="0"/>
                          </a:rPr>
                        </m:ctrlPr>
                      </m:dPr>
                      <m:e>
                        <m:r>
                          <a:rPr lang="en-US" altLang="zh-TW" i="1">
                            <a:latin typeface="Cambria Math"/>
                          </a:rPr>
                          <m:t>𝑛</m:t>
                        </m:r>
                      </m:e>
                    </m:d>
                    <m:r>
                      <a:rPr lang="en-US" altLang="zh-TW" b="0" i="1" smtClean="0">
                        <a:latin typeface="Cambria Math"/>
                      </a:rPr>
                      <m:t>=</m:t>
                    </m:r>
                    <m:r>
                      <m:rPr>
                        <m:sty m:val="p"/>
                      </m:rPr>
                      <a:rPr lang="en-US" altLang="zh-TW" b="0" i="0" smtClean="0">
                        <a:latin typeface="Cambria Math"/>
                      </a:rPr>
                      <m:t>Θ</m:t>
                    </m:r>
                    <m:d>
                      <m:dPr>
                        <m:ctrlPr>
                          <a:rPr lang="en-US" altLang="zh-TW" b="0" i="1" smtClean="0">
                            <a:latin typeface="Cambria Math" panose="02040503050406030204" pitchFamily="18" charset="0"/>
                          </a:rPr>
                        </m:ctrlPr>
                      </m:dPr>
                      <m:e>
                        <m:r>
                          <a:rPr lang="en-US" altLang="zh-TW" b="0" i="1" smtClean="0">
                            <a:latin typeface="Cambria Math"/>
                          </a:rPr>
                          <m:t>𝑛</m:t>
                        </m:r>
                      </m:e>
                    </m:d>
                  </m:oMath>
                </a14:m>
                <a:endParaRPr lang="en-US" altLang="zh-TW" dirty="0" smtClean="0"/>
              </a:p>
              <a:p>
                <a:r>
                  <a:rPr lang="en-US" altLang="zh-TW" dirty="0" smtClean="0"/>
                  <a:t>Parallelism:</a:t>
                </a:r>
                <a:br>
                  <a:rPr lang="en-US" altLang="zh-TW" dirty="0" smtClean="0"/>
                </a:br>
                <a14:m>
                  <m:oMath xmlns:m="http://schemas.openxmlformats.org/officeDocument/2006/math">
                    <m:f>
                      <m:fPr>
                        <m:ctrlPr>
                          <a:rPr lang="en-US" altLang="zh-TW" b="0" i="1" smtClean="0">
                            <a:latin typeface="Cambria Math" panose="02040503050406030204" pitchFamily="18" charset="0"/>
                          </a:rPr>
                        </m:ctrlPr>
                      </m:fPr>
                      <m:num>
                        <m:sSub>
                          <m:sSubPr>
                            <m:ctrlPr>
                              <a:rPr lang="en-US" altLang="zh-TW" b="0" i="1" smtClean="0">
                                <a:latin typeface="Cambria Math" panose="02040503050406030204" pitchFamily="18" charset="0"/>
                              </a:rPr>
                            </m:ctrlPr>
                          </m:sSubPr>
                          <m:e>
                            <m:r>
                              <a:rPr lang="en-US" altLang="zh-TW" b="0" i="1" smtClean="0">
                                <a:latin typeface="Cambria Math"/>
                              </a:rPr>
                              <m:t>𝑇</m:t>
                            </m:r>
                          </m:e>
                          <m:sub>
                            <m:r>
                              <a:rPr lang="en-US" altLang="zh-TW" b="0" i="1" smtClean="0">
                                <a:latin typeface="Cambria Math"/>
                              </a:rPr>
                              <m:t>1</m:t>
                            </m:r>
                          </m:sub>
                        </m:sSub>
                        <m:d>
                          <m:dPr>
                            <m:ctrlPr>
                              <a:rPr lang="en-US" altLang="zh-TW" b="0" i="1" smtClean="0">
                                <a:latin typeface="Cambria Math" panose="02040503050406030204" pitchFamily="18" charset="0"/>
                              </a:rPr>
                            </m:ctrlPr>
                          </m:dPr>
                          <m:e>
                            <m:r>
                              <a:rPr lang="en-US" altLang="zh-TW" b="0" i="1" smtClean="0">
                                <a:latin typeface="Cambria Math"/>
                              </a:rPr>
                              <m:t>𝑛</m:t>
                            </m:r>
                          </m:e>
                        </m:d>
                      </m:num>
                      <m:den>
                        <m:sSub>
                          <m:sSubPr>
                            <m:ctrlPr>
                              <a:rPr lang="en-US" altLang="zh-TW" b="0" i="1" smtClean="0">
                                <a:latin typeface="Cambria Math" panose="02040503050406030204" pitchFamily="18" charset="0"/>
                              </a:rPr>
                            </m:ctrlPr>
                          </m:sSubPr>
                          <m:e>
                            <m:r>
                              <a:rPr lang="en-US" altLang="zh-TW" b="0" i="1" smtClean="0">
                                <a:latin typeface="Cambria Math"/>
                              </a:rPr>
                              <m:t>𝑇</m:t>
                            </m:r>
                          </m:e>
                          <m:sub>
                            <m:r>
                              <a:rPr lang="en-US" altLang="zh-TW" b="0" i="1" smtClean="0">
                                <a:latin typeface="Cambria Math"/>
                              </a:rPr>
                              <m:t>∞</m:t>
                            </m:r>
                          </m:sub>
                        </m:sSub>
                        <m:d>
                          <m:dPr>
                            <m:ctrlPr>
                              <a:rPr lang="en-US" altLang="zh-TW" i="1">
                                <a:latin typeface="Cambria Math" panose="02040503050406030204" pitchFamily="18" charset="0"/>
                              </a:rPr>
                            </m:ctrlPr>
                          </m:dPr>
                          <m:e>
                            <m:r>
                              <a:rPr lang="en-US" altLang="zh-TW" i="1">
                                <a:latin typeface="Cambria Math"/>
                              </a:rPr>
                              <m:t>𝑛</m:t>
                            </m:r>
                          </m:e>
                        </m:d>
                      </m:den>
                    </m:f>
                    <m:r>
                      <a:rPr lang="en-US" altLang="zh-TW" b="0" i="1" smtClean="0">
                        <a:latin typeface="Cambria Math"/>
                      </a:rPr>
                      <m:t>=</m:t>
                    </m:r>
                    <m:r>
                      <m:rPr>
                        <m:sty m:val="p"/>
                      </m:rPr>
                      <a:rPr lang="en-US" altLang="zh-TW" b="0" i="0" smtClean="0">
                        <a:latin typeface="Cambria Math"/>
                      </a:rPr>
                      <m:t>Θ</m:t>
                    </m:r>
                    <m:d>
                      <m:dPr>
                        <m:ctrlPr>
                          <a:rPr lang="en-US" altLang="zh-TW" b="0" i="1" smtClean="0">
                            <a:latin typeface="Cambria Math" panose="02040503050406030204" pitchFamily="18" charset="0"/>
                          </a:rPr>
                        </m:ctrlPr>
                      </m:dPr>
                      <m:e>
                        <m:f>
                          <m:fPr>
                            <m:ctrlPr>
                              <a:rPr lang="en-US" altLang="zh-TW" b="0" i="1" smtClean="0">
                                <a:latin typeface="Cambria Math" panose="02040503050406030204" pitchFamily="18" charset="0"/>
                              </a:rPr>
                            </m:ctrlPr>
                          </m:fPr>
                          <m:num>
                            <m:sSup>
                              <m:sSupPr>
                                <m:ctrlPr>
                                  <a:rPr lang="en-US" altLang="zh-TW" b="0" i="1" smtClean="0">
                                    <a:latin typeface="Cambria Math" panose="02040503050406030204" pitchFamily="18" charset="0"/>
                                  </a:rPr>
                                </m:ctrlPr>
                              </m:sSupPr>
                              <m:e>
                                <m:r>
                                  <a:rPr lang="en-US" altLang="zh-TW" b="0" i="1" smtClean="0">
                                    <a:latin typeface="Cambria Math"/>
                                  </a:rPr>
                                  <m:t>𝜙</m:t>
                                </m:r>
                              </m:e>
                              <m:sup>
                                <m:r>
                                  <a:rPr lang="en-US" altLang="zh-TW" b="0" i="1" smtClean="0">
                                    <a:latin typeface="Cambria Math"/>
                                  </a:rPr>
                                  <m:t>𝑛</m:t>
                                </m:r>
                              </m:sup>
                            </m:sSup>
                          </m:num>
                          <m:den>
                            <m:r>
                              <a:rPr lang="en-US" altLang="zh-TW" b="0" i="1" smtClean="0">
                                <a:latin typeface="Cambria Math"/>
                              </a:rPr>
                              <m:t>𝑛</m:t>
                            </m:r>
                          </m:den>
                        </m:f>
                      </m:e>
                    </m:d>
                  </m:oMath>
                </a14:m>
                <a:r>
                  <a:rPr lang="en-US" altLang="zh-TW" dirty="0" smtClean="0"/>
                  <a:t>  </a:t>
                </a:r>
              </a:p>
              <a:p>
                <a:endParaRPr lang="en-US" altLang="zh-TW" dirty="0" smtClean="0"/>
              </a:p>
              <a:p>
                <a:endParaRPr lang="en-US" altLang="zh-TW" dirty="0" smtClean="0"/>
              </a:p>
              <a:p>
                <a:pPr marL="68580" indent="0">
                  <a:buNone/>
                </a:pPr>
                <a:endParaRPr lang="zh-TW" altLang="en-US"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827584" y="1556792"/>
                <a:ext cx="6777317" cy="4752528"/>
              </a:xfrm>
              <a:blipFill rotWithShape="1">
                <a:blip r:embed="rId2"/>
                <a:stretch>
                  <a:fillRect/>
                </a:stretch>
              </a:blipFill>
            </p:spPr>
            <p:txBody>
              <a:bodyPr/>
              <a:lstStyle/>
              <a:p>
                <a:r>
                  <a:rPr lang="zh-TW" altLang="en-US">
                    <a:noFill/>
                  </a:rPr>
                  <a:t> </a:t>
                </a:r>
              </a:p>
            </p:txBody>
          </p:sp>
        </mc:Fallback>
      </mc:AlternateContent>
      <p:sp>
        <p:nvSpPr>
          <p:cNvPr id="4" name="投影片編號版面配置區 3"/>
          <p:cNvSpPr>
            <a:spLocks noGrp="1"/>
          </p:cNvSpPr>
          <p:nvPr>
            <p:ph type="sldNum" sz="quarter" idx="12"/>
          </p:nvPr>
        </p:nvSpPr>
        <p:spPr/>
        <p:txBody>
          <a:bodyPr/>
          <a:lstStyle/>
          <a:p>
            <a:fld id="{ADA36ABD-7B9C-41F6-A76D-F4D3DC3F1427}" type="slidenum">
              <a:rPr lang="zh-TW" altLang="en-US" smtClean="0"/>
              <a:t>10</a:t>
            </a:fld>
            <a:endParaRPr lang="zh-TW" altLang="en-US"/>
          </a:p>
        </p:txBody>
      </p:sp>
      <p:sp>
        <p:nvSpPr>
          <p:cNvPr id="5" name="內容版面配置區 2"/>
          <p:cNvSpPr txBox="1">
            <a:spLocks/>
          </p:cNvSpPr>
          <p:nvPr/>
        </p:nvSpPr>
        <p:spPr>
          <a:xfrm>
            <a:off x="3635896" y="3573016"/>
            <a:ext cx="5057393" cy="2844061"/>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rmAutofit fontScale="92500" lnSpcReduction="20000"/>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marL="68580" indent="0">
              <a:buFont typeface="Wingdings 2" pitchFamily="18" charset="2"/>
              <a:buNone/>
            </a:pPr>
            <a:r>
              <a:rPr lang="en-US" altLang="zh-TW" dirty="0" smtClean="0">
                <a:latin typeface="Courier New" pitchFamily="49" charset="0"/>
                <a:cs typeface="Courier New" pitchFamily="49" charset="0"/>
              </a:rPr>
              <a:t>P-FIB(n)</a:t>
            </a:r>
          </a:p>
          <a:p>
            <a:pPr marL="68580" indent="0">
              <a:buFont typeface="Wingdings 2" pitchFamily="18" charset="2"/>
              <a:buNone/>
            </a:pPr>
            <a:r>
              <a:rPr lang="en-US" altLang="zh-TW" dirty="0" smtClean="0">
                <a:latin typeface="Courier New" pitchFamily="49" charset="0"/>
                <a:cs typeface="Courier New" pitchFamily="49" charset="0"/>
              </a:rPr>
              <a:t>if n&lt;=1</a:t>
            </a:r>
          </a:p>
          <a:p>
            <a:pPr marL="68580" indent="0">
              <a:buFont typeface="Wingdings 2" pitchFamily="18" charset="2"/>
              <a:buNone/>
            </a:pPr>
            <a:r>
              <a:rPr lang="en-US" altLang="zh-TW" dirty="0" smtClean="0">
                <a:latin typeface="Courier New" pitchFamily="49" charset="0"/>
                <a:cs typeface="Courier New" pitchFamily="49" charset="0"/>
              </a:rPr>
              <a:t>	return n</a:t>
            </a:r>
          </a:p>
          <a:p>
            <a:pPr marL="68580" indent="0">
              <a:buFont typeface="Wingdings 2" pitchFamily="18" charset="2"/>
              <a:buNone/>
            </a:pPr>
            <a:r>
              <a:rPr lang="en-US" altLang="zh-TW" dirty="0" smtClean="0">
                <a:latin typeface="Courier New" pitchFamily="49" charset="0"/>
                <a:cs typeface="Courier New" pitchFamily="49" charset="0"/>
              </a:rPr>
              <a:t>else</a:t>
            </a:r>
          </a:p>
          <a:p>
            <a:pPr marL="68580" indent="0">
              <a:buFont typeface="Wingdings 2" pitchFamily="18" charset="2"/>
              <a:buNone/>
            </a:pPr>
            <a:r>
              <a:rPr lang="en-US" altLang="zh-TW" dirty="0" smtClean="0">
                <a:latin typeface="Courier New" pitchFamily="49" charset="0"/>
                <a:cs typeface="Courier New" pitchFamily="49" charset="0"/>
              </a:rPr>
              <a:t>	x=</a:t>
            </a:r>
            <a:r>
              <a:rPr lang="en-US" altLang="zh-TW" b="1" dirty="0" smtClean="0">
                <a:latin typeface="Courier New" pitchFamily="49" charset="0"/>
                <a:cs typeface="Courier New" pitchFamily="49" charset="0"/>
              </a:rPr>
              <a:t>spawn</a:t>
            </a:r>
            <a:r>
              <a:rPr lang="en-US" altLang="zh-TW" dirty="0" smtClean="0">
                <a:latin typeface="Courier New" pitchFamily="49" charset="0"/>
                <a:cs typeface="Courier New" pitchFamily="49" charset="0"/>
              </a:rPr>
              <a:t> P-FIB(n-1)</a:t>
            </a:r>
          </a:p>
          <a:p>
            <a:pPr marL="68580" indent="0">
              <a:buFont typeface="Wingdings 2" pitchFamily="18" charset="2"/>
              <a:buNone/>
            </a:pPr>
            <a:r>
              <a:rPr lang="en-US" altLang="zh-TW" dirty="0" smtClean="0">
                <a:latin typeface="Courier New" pitchFamily="49" charset="0"/>
                <a:cs typeface="Courier New" pitchFamily="49" charset="0"/>
              </a:rPr>
              <a:t>	y=P-FIB(n-2)</a:t>
            </a:r>
          </a:p>
          <a:p>
            <a:pPr marL="68580" indent="0">
              <a:buFont typeface="Wingdings 2" pitchFamily="18" charset="2"/>
              <a:buNone/>
            </a:pPr>
            <a:r>
              <a:rPr lang="en-US" altLang="zh-TW" dirty="0" smtClean="0">
                <a:latin typeface="Courier New" pitchFamily="49" charset="0"/>
                <a:cs typeface="Courier New" pitchFamily="49" charset="0"/>
              </a:rPr>
              <a:t>	</a:t>
            </a:r>
            <a:r>
              <a:rPr lang="en-US" altLang="zh-TW" b="1" dirty="0" smtClean="0">
                <a:latin typeface="Courier New" pitchFamily="49" charset="0"/>
                <a:cs typeface="Courier New" pitchFamily="49" charset="0"/>
              </a:rPr>
              <a:t>sync</a:t>
            </a:r>
          </a:p>
          <a:p>
            <a:pPr marL="68580" indent="0">
              <a:buFont typeface="Wingdings 2" pitchFamily="18" charset="2"/>
              <a:buNone/>
            </a:pPr>
            <a:r>
              <a:rPr lang="en-US" altLang="zh-TW" dirty="0" smtClean="0">
                <a:latin typeface="Courier New" pitchFamily="49" charset="0"/>
                <a:cs typeface="Courier New" pitchFamily="49" charset="0"/>
              </a:rPr>
              <a:t>	return </a:t>
            </a:r>
            <a:r>
              <a:rPr lang="en-US" altLang="zh-TW" dirty="0" err="1" smtClean="0">
                <a:latin typeface="Courier New" pitchFamily="49" charset="0"/>
                <a:cs typeface="Courier New" pitchFamily="49" charset="0"/>
              </a:rPr>
              <a:t>x+y</a:t>
            </a:r>
            <a:endParaRPr lang="en-US" altLang="zh-TW" dirty="0" smtClean="0">
              <a:latin typeface="Courier New" pitchFamily="49" charset="0"/>
              <a:cs typeface="Courier New" pitchFamily="49" charset="0"/>
            </a:endParaRPr>
          </a:p>
        </p:txBody>
      </p:sp>
      <p:sp>
        <p:nvSpPr>
          <p:cNvPr id="6" name="文字方塊 5"/>
          <p:cNvSpPr txBox="1"/>
          <p:nvPr/>
        </p:nvSpPr>
        <p:spPr>
          <a:xfrm>
            <a:off x="539552" y="4869159"/>
            <a:ext cx="3024336" cy="14773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zh-TW" altLang="en-US" dirty="0" smtClean="0"/>
              <a:t>即使對大平行電腦</a:t>
            </a:r>
            <a:r>
              <a:rPr lang="en-US" altLang="zh-TW" dirty="0" smtClean="0"/>
              <a:t>, </a:t>
            </a:r>
            <a:r>
              <a:rPr lang="zh-TW" altLang="en-US" dirty="0" smtClean="0"/>
              <a:t>一個普通的</a:t>
            </a:r>
            <a:r>
              <a:rPr lang="en-US" altLang="zh-TW" dirty="0" smtClean="0"/>
              <a:t>n</a:t>
            </a:r>
            <a:r>
              <a:rPr lang="zh-TW" altLang="en-US" dirty="0" smtClean="0"/>
              <a:t>都可以使我們的程式達到</a:t>
            </a:r>
            <a:r>
              <a:rPr lang="en-US" altLang="zh-TW" dirty="0" smtClean="0"/>
              <a:t>near perfect linear speedup. (Parallelism</a:t>
            </a:r>
            <a:r>
              <a:rPr lang="zh-TW" altLang="en-US" dirty="0" smtClean="0"/>
              <a:t>比</a:t>
            </a:r>
            <a:r>
              <a:rPr lang="en-US" altLang="zh-TW" dirty="0" smtClean="0"/>
              <a:t>P</a:t>
            </a:r>
            <a:r>
              <a:rPr lang="zh-TW" altLang="en-US" dirty="0" smtClean="0"/>
              <a:t>大很多</a:t>
            </a:r>
            <a:r>
              <a:rPr lang="en-US" altLang="zh-TW" dirty="0" smtClean="0">
                <a:sym typeface="Wingdings" pitchFamily="2" charset="2"/>
              </a:rPr>
              <a:t>slackness</a:t>
            </a:r>
            <a:r>
              <a:rPr lang="zh-TW" altLang="en-US" dirty="0" smtClean="0">
                <a:sym typeface="Wingdings" pitchFamily="2" charset="2"/>
              </a:rPr>
              <a:t>很大</a:t>
            </a:r>
            <a:r>
              <a:rPr lang="en-US" altLang="zh-TW" dirty="0" smtClean="0">
                <a:sym typeface="Wingdings" pitchFamily="2" charset="2"/>
              </a:rPr>
              <a:t>)</a:t>
            </a:r>
            <a:endParaRPr lang="zh-TW" altLang="en-US" dirty="0"/>
          </a:p>
        </p:txBody>
      </p:sp>
    </p:spTree>
    <p:extLst>
      <p:ext uri="{BB962C8B-B14F-4D97-AF65-F5344CB8AC3E}">
        <p14:creationId xmlns:p14="http://schemas.microsoft.com/office/powerpoint/2010/main" val="2969308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Parallel Loops</a:t>
            </a:r>
            <a:endParaRPr lang="zh-TW" altLang="en-US" dirty="0"/>
          </a:p>
        </p:txBody>
      </p:sp>
      <p:sp>
        <p:nvSpPr>
          <p:cNvPr id="3" name="內容版面配置區 2"/>
          <p:cNvSpPr>
            <a:spLocks noGrp="1"/>
          </p:cNvSpPr>
          <p:nvPr>
            <p:ph idx="1"/>
          </p:nvPr>
        </p:nvSpPr>
        <p:spPr/>
        <p:txBody>
          <a:bodyPr/>
          <a:lstStyle/>
          <a:p>
            <a:r>
              <a:rPr lang="en-US" altLang="zh-TW" dirty="0" smtClean="0"/>
              <a:t>Parallel loops: </a:t>
            </a:r>
            <a:r>
              <a:rPr lang="zh-TW" altLang="en-US" dirty="0" smtClean="0"/>
              <a:t>把</a:t>
            </a:r>
            <a:r>
              <a:rPr lang="en-US" altLang="zh-TW" dirty="0" smtClean="0"/>
              <a:t>loop</a:t>
            </a:r>
            <a:r>
              <a:rPr lang="zh-TW" altLang="en-US" dirty="0" smtClean="0"/>
              <a:t>的</a:t>
            </a:r>
            <a:r>
              <a:rPr lang="en-US" altLang="zh-TW" dirty="0" smtClean="0"/>
              <a:t>iterations</a:t>
            </a:r>
            <a:r>
              <a:rPr lang="zh-TW" altLang="en-US" dirty="0" smtClean="0"/>
              <a:t>平行地執行</a:t>
            </a:r>
            <a:r>
              <a:rPr lang="en-US" altLang="zh-TW" dirty="0" smtClean="0"/>
              <a:t>.</a:t>
            </a:r>
          </a:p>
          <a:p>
            <a:r>
              <a:rPr lang="zh-TW" altLang="en-US" dirty="0" smtClean="0"/>
              <a:t>在</a:t>
            </a:r>
            <a:r>
              <a:rPr lang="en-US" altLang="zh-TW" dirty="0" smtClean="0"/>
              <a:t>for</a:t>
            </a:r>
            <a:r>
              <a:rPr lang="zh-TW" altLang="en-US" dirty="0" smtClean="0"/>
              <a:t>關鍵字前面加上 </a:t>
            </a:r>
            <a:r>
              <a:rPr lang="en-US" altLang="zh-TW" dirty="0" smtClean="0"/>
              <a:t>“parallel”.</a:t>
            </a:r>
          </a:p>
          <a:p>
            <a:r>
              <a:rPr lang="zh-TW" altLang="en-US" dirty="0" smtClean="0"/>
              <a:t>也可以用</a:t>
            </a:r>
            <a:r>
              <a:rPr lang="en-US" altLang="zh-TW" dirty="0" smtClean="0"/>
              <a:t>spawn</a:t>
            </a:r>
            <a:r>
              <a:rPr lang="zh-TW" altLang="en-US" dirty="0" smtClean="0"/>
              <a:t>和</a:t>
            </a:r>
            <a:r>
              <a:rPr lang="en-US" altLang="zh-TW" dirty="0" smtClean="0"/>
              <a:t>sync, </a:t>
            </a:r>
            <a:r>
              <a:rPr lang="zh-TW" altLang="en-US" dirty="0" smtClean="0"/>
              <a:t>不過這樣的語法比較方便</a:t>
            </a:r>
            <a:r>
              <a:rPr lang="en-US" altLang="zh-TW" dirty="0" smtClean="0"/>
              <a:t>.</a:t>
            </a:r>
            <a:endParaRPr lang="zh-TW" altLang="en-US" dirty="0"/>
          </a:p>
        </p:txBody>
      </p:sp>
      <p:sp>
        <p:nvSpPr>
          <p:cNvPr id="4" name="投影片編號版面配置區 3"/>
          <p:cNvSpPr>
            <a:spLocks noGrp="1"/>
          </p:cNvSpPr>
          <p:nvPr>
            <p:ph type="sldNum" sz="quarter" idx="12"/>
          </p:nvPr>
        </p:nvSpPr>
        <p:spPr/>
        <p:txBody>
          <a:bodyPr/>
          <a:lstStyle/>
          <a:p>
            <a:fld id="{ADA36ABD-7B9C-41F6-A76D-F4D3DC3F1427}" type="slidenum">
              <a:rPr lang="zh-TW" altLang="en-US" smtClean="0"/>
              <a:t>11</a:t>
            </a:fld>
            <a:endParaRPr lang="zh-TW" altLang="en-US"/>
          </a:p>
        </p:txBody>
      </p:sp>
    </p:spTree>
    <p:extLst>
      <p:ext uri="{BB962C8B-B14F-4D97-AF65-F5344CB8AC3E}">
        <p14:creationId xmlns:p14="http://schemas.microsoft.com/office/powerpoint/2010/main" val="2131721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037212" y="404664"/>
            <a:ext cx="7024744" cy="1143000"/>
          </a:xfrm>
        </p:spPr>
        <p:txBody>
          <a:bodyPr/>
          <a:lstStyle/>
          <a:p>
            <a:r>
              <a:rPr lang="zh-TW" altLang="en-US" dirty="0" smtClean="0"/>
              <a:t>矩陣與向量相乘</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1043608" y="1747587"/>
                <a:ext cx="6777317" cy="2113460"/>
              </a:xfrm>
            </p:spPr>
            <p:txBody>
              <a:bodyPr/>
              <a:lstStyle/>
              <a:p>
                <a:r>
                  <a:rPr lang="en-US" altLang="zh-TW" dirty="0" smtClean="0"/>
                  <a:t>A: </a:t>
                </a:r>
                <a:r>
                  <a:rPr lang="zh-TW" altLang="en-US" dirty="0" smtClean="0"/>
                  <a:t>大小為</a:t>
                </a:r>
                <a:r>
                  <a:rPr lang="en-US" altLang="zh-TW" dirty="0" smtClean="0"/>
                  <a:t>n x n</a:t>
                </a:r>
                <a:r>
                  <a:rPr lang="zh-TW" altLang="en-US" dirty="0" smtClean="0"/>
                  <a:t>的矩陣</a:t>
                </a:r>
                <a:endParaRPr lang="en-US" altLang="zh-TW" dirty="0" smtClean="0"/>
              </a:p>
              <a:p>
                <a:r>
                  <a:rPr lang="en-US" altLang="zh-TW" dirty="0" smtClean="0"/>
                  <a:t>x:</a:t>
                </a:r>
                <a:r>
                  <a:rPr lang="zh-TW" altLang="en-US" dirty="0"/>
                  <a:t>大小為</a:t>
                </a:r>
                <a:r>
                  <a:rPr lang="en-US" altLang="zh-TW" dirty="0" smtClean="0"/>
                  <a:t>n</a:t>
                </a:r>
                <a:r>
                  <a:rPr lang="zh-TW" altLang="en-US" dirty="0" smtClean="0"/>
                  <a:t>向量</a:t>
                </a:r>
                <a:endParaRPr lang="en-US" altLang="zh-TW" dirty="0" smtClean="0"/>
              </a:p>
              <a:p>
                <a:r>
                  <a:rPr lang="zh-TW" altLang="en-US" dirty="0"/>
                  <a:t>需計算</a:t>
                </a:r>
                <a:r>
                  <a:rPr lang="zh-TW" altLang="en-US" dirty="0" smtClean="0"/>
                  <a:t>出</a:t>
                </a:r>
                <a:r>
                  <a:rPr lang="en-US" altLang="zh-TW" dirty="0"/>
                  <a:t> </a:t>
                </a:r>
                <a:r>
                  <a:rPr lang="en-US" altLang="zh-TW" dirty="0" smtClean="0"/>
                  <a:t>y=Ax.</a:t>
                </a:r>
              </a:p>
              <a:p>
                <a14:m>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a:rPr>
                          <m:t>𝑦</m:t>
                        </m:r>
                      </m:e>
                      <m:sub>
                        <m:r>
                          <a:rPr lang="en-US" altLang="zh-TW" b="0" i="1" smtClean="0">
                            <a:latin typeface="Cambria Math"/>
                          </a:rPr>
                          <m:t>𝑖</m:t>
                        </m:r>
                      </m:sub>
                    </m:sSub>
                    <m:r>
                      <a:rPr lang="en-US" altLang="zh-TW" b="0" i="1" smtClean="0">
                        <a:latin typeface="Cambria Math"/>
                      </a:rPr>
                      <m:t>=</m:t>
                    </m:r>
                    <m:nary>
                      <m:naryPr>
                        <m:chr m:val="∑"/>
                        <m:ctrlPr>
                          <a:rPr lang="en-US" altLang="zh-TW" b="0" i="1" smtClean="0">
                            <a:latin typeface="Cambria Math" panose="02040503050406030204" pitchFamily="18" charset="0"/>
                          </a:rPr>
                        </m:ctrlPr>
                      </m:naryPr>
                      <m:sub>
                        <m:r>
                          <a:rPr lang="en-US" altLang="zh-TW" b="0" i="1" smtClean="0">
                            <a:latin typeface="Cambria Math"/>
                          </a:rPr>
                          <m:t>𝑗</m:t>
                        </m:r>
                        <m:r>
                          <a:rPr lang="en-US" altLang="zh-TW" b="0" i="1" smtClean="0">
                            <a:latin typeface="Cambria Math"/>
                          </a:rPr>
                          <m:t>=1</m:t>
                        </m:r>
                      </m:sub>
                      <m:sup>
                        <m:r>
                          <a:rPr lang="en-US" altLang="zh-TW" b="0" i="1" smtClean="0">
                            <a:latin typeface="Cambria Math"/>
                          </a:rPr>
                          <m:t>𝑛</m:t>
                        </m:r>
                      </m:sup>
                      <m:e>
                        <m:sSub>
                          <m:sSubPr>
                            <m:ctrlPr>
                              <a:rPr lang="en-US" altLang="zh-TW" b="0" i="1" smtClean="0">
                                <a:latin typeface="Cambria Math" panose="02040503050406030204" pitchFamily="18" charset="0"/>
                              </a:rPr>
                            </m:ctrlPr>
                          </m:sSubPr>
                          <m:e>
                            <m:r>
                              <a:rPr lang="en-US" altLang="zh-TW" b="0" i="1" smtClean="0">
                                <a:latin typeface="Cambria Math"/>
                              </a:rPr>
                              <m:t>𝑎</m:t>
                            </m:r>
                          </m:e>
                          <m:sub>
                            <m:r>
                              <a:rPr lang="en-US" altLang="zh-TW" b="0" i="1" smtClean="0">
                                <a:latin typeface="Cambria Math"/>
                              </a:rPr>
                              <m:t>𝑖𝑗</m:t>
                            </m:r>
                          </m:sub>
                        </m:sSub>
                        <m:sSub>
                          <m:sSubPr>
                            <m:ctrlPr>
                              <a:rPr lang="en-US" altLang="zh-TW" b="0" i="1" smtClean="0">
                                <a:latin typeface="Cambria Math" panose="02040503050406030204" pitchFamily="18" charset="0"/>
                              </a:rPr>
                            </m:ctrlPr>
                          </m:sSubPr>
                          <m:e>
                            <m:r>
                              <a:rPr lang="en-US" altLang="zh-TW" b="0" i="1" smtClean="0">
                                <a:latin typeface="Cambria Math"/>
                              </a:rPr>
                              <m:t>𝑥</m:t>
                            </m:r>
                          </m:e>
                          <m:sub>
                            <m:r>
                              <a:rPr lang="en-US" altLang="zh-TW" b="0" i="1" smtClean="0">
                                <a:latin typeface="Cambria Math"/>
                              </a:rPr>
                              <m:t>𝑗</m:t>
                            </m:r>
                          </m:sub>
                        </m:sSub>
                      </m:e>
                    </m:nary>
                  </m:oMath>
                </a14:m>
                <a:r>
                  <a:rPr lang="en-US" altLang="zh-TW" dirty="0" smtClean="0"/>
                  <a:t>.</a:t>
                </a:r>
                <a:endParaRPr lang="zh-TW" altLang="en-US"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1043608" y="1747587"/>
                <a:ext cx="6777317" cy="2113460"/>
              </a:xfrm>
              <a:blipFill rotWithShape="1">
                <a:blip r:embed="rId2"/>
                <a:stretch>
                  <a:fillRect t="-2601" b="-27746"/>
                </a:stretch>
              </a:blipFill>
            </p:spPr>
            <p:txBody>
              <a:bodyPr/>
              <a:lstStyle/>
              <a:p>
                <a:r>
                  <a:rPr lang="zh-TW" altLang="en-US">
                    <a:noFill/>
                  </a:rPr>
                  <a:t> </a:t>
                </a:r>
              </a:p>
            </p:txBody>
          </p:sp>
        </mc:Fallback>
      </mc:AlternateContent>
      <p:sp>
        <p:nvSpPr>
          <p:cNvPr id="4" name="投影片編號版面配置區 3"/>
          <p:cNvSpPr>
            <a:spLocks noGrp="1"/>
          </p:cNvSpPr>
          <p:nvPr>
            <p:ph type="sldNum" sz="quarter" idx="12"/>
          </p:nvPr>
        </p:nvSpPr>
        <p:spPr/>
        <p:txBody>
          <a:bodyPr/>
          <a:lstStyle/>
          <a:p>
            <a:fld id="{ADA36ABD-7B9C-41F6-A76D-F4D3DC3F1427}" type="slidenum">
              <a:rPr lang="zh-TW" altLang="en-US" smtClean="0"/>
              <a:t>12</a:t>
            </a:fld>
            <a:endParaRPr lang="zh-TW" altLang="en-US"/>
          </a:p>
        </p:txBody>
      </p:sp>
      <p:sp>
        <p:nvSpPr>
          <p:cNvPr id="5" name="左中括弧 4"/>
          <p:cNvSpPr/>
          <p:nvPr/>
        </p:nvSpPr>
        <p:spPr>
          <a:xfrm>
            <a:off x="6134416" y="2061134"/>
            <a:ext cx="216024" cy="1584176"/>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6" name="右中括弧 5"/>
          <p:cNvSpPr/>
          <p:nvPr/>
        </p:nvSpPr>
        <p:spPr>
          <a:xfrm>
            <a:off x="7408755" y="2064176"/>
            <a:ext cx="216024" cy="1584176"/>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7" name="左中括弧 6"/>
          <p:cNvSpPr/>
          <p:nvPr/>
        </p:nvSpPr>
        <p:spPr>
          <a:xfrm>
            <a:off x="7884413" y="2083041"/>
            <a:ext cx="216024" cy="1584176"/>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8" name="右中括弧 7"/>
          <p:cNvSpPr/>
          <p:nvPr/>
        </p:nvSpPr>
        <p:spPr>
          <a:xfrm>
            <a:off x="8222648" y="2086083"/>
            <a:ext cx="216024" cy="1584176"/>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9" name="左中括弧 8"/>
          <p:cNvSpPr/>
          <p:nvPr/>
        </p:nvSpPr>
        <p:spPr>
          <a:xfrm>
            <a:off x="4860077" y="2086083"/>
            <a:ext cx="216024" cy="1584176"/>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10" name="右中括弧 9"/>
          <p:cNvSpPr/>
          <p:nvPr/>
        </p:nvSpPr>
        <p:spPr>
          <a:xfrm>
            <a:off x="5198312" y="2089125"/>
            <a:ext cx="216024" cy="1584176"/>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11" name="文字方塊 10"/>
          <p:cNvSpPr txBox="1"/>
          <p:nvPr/>
        </p:nvSpPr>
        <p:spPr>
          <a:xfrm>
            <a:off x="5542023" y="2668556"/>
            <a:ext cx="432048" cy="369332"/>
          </a:xfrm>
          <a:prstGeom prst="rect">
            <a:avLst/>
          </a:prstGeom>
          <a:noFill/>
        </p:spPr>
        <p:txBody>
          <a:bodyPr wrap="square" rtlCol="0">
            <a:spAutoFit/>
          </a:bodyPr>
          <a:lstStyle/>
          <a:p>
            <a:r>
              <a:rPr lang="en-US" altLang="zh-TW" dirty="0" smtClean="0"/>
              <a:t>=</a:t>
            </a:r>
            <a:endParaRPr lang="zh-TW" altLang="en-US" dirty="0"/>
          </a:p>
        </p:txBody>
      </p:sp>
      <p:sp>
        <p:nvSpPr>
          <p:cNvPr id="12" name="文字方塊 11"/>
          <p:cNvSpPr txBox="1"/>
          <p:nvPr/>
        </p:nvSpPr>
        <p:spPr>
          <a:xfrm>
            <a:off x="4968089" y="1557078"/>
            <a:ext cx="295274" cy="369332"/>
          </a:xfrm>
          <a:prstGeom prst="rect">
            <a:avLst/>
          </a:prstGeom>
          <a:noFill/>
        </p:spPr>
        <p:txBody>
          <a:bodyPr wrap="none" rtlCol="0">
            <a:spAutoFit/>
          </a:bodyPr>
          <a:lstStyle/>
          <a:p>
            <a:r>
              <a:rPr lang="en-US" altLang="zh-TW" dirty="0" smtClean="0"/>
              <a:t>y</a:t>
            </a:r>
            <a:endParaRPr lang="zh-TW" altLang="en-US" dirty="0"/>
          </a:p>
        </p:txBody>
      </p:sp>
      <p:sp>
        <p:nvSpPr>
          <p:cNvPr id="13" name="文字方塊 12"/>
          <p:cNvSpPr txBox="1"/>
          <p:nvPr/>
        </p:nvSpPr>
        <p:spPr>
          <a:xfrm>
            <a:off x="6732285" y="1557078"/>
            <a:ext cx="330540" cy="369332"/>
          </a:xfrm>
          <a:prstGeom prst="rect">
            <a:avLst/>
          </a:prstGeom>
          <a:noFill/>
        </p:spPr>
        <p:txBody>
          <a:bodyPr wrap="none" rtlCol="0">
            <a:spAutoFit/>
          </a:bodyPr>
          <a:lstStyle/>
          <a:p>
            <a:r>
              <a:rPr lang="en-US" altLang="zh-TW" dirty="0" smtClean="0"/>
              <a:t>A</a:t>
            </a:r>
            <a:endParaRPr lang="zh-TW" altLang="en-US" dirty="0"/>
          </a:p>
        </p:txBody>
      </p:sp>
      <p:sp>
        <p:nvSpPr>
          <p:cNvPr id="14" name="文字方塊 13"/>
          <p:cNvSpPr txBox="1"/>
          <p:nvPr/>
        </p:nvSpPr>
        <p:spPr>
          <a:xfrm>
            <a:off x="8000120" y="1564245"/>
            <a:ext cx="290464" cy="369332"/>
          </a:xfrm>
          <a:prstGeom prst="rect">
            <a:avLst/>
          </a:prstGeom>
          <a:noFill/>
        </p:spPr>
        <p:txBody>
          <a:bodyPr wrap="none" rtlCol="0">
            <a:spAutoFit/>
          </a:bodyPr>
          <a:lstStyle/>
          <a:p>
            <a:r>
              <a:rPr lang="en-US" altLang="zh-TW" dirty="0" smtClean="0"/>
              <a:t>x</a:t>
            </a:r>
            <a:endParaRPr lang="zh-TW" altLang="en-US" dirty="0"/>
          </a:p>
        </p:txBody>
      </p:sp>
      <mc:AlternateContent xmlns:mc="http://schemas.openxmlformats.org/markup-compatibility/2006" xmlns:a14="http://schemas.microsoft.com/office/drawing/2010/main">
        <mc:Choice Requires="a14">
          <p:sp>
            <p:nvSpPr>
              <p:cNvPr id="15" name="文字方塊 14"/>
              <p:cNvSpPr txBox="1"/>
              <p:nvPr/>
            </p:nvSpPr>
            <p:spPr>
              <a:xfrm>
                <a:off x="4908311" y="2658978"/>
                <a:ext cx="42864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a:rPr>
                            <m:t>𝑦</m:t>
                          </m:r>
                        </m:e>
                        <m:sub>
                          <m:r>
                            <a:rPr lang="en-US" altLang="zh-TW" b="0" i="1" smtClean="0">
                              <a:latin typeface="Cambria Math"/>
                            </a:rPr>
                            <m:t>𝑖</m:t>
                          </m:r>
                        </m:sub>
                      </m:sSub>
                    </m:oMath>
                  </m:oMathPara>
                </a14:m>
                <a:endParaRPr lang="zh-TW" altLang="en-US" dirty="0"/>
              </a:p>
            </p:txBody>
          </p:sp>
        </mc:Choice>
        <mc:Fallback xmlns="">
          <p:sp>
            <p:nvSpPr>
              <p:cNvPr id="15" name="文字方塊 14"/>
              <p:cNvSpPr txBox="1">
                <a:spLocks noRot="1" noChangeAspect="1" noMove="1" noResize="1" noEditPoints="1" noAdjustHandles="1" noChangeArrowheads="1" noChangeShapeType="1" noTextEdit="1"/>
              </p:cNvSpPr>
              <p:nvPr/>
            </p:nvSpPr>
            <p:spPr>
              <a:xfrm>
                <a:off x="4908311" y="2658978"/>
                <a:ext cx="428642" cy="369332"/>
              </a:xfrm>
              <a:prstGeom prst="rect">
                <a:avLst/>
              </a:prstGeom>
              <a:blipFill rotWithShape="1">
                <a:blip r:embed="rId3"/>
                <a:stretch>
                  <a:fillRect b="-4918"/>
                </a:stretch>
              </a:blipFill>
            </p:spPr>
            <p:txBody>
              <a:bodyPr/>
              <a:lstStyle/>
              <a:p>
                <a:r>
                  <a:rPr lang="zh-TW" altLang="en-US">
                    <a:noFill/>
                  </a:rPr>
                  <a:t> </a:t>
                </a:r>
              </a:p>
            </p:txBody>
          </p:sp>
        </mc:Fallback>
      </mc:AlternateContent>
      <p:cxnSp>
        <p:nvCxnSpPr>
          <p:cNvPr id="17" name="直線單箭頭接點 16"/>
          <p:cNvCxnSpPr/>
          <p:nvPr/>
        </p:nvCxnSpPr>
        <p:spPr>
          <a:xfrm>
            <a:off x="4644053" y="2205150"/>
            <a:ext cx="0" cy="6699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文字方塊 17"/>
          <p:cNvSpPr txBox="1"/>
          <p:nvPr/>
        </p:nvSpPr>
        <p:spPr>
          <a:xfrm>
            <a:off x="4525270" y="2843644"/>
            <a:ext cx="237566" cy="369332"/>
          </a:xfrm>
          <a:prstGeom prst="rect">
            <a:avLst/>
          </a:prstGeom>
          <a:noFill/>
        </p:spPr>
        <p:txBody>
          <a:bodyPr wrap="none" rtlCol="0">
            <a:spAutoFit/>
          </a:bodyPr>
          <a:lstStyle/>
          <a:p>
            <a:r>
              <a:rPr lang="en-US" altLang="zh-TW" dirty="0" smtClean="0"/>
              <a:t>i</a:t>
            </a:r>
            <a:endParaRPr lang="zh-TW" altLang="en-US" dirty="0"/>
          </a:p>
        </p:txBody>
      </p:sp>
      <p:cxnSp>
        <p:nvCxnSpPr>
          <p:cNvPr id="19" name="直線單箭頭接點 18"/>
          <p:cNvCxnSpPr/>
          <p:nvPr/>
        </p:nvCxnSpPr>
        <p:spPr>
          <a:xfrm>
            <a:off x="6134416" y="3789326"/>
            <a:ext cx="92840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文字方塊 21"/>
          <p:cNvSpPr txBox="1"/>
          <p:nvPr/>
        </p:nvSpPr>
        <p:spPr>
          <a:xfrm>
            <a:off x="6478234" y="3789326"/>
            <a:ext cx="240772" cy="369332"/>
          </a:xfrm>
          <a:prstGeom prst="rect">
            <a:avLst/>
          </a:prstGeom>
          <a:noFill/>
        </p:spPr>
        <p:txBody>
          <a:bodyPr wrap="none" rtlCol="0">
            <a:spAutoFit/>
          </a:bodyPr>
          <a:lstStyle/>
          <a:p>
            <a:r>
              <a:rPr lang="en-US" altLang="zh-TW" dirty="0"/>
              <a:t>j</a:t>
            </a:r>
            <a:endParaRPr lang="zh-TW" altLang="en-US" dirty="0"/>
          </a:p>
        </p:txBody>
      </p:sp>
      <p:sp>
        <p:nvSpPr>
          <p:cNvPr id="23" name="矩形 22"/>
          <p:cNvSpPr/>
          <p:nvPr/>
        </p:nvSpPr>
        <p:spPr>
          <a:xfrm>
            <a:off x="6206379" y="2709206"/>
            <a:ext cx="1382351" cy="319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矩形 23"/>
          <p:cNvSpPr/>
          <p:nvPr/>
        </p:nvSpPr>
        <p:spPr>
          <a:xfrm>
            <a:off x="7989993" y="2206448"/>
            <a:ext cx="340668" cy="12948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26" name="內容版面配置區 2"/>
              <p:cNvSpPr txBox="1">
                <a:spLocks/>
              </p:cNvSpPr>
              <p:nvPr/>
            </p:nvSpPr>
            <p:spPr>
              <a:xfrm>
                <a:off x="827584" y="3806530"/>
                <a:ext cx="5057393" cy="2844061"/>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rmAutofit fontScale="77500" lnSpcReduction="20000"/>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marL="68580" indent="0">
                  <a:buFont typeface="Wingdings 2" pitchFamily="18" charset="2"/>
                  <a:buNone/>
                </a:pPr>
                <a:r>
                  <a:rPr lang="en-US" altLang="zh-TW" dirty="0" smtClean="0">
                    <a:latin typeface="Courier New" pitchFamily="49" charset="0"/>
                    <a:cs typeface="Courier New" pitchFamily="49" charset="0"/>
                  </a:rPr>
                  <a:t>MAT-VEC(</a:t>
                </a:r>
                <a:r>
                  <a:rPr lang="en-US" altLang="zh-TW" dirty="0" err="1" smtClean="0">
                    <a:latin typeface="Courier New" pitchFamily="49" charset="0"/>
                    <a:cs typeface="Courier New" pitchFamily="49" charset="0"/>
                  </a:rPr>
                  <a:t>A,x</a:t>
                </a:r>
                <a:r>
                  <a:rPr lang="en-US" altLang="zh-TW" dirty="0" smtClean="0">
                    <a:latin typeface="Courier New" pitchFamily="49" charset="0"/>
                    <a:cs typeface="Courier New" pitchFamily="49" charset="0"/>
                  </a:rPr>
                  <a:t>)</a:t>
                </a:r>
              </a:p>
              <a:p>
                <a:pPr marL="68580" indent="0">
                  <a:buFont typeface="Wingdings 2" pitchFamily="18" charset="2"/>
                  <a:buNone/>
                </a:pPr>
                <a:r>
                  <a:rPr lang="en-US" altLang="zh-TW" dirty="0" smtClean="0">
                    <a:latin typeface="Courier New" pitchFamily="49" charset="0"/>
                    <a:cs typeface="Courier New" pitchFamily="49" charset="0"/>
                  </a:rPr>
                  <a:t>n=</a:t>
                </a:r>
                <a:r>
                  <a:rPr lang="en-US" altLang="zh-TW" dirty="0" err="1" smtClean="0">
                    <a:latin typeface="Courier New" pitchFamily="49" charset="0"/>
                    <a:cs typeface="Courier New" pitchFamily="49" charset="0"/>
                  </a:rPr>
                  <a:t>A.rows</a:t>
                </a:r>
                <a:endParaRPr lang="en-US" altLang="zh-TW" dirty="0" smtClean="0">
                  <a:latin typeface="Courier New" pitchFamily="49" charset="0"/>
                  <a:cs typeface="Courier New" pitchFamily="49" charset="0"/>
                </a:endParaRPr>
              </a:p>
              <a:p>
                <a:pPr marL="68580" indent="0">
                  <a:buFont typeface="Wingdings 2" pitchFamily="18" charset="2"/>
                  <a:buNone/>
                </a:pPr>
                <a:r>
                  <a:rPr lang="en-US" altLang="zh-TW" dirty="0" smtClean="0">
                    <a:latin typeface="Courier New" pitchFamily="49" charset="0"/>
                    <a:cs typeface="Courier New" pitchFamily="49" charset="0"/>
                  </a:rPr>
                  <a:t>let y be a new vector of length n</a:t>
                </a:r>
              </a:p>
              <a:p>
                <a:pPr marL="68580" indent="0">
                  <a:buFont typeface="Wingdings 2" pitchFamily="18" charset="2"/>
                  <a:buNone/>
                </a:pPr>
                <a:r>
                  <a:rPr lang="en-US" altLang="zh-TW" b="1" dirty="0" smtClean="0">
                    <a:latin typeface="Courier New" pitchFamily="49" charset="0"/>
                    <a:cs typeface="Courier New" pitchFamily="49" charset="0"/>
                  </a:rPr>
                  <a:t>parallel</a:t>
                </a:r>
                <a:r>
                  <a:rPr lang="en-US" altLang="zh-TW" dirty="0" smtClean="0">
                    <a:latin typeface="Courier New" pitchFamily="49" charset="0"/>
                    <a:cs typeface="Courier New" pitchFamily="49" charset="0"/>
                  </a:rPr>
                  <a:t> for i=1 to n</a:t>
                </a:r>
              </a:p>
              <a:p>
                <a:pPr marL="68580" indent="0">
                  <a:buFont typeface="Wingdings 2" pitchFamily="18" charset="2"/>
                  <a:buNone/>
                </a:pPr>
                <a:r>
                  <a:rPr lang="en-US" altLang="zh-TW" dirty="0">
                    <a:latin typeface="Courier New" pitchFamily="49" charset="0"/>
                    <a:cs typeface="Courier New" pitchFamily="49" charset="0"/>
                  </a:rPr>
                  <a:t>	</a:t>
                </a:r>
                <a14:m>
                  <m:oMath xmlns:m="http://schemas.openxmlformats.org/officeDocument/2006/math">
                    <m:sSub>
                      <m:sSubPr>
                        <m:ctrlPr>
                          <a:rPr lang="en-US" altLang="zh-TW" b="0" i="1" smtClean="0">
                            <a:latin typeface="Cambria Math" panose="02040503050406030204" pitchFamily="18" charset="0"/>
                            <a:cs typeface="Courier New" pitchFamily="49" charset="0"/>
                          </a:rPr>
                        </m:ctrlPr>
                      </m:sSubPr>
                      <m:e>
                        <m:r>
                          <a:rPr lang="en-US" altLang="zh-TW" b="0" i="1" smtClean="0">
                            <a:latin typeface="Cambria Math"/>
                            <a:cs typeface="Courier New" pitchFamily="49" charset="0"/>
                          </a:rPr>
                          <m:t>𝑦</m:t>
                        </m:r>
                      </m:e>
                      <m:sub>
                        <m:r>
                          <a:rPr lang="en-US" altLang="zh-TW" b="0" i="1" smtClean="0">
                            <a:latin typeface="Cambria Math"/>
                            <a:cs typeface="Courier New" pitchFamily="49" charset="0"/>
                          </a:rPr>
                          <m:t>𝑖</m:t>
                        </m:r>
                      </m:sub>
                    </m:sSub>
                    <m:r>
                      <a:rPr lang="en-US" altLang="zh-TW" b="0" i="1" smtClean="0">
                        <a:latin typeface="Cambria Math"/>
                        <a:cs typeface="Courier New" pitchFamily="49" charset="0"/>
                      </a:rPr>
                      <m:t>=0</m:t>
                    </m:r>
                  </m:oMath>
                </a14:m>
                <a:endParaRPr lang="en-US" altLang="zh-TW" dirty="0" smtClean="0">
                  <a:latin typeface="Courier New" pitchFamily="49" charset="0"/>
                  <a:cs typeface="Courier New" pitchFamily="49" charset="0"/>
                </a:endParaRPr>
              </a:p>
              <a:p>
                <a:pPr marL="68580" indent="0">
                  <a:buFont typeface="Wingdings 2" pitchFamily="18" charset="2"/>
                  <a:buNone/>
                </a:pPr>
                <a:r>
                  <a:rPr lang="en-US" altLang="zh-TW" b="1" dirty="0" smtClean="0">
                    <a:latin typeface="Courier New" pitchFamily="49" charset="0"/>
                    <a:cs typeface="Courier New" pitchFamily="49" charset="0"/>
                  </a:rPr>
                  <a:t>parallel</a:t>
                </a:r>
                <a:r>
                  <a:rPr lang="en-US" altLang="zh-TW" dirty="0" smtClean="0">
                    <a:latin typeface="Courier New" pitchFamily="49" charset="0"/>
                    <a:cs typeface="Courier New" pitchFamily="49" charset="0"/>
                  </a:rPr>
                  <a:t> for i=1 to n</a:t>
                </a:r>
              </a:p>
              <a:p>
                <a:pPr marL="68580" indent="0">
                  <a:buNone/>
                </a:pPr>
                <a:r>
                  <a:rPr lang="en-US" altLang="zh-TW" dirty="0">
                    <a:latin typeface="Courier New" pitchFamily="49" charset="0"/>
                    <a:cs typeface="Courier New" pitchFamily="49" charset="0"/>
                  </a:rPr>
                  <a:t>	</a:t>
                </a:r>
                <a:r>
                  <a:rPr lang="en-US" altLang="zh-TW" dirty="0" smtClean="0">
                    <a:latin typeface="Courier New" pitchFamily="49" charset="0"/>
                    <a:cs typeface="Courier New" pitchFamily="49" charset="0"/>
                  </a:rPr>
                  <a:t>for j=1 to n</a:t>
                </a:r>
              </a:p>
              <a:p>
                <a:pPr marL="68580" indent="0">
                  <a:buNone/>
                </a:pPr>
                <a:r>
                  <a:rPr lang="en-US" altLang="zh-TW" dirty="0">
                    <a:latin typeface="Courier New" pitchFamily="49" charset="0"/>
                    <a:cs typeface="Courier New" pitchFamily="49" charset="0"/>
                  </a:rPr>
                  <a:t>		</a:t>
                </a:r>
                <a14:m>
                  <m:oMath xmlns:m="http://schemas.openxmlformats.org/officeDocument/2006/math">
                    <m:sSub>
                      <m:sSubPr>
                        <m:ctrlPr>
                          <a:rPr lang="en-US" altLang="zh-TW" b="0" i="1" smtClean="0">
                            <a:latin typeface="Cambria Math" panose="02040503050406030204" pitchFamily="18" charset="0"/>
                            <a:cs typeface="Courier New" pitchFamily="49" charset="0"/>
                          </a:rPr>
                        </m:ctrlPr>
                      </m:sSubPr>
                      <m:e>
                        <m:r>
                          <a:rPr lang="en-US" altLang="zh-TW" b="0" i="1" smtClean="0">
                            <a:latin typeface="Cambria Math"/>
                            <a:cs typeface="Courier New" pitchFamily="49" charset="0"/>
                          </a:rPr>
                          <m:t>𝑦</m:t>
                        </m:r>
                      </m:e>
                      <m:sub>
                        <m:r>
                          <a:rPr lang="en-US" altLang="zh-TW" b="0" i="1" smtClean="0">
                            <a:latin typeface="Cambria Math"/>
                            <a:cs typeface="Courier New" pitchFamily="49" charset="0"/>
                          </a:rPr>
                          <m:t>𝑖</m:t>
                        </m:r>
                      </m:sub>
                    </m:sSub>
                    <m:r>
                      <a:rPr lang="en-US" altLang="zh-TW" b="0" i="1" smtClean="0">
                        <a:latin typeface="Cambria Math"/>
                        <a:cs typeface="Courier New" pitchFamily="49" charset="0"/>
                      </a:rPr>
                      <m:t>=</m:t>
                    </m:r>
                    <m:sSub>
                      <m:sSubPr>
                        <m:ctrlPr>
                          <a:rPr lang="en-US" altLang="zh-TW" b="0" i="1" smtClean="0">
                            <a:latin typeface="Cambria Math" panose="02040503050406030204" pitchFamily="18" charset="0"/>
                            <a:cs typeface="Courier New" pitchFamily="49" charset="0"/>
                          </a:rPr>
                        </m:ctrlPr>
                      </m:sSubPr>
                      <m:e>
                        <m:r>
                          <a:rPr lang="en-US" altLang="zh-TW" b="0" i="1" smtClean="0">
                            <a:latin typeface="Cambria Math"/>
                            <a:cs typeface="Courier New" pitchFamily="49" charset="0"/>
                          </a:rPr>
                          <m:t>𝑦</m:t>
                        </m:r>
                      </m:e>
                      <m:sub>
                        <m:r>
                          <a:rPr lang="en-US" altLang="zh-TW" b="0" i="1" smtClean="0">
                            <a:latin typeface="Cambria Math"/>
                            <a:cs typeface="Courier New" pitchFamily="49" charset="0"/>
                          </a:rPr>
                          <m:t>𝑖</m:t>
                        </m:r>
                      </m:sub>
                    </m:sSub>
                    <m:r>
                      <a:rPr lang="en-US" altLang="zh-TW" b="0" i="1" smtClean="0">
                        <a:latin typeface="Cambria Math"/>
                        <a:cs typeface="Courier New" pitchFamily="49" charset="0"/>
                      </a:rPr>
                      <m:t>+</m:t>
                    </m:r>
                    <m:sSub>
                      <m:sSubPr>
                        <m:ctrlPr>
                          <a:rPr lang="en-US" altLang="zh-TW" b="0" i="1" smtClean="0">
                            <a:latin typeface="Cambria Math" panose="02040503050406030204" pitchFamily="18" charset="0"/>
                            <a:cs typeface="Courier New" pitchFamily="49" charset="0"/>
                          </a:rPr>
                        </m:ctrlPr>
                      </m:sSubPr>
                      <m:e>
                        <m:r>
                          <a:rPr lang="en-US" altLang="zh-TW" b="0" i="1" smtClean="0">
                            <a:latin typeface="Cambria Math"/>
                            <a:cs typeface="Courier New" pitchFamily="49" charset="0"/>
                          </a:rPr>
                          <m:t>𝑎</m:t>
                        </m:r>
                      </m:e>
                      <m:sub>
                        <m:r>
                          <a:rPr lang="en-US" altLang="zh-TW" b="0" i="1" smtClean="0">
                            <a:latin typeface="Cambria Math"/>
                            <a:cs typeface="Courier New" pitchFamily="49" charset="0"/>
                          </a:rPr>
                          <m:t>𝑖𝑗</m:t>
                        </m:r>
                      </m:sub>
                    </m:sSub>
                    <m:sSub>
                      <m:sSubPr>
                        <m:ctrlPr>
                          <a:rPr lang="en-US" altLang="zh-TW" b="0" i="1" smtClean="0">
                            <a:latin typeface="Cambria Math" panose="02040503050406030204" pitchFamily="18" charset="0"/>
                            <a:cs typeface="Courier New" pitchFamily="49" charset="0"/>
                          </a:rPr>
                        </m:ctrlPr>
                      </m:sSubPr>
                      <m:e>
                        <m:r>
                          <a:rPr lang="en-US" altLang="zh-TW" b="0" i="1" smtClean="0">
                            <a:latin typeface="Cambria Math"/>
                            <a:cs typeface="Courier New" pitchFamily="49" charset="0"/>
                          </a:rPr>
                          <m:t>𝑥</m:t>
                        </m:r>
                      </m:e>
                      <m:sub>
                        <m:r>
                          <a:rPr lang="en-US" altLang="zh-TW" b="0" i="1" smtClean="0">
                            <a:latin typeface="Cambria Math"/>
                            <a:cs typeface="Courier New" pitchFamily="49" charset="0"/>
                          </a:rPr>
                          <m:t>𝑗</m:t>
                        </m:r>
                      </m:sub>
                    </m:sSub>
                  </m:oMath>
                </a14:m>
                <a:endParaRPr lang="en-US" altLang="zh-TW" dirty="0" smtClean="0">
                  <a:latin typeface="Courier New" pitchFamily="49" charset="0"/>
                  <a:cs typeface="Courier New" pitchFamily="49" charset="0"/>
                </a:endParaRPr>
              </a:p>
              <a:p>
                <a:pPr marL="68580" indent="0">
                  <a:buNone/>
                </a:pPr>
                <a:r>
                  <a:rPr lang="en-US" altLang="zh-TW" dirty="0" smtClean="0">
                    <a:latin typeface="Courier New" pitchFamily="49" charset="0"/>
                    <a:cs typeface="Courier New" pitchFamily="49" charset="0"/>
                  </a:rPr>
                  <a:t>return y</a:t>
                </a:r>
                <a:endParaRPr lang="en-US" altLang="zh-TW" dirty="0">
                  <a:latin typeface="Courier New" pitchFamily="49" charset="0"/>
                  <a:cs typeface="Courier New" pitchFamily="49" charset="0"/>
                </a:endParaRPr>
              </a:p>
            </p:txBody>
          </p:sp>
        </mc:Choice>
        <mc:Fallback xmlns="">
          <p:sp>
            <p:nvSpPr>
              <p:cNvPr id="26" name="內容版面配置區 2"/>
              <p:cNvSpPr txBox="1">
                <a:spLocks noRot="1" noChangeAspect="1" noMove="1" noResize="1" noEditPoints="1" noAdjustHandles="1" noChangeArrowheads="1" noChangeShapeType="1" noTextEdit="1"/>
              </p:cNvSpPr>
              <p:nvPr/>
            </p:nvSpPr>
            <p:spPr>
              <a:xfrm>
                <a:off x="827584" y="3806530"/>
                <a:ext cx="5057393" cy="2844061"/>
              </a:xfrm>
              <a:prstGeom prst="rect">
                <a:avLst/>
              </a:prstGeom>
              <a:blipFill rotWithShape="1">
                <a:blip r:embed="rId4"/>
                <a:stretch>
                  <a:fillRect t="-2340" r="-120"/>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763247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ADA36ABD-7B9C-41F6-A76D-F4D3DC3F1427}" type="slidenum">
              <a:rPr lang="zh-TW" altLang="en-US" smtClean="0"/>
              <a:t>13</a:t>
            </a:fld>
            <a:endParaRPr lang="zh-TW" altLang="en-US"/>
          </a:p>
        </p:txBody>
      </p:sp>
      <mc:AlternateContent xmlns:mc="http://schemas.openxmlformats.org/markup-compatibility/2006" xmlns:a14="http://schemas.microsoft.com/office/drawing/2010/main">
        <mc:Choice Requires="a14">
          <p:sp>
            <p:nvSpPr>
              <p:cNvPr id="5" name="內容版面配置區 2"/>
              <p:cNvSpPr txBox="1">
                <a:spLocks/>
              </p:cNvSpPr>
              <p:nvPr/>
            </p:nvSpPr>
            <p:spPr>
              <a:xfrm>
                <a:off x="683568" y="1124744"/>
                <a:ext cx="8064896" cy="5184576"/>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marL="68580" indent="0">
                  <a:buFont typeface="Wingdings 2" pitchFamily="18" charset="2"/>
                  <a:buNone/>
                </a:pPr>
                <a:r>
                  <a:rPr lang="en-US" altLang="zh-TW" dirty="0" smtClean="0">
                    <a:latin typeface="Courier New" pitchFamily="49" charset="0"/>
                    <a:cs typeface="Courier New" pitchFamily="49" charset="0"/>
                  </a:rPr>
                  <a:t>MAT-VEC-MAIN-LOOP(</a:t>
                </a:r>
                <a:r>
                  <a:rPr lang="en-US" altLang="zh-TW" dirty="0" err="1" smtClean="0">
                    <a:latin typeface="Courier New" pitchFamily="49" charset="0"/>
                    <a:cs typeface="Courier New" pitchFamily="49" charset="0"/>
                  </a:rPr>
                  <a:t>A,x,y,n,i,i</a:t>
                </a:r>
                <a:r>
                  <a:rPr lang="en-US" altLang="zh-TW" dirty="0" smtClean="0">
                    <a:latin typeface="Courier New" pitchFamily="49" charset="0"/>
                    <a:cs typeface="Courier New" pitchFamily="49" charset="0"/>
                  </a:rPr>
                  <a:t>’)</a:t>
                </a:r>
              </a:p>
              <a:p>
                <a:pPr marL="68580" indent="0">
                  <a:buFont typeface="Wingdings 2" pitchFamily="18" charset="2"/>
                  <a:buNone/>
                </a:pPr>
                <a:r>
                  <a:rPr lang="en-US" altLang="zh-TW" dirty="0" smtClean="0">
                    <a:latin typeface="Courier New" pitchFamily="49" charset="0"/>
                    <a:cs typeface="Courier New" pitchFamily="49" charset="0"/>
                  </a:rPr>
                  <a:t>if i==i’</a:t>
                </a:r>
              </a:p>
              <a:p>
                <a:pPr marL="68580" indent="0">
                  <a:buFont typeface="Wingdings 2" pitchFamily="18" charset="2"/>
                  <a:buNone/>
                </a:pPr>
                <a:r>
                  <a:rPr lang="en-US" altLang="zh-TW" dirty="0">
                    <a:latin typeface="Courier New" pitchFamily="49" charset="0"/>
                    <a:cs typeface="Courier New" pitchFamily="49" charset="0"/>
                  </a:rPr>
                  <a:t>	</a:t>
                </a:r>
                <a:r>
                  <a:rPr lang="en-US" altLang="zh-TW" dirty="0" smtClean="0">
                    <a:latin typeface="Courier New" pitchFamily="49" charset="0"/>
                    <a:cs typeface="Courier New" pitchFamily="49" charset="0"/>
                  </a:rPr>
                  <a:t>for j=1 to n</a:t>
                </a:r>
              </a:p>
              <a:p>
                <a:pPr marL="68580" indent="0">
                  <a:buFont typeface="Wingdings 2" pitchFamily="18" charset="2"/>
                  <a:buNone/>
                </a:pPr>
                <a:r>
                  <a:rPr lang="en-US" altLang="zh-TW" dirty="0">
                    <a:latin typeface="Courier New" pitchFamily="49" charset="0"/>
                    <a:cs typeface="Courier New" pitchFamily="49" charset="0"/>
                  </a:rPr>
                  <a:t>	</a:t>
                </a:r>
                <a:r>
                  <a:rPr lang="en-US" altLang="zh-TW" dirty="0" smtClean="0">
                    <a:latin typeface="Courier New" pitchFamily="49" charset="0"/>
                    <a:cs typeface="Courier New" pitchFamily="49" charset="0"/>
                  </a:rPr>
                  <a:t>	</a:t>
                </a:r>
                <a14:m>
                  <m:oMath xmlns:m="http://schemas.openxmlformats.org/officeDocument/2006/math">
                    <m:sSub>
                      <m:sSubPr>
                        <m:ctrlPr>
                          <a:rPr lang="en-US" altLang="zh-TW" b="0" i="1" smtClean="0">
                            <a:latin typeface="Cambria Math" panose="02040503050406030204" pitchFamily="18" charset="0"/>
                            <a:cs typeface="Courier New" pitchFamily="49" charset="0"/>
                          </a:rPr>
                        </m:ctrlPr>
                      </m:sSubPr>
                      <m:e>
                        <m:r>
                          <a:rPr lang="en-US" altLang="zh-TW" b="0" i="1" smtClean="0">
                            <a:latin typeface="Cambria Math"/>
                            <a:cs typeface="Courier New" pitchFamily="49" charset="0"/>
                          </a:rPr>
                          <m:t>𝑦</m:t>
                        </m:r>
                      </m:e>
                      <m:sub>
                        <m:r>
                          <a:rPr lang="en-US" altLang="zh-TW" b="0" i="1" smtClean="0">
                            <a:latin typeface="Cambria Math"/>
                            <a:cs typeface="Courier New" pitchFamily="49" charset="0"/>
                          </a:rPr>
                          <m:t>𝑖</m:t>
                        </m:r>
                      </m:sub>
                    </m:sSub>
                    <m:r>
                      <a:rPr lang="en-US" altLang="zh-TW" b="0" i="1" smtClean="0">
                        <a:latin typeface="Cambria Math"/>
                        <a:cs typeface="Courier New" pitchFamily="49" charset="0"/>
                      </a:rPr>
                      <m:t>=</m:t>
                    </m:r>
                    <m:sSub>
                      <m:sSubPr>
                        <m:ctrlPr>
                          <a:rPr lang="en-US" altLang="zh-TW" b="0" i="1" smtClean="0">
                            <a:latin typeface="Cambria Math" panose="02040503050406030204" pitchFamily="18" charset="0"/>
                            <a:cs typeface="Courier New" pitchFamily="49" charset="0"/>
                          </a:rPr>
                        </m:ctrlPr>
                      </m:sSubPr>
                      <m:e>
                        <m:r>
                          <a:rPr lang="en-US" altLang="zh-TW" b="0" i="1" smtClean="0">
                            <a:latin typeface="Cambria Math"/>
                            <a:cs typeface="Courier New" pitchFamily="49" charset="0"/>
                          </a:rPr>
                          <m:t>𝑦</m:t>
                        </m:r>
                      </m:e>
                      <m:sub>
                        <m:r>
                          <a:rPr lang="en-US" altLang="zh-TW" b="0" i="1" smtClean="0">
                            <a:latin typeface="Cambria Math"/>
                            <a:cs typeface="Courier New" pitchFamily="49" charset="0"/>
                          </a:rPr>
                          <m:t>𝑖</m:t>
                        </m:r>
                      </m:sub>
                    </m:sSub>
                    <m:r>
                      <a:rPr lang="en-US" altLang="zh-TW" b="0" i="1" smtClean="0">
                        <a:latin typeface="Cambria Math"/>
                        <a:cs typeface="Courier New" pitchFamily="49" charset="0"/>
                      </a:rPr>
                      <m:t>+</m:t>
                    </m:r>
                    <m:sSub>
                      <m:sSubPr>
                        <m:ctrlPr>
                          <a:rPr lang="en-US" altLang="zh-TW" b="0" i="1" smtClean="0">
                            <a:latin typeface="Cambria Math" panose="02040503050406030204" pitchFamily="18" charset="0"/>
                            <a:cs typeface="Courier New" pitchFamily="49" charset="0"/>
                          </a:rPr>
                        </m:ctrlPr>
                      </m:sSubPr>
                      <m:e>
                        <m:r>
                          <a:rPr lang="en-US" altLang="zh-TW" b="0" i="1" smtClean="0">
                            <a:latin typeface="Cambria Math"/>
                            <a:cs typeface="Courier New" pitchFamily="49" charset="0"/>
                          </a:rPr>
                          <m:t>𝑎</m:t>
                        </m:r>
                      </m:e>
                      <m:sub>
                        <m:r>
                          <a:rPr lang="en-US" altLang="zh-TW" b="0" i="1" smtClean="0">
                            <a:latin typeface="Cambria Math"/>
                            <a:cs typeface="Courier New" pitchFamily="49" charset="0"/>
                          </a:rPr>
                          <m:t>𝑖𝑗</m:t>
                        </m:r>
                      </m:sub>
                    </m:sSub>
                    <m:sSub>
                      <m:sSubPr>
                        <m:ctrlPr>
                          <a:rPr lang="en-US" altLang="zh-TW" b="0" i="1" smtClean="0">
                            <a:latin typeface="Cambria Math" panose="02040503050406030204" pitchFamily="18" charset="0"/>
                            <a:cs typeface="Courier New" pitchFamily="49" charset="0"/>
                          </a:rPr>
                        </m:ctrlPr>
                      </m:sSubPr>
                      <m:e>
                        <m:r>
                          <a:rPr lang="en-US" altLang="zh-TW" b="0" i="1" smtClean="0">
                            <a:latin typeface="Cambria Math"/>
                            <a:cs typeface="Courier New" pitchFamily="49" charset="0"/>
                          </a:rPr>
                          <m:t>𝑥</m:t>
                        </m:r>
                      </m:e>
                      <m:sub>
                        <m:r>
                          <a:rPr lang="en-US" altLang="zh-TW" b="0" i="1" smtClean="0">
                            <a:latin typeface="Cambria Math"/>
                            <a:cs typeface="Courier New" pitchFamily="49" charset="0"/>
                          </a:rPr>
                          <m:t>𝑗</m:t>
                        </m:r>
                      </m:sub>
                    </m:sSub>
                  </m:oMath>
                </a14:m>
                <a:endParaRPr lang="en-US" altLang="zh-TW" dirty="0" smtClean="0">
                  <a:latin typeface="Courier New" pitchFamily="49" charset="0"/>
                  <a:cs typeface="Courier New" pitchFamily="49" charset="0"/>
                </a:endParaRPr>
              </a:p>
              <a:p>
                <a:pPr marL="68580" indent="0">
                  <a:buFont typeface="Wingdings 2" pitchFamily="18" charset="2"/>
                  <a:buNone/>
                </a:pPr>
                <a:r>
                  <a:rPr lang="en-US" altLang="zh-TW" dirty="0" smtClean="0">
                    <a:latin typeface="Courier New" pitchFamily="49" charset="0"/>
                    <a:cs typeface="Courier New" pitchFamily="49" charset="0"/>
                  </a:rPr>
                  <a:t>else</a:t>
                </a:r>
              </a:p>
              <a:p>
                <a:pPr marL="68580" indent="0">
                  <a:buFont typeface="Wingdings 2" pitchFamily="18" charset="2"/>
                  <a:buNone/>
                </a:pPr>
                <a:r>
                  <a:rPr lang="en-US" altLang="zh-TW" dirty="0">
                    <a:latin typeface="Courier New" pitchFamily="49" charset="0"/>
                    <a:cs typeface="Courier New" pitchFamily="49" charset="0"/>
                  </a:rPr>
                  <a:t>	</a:t>
                </a:r>
                <a:r>
                  <a:rPr lang="en-US" altLang="zh-TW" dirty="0" smtClean="0">
                    <a:latin typeface="Courier New" pitchFamily="49" charset="0"/>
                    <a:cs typeface="Courier New" pitchFamily="49" charset="0"/>
                  </a:rPr>
                  <a:t>mid=</a:t>
                </a:r>
                <a14:m>
                  <m:oMath xmlns:m="http://schemas.openxmlformats.org/officeDocument/2006/math">
                    <m:d>
                      <m:dPr>
                        <m:begChr m:val="⌊"/>
                        <m:endChr m:val="⌋"/>
                        <m:ctrlPr>
                          <a:rPr lang="en-US" altLang="zh-TW" i="1" smtClean="0">
                            <a:latin typeface="Cambria Math" panose="02040503050406030204" pitchFamily="18" charset="0"/>
                            <a:cs typeface="Courier New" pitchFamily="49" charset="0"/>
                          </a:rPr>
                        </m:ctrlPr>
                      </m:dPr>
                      <m:e>
                        <m:r>
                          <a:rPr lang="en-US" altLang="zh-TW" b="0" i="1" smtClean="0">
                            <a:latin typeface="Cambria Math"/>
                            <a:cs typeface="Courier New" pitchFamily="49" charset="0"/>
                          </a:rPr>
                          <m:t>(</m:t>
                        </m:r>
                        <m:r>
                          <a:rPr lang="en-US" altLang="zh-TW" b="0" i="1" smtClean="0">
                            <a:latin typeface="Cambria Math"/>
                            <a:cs typeface="Courier New" pitchFamily="49" charset="0"/>
                          </a:rPr>
                          <m:t>𝑖</m:t>
                        </m:r>
                        <m:r>
                          <a:rPr lang="en-US" altLang="zh-TW" b="0" i="1" smtClean="0">
                            <a:latin typeface="Cambria Math"/>
                            <a:cs typeface="Courier New" pitchFamily="49" charset="0"/>
                          </a:rPr>
                          <m:t>+</m:t>
                        </m:r>
                        <m:sSup>
                          <m:sSupPr>
                            <m:ctrlPr>
                              <a:rPr lang="en-US" altLang="zh-TW" b="0" i="1" smtClean="0">
                                <a:latin typeface="Cambria Math" panose="02040503050406030204" pitchFamily="18" charset="0"/>
                                <a:cs typeface="Courier New" pitchFamily="49" charset="0"/>
                              </a:rPr>
                            </m:ctrlPr>
                          </m:sSupPr>
                          <m:e>
                            <m:r>
                              <a:rPr lang="en-US" altLang="zh-TW" b="0" i="1" smtClean="0">
                                <a:latin typeface="Cambria Math"/>
                                <a:cs typeface="Courier New" pitchFamily="49" charset="0"/>
                              </a:rPr>
                              <m:t>𝑖</m:t>
                            </m:r>
                          </m:e>
                          <m:sup>
                            <m:r>
                              <a:rPr lang="en-US" altLang="zh-TW" b="0" i="1" smtClean="0">
                                <a:latin typeface="Cambria Math"/>
                                <a:cs typeface="Courier New" pitchFamily="49" charset="0"/>
                              </a:rPr>
                              <m:t>′</m:t>
                            </m:r>
                          </m:sup>
                        </m:sSup>
                        <m:r>
                          <a:rPr lang="en-US" altLang="zh-TW" b="0" i="1" smtClean="0">
                            <a:latin typeface="Cambria Math"/>
                            <a:cs typeface="Courier New" pitchFamily="49" charset="0"/>
                          </a:rPr>
                          <m:t>)/2</m:t>
                        </m:r>
                      </m:e>
                    </m:d>
                  </m:oMath>
                </a14:m>
                <a:endParaRPr lang="en-US" altLang="zh-TW" dirty="0" smtClean="0">
                  <a:latin typeface="Courier New" pitchFamily="49" charset="0"/>
                  <a:cs typeface="Courier New" pitchFamily="49" charset="0"/>
                </a:endParaRPr>
              </a:p>
              <a:p>
                <a:pPr marL="68580" indent="0">
                  <a:buFont typeface="Wingdings 2" pitchFamily="18" charset="2"/>
                  <a:buNone/>
                </a:pPr>
                <a:r>
                  <a:rPr lang="en-US" altLang="zh-TW" dirty="0">
                    <a:latin typeface="Courier New" pitchFamily="49" charset="0"/>
                    <a:cs typeface="Courier New" pitchFamily="49" charset="0"/>
                  </a:rPr>
                  <a:t>	</a:t>
                </a:r>
                <a:r>
                  <a:rPr lang="en-US" altLang="zh-TW" b="1" dirty="0" smtClean="0">
                    <a:latin typeface="Courier New" pitchFamily="49" charset="0"/>
                    <a:cs typeface="Courier New" pitchFamily="49" charset="0"/>
                  </a:rPr>
                  <a:t>spawn</a:t>
                </a:r>
                <a:r>
                  <a:rPr lang="en-US" altLang="zh-TW" dirty="0" smtClean="0">
                    <a:latin typeface="Courier New" pitchFamily="49" charset="0"/>
                    <a:cs typeface="Courier New" pitchFamily="49" charset="0"/>
                  </a:rPr>
                  <a:t> MAT-VEC-MAIN-LOOP(</a:t>
                </a:r>
                <a:r>
                  <a:rPr lang="en-US" altLang="zh-TW" dirty="0" err="1" smtClean="0">
                    <a:latin typeface="Courier New" pitchFamily="49" charset="0"/>
                    <a:cs typeface="Courier New" pitchFamily="49" charset="0"/>
                  </a:rPr>
                  <a:t>A,x,y,n,i,mid</a:t>
                </a:r>
                <a:r>
                  <a:rPr lang="en-US" altLang="zh-TW" dirty="0" smtClean="0">
                    <a:latin typeface="Courier New" pitchFamily="49" charset="0"/>
                    <a:cs typeface="Courier New" pitchFamily="49" charset="0"/>
                  </a:rPr>
                  <a:t>)</a:t>
                </a:r>
              </a:p>
              <a:p>
                <a:pPr marL="68580" indent="0">
                  <a:buFont typeface="Wingdings 2" pitchFamily="18" charset="2"/>
                  <a:buNone/>
                </a:pPr>
                <a:r>
                  <a:rPr lang="en-US" altLang="zh-TW" dirty="0" smtClean="0">
                    <a:latin typeface="Courier New" pitchFamily="49" charset="0"/>
                    <a:cs typeface="Courier New" pitchFamily="49" charset="0"/>
                  </a:rPr>
                  <a:t>	MAT-VEC-MAIN-LOOP(A,x,y,n,mid+1,i’)</a:t>
                </a:r>
              </a:p>
              <a:p>
                <a:pPr marL="68580" indent="0">
                  <a:buFont typeface="Wingdings 2" pitchFamily="18" charset="2"/>
                  <a:buNone/>
                </a:pPr>
                <a:r>
                  <a:rPr lang="en-US" altLang="zh-TW" dirty="0">
                    <a:latin typeface="Courier New" pitchFamily="49" charset="0"/>
                    <a:cs typeface="Courier New" pitchFamily="49" charset="0"/>
                  </a:rPr>
                  <a:t>	</a:t>
                </a:r>
                <a:r>
                  <a:rPr lang="en-US" altLang="zh-TW" b="1" dirty="0" smtClean="0">
                    <a:latin typeface="Courier New" pitchFamily="49" charset="0"/>
                    <a:cs typeface="Courier New" pitchFamily="49" charset="0"/>
                  </a:rPr>
                  <a:t>sync</a:t>
                </a:r>
              </a:p>
            </p:txBody>
          </p:sp>
        </mc:Choice>
        <mc:Fallback xmlns="">
          <p:sp>
            <p:nvSpPr>
              <p:cNvPr id="5" name="內容版面配置區 2"/>
              <p:cNvSpPr txBox="1">
                <a:spLocks noRot="1" noChangeAspect="1" noMove="1" noResize="1" noEditPoints="1" noAdjustHandles="1" noChangeArrowheads="1" noChangeShapeType="1" noTextEdit="1"/>
              </p:cNvSpPr>
              <p:nvPr/>
            </p:nvSpPr>
            <p:spPr>
              <a:xfrm>
                <a:off x="683568" y="1124744"/>
                <a:ext cx="8064896" cy="5184576"/>
              </a:xfrm>
              <a:prstGeom prst="rect">
                <a:avLst/>
              </a:prstGeom>
              <a:blipFill rotWithShape="1">
                <a:blip r:embed="rId2"/>
                <a:stretch>
                  <a:fillRect l="-226" t="-821" r="-679"/>
                </a:stretch>
              </a:blipFill>
            </p:spPr>
            <p:txBody>
              <a:bodyPr/>
              <a:lstStyle/>
              <a:p>
                <a:r>
                  <a:rPr lang="zh-TW" altLang="en-US">
                    <a:noFill/>
                  </a:rPr>
                  <a:t> </a:t>
                </a:r>
              </a:p>
            </p:txBody>
          </p:sp>
        </mc:Fallback>
      </mc:AlternateContent>
      <p:sp>
        <p:nvSpPr>
          <p:cNvPr id="6" name="文字方塊 5"/>
          <p:cNvSpPr txBox="1"/>
          <p:nvPr/>
        </p:nvSpPr>
        <p:spPr>
          <a:xfrm>
            <a:off x="5516488" y="2289552"/>
            <a:ext cx="279992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TW" dirty="0" smtClean="0"/>
              <a:t>i: </a:t>
            </a:r>
            <a:r>
              <a:rPr lang="zh-TW" altLang="en-US" dirty="0" smtClean="0"/>
              <a:t>從第幾個</a:t>
            </a:r>
            <a:r>
              <a:rPr lang="en-US" altLang="zh-TW" dirty="0" smtClean="0"/>
              <a:t>row</a:t>
            </a:r>
            <a:r>
              <a:rPr lang="zh-TW" altLang="en-US" dirty="0" smtClean="0"/>
              <a:t>開始算</a:t>
            </a:r>
            <a:endParaRPr lang="zh-TW" altLang="en-US" dirty="0"/>
          </a:p>
        </p:txBody>
      </p:sp>
      <p:sp>
        <p:nvSpPr>
          <p:cNvPr id="7" name="文字方塊 6"/>
          <p:cNvSpPr txBox="1"/>
          <p:nvPr/>
        </p:nvSpPr>
        <p:spPr>
          <a:xfrm>
            <a:off x="5516488" y="1893858"/>
            <a:ext cx="1656184"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TW" dirty="0" smtClean="0"/>
              <a:t>n: A</a:t>
            </a:r>
            <a:r>
              <a:rPr lang="zh-TW" altLang="en-US" dirty="0" smtClean="0"/>
              <a:t>和</a:t>
            </a:r>
            <a:r>
              <a:rPr lang="en-US" altLang="zh-TW" dirty="0" smtClean="0"/>
              <a:t>x</a:t>
            </a:r>
            <a:r>
              <a:rPr lang="zh-TW" altLang="en-US" dirty="0" smtClean="0"/>
              <a:t>的大小</a:t>
            </a:r>
            <a:endParaRPr lang="zh-TW" altLang="en-US" dirty="0"/>
          </a:p>
        </p:txBody>
      </p:sp>
      <p:sp>
        <p:nvSpPr>
          <p:cNvPr id="8" name="文字方塊 7"/>
          <p:cNvSpPr txBox="1"/>
          <p:nvPr/>
        </p:nvSpPr>
        <p:spPr>
          <a:xfrm>
            <a:off x="5516488" y="2693920"/>
            <a:ext cx="2515885"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TW" dirty="0" smtClean="0"/>
              <a:t>i’: </a:t>
            </a:r>
            <a:r>
              <a:rPr lang="zh-TW" altLang="en-US" dirty="0" smtClean="0"/>
              <a:t>算到第幾個</a:t>
            </a:r>
            <a:r>
              <a:rPr lang="en-US" altLang="zh-TW" dirty="0" smtClean="0"/>
              <a:t>row</a:t>
            </a:r>
            <a:endParaRPr lang="zh-TW" altLang="en-US" dirty="0"/>
          </a:p>
        </p:txBody>
      </p:sp>
    </p:spTree>
    <p:extLst>
      <p:ext uri="{BB962C8B-B14F-4D97-AF65-F5344CB8AC3E}">
        <p14:creationId xmlns:p14="http://schemas.microsoft.com/office/powerpoint/2010/main" val="3695037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ADA36ABD-7B9C-41F6-A76D-F4D3DC3F1427}" type="slidenum">
              <a:rPr lang="zh-TW" altLang="en-US" smtClean="0"/>
              <a:t>14</a:t>
            </a:fld>
            <a:endParaRPr lang="zh-TW" altLang="en-US"/>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560" y="764704"/>
            <a:ext cx="7965949" cy="3468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左中括弧 22"/>
          <p:cNvSpPr/>
          <p:nvPr/>
        </p:nvSpPr>
        <p:spPr>
          <a:xfrm>
            <a:off x="4183819" y="4797505"/>
            <a:ext cx="216024" cy="1584176"/>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24" name="右中括弧 23"/>
          <p:cNvSpPr/>
          <p:nvPr/>
        </p:nvSpPr>
        <p:spPr>
          <a:xfrm>
            <a:off x="5458158" y="4800547"/>
            <a:ext cx="216024" cy="1584176"/>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25" name="左中括弧 24"/>
          <p:cNvSpPr/>
          <p:nvPr/>
        </p:nvSpPr>
        <p:spPr>
          <a:xfrm>
            <a:off x="5933816" y="4819412"/>
            <a:ext cx="216024" cy="1584176"/>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26" name="右中括弧 25"/>
          <p:cNvSpPr/>
          <p:nvPr/>
        </p:nvSpPr>
        <p:spPr>
          <a:xfrm>
            <a:off x="6272051" y="4822454"/>
            <a:ext cx="216024" cy="1584176"/>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27" name="左中括弧 26"/>
          <p:cNvSpPr/>
          <p:nvPr/>
        </p:nvSpPr>
        <p:spPr>
          <a:xfrm>
            <a:off x="2909480" y="4822454"/>
            <a:ext cx="216024" cy="1584176"/>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28" name="右中括弧 27"/>
          <p:cNvSpPr/>
          <p:nvPr/>
        </p:nvSpPr>
        <p:spPr>
          <a:xfrm>
            <a:off x="3247715" y="4825496"/>
            <a:ext cx="216024" cy="1584176"/>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29" name="文字方塊 28"/>
          <p:cNvSpPr txBox="1"/>
          <p:nvPr/>
        </p:nvSpPr>
        <p:spPr>
          <a:xfrm>
            <a:off x="3591426" y="5404927"/>
            <a:ext cx="432048" cy="369332"/>
          </a:xfrm>
          <a:prstGeom prst="rect">
            <a:avLst/>
          </a:prstGeom>
          <a:noFill/>
        </p:spPr>
        <p:txBody>
          <a:bodyPr wrap="square" rtlCol="0">
            <a:spAutoFit/>
          </a:bodyPr>
          <a:lstStyle/>
          <a:p>
            <a:r>
              <a:rPr lang="en-US" altLang="zh-TW" dirty="0" smtClean="0"/>
              <a:t>=</a:t>
            </a:r>
            <a:endParaRPr lang="zh-TW" altLang="en-US" dirty="0"/>
          </a:p>
        </p:txBody>
      </p:sp>
      <p:sp>
        <p:nvSpPr>
          <p:cNvPr id="30" name="文字方塊 29"/>
          <p:cNvSpPr txBox="1"/>
          <p:nvPr/>
        </p:nvSpPr>
        <p:spPr>
          <a:xfrm>
            <a:off x="3017492" y="4413964"/>
            <a:ext cx="295274" cy="369332"/>
          </a:xfrm>
          <a:prstGeom prst="rect">
            <a:avLst/>
          </a:prstGeom>
          <a:noFill/>
        </p:spPr>
        <p:txBody>
          <a:bodyPr wrap="none" rtlCol="0">
            <a:spAutoFit/>
          </a:bodyPr>
          <a:lstStyle/>
          <a:p>
            <a:r>
              <a:rPr lang="en-US" altLang="zh-TW" dirty="0" smtClean="0"/>
              <a:t>y</a:t>
            </a:r>
            <a:endParaRPr lang="zh-TW" altLang="en-US" dirty="0"/>
          </a:p>
        </p:txBody>
      </p:sp>
      <p:sp>
        <p:nvSpPr>
          <p:cNvPr id="31" name="文字方塊 30"/>
          <p:cNvSpPr txBox="1"/>
          <p:nvPr/>
        </p:nvSpPr>
        <p:spPr>
          <a:xfrm>
            <a:off x="4768409" y="4413964"/>
            <a:ext cx="330540" cy="369332"/>
          </a:xfrm>
          <a:prstGeom prst="rect">
            <a:avLst/>
          </a:prstGeom>
          <a:noFill/>
        </p:spPr>
        <p:txBody>
          <a:bodyPr wrap="none" rtlCol="0">
            <a:spAutoFit/>
          </a:bodyPr>
          <a:lstStyle/>
          <a:p>
            <a:r>
              <a:rPr lang="en-US" altLang="zh-TW" dirty="0" smtClean="0"/>
              <a:t>A</a:t>
            </a:r>
            <a:endParaRPr lang="zh-TW" altLang="en-US" dirty="0"/>
          </a:p>
        </p:txBody>
      </p:sp>
      <p:sp>
        <p:nvSpPr>
          <p:cNvPr id="32" name="文字方塊 31"/>
          <p:cNvSpPr txBox="1"/>
          <p:nvPr/>
        </p:nvSpPr>
        <p:spPr>
          <a:xfrm>
            <a:off x="6055954" y="4380705"/>
            <a:ext cx="290464" cy="369332"/>
          </a:xfrm>
          <a:prstGeom prst="rect">
            <a:avLst/>
          </a:prstGeom>
          <a:noFill/>
        </p:spPr>
        <p:txBody>
          <a:bodyPr wrap="none" rtlCol="0">
            <a:spAutoFit/>
          </a:bodyPr>
          <a:lstStyle/>
          <a:p>
            <a:r>
              <a:rPr lang="en-US" altLang="zh-TW" dirty="0" smtClean="0"/>
              <a:t>x</a:t>
            </a:r>
            <a:endParaRPr lang="zh-TW" altLang="en-US" dirty="0"/>
          </a:p>
        </p:txBody>
      </p:sp>
      <mc:AlternateContent xmlns:mc="http://schemas.openxmlformats.org/markup-compatibility/2006" xmlns:a14="http://schemas.microsoft.com/office/drawing/2010/main">
        <mc:Choice Requires="a14">
          <p:sp>
            <p:nvSpPr>
              <p:cNvPr id="33" name="文字方塊 32"/>
              <p:cNvSpPr txBox="1"/>
              <p:nvPr/>
            </p:nvSpPr>
            <p:spPr>
              <a:xfrm>
                <a:off x="2957714" y="5395349"/>
                <a:ext cx="42864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a:rPr>
                            <m:t>𝑦</m:t>
                          </m:r>
                        </m:e>
                        <m:sub>
                          <m:r>
                            <a:rPr lang="en-US" altLang="zh-TW" b="0" i="1" smtClean="0">
                              <a:latin typeface="Cambria Math"/>
                            </a:rPr>
                            <m:t>𝑖</m:t>
                          </m:r>
                        </m:sub>
                      </m:sSub>
                    </m:oMath>
                  </m:oMathPara>
                </a14:m>
                <a:endParaRPr lang="zh-TW" altLang="en-US" dirty="0"/>
              </a:p>
            </p:txBody>
          </p:sp>
        </mc:Choice>
        <mc:Fallback xmlns="">
          <p:sp>
            <p:nvSpPr>
              <p:cNvPr id="33" name="文字方塊 32"/>
              <p:cNvSpPr txBox="1">
                <a:spLocks noRot="1" noChangeAspect="1" noMove="1" noResize="1" noEditPoints="1" noAdjustHandles="1" noChangeArrowheads="1" noChangeShapeType="1" noTextEdit="1"/>
              </p:cNvSpPr>
              <p:nvPr/>
            </p:nvSpPr>
            <p:spPr>
              <a:xfrm>
                <a:off x="2957714" y="5395349"/>
                <a:ext cx="428642" cy="369332"/>
              </a:xfrm>
              <a:prstGeom prst="rect">
                <a:avLst/>
              </a:prstGeom>
              <a:blipFill rotWithShape="1">
                <a:blip r:embed="rId3"/>
                <a:stretch>
                  <a:fillRect b="-4918"/>
                </a:stretch>
              </a:blipFill>
            </p:spPr>
            <p:txBody>
              <a:bodyPr/>
              <a:lstStyle/>
              <a:p>
                <a:r>
                  <a:rPr lang="zh-TW" altLang="en-US">
                    <a:noFill/>
                  </a:rPr>
                  <a:t> </a:t>
                </a:r>
              </a:p>
            </p:txBody>
          </p:sp>
        </mc:Fallback>
      </mc:AlternateContent>
      <p:cxnSp>
        <p:nvCxnSpPr>
          <p:cNvPr id="34" name="直線單箭頭接點 33"/>
          <p:cNvCxnSpPr/>
          <p:nvPr/>
        </p:nvCxnSpPr>
        <p:spPr>
          <a:xfrm>
            <a:off x="2693456" y="4941521"/>
            <a:ext cx="0" cy="6699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文字方塊 34"/>
          <p:cNvSpPr txBox="1"/>
          <p:nvPr/>
        </p:nvSpPr>
        <p:spPr>
          <a:xfrm>
            <a:off x="2574673" y="5580015"/>
            <a:ext cx="237566" cy="369332"/>
          </a:xfrm>
          <a:prstGeom prst="rect">
            <a:avLst/>
          </a:prstGeom>
          <a:noFill/>
        </p:spPr>
        <p:txBody>
          <a:bodyPr wrap="none" rtlCol="0">
            <a:spAutoFit/>
          </a:bodyPr>
          <a:lstStyle/>
          <a:p>
            <a:r>
              <a:rPr lang="en-US" altLang="zh-TW" dirty="0" smtClean="0"/>
              <a:t>i</a:t>
            </a:r>
            <a:endParaRPr lang="zh-TW" altLang="en-US" dirty="0"/>
          </a:p>
        </p:txBody>
      </p:sp>
      <p:cxnSp>
        <p:nvCxnSpPr>
          <p:cNvPr id="36" name="直線單箭頭接點 35"/>
          <p:cNvCxnSpPr/>
          <p:nvPr/>
        </p:nvCxnSpPr>
        <p:spPr>
          <a:xfrm>
            <a:off x="4183819" y="6429794"/>
            <a:ext cx="92840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文字方塊 36"/>
          <p:cNvSpPr txBox="1"/>
          <p:nvPr/>
        </p:nvSpPr>
        <p:spPr>
          <a:xfrm>
            <a:off x="4527637" y="6442115"/>
            <a:ext cx="240772" cy="369332"/>
          </a:xfrm>
          <a:prstGeom prst="rect">
            <a:avLst/>
          </a:prstGeom>
          <a:noFill/>
        </p:spPr>
        <p:txBody>
          <a:bodyPr wrap="none" rtlCol="0">
            <a:spAutoFit/>
          </a:bodyPr>
          <a:lstStyle/>
          <a:p>
            <a:r>
              <a:rPr lang="en-US" altLang="zh-TW" dirty="0"/>
              <a:t>j</a:t>
            </a:r>
            <a:endParaRPr lang="zh-TW" altLang="en-US" dirty="0"/>
          </a:p>
        </p:txBody>
      </p:sp>
      <p:sp>
        <p:nvSpPr>
          <p:cNvPr id="38" name="矩形 37"/>
          <p:cNvSpPr/>
          <p:nvPr/>
        </p:nvSpPr>
        <p:spPr>
          <a:xfrm>
            <a:off x="4242503" y="4957405"/>
            <a:ext cx="1382351" cy="6226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1,4</a:t>
            </a:r>
            <a:endParaRPr lang="zh-TW" altLang="en-US" dirty="0"/>
          </a:p>
        </p:txBody>
      </p:sp>
      <p:sp>
        <p:nvSpPr>
          <p:cNvPr id="39" name="矩形 38"/>
          <p:cNvSpPr/>
          <p:nvPr/>
        </p:nvSpPr>
        <p:spPr>
          <a:xfrm>
            <a:off x="6039396" y="4942819"/>
            <a:ext cx="340668" cy="12948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0" name="矩形 39"/>
          <p:cNvSpPr/>
          <p:nvPr/>
        </p:nvSpPr>
        <p:spPr>
          <a:xfrm>
            <a:off x="4242503" y="5640833"/>
            <a:ext cx="1382351" cy="6226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5,8</a:t>
            </a:r>
            <a:endParaRPr lang="zh-TW" altLang="en-US" dirty="0"/>
          </a:p>
        </p:txBody>
      </p:sp>
    </p:spTree>
    <p:extLst>
      <p:ext uri="{BB962C8B-B14F-4D97-AF65-F5344CB8AC3E}">
        <p14:creationId xmlns:p14="http://schemas.microsoft.com/office/powerpoint/2010/main" val="12891181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27584" y="620688"/>
            <a:ext cx="7024744" cy="1143000"/>
          </a:xfrm>
        </p:spPr>
        <p:txBody>
          <a:bodyPr/>
          <a:lstStyle/>
          <a:p>
            <a:r>
              <a:rPr lang="en-US" altLang="zh-TW" dirty="0" smtClean="0"/>
              <a:t>Analyze MAT-VEC</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1043608" y="1844824"/>
                <a:ext cx="6777317" cy="4176464"/>
              </a:xfrm>
            </p:spPr>
            <p:txBody>
              <a:bodyPr/>
              <a:lstStyle/>
              <a:p>
                <a:r>
                  <a:rPr lang="en-US" altLang="zh-TW" dirty="0" smtClean="0"/>
                  <a:t>Work: </a:t>
                </a:r>
                <a:r>
                  <a:rPr lang="zh-TW" altLang="en-US" dirty="0" smtClean="0"/>
                  <a:t>像是把</a:t>
                </a:r>
                <a:r>
                  <a:rPr lang="en-US" altLang="zh-TW" dirty="0" smtClean="0"/>
                  <a:t>parallel</a:t>
                </a:r>
                <a:r>
                  <a:rPr lang="zh-TW" altLang="en-US" dirty="0" smtClean="0"/>
                  <a:t>的部分拿掉計算一般的執行時間</a:t>
                </a:r>
                <a:r>
                  <a:rPr lang="en-US" altLang="zh-TW" dirty="0" smtClean="0"/>
                  <a:t>.</a:t>
                </a:r>
              </a:p>
              <a:p>
                <a14:m>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a:rPr>
                          <m:t>𝑇</m:t>
                        </m:r>
                      </m:e>
                      <m:sub>
                        <m:r>
                          <a:rPr lang="en-US" altLang="zh-TW" b="0" i="1" smtClean="0">
                            <a:latin typeface="Cambria Math"/>
                          </a:rPr>
                          <m:t>1</m:t>
                        </m:r>
                      </m:sub>
                    </m:sSub>
                    <m:d>
                      <m:dPr>
                        <m:ctrlPr>
                          <a:rPr lang="en-US" altLang="zh-TW" b="0" i="1" smtClean="0">
                            <a:latin typeface="Cambria Math" panose="02040503050406030204" pitchFamily="18" charset="0"/>
                          </a:rPr>
                        </m:ctrlPr>
                      </m:dPr>
                      <m:e>
                        <m:r>
                          <a:rPr lang="en-US" altLang="zh-TW" b="0" i="1" smtClean="0">
                            <a:latin typeface="Cambria Math"/>
                          </a:rPr>
                          <m:t>𝑛</m:t>
                        </m:r>
                      </m:e>
                    </m:d>
                    <m:r>
                      <a:rPr lang="en-US" altLang="zh-TW" b="0" i="1" smtClean="0">
                        <a:latin typeface="Cambria Math"/>
                      </a:rPr>
                      <m:t>=</m:t>
                    </m:r>
                    <m:r>
                      <m:rPr>
                        <m:sty m:val="p"/>
                      </m:rPr>
                      <a:rPr lang="en-US" altLang="zh-TW" b="0" i="0" smtClean="0">
                        <a:latin typeface="Cambria Math"/>
                      </a:rPr>
                      <m:t>Θ</m:t>
                    </m:r>
                    <m:d>
                      <m:dPr>
                        <m:ctrlPr>
                          <a:rPr lang="en-US" altLang="zh-TW" b="0" i="1" smtClean="0">
                            <a:latin typeface="Cambria Math" panose="02040503050406030204" pitchFamily="18" charset="0"/>
                          </a:rPr>
                        </m:ctrlPr>
                      </m:dPr>
                      <m:e>
                        <m:sSup>
                          <m:sSupPr>
                            <m:ctrlPr>
                              <a:rPr lang="en-US" altLang="zh-TW" b="0" i="1" smtClean="0">
                                <a:latin typeface="Cambria Math" panose="02040503050406030204" pitchFamily="18" charset="0"/>
                              </a:rPr>
                            </m:ctrlPr>
                          </m:sSupPr>
                          <m:e>
                            <m:r>
                              <a:rPr lang="en-US" altLang="zh-TW" b="0" i="1" smtClean="0">
                                <a:latin typeface="Cambria Math"/>
                              </a:rPr>
                              <m:t>𝑛</m:t>
                            </m:r>
                          </m:e>
                          <m:sup>
                            <m:r>
                              <a:rPr lang="en-US" altLang="zh-TW" b="0" i="1" smtClean="0">
                                <a:latin typeface="Cambria Math"/>
                              </a:rPr>
                              <m:t>2</m:t>
                            </m:r>
                          </m:sup>
                        </m:sSup>
                      </m:e>
                    </m:d>
                  </m:oMath>
                </a14:m>
                <a:endParaRPr lang="en-US" altLang="zh-TW" dirty="0" smtClean="0"/>
              </a:p>
              <a:p>
                <a:r>
                  <a:rPr lang="en-US" altLang="zh-TW" dirty="0" smtClean="0"/>
                  <a:t>(</a:t>
                </a:r>
                <a:r>
                  <a:rPr lang="zh-TW" altLang="en-US" dirty="0" smtClean="0"/>
                  <a:t>主要是雙重迴圈的部分</a:t>
                </a:r>
                <a:r>
                  <a:rPr lang="en-US" altLang="zh-TW" dirty="0" smtClean="0"/>
                  <a:t>)</a:t>
                </a:r>
              </a:p>
              <a:p>
                <a:r>
                  <a:rPr lang="zh-TW" altLang="en-US" dirty="0"/>
                  <a:t>但是要</a:t>
                </a:r>
                <a:r>
                  <a:rPr lang="zh-TW" altLang="en-US" dirty="0" smtClean="0"/>
                  <a:t>注意</a:t>
                </a:r>
                <a:r>
                  <a:rPr lang="en-US" altLang="zh-TW" dirty="0" smtClean="0"/>
                  <a:t>,</a:t>
                </a:r>
                <a:br>
                  <a:rPr lang="en-US" altLang="zh-TW" dirty="0" smtClean="0"/>
                </a:br>
                <a:r>
                  <a:rPr lang="en-US" altLang="zh-TW" dirty="0" smtClean="0"/>
                  <a:t>spawn/parallel loop</a:t>
                </a:r>
                <a:br>
                  <a:rPr lang="en-US" altLang="zh-TW" dirty="0" smtClean="0"/>
                </a:br>
                <a:r>
                  <a:rPr lang="zh-TW" altLang="en-US" dirty="0" smtClean="0"/>
                  <a:t>的部分會造成額外</a:t>
                </a:r>
                <a:r>
                  <a:rPr lang="en-US" altLang="zh-TW" dirty="0" smtClean="0"/>
                  <a:t/>
                </a:r>
                <a:br>
                  <a:rPr lang="en-US" altLang="zh-TW" dirty="0" smtClean="0"/>
                </a:br>
                <a:r>
                  <a:rPr lang="zh-TW" altLang="en-US" dirty="0" smtClean="0"/>
                  <a:t>的</a:t>
                </a:r>
                <a:r>
                  <a:rPr lang="en-US" altLang="zh-TW" dirty="0" smtClean="0"/>
                  <a:t>overhead!</a:t>
                </a:r>
              </a:p>
              <a:p>
                <a:endParaRPr lang="en-US" altLang="zh-TW" dirty="0" smtClean="0"/>
              </a:p>
              <a:p>
                <a:endParaRPr lang="en-US" altLang="zh-TW" dirty="0" smtClean="0"/>
              </a:p>
              <a:p>
                <a:endParaRPr lang="en-US" altLang="zh-TW" dirty="0" smtClean="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1043608" y="1844824"/>
                <a:ext cx="6777317" cy="4176464"/>
              </a:xfrm>
              <a:blipFill rotWithShape="1">
                <a:blip r:embed="rId2"/>
                <a:stretch>
                  <a:fillRect t="-1314"/>
                </a:stretch>
              </a:blipFill>
            </p:spPr>
            <p:txBody>
              <a:bodyPr/>
              <a:lstStyle/>
              <a:p>
                <a:r>
                  <a:rPr lang="zh-TW" altLang="en-US">
                    <a:noFill/>
                  </a:rPr>
                  <a:t> </a:t>
                </a:r>
              </a:p>
            </p:txBody>
          </p:sp>
        </mc:Fallback>
      </mc:AlternateContent>
      <p:sp>
        <p:nvSpPr>
          <p:cNvPr id="4" name="投影片編號版面配置區 3"/>
          <p:cNvSpPr>
            <a:spLocks noGrp="1"/>
          </p:cNvSpPr>
          <p:nvPr>
            <p:ph type="sldNum" sz="quarter" idx="12"/>
          </p:nvPr>
        </p:nvSpPr>
        <p:spPr/>
        <p:txBody>
          <a:bodyPr/>
          <a:lstStyle/>
          <a:p>
            <a:fld id="{ADA36ABD-7B9C-41F6-A76D-F4D3DC3F1427}" type="slidenum">
              <a:rPr lang="zh-TW" altLang="en-US" smtClean="0"/>
              <a:t>15</a:t>
            </a:fld>
            <a:endParaRPr lang="zh-TW" altLang="en-US"/>
          </a:p>
        </p:txBody>
      </p:sp>
      <mc:AlternateContent xmlns:mc="http://schemas.openxmlformats.org/markup-compatibility/2006" xmlns:a14="http://schemas.microsoft.com/office/drawing/2010/main">
        <mc:Choice Requires="a14">
          <p:sp>
            <p:nvSpPr>
              <p:cNvPr id="5" name="內容版面配置區 2"/>
              <p:cNvSpPr txBox="1">
                <a:spLocks/>
              </p:cNvSpPr>
              <p:nvPr/>
            </p:nvSpPr>
            <p:spPr>
              <a:xfrm>
                <a:off x="3952081" y="3645024"/>
                <a:ext cx="5057393" cy="2844061"/>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rmAutofit fontScale="77500" lnSpcReduction="20000"/>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marL="68580" indent="0">
                  <a:buFont typeface="Wingdings 2" pitchFamily="18" charset="2"/>
                  <a:buNone/>
                </a:pPr>
                <a:r>
                  <a:rPr lang="en-US" altLang="zh-TW" dirty="0" smtClean="0">
                    <a:latin typeface="Courier New" pitchFamily="49" charset="0"/>
                    <a:cs typeface="Courier New" pitchFamily="49" charset="0"/>
                  </a:rPr>
                  <a:t>MAT-VEC(</a:t>
                </a:r>
                <a:r>
                  <a:rPr lang="en-US" altLang="zh-TW" dirty="0" err="1" smtClean="0">
                    <a:latin typeface="Courier New" pitchFamily="49" charset="0"/>
                    <a:cs typeface="Courier New" pitchFamily="49" charset="0"/>
                  </a:rPr>
                  <a:t>A,x</a:t>
                </a:r>
                <a:r>
                  <a:rPr lang="en-US" altLang="zh-TW" dirty="0" smtClean="0">
                    <a:latin typeface="Courier New" pitchFamily="49" charset="0"/>
                    <a:cs typeface="Courier New" pitchFamily="49" charset="0"/>
                  </a:rPr>
                  <a:t>)</a:t>
                </a:r>
              </a:p>
              <a:p>
                <a:pPr marL="68580" indent="0">
                  <a:buFont typeface="Wingdings 2" pitchFamily="18" charset="2"/>
                  <a:buNone/>
                </a:pPr>
                <a:r>
                  <a:rPr lang="en-US" altLang="zh-TW" dirty="0" smtClean="0">
                    <a:latin typeface="Courier New" pitchFamily="49" charset="0"/>
                    <a:cs typeface="Courier New" pitchFamily="49" charset="0"/>
                  </a:rPr>
                  <a:t>n=</a:t>
                </a:r>
                <a:r>
                  <a:rPr lang="en-US" altLang="zh-TW" dirty="0" err="1" smtClean="0">
                    <a:latin typeface="Courier New" pitchFamily="49" charset="0"/>
                    <a:cs typeface="Courier New" pitchFamily="49" charset="0"/>
                  </a:rPr>
                  <a:t>A.rows</a:t>
                </a:r>
                <a:endParaRPr lang="en-US" altLang="zh-TW" dirty="0" smtClean="0">
                  <a:latin typeface="Courier New" pitchFamily="49" charset="0"/>
                  <a:cs typeface="Courier New" pitchFamily="49" charset="0"/>
                </a:endParaRPr>
              </a:p>
              <a:p>
                <a:pPr marL="68580" indent="0">
                  <a:buFont typeface="Wingdings 2" pitchFamily="18" charset="2"/>
                  <a:buNone/>
                </a:pPr>
                <a:r>
                  <a:rPr lang="en-US" altLang="zh-TW" dirty="0" smtClean="0">
                    <a:latin typeface="Courier New" pitchFamily="49" charset="0"/>
                    <a:cs typeface="Courier New" pitchFamily="49" charset="0"/>
                  </a:rPr>
                  <a:t>let y be a new vector of length n</a:t>
                </a:r>
              </a:p>
              <a:p>
                <a:pPr marL="68580" indent="0">
                  <a:buFont typeface="Wingdings 2" pitchFamily="18" charset="2"/>
                  <a:buNone/>
                </a:pPr>
                <a:r>
                  <a:rPr lang="en-US" altLang="zh-TW" b="1" dirty="0" smtClean="0">
                    <a:latin typeface="Courier New" pitchFamily="49" charset="0"/>
                    <a:cs typeface="Courier New" pitchFamily="49" charset="0"/>
                  </a:rPr>
                  <a:t>parallel</a:t>
                </a:r>
                <a:r>
                  <a:rPr lang="en-US" altLang="zh-TW" dirty="0" smtClean="0">
                    <a:latin typeface="Courier New" pitchFamily="49" charset="0"/>
                    <a:cs typeface="Courier New" pitchFamily="49" charset="0"/>
                  </a:rPr>
                  <a:t> for i=1 to n</a:t>
                </a:r>
              </a:p>
              <a:p>
                <a:pPr marL="68580" indent="0">
                  <a:buFont typeface="Wingdings 2" pitchFamily="18" charset="2"/>
                  <a:buNone/>
                </a:pPr>
                <a:r>
                  <a:rPr lang="en-US" altLang="zh-TW" dirty="0">
                    <a:latin typeface="Courier New" pitchFamily="49" charset="0"/>
                    <a:cs typeface="Courier New" pitchFamily="49" charset="0"/>
                  </a:rPr>
                  <a:t>	</a:t>
                </a:r>
                <a14:m>
                  <m:oMath xmlns:m="http://schemas.openxmlformats.org/officeDocument/2006/math">
                    <m:sSub>
                      <m:sSubPr>
                        <m:ctrlPr>
                          <a:rPr lang="en-US" altLang="zh-TW" b="0" i="1" smtClean="0">
                            <a:latin typeface="Cambria Math" panose="02040503050406030204" pitchFamily="18" charset="0"/>
                            <a:cs typeface="Courier New" pitchFamily="49" charset="0"/>
                          </a:rPr>
                        </m:ctrlPr>
                      </m:sSubPr>
                      <m:e>
                        <m:r>
                          <a:rPr lang="en-US" altLang="zh-TW" b="0" i="1" smtClean="0">
                            <a:latin typeface="Cambria Math"/>
                            <a:cs typeface="Courier New" pitchFamily="49" charset="0"/>
                          </a:rPr>
                          <m:t>𝑦</m:t>
                        </m:r>
                      </m:e>
                      <m:sub>
                        <m:r>
                          <a:rPr lang="en-US" altLang="zh-TW" b="0" i="1" smtClean="0">
                            <a:latin typeface="Cambria Math"/>
                            <a:cs typeface="Courier New" pitchFamily="49" charset="0"/>
                          </a:rPr>
                          <m:t>𝑖</m:t>
                        </m:r>
                      </m:sub>
                    </m:sSub>
                    <m:r>
                      <a:rPr lang="en-US" altLang="zh-TW" b="0" i="1" smtClean="0">
                        <a:latin typeface="Cambria Math"/>
                        <a:cs typeface="Courier New" pitchFamily="49" charset="0"/>
                      </a:rPr>
                      <m:t>=0</m:t>
                    </m:r>
                  </m:oMath>
                </a14:m>
                <a:endParaRPr lang="en-US" altLang="zh-TW" dirty="0" smtClean="0">
                  <a:latin typeface="Courier New" pitchFamily="49" charset="0"/>
                  <a:cs typeface="Courier New" pitchFamily="49" charset="0"/>
                </a:endParaRPr>
              </a:p>
              <a:p>
                <a:pPr marL="68580" indent="0">
                  <a:buFont typeface="Wingdings 2" pitchFamily="18" charset="2"/>
                  <a:buNone/>
                </a:pPr>
                <a:r>
                  <a:rPr lang="en-US" altLang="zh-TW" b="1" dirty="0" smtClean="0">
                    <a:latin typeface="Courier New" pitchFamily="49" charset="0"/>
                    <a:cs typeface="Courier New" pitchFamily="49" charset="0"/>
                  </a:rPr>
                  <a:t>parallel</a:t>
                </a:r>
                <a:r>
                  <a:rPr lang="en-US" altLang="zh-TW" dirty="0" smtClean="0">
                    <a:latin typeface="Courier New" pitchFamily="49" charset="0"/>
                    <a:cs typeface="Courier New" pitchFamily="49" charset="0"/>
                  </a:rPr>
                  <a:t> for i=1 to n</a:t>
                </a:r>
              </a:p>
              <a:p>
                <a:pPr marL="68580" indent="0">
                  <a:buNone/>
                </a:pPr>
                <a:r>
                  <a:rPr lang="en-US" altLang="zh-TW" dirty="0">
                    <a:latin typeface="Courier New" pitchFamily="49" charset="0"/>
                    <a:cs typeface="Courier New" pitchFamily="49" charset="0"/>
                  </a:rPr>
                  <a:t>	</a:t>
                </a:r>
                <a:r>
                  <a:rPr lang="en-US" altLang="zh-TW" dirty="0" smtClean="0">
                    <a:latin typeface="Courier New" pitchFamily="49" charset="0"/>
                    <a:cs typeface="Courier New" pitchFamily="49" charset="0"/>
                  </a:rPr>
                  <a:t>for j=1 to n</a:t>
                </a:r>
              </a:p>
              <a:p>
                <a:pPr marL="68580" indent="0">
                  <a:buNone/>
                </a:pPr>
                <a:r>
                  <a:rPr lang="en-US" altLang="zh-TW" dirty="0">
                    <a:latin typeface="Courier New" pitchFamily="49" charset="0"/>
                    <a:cs typeface="Courier New" pitchFamily="49" charset="0"/>
                  </a:rPr>
                  <a:t>		</a:t>
                </a:r>
                <a14:m>
                  <m:oMath xmlns:m="http://schemas.openxmlformats.org/officeDocument/2006/math">
                    <m:sSub>
                      <m:sSubPr>
                        <m:ctrlPr>
                          <a:rPr lang="en-US" altLang="zh-TW" b="0" i="1" smtClean="0">
                            <a:latin typeface="Cambria Math" panose="02040503050406030204" pitchFamily="18" charset="0"/>
                            <a:cs typeface="Courier New" pitchFamily="49" charset="0"/>
                          </a:rPr>
                        </m:ctrlPr>
                      </m:sSubPr>
                      <m:e>
                        <m:r>
                          <a:rPr lang="en-US" altLang="zh-TW" b="0" i="1" smtClean="0">
                            <a:latin typeface="Cambria Math"/>
                            <a:cs typeface="Courier New" pitchFamily="49" charset="0"/>
                          </a:rPr>
                          <m:t>𝑦</m:t>
                        </m:r>
                      </m:e>
                      <m:sub>
                        <m:r>
                          <a:rPr lang="en-US" altLang="zh-TW" b="0" i="1" smtClean="0">
                            <a:latin typeface="Cambria Math"/>
                            <a:cs typeface="Courier New" pitchFamily="49" charset="0"/>
                          </a:rPr>
                          <m:t>𝑖</m:t>
                        </m:r>
                      </m:sub>
                    </m:sSub>
                    <m:r>
                      <a:rPr lang="en-US" altLang="zh-TW" b="0" i="1" smtClean="0">
                        <a:latin typeface="Cambria Math"/>
                        <a:cs typeface="Courier New" pitchFamily="49" charset="0"/>
                      </a:rPr>
                      <m:t>=</m:t>
                    </m:r>
                    <m:sSub>
                      <m:sSubPr>
                        <m:ctrlPr>
                          <a:rPr lang="en-US" altLang="zh-TW" b="0" i="1" smtClean="0">
                            <a:latin typeface="Cambria Math" panose="02040503050406030204" pitchFamily="18" charset="0"/>
                            <a:cs typeface="Courier New" pitchFamily="49" charset="0"/>
                          </a:rPr>
                        </m:ctrlPr>
                      </m:sSubPr>
                      <m:e>
                        <m:r>
                          <a:rPr lang="en-US" altLang="zh-TW" b="0" i="1" smtClean="0">
                            <a:latin typeface="Cambria Math"/>
                            <a:cs typeface="Courier New" pitchFamily="49" charset="0"/>
                          </a:rPr>
                          <m:t>𝑦</m:t>
                        </m:r>
                      </m:e>
                      <m:sub>
                        <m:r>
                          <a:rPr lang="en-US" altLang="zh-TW" b="0" i="1" smtClean="0">
                            <a:latin typeface="Cambria Math"/>
                            <a:cs typeface="Courier New" pitchFamily="49" charset="0"/>
                          </a:rPr>
                          <m:t>𝑖</m:t>
                        </m:r>
                      </m:sub>
                    </m:sSub>
                    <m:r>
                      <a:rPr lang="en-US" altLang="zh-TW" b="0" i="1" smtClean="0">
                        <a:latin typeface="Cambria Math"/>
                        <a:cs typeface="Courier New" pitchFamily="49" charset="0"/>
                      </a:rPr>
                      <m:t>+</m:t>
                    </m:r>
                    <m:sSub>
                      <m:sSubPr>
                        <m:ctrlPr>
                          <a:rPr lang="en-US" altLang="zh-TW" b="0" i="1" smtClean="0">
                            <a:latin typeface="Cambria Math" panose="02040503050406030204" pitchFamily="18" charset="0"/>
                            <a:cs typeface="Courier New" pitchFamily="49" charset="0"/>
                          </a:rPr>
                        </m:ctrlPr>
                      </m:sSubPr>
                      <m:e>
                        <m:r>
                          <a:rPr lang="en-US" altLang="zh-TW" b="0" i="1" smtClean="0">
                            <a:latin typeface="Cambria Math"/>
                            <a:cs typeface="Courier New" pitchFamily="49" charset="0"/>
                          </a:rPr>
                          <m:t>𝑎</m:t>
                        </m:r>
                      </m:e>
                      <m:sub>
                        <m:r>
                          <a:rPr lang="en-US" altLang="zh-TW" b="0" i="1" smtClean="0">
                            <a:latin typeface="Cambria Math"/>
                            <a:cs typeface="Courier New" pitchFamily="49" charset="0"/>
                          </a:rPr>
                          <m:t>𝑖𝑗</m:t>
                        </m:r>
                      </m:sub>
                    </m:sSub>
                    <m:sSub>
                      <m:sSubPr>
                        <m:ctrlPr>
                          <a:rPr lang="en-US" altLang="zh-TW" b="0" i="1" smtClean="0">
                            <a:latin typeface="Cambria Math" panose="02040503050406030204" pitchFamily="18" charset="0"/>
                            <a:cs typeface="Courier New" pitchFamily="49" charset="0"/>
                          </a:rPr>
                        </m:ctrlPr>
                      </m:sSubPr>
                      <m:e>
                        <m:r>
                          <a:rPr lang="en-US" altLang="zh-TW" b="0" i="1" smtClean="0">
                            <a:latin typeface="Cambria Math"/>
                            <a:cs typeface="Courier New" pitchFamily="49" charset="0"/>
                          </a:rPr>
                          <m:t>𝑥</m:t>
                        </m:r>
                      </m:e>
                      <m:sub>
                        <m:r>
                          <a:rPr lang="en-US" altLang="zh-TW" b="0" i="1" smtClean="0">
                            <a:latin typeface="Cambria Math"/>
                            <a:cs typeface="Courier New" pitchFamily="49" charset="0"/>
                          </a:rPr>
                          <m:t>𝑗</m:t>
                        </m:r>
                      </m:sub>
                    </m:sSub>
                  </m:oMath>
                </a14:m>
                <a:endParaRPr lang="en-US" altLang="zh-TW" dirty="0" smtClean="0">
                  <a:latin typeface="Courier New" pitchFamily="49" charset="0"/>
                  <a:cs typeface="Courier New" pitchFamily="49" charset="0"/>
                </a:endParaRPr>
              </a:p>
              <a:p>
                <a:pPr marL="68580" indent="0">
                  <a:buNone/>
                </a:pPr>
                <a:r>
                  <a:rPr lang="en-US" altLang="zh-TW" dirty="0" smtClean="0">
                    <a:latin typeface="Courier New" pitchFamily="49" charset="0"/>
                    <a:cs typeface="Courier New" pitchFamily="49" charset="0"/>
                  </a:rPr>
                  <a:t>return y</a:t>
                </a:r>
                <a:endParaRPr lang="en-US" altLang="zh-TW" dirty="0">
                  <a:latin typeface="Courier New" pitchFamily="49" charset="0"/>
                  <a:cs typeface="Courier New" pitchFamily="49" charset="0"/>
                </a:endParaRPr>
              </a:p>
            </p:txBody>
          </p:sp>
        </mc:Choice>
        <mc:Fallback xmlns="">
          <p:sp>
            <p:nvSpPr>
              <p:cNvPr id="5" name="內容版面配置區 2"/>
              <p:cNvSpPr txBox="1">
                <a:spLocks noRot="1" noChangeAspect="1" noMove="1" noResize="1" noEditPoints="1" noAdjustHandles="1" noChangeArrowheads="1" noChangeShapeType="1" noTextEdit="1"/>
              </p:cNvSpPr>
              <p:nvPr/>
            </p:nvSpPr>
            <p:spPr>
              <a:xfrm>
                <a:off x="3952081" y="3645024"/>
                <a:ext cx="5057393" cy="2844061"/>
              </a:xfrm>
              <a:prstGeom prst="rect">
                <a:avLst/>
              </a:prstGeom>
              <a:blipFill rotWithShape="1">
                <a:blip r:embed="rId3"/>
                <a:stretch>
                  <a:fillRect t="-2345" r="-120"/>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412776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ADA36ABD-7B9C-41F6-A76D-F4D3DC3F1427}" type="slidenum">
              <a:rPr lang="zh-TW" altLang="en-US" smtClean="0"/>
              <a:t>16</a:t>
            </a:fld>
            <a:endParaRPr lang="zh-TW" altLang="en-US"/>
          </a:p>
        </p:txBody>
      </p:sp>
      <p:pic>
        <p:nvPicPr>
          <p:cNvPr id="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0521" y="1544882"/>
            <a:ext cx="7965949" cy="3468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等腰三角形 6"/>
          <p:cNvSpPr/>
          <p:nvPr/>
        </p:nvSpPr>
        <p:spPr>
          <a:xfrm>
            <a:off x="395536" y="1052736"/>
            <a:ext cx="8568952" cy="280831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n-1</a:t>
            </a:r>
            <a:r>
              <a:rPr lang="zh-TW" altLang="en-US" dirty="0" smtClean="0"/>
              <a:t>個</a:t>
            </a:r>
            <a:r>
              <a:rPr lang="en-US" altLang="zh-TW" dirty="0" smtClean="0"/>
              <a:t>internal nodes</a:t>
            </a:r>
            <a:endParaRPr lang="zh-TW" altLang="en-US" dirty="0"/>
          </a:p>
        </p:txBody>
      </p:sp>
      <p:sp>
        <p:nvSpPr>
          <p:cNvPr id="9" name="矩形 8"/>
          <p:cNvSpPr/>
          <p:nvPr/>
        </p:nvSpPr>
        <p:spPr>
          <a:xfrm>
            <a:off x="395536" y="4077072"/>
            <a:ext cx="8424936"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n</a:t>
            </a:r>
            <a:r>
              <a:rPr lang="zh-TW" altLang="en-US" dirty="0" smtClean="0"/>
              <a:t>個</a:t>
            </a:r>
            <a:r>
              <a:rPr lang="en-US" altLang="zh-TW" dirty="0" smtClean="0"/>
              <a:t>leaves</a:t>
            </a:r>
            <a:endParaRPr lang="zh-TW" altLang="en-US" dirty="0"/>
          </a:p>
        </p:txBody>
      </p:sp>
      <p:sp>
        <p:nvSpPr>
          <p:cNvPr id="10" name="文字方塊 9"/>
          <p:cNvSpPr txBox="1"/>
          <p:nvPr/>
        </p:nvSpPr>
        <p:spPr>
          <a:xfrm>
            <a:off x="4855417" y="1957482"/>
            <a:ext cx="3706439"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zh-TW" altLang="en-US" dirty="0" smtClean="0"/>
              <a:t>每個</a:t>
            </a:r>
            <a:r>
              <a:rPr lang="en-US" altLang="zh-TW" dirty="0" smtClean="0"/>
              <a:t>internal node</a:t>
            </a:r>
            <a:r>
              <a:rPr lang="zh-TW" altLang="en-US" dirty="0" smtClean="0"/>
              <a:t>都會</a:t>
            </a:r>
            <a:r>
              <a:rPr lang="en-US" altLang="zh-TW" dirty="0" smtClean="0"/>
              <a:t>spawn</a:t>
            </a:r>
            <a:r>
              <a:rPr lang="zh-TW" altLang="en-US" dirty="0" smtClean="0"/>
              <a:t>一次</a:t>
            </a:r>
            <a:r>
              <a:rPr lang="en-US" altLang="zh-TW" dirty="0" smtClean="0"/>
              <a:t>.</a:t>
            </a:r>
            <a:r>
              <a:rPr lang="zh-TW" altLang="en-US" dirty="0" smtClean="0"/>
              <a:t> </a:t>
            </a:r>
            <a:r>
              <a:rPr lang="en-US" altLang="zh-TW" dirty="0" smtClean="0"/>
              <a:t>(spawn overhead</a:t>
            </a:r>
            <a:r>
              <a:rPr lang="zh-TW" altLang="en-US" dirty="0" smtClean="0"/>
              <a:t>為</a:t>
            </a:r>
            <a:r>
              <a:rPr lang="en-US" altLang="zh-TW" dirty="0" smtClean="0"/>
              <a:t>constant)</a:t>
            </a:r>
          </a:p>
        </p:txBody>
      </p:sp>
      <p:sp>
        <p:nvSpPr>
          <p:cNvPr id="11" name="文字方塊 10"/>
          <p:cNvSpPr txBox="1"/>
          <p:nvPr/>
        </p:nvSpPr>
        <p:spPr>
          <a:xfrm>
            <a:off x="1475657" y="4941168"/>
            <a:ext cx="360040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TW" dirty="0" smtClean="0"/>
              <a:t>leave</a:t>
            </a:r>
            <a:r>
              <a:rPr lang="zh-TW" altLang="en-US" dirty="0" smtClean="0"/>
              <a:t>比</a:t>
            </a:r>
            <a:r>
              <a:rPr lang="en-US" altLang="zh-TW" dirty="0" smtClean="0"/>
              <a:t>internal node</a:t>
            </a:r>
            <a:r>
              <a:rPr lang="zh-TW" altLang="en-US" dirty="0" smtClean="0"/>
              <a:t>多</a:t>
            </a:r>
            <a:r>
              <a:rPr lang="en-US" altLang="zh-TW" dirty="0" smtClean="0"/>
              <a:t>, </a:t>
            </a:r>
            <a:r>
              <a:rPr lang="zh-TW" altLang="en-US" dirty="0" smtClean="0"/>
              <a:t>因此</a:t>
            </a:r>
            <a:r>
              <a:rPr lang="en-US" altLang="zh-TW" dirty="0" smtClean="0"/>
              <a:t>spawn</a:t>
            </a:r>
            <a:r>
              <a:rPr lang="zh-TW" altLang="en-US" dirty="0" smtClean="0"/>
              <a:t>的</a:t>
            </a:r>
            <a:r>
              <a:rPr lang="en-US" altLang="zh-TW" dirty="0" smtClean="0"/>
              <a:t>cost</a:t>
            </a:r>
            <a:r>
              <a:rPr lang="zh-TW" altLang="en-US" dirty="0" smtClean="0"/>
              <a:t>可以平均分攤給</a:t>
            </a:r>
            <a:r>
              <a:rPr lang="en-US" altLang="zh-TW" dirty="0" smtClean="0"/>
              <a:t>leave</a:t>
            </a:r>
          </a:p>
        </p:txBody>
      </p:sp>
      <mc:AlternateContent xmlns:mc="http://schemas.openxmlformats.org/markup-compatibility/2006" xmlns:a14="http://schemas.microsoft.com/office/drawing/2010/main">
        <mc:Choice Requires="a14">
          <p:sp>
            <p:nvSpPr>
              <p:cNvPr id="12" name="文字方塊 11"/>
              <p:cNvSpPr txBox="1"/>
              <p:nvPr/>
            </p:nvSpPr>
            <p:spPr>
              <a:xfrm>
                <a:off x="1654298" y="5739899"/>
                <a:ext cx="6086054"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zh-TW" altLang="en-US" dirty="0" smtClean="0"/>
                  <a:t>因此</a:t>
                </a:r>
                <a:r>
                  <a:rPr lang="en-US" altLang="zh-TW" dirty="0" smtClean="0"/>
                  <a:t>spawn overhead</a:t>
                </a:r>
                <a:r>
                  <a:rPr lang="zh-TW" altLang="en-US" dirty="0" smtClean="0"/>
                  <a:t>並不會使</a:t>
                </a:r>
                <a14:m>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a:rPr>
                          <m:t>𝑇</m:t>
                        </m:r>
                      </m:e>
                      <m:sub>
                        <m:r>
                          <a:rPr lang="en-US" altLang="zh-TW" b="0" i="1" smtClean="0">
                            <a:latin typeface="Cambria Math"/>
                          </a:rPr>
                          <m:t>1</m:t>
                        </m:r>
                      </m:sub>
                    </m:sSub>
                    <m:d>
                      <m:dPr>
                        <m:ctrlPr>
                          <a:rPr lang="en-US" altLang="zh-TW" b="0" i="1" smtClean="0">
                            <a:latin typeface="Cambria Math" panose="02040503050406030204" pitchFamily="18" charset="0"/>
                          </a:rPr>
                        </m:ctrlPr>
                      </m:dPr>
                      <m:e>
                        <m:r>
                          <a:rPr lang="en-US" altLang="zh-TW" b="0" i="1" smtClean="0">
                            <a:latin typeface="Cambria Math"/>
                          </a:rPr>
                          <m:t>𝑛</m:t>
                        </m:r>
                      </m:e>
                    </m:d>
                  </m:oMath>
                </a14:m>
                <a:r>
                  <a:rPr lang="zh-TW" altLang="en-US" dirty="0" smtClean="0"/>
                  <a:t>的</a:t>
                </a:r>
                <a:r>
                  <a:rPr lang="en-US" altLang="zh-TW" dirty="0" smtClean="0"/>
                  <a:t>order</a:t>
                </a:r>
                <a:r>
                  <a:rPr lang="zh-TW" altLang="en-US" dirty="0" smtClean="0"/>
                  <a:t>上升</a:t>
                </a:r>
                <a:r>
                  <a:rPr lang="en-US" altLang="zh-TW" dirty="0" smtClean="0"/>
                  <a:t>. </a:t>
                </a:r>
                <a:br>
                  <a:rPr lang="en-US" altLang="zh-TW" dirty="0" smtClean="0"/>
                </a:br>
                <a:r>
                  <a:rPr lang="en-US" altLang="zh-TW" dirty="0" smtClean="0"/>
                  <a:t>(</a:t>
                </a:r>
                <a:r>
                  <a:rPr lang="zh-TW" altLang="en-US" dirty="0" smtClean="0"/>
                  <a:t>但</a:t>
                </a:r>
                <a:r>
                  <a:rPr lang="en-US" altLang="zh-TW" dirty="0" smtClean="0"/>
                  <a:t>constant</a:t>
                </a:r>
                <a:r>
                  <a:rPr lang="zh-TW" altLang="en-US" dirty="0" smtClean="0"/>
                  <a:t>變大</a:t>
                </a:r>
                <a:r>
                  <a:rPr lang="en-US" altLang="zh-TW" dirty="0" smtClean="0"/>
                  <a:t>)</a:t>
                </a:r>
              </a:p>
            </p:txBody>
          </p:sp>
        </mc:Choice>
        <mc:Fallback xmlns="">
          <p:sp>
            <p:nvSpPr>
              <p:cNvPr id="12" name="文字方塊 11"/>
              <p:cNvSpPr txBox="1">
                <a:spLocks noRot="1" noChangeAspect="1" noMove="1" noResize="1" noEditPoints="1" noAdjustHandles="1" noChangeArrowheads="1" noChangeShapeType="1" noTextEdit="1"/>
              </p:cNvSpPr>
              <p:nvPr/>
            </p:nvSpPr>
            <p:spPr>
              <a:xfrm>
                <a:off x="1654298" y="5739899"/>
                <a:ext cx="6086054" cy="646331"/>
              </a:xfrm>
              <a:prstGeom prst="rect">
                <a:avLst/>
              </a:prstGeom>
              <a:blipFill rotWithShape="1">
                <a:blip r:embed="rId3"/>
                <a:stretch>
                  <a:fillRect l="-699" t="-4587" b="-11927"/>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630981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1"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67544" y="116632"/>
            <a:ext cx="7024744" cy="1143000"/>
          </a:xfrm>
        </p:spPr>
        <p:txBody>
          <a:bodyPr/>
          <a:lstStyle/>
          <a:p>
            <a:r>
              <a:rPr lang="en-US" altLang="zh-TW" dirty="0"/>
              <a:t>Analyze MAT-VEC</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563422" y="1196752"/>
                <a:ext cx="8041026" cy="5112568"/>
              </a:xfrm>
            </p:spPr>
            <p:txBody>
              <a:bodyPr>
                <a:normAutofit lnSpcReduction="10000"/>
              </a:bodyPr>
              <a:lstStyle/>
              <a:p>
                <a:r>
                  <a:rPr lang="zh-TW" altLang="en-US" dirty="0" smtClean="0"/>
                  <a:t>現在我們要計算</a:t>
                </a:r>
                <a:r>
                  <a:rPr lang="en-US" altLang="zh-TW" dirty="0" smtClean="0"/>
                  <a:t>span.</a:t>
                </a:r>
              </a:p>
              <a:p>
                <a:r>
                  <a:rPr lang="zh-TW" altLang="en-US" dirty="0"/>
                  <a:t>此時需要</a:t>
                </a:r>
                <a:r>
                  <a:rPr lang="zh-TW" altLang="en-US" dirty="0" smtClean="0"/>
                  <a:t>考慮</a:t>
                </a:r>
                <a:r>
                  <a:rPr lang="en-US" altLang="zh-TW" dirty="0" smtClean="0"/>
                  <a:t>spawn</a:t>
                </a:r>
                <a:r>
                  <a:rPr lang="zh-TW" altLang="en-US" dirty="0" smtClean="0"/>
                  <a:t> </a:t>
                </a:r>
                <a:r>
                  <a:rPr lang="en-US" altLang="zh-TW" dirty="0" smtClean="0"/>
                  <a:t>overhead</a:t>
                </a:r>
                <a:r>
                  <a:rPr lang="zh-TW" altLang="en-US" dirty="0" smtClean="0"/>
                  <a:t>了</a:t>
                </a:r>
                <a:r>
                  <a:rPr lang="en-US" altLang="zh-TW" dirty="0" smtClean="0"/>
                  <a:t>.</a:t>
                </a:r>
              </a:p>
              <a:p>
                <a:r>
                  <a:rPr lang="en-US" altLang="zh-TW" dirty="0" smtClean="0"/>
                  <a:t>spawn</a:t>
                </a:r>
                <a:r>
                  <a:rPr lang="zh-TW" altLang="en-US" dirty="0" smtClean="0"/>
                  <a:t>的次數</a:t>
                </a:r>
                <a:r>
                  <a:rPr lang="en-US" altLang="zh-TW" dirty="0" smtClean="0"/>
                  <a:t>=log(n), </a:t>
                </a:r>
                <a:r>
                  <a:rPr lang="zh-TW" altLang="en-US" dirty="0" smtClean="0"/>
                  <a:t>因為每次都分開成兩個</a:t>
                </a:r>
                <a:r>
                  <a:rPr lang="en-US" altLang="zh-TW" dirty="0" smtClean="0"/>
                  <a:t>. </a:t>
                </a:r>
                <a:r>
                  <a:rPr lang="zh-TW" altLang="en-US" dirty="0" smtClean="0"/>
                  <a:t>每次</a:t>
                </a:r>
                <a:r>
                  <a:rPr lang="en-US" altLang="zh-TW" dirty="0" smtClean="0"/>
                  <a:t>spawn</a:t>
                </a:r>
                <a:r>
                  <a:rPr lang="zh-TW" altLang="en-US" dirty="0" smtClean="0"/>
                  <a:t>的</a:t>
                </a:r>
                <a:r>
                  <a:rPr lang="en-US" altLang="zh-TW" dirty="0" smtClean="0"/>
                  <a:t>overhead</a:t>
                </a:r>
                <a:r>
                  <a:rPr lang="zh-TW" altLang="en-US" dirty="0" smtClean="0"/>
                  <a:t>為</a:t>
                </a:r>
                <a:r>
                  <a:rPr lang="en-US" altLang="zh-TW" dirty="0" smtClean="0"/>
                  <a:t>constant.</a:t>
                </a:r>
              </a:p>
              <a:p>
                <a14:m>
                  <m:oMath xmlns:m="http://schemas.openxmlformats.org/officeDocument/2006/math">
                    <m:r>
                      <a:rPr lang="en-US" altLang="zh-TW" b="0" i="1" smtClean="0">
                        <a:latin typeface="Cambria Math"/>
                      </a:rPr>
                      <m:t>𝑖𝑡𝑒</m:t>
                    </m:r>
                    <m:sSub>
                      <m:sSubPr>
                        <m:ctrlPr>
                          <a:rPr lang="en-US" altLang="zh-TW" b="0" i="1" smtClean="0">
                            <a:latin typeface="Cambria Math" panose="02040503050406030204" pitchFamily="18" charset="0"/>
                          </a:rPr>
                        </m:ctrlPr>
                      </m:sSubPr>
                      <m:e>
                        <m:r>
                          <a:rPr lang="en-US" altLang="zh-TW" b="0" i="1" smtClean="0">
                            <a:latin typeface="Cambria Math"/>
                          </a:rPr>
                          <m:t>𝑟</m:t>
                        </m:r>
                      </m:e>
                      <m:sub>
                        <m:r>
                          <a:rPr lang="en-US" altLang="zh-TW" b="0" i="1" smtClean="0">
                            <a:latin typeface="Cambria Math"/>
                          </a:rPr>
                          <m:t>∞</m:t>
                        </m:r>
                      </m:sub>
                    </m:sSub>
                    <m:d>
                      <m:dPr>
                        <m:ctrlPr>
                          <a:rPr lang="en-US" altLang="zh-TW" b="0" i="1" smtClean="0">
                            <a:latin typeface="Cambria Math" panose="02040503050406030204" pitchFamily="18" charset="0"/>
                          </a:rPr>
                        </m:ctrlPr>
                      </m:dPr>
                      <m:e>
                        <m:r>
                          <a:rPr lang="en-US" altLang="zh-TW" b="0" i="1" smtClean="0">
                            <a:latin typeface="Cambria Math"/>
                          </a:rPr>
                          <m:t>𝑖</m:t>
                        </m:r>
                      </m:e>
                    </m:d>
                  </m:oMath>
                </a14:m>
                <a:r>
                  <a:rPr lang="zh-TW" altLang="en-US" dirty="0" smtClean="0"/>
                  <a:t>代表第</a:t>
                </a:r>
                <a:r>
                  <a:rPr lang="en-US" altLang="zh-TW" dirty="0" smtClean="0"/>
                  <a:t>i</a:t>
                </a:r>
                <a:r>
                  <a:rPr lang="zh-TW" altLang="en-US" dirty="0" smtClean="0"/>
                  <a:t>個</a:t>
                </a:r>
                <a:r>
                  <a:rPr lang="en-US" altLang="zh-TW" dirty="0" smtClean="0"/>
                  <a:t>iteration</a:t>
                </a:r>
                <a:r>
                  <a:rPr lang="zh-TW" altLang="en-US" dirty="0" smtClean="0"/>
                  <a:t>的</a:t>
                </a:r>
                <a:r>
                  <a:rPr lang="en-US" altLang="zh-TW" dirty="0" smtClean="0"/>
                  <a:t>span.</a:t>
                </a:r>
              </a:p>
              <a:p>
                <a:r>
                  <a:rPr lang="zh-TW" altLang="en-US" dirty="0"/>
                  <a:t>因此</a:t>
                </a:r>
                <a:r>
                  <a:rPr lang="zh-TW" altLang="en-US" dirty="0" smtClean="0"/>
                  <a:t>一般來說</a:t>
                </a:r>
                <a:r>
                  <a:rPr lang="en-US" altLang="zh-TW" dirty="0" smtClean="0"/>
                  <a:t>, parallel loops</a:t>
                </a:r>
                <a:r>
                  <a:rPr lang="zh-TW" altLang="en-US" dirty="0" smtClean="0"/>
                  <a:t>的</a:t>
                </a:r>
                <a:r>
                  <a:rPr lang="en-US" altLang="zh-TW" dirty="0" smtClean="0"/>
                  <a:t>span</a:t>
                </a:r>
                <a:r>
                  <a:rPr lang="zh-TW" altLang="en-US" dirty="0" smtClean="0"/>
                  <a:t>為</a:t>
                </a:r>
                <a:r>
                  <a:rPr lang="en-US" altLang="zh-TW" dirty="0" smtClean="0"/>
                  <a:t>:</a:t>
                </a:r>
              </a:p>
              <a:p>
                <a14:m>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a:rPr>
                          <m:t>𝑇</m:t>
                        </m:r>
                      </m:e>
                      <m:sub>
                        <m:r>
                          <a:rPr lang="en-US" altLang="zh-TW" b="0" i="1" smtClean="0">
                            <a:latin typeface="Cambria Math"/>
                          </a:rPr>
                          <m:t>∞</m:t>
                        </m:r>
                      </m:sub>
                    </m:sSub>
                    <m:d>
                      <m:dPr>
                        <m:ctrlPr>
                          <a:rPr lang="en-US" altLang="zh-TW" b="0" i="1" smtClean="0">
                            <a:latin typeface="Cambria Math" panose="02040503050406030204" pitchFamily="18" charset="0"/>
                          </a:rPr>
                        </m:ctrlPr>
                      </m:dPr>
                      <m:e>
                        <m:r>
                          <a:rPr lang="en-US" altLang="zh-TW" b="0" i="1" smtClean="0">
                            <a:latin typeface="Cambria Math"/>
                          </a:rPr>
                          <m:t>𝑛</m:t>
                        </m:r>
                      </m:e>
                    </m:d>
                    <m:r>
                      <a:rPr lang="en-US" altLang="zh-TW" b="0" i="1" smtClean="0">
                        <a:latin typeface="Cambria Math"/>
                      </a:rPr>
                      <m:t>=</m:t>
                    </m:r>
                    <m:r>
                      <m:rPr>
                        <m:sty m:val="p"/>
                      </m:rPr>
                      <a:rPr lang="en-US" altLang="zh-TW" b="0" i="0" smtClean="0">
                        <a:latin typeface="Cambria Math"/>
                      </a:rPr>
                      <m:t>Θ</m:t>
                    </m:r>
                    <m:d>
                      <m:dPr>
                        <m:ctrlPr>
                          <a:rPr lang="en-US" altLang="zh-TW" b="0" i="1" smtClean="0">
                            <a:latin typeface="Cambria Math" panose="02040503050406030204" pitchFamily="18" charset="0"/>
                          </a:rPr>
                        </m:ctrlPr>
                      </m:dPr>
                      <m:e>
                        <m:func>
                          <m:funcPr>
                            <m:ctrlPr>
                              <a:rPr lang="en-US" altLang="zh-TW" b="0" i="1" smtClean="0">
                                <a:latin typeface="Cambria Math" panose="02040503050406030204" pitchFamily="18" charset="0"/>
                              </a:rPr>
                            </m:ctrlPr>
                          </m:funcPr>
                          <m:fName>
                            <m:r>
                              <m:rPr>
                                <m:sty m:val="p"/>
                              </m:rPr>
                              <a:rPr lang="en-US" altLang="zh-TW" b="0" i="0" smtClean="0">
                                <a:latin typeface="Cambria Math"/>
                              </a:rPr>
                              <m:t>log</m:t>
                            </m:r>
                          </m:fName>
                          <m:e>
                            <m:r>
                              <a:rPr lang="en-US" altLang="zh-TW" b="0" i="1" smtClean="0">
                                <a:latin typeface="Cambria Math"/>
                              </a:rPr>
                              <m:t>𝑛</m:t>
                            </m:r>
                          </m:e>
                        </m:func>
                      </m:e>
                    </m:d>
                    <m:r>
                      <a:rPr lang="en-US" altLang="zh-TW" b="0" i="1" smtClean="0">
                        <a:latin typeface="Cambria Math"/>
                      </a:rPr>
                      <m:t>+</m:t>
                    </m:r>
                    <m:func>
                      <m:funcPr>
                        <m:ctrlPr>
                          <a:rPr lang="en-US" altLang="zh-TW" b="0" i="1" smtClean="0">
                            <a:latin typeface="Cambria Math" panose="02040503050406030204" pitchFamily="18" charset="0"/>
                          </a:rPr>
                        </m:ctrlPr>
                      </m:funcPr>
                      <m:fName>
                        <m:limLow>
                          <m:limLowPr>
                            <m:ctrlPr>
                              <a:rPr lang="en-US" altLang="zh-TW" b="0" i="1" smtClean="0">
                                <a:latin typeface="Cambria Math" panose="02040503050406030204" pitchFamily="18" charset="0"/>
                              </a:rPr>
                            </m:ctrlPr>
                          </m:limLowPr>
                          <m:e>
                            <m:r>
                              <m:rPr>
                                <m:sty m:val="p"/>
                              </m:rPr>
                              <a:rPr lang="en-US" altLang="zh-TW" b="0" i="0" smtClean="0">
                                <a:latin typeface="Cambria Math"/>
                              </a:rPr>
                              <m:t>max</m:t>
                            </m:r>
                          </m:e>
                          <m:lim>
                            <m:r>
                              <a:rPr lang="en-US" altLang="zh-TW" b="0" i="1" smtClean="0">
                                <a:latin typeface="Cambria Math"/>
                              </a:rPr>
                              <m:t>1≤</m:t>
                            </m:r>
                            <m:r>
                              <a:rPr lang="en-US" altLang="zh-TW" b="0" i="1" smtClean="0">
                                <a:latin typeface="Cambria Math"/>
                              </a:rPr>
                              <m:t>𝑖</m:t>
                            </m:r>
                            <m:r>
                              <a:rPr lang="en-US" altLang="zh-TW" b="0" i="1" smtClean="0">
                                <a:latin typeface="Cambria Math"/>
                              </a:rPr>
                              <m:t>≤</m:t>
                            </m:r>
                            <m:r>
                              <a:rPr lang="en-US" altLang="zh-TW" b="0" i="1" smtClean="0">
                                <a:latin typeface="Cambria Math"/>
                              </a:rPr>
                              <m:t>𝑛</m:t>
                            </m:r>
                          </m:lim>
                        </m:limLow>
                      </m:fName>
                      <m:e>
                        <m:r>
                          <a:rPr lang="en-US" altLang="zh-TW" b="0" i="1" smtClean="0">
                            <a:latin typeface="Cambria Math"/>
                          </a:rPr>
                          <m:t>𝑖𝑡𝑒</m:t>
                        </m:r>
                        <m:sSub>
                          <m:sSubPr>
                            <m:ctrlPr>
                              <a:rPr lang="en-US" altLang="zh-TW" b="0" i="1" smtClean="0">
                                <a:latin typeface="Cambria Math" panose="02040503050406030204" pitchFamily="18" charset="0"/>
                              </a:rPr>
                            </m:ctrlPr>
                          </m:sSubPr>
                          <m:e>
                            <m:r>
                              <a:rPr lang="en-US" altLang="zh-TW" b="0" i="1" smtClean="0">
                                <a:latin typeface="Cambria Math"/>
                              </a:rPr>
                              <m:t>𝑟</m:t>
                            </m:r>
                          </m:e>
                          <m:sub>
                            <m:r>
                              <a:rPr lang="en-US" altLang="zh-TW" b="0" i="1" smtClean="0">
                                <a:latin typeface="Cambria Math"/>
                              </a:rPr>
                              <m:t>∞</m:t>
                            </m:r>
                          </m:sub>
                        </m:sSub>
                        <m:d>
                          <m:dPr>
                            <m:ctrlPr>
                              <a:rPr lang="en-US" altLang="zh-TW" b="0" i="1" smtClean="0">
                                <a:latin typeface="Cambria Math" panose="02040503050406030204" pitchFamily="18" charset="0"/>
                              </a:rPr>
                            </m:ctrlPr>
                          </m:dPr>
                          <m:e>
                            <m:r>
                              <a:rPr lang="en-US" altLang="zh-TW" b="0" i="1" smtClean="0">
                                <a:latin typeface="Cambria Math"/>
                              </a:rPr>
                              <m:t>𝑖</m:t>
                            </m:r>
                          </m:e>
                        </m:d>
                      </m:e>
                    </m:func>
                  </m:oMath>
                </a14:m>
                <a:endParaRPr lang="en-US" altLang="zh-TW" b="0" dirty="0" smtClean="0"/>
              </a:p>
              <a:p>
                <a:endParaRPr lang="en-US" altLang="zh-TW" dirty="0"/>
              </a:p>
              <a:p>
                <a14:m>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a:rPr>
                          <m:t>𝑇</m:t>
                        </m:r>
                      </m:e>
                      <m:sub>
                        <m:r>
                          <a:rPr lang="en-US" altLang="zh-TW" b="0" i="1" smtClean="0">
                            <a:latin typeface="Cambria Math"/>
                          </a:rPr>
                          <m:t>∞</m:t>
                        </m:r>
                      </m:sub>
                    </m:sSub>
                    <m:d>
                      <m:dPr>
                        <m:ctrlPr>
                          <a:rPr lang="en-US" altLang="zh-TW" b="0" i="1" smtClean="0">
                            <a:latin typeface="Cambria Math" panose="02040503050406030204" pitchFamily="18" charset="0"/>
                          </a:rPr>
                        </m:ctrlPr>
                      </m:dPr>
                      <m:e>
                        <m:r>
                          <a:rPr lang="en-US" altLang="zh-TW" b="0" i="1" smtClean="0">
                            <a:latin typeface="Cambria Math"/>
                          </a:rPr>
                          <m:t>𝑛</m:t>
                        </m:r>
                      </m:e>
                    </m:d>
                    <m:r>
                      <a:rPr lang="en-US" altLang="zh-TW" b="0" i="1" smtClean="0">
                        <a:latin typeface="Cambria Math"/>
                      </a:rPr>
                      <m:t>=</m:t>
                    </m:r>
                    <m:r>
                      <m:rPr>
                        <m:sty m:val="p"/>
                      </m:rPr>
                      <a:rPr lang="en-US" altLang="zh-TW" b="0" i="0" smtClean="0">
                        <a:latin typeface="Cambria Math"/>
                      </a:rPr>
                      <m:t>Θ</m:t>
                    </m:r>
                    <m:d>
                      <m:dPr>
                        <m:ctrlPr>
                          <a:rPr lang="en-US" altLang="zh-TW" b="0" i="1" smtClean="0">
                            <a:latin typeface="Cambria Math" panose="02040503050406030204" pitchFamily="18" charset="0"/>
                          </a:rPr>
                        </m:ctrlPr>
                      </m:dPr>
                      <m:e>
                        <m:func>
                          <m:funcPr>
                            <m:ctrlPr>
                              <a:rPr lang="en-US" altLang="zh-TW" b="0" i="1" smtClean="0">
                                <a:latin typeface="Cambria Math" panose="02040503050406030204" pitchFamily="18" charset="0"/>
                              </a:rPr>
                            </m:ctrlPr>
                          </m:funcPr>
                          <m:fName>
                            <m:r>
                              <m:rPr>
                                <m:sty m:val="p"/>
                              </m:rPr>
                              <a:rPr lang="en-US" altLang="zh-TW" b="0" i="0" smtClean="0">
                                <a:latin typeface="Cambria Math"/>
                              </a:rPr>
                              <m:t>log</m:t>
                            </m:r>
                          </m:fName>
                          <m:e>
                            <m:r>
                              <a:rPr lang="en-US" altLang="zh-TW" b="0" i="1" smtClean="0">
                                <a:latin typeface="Cambria Math"/>
                              </a:rPr>
                              <m:t>𝑛</m:t>
                            </m:r>
                          </m:e>
                        </m:func>
                      </m:e>
                    </m:d>
                    <m:r>
                      <a:rPr lang="en-US" altLang="zh-TW" b="0" i="1" smtClean="0">
                        <a:latin typeface="Cambria Math"/>
                      </a:rPr>
                      <m:t>+</m:t>
                    </m:r>
                    <m:r>
                      <m:rPr>
                        <m:sty m:val="p"/>
                      </m:rPr>
                      <a:rPr lang="en-US" altLang="zh-TW" b="0" i="0" smtClean="0">
                        <a:latin typeface="Cambria Math"/>
                      </a:rPr>
                      <m:t>Θ</m:t>
                    </m:r>
                    <m:d>
                      <m:dPr>
                        <m:ctrlPr>
                          <a:rPr lang="en-US" altLang="zh-TW" b="0" i="1" smtClean="0">
                            <a:latin typeface="Cambria Math" panose="02040503050406030204" pitchFamily="18" charset="0"/>
                          </a:rPr>
                        </m:ctrlPr>
                      </m:dPr>
                      <m:e>
                        <m:r>
                          <a:rPr lang="en-US" altLang="zh-TW" b="0" i="1" smtClean="0">
                            <a:latin typeface="Cambria Math"/>
                          </a:rPr>
                          <m:t>𝑛</m:t>
                        </m:r>
                      </m:e>
                    </m:d>
                  </m:oMath>
                </a14:m>
                <a:r>
                  <a:rPr lang="en-US" altLang="zh-TW" b="0" dirty="0" smtClean="0"/>
                  <a:t/>
                </a:r>
                <a:br>
                  <a:rPr lang="en-US" altLang="zh-TW" b="0" dirty="0" smtClean="0"/>
                </a:br>
                <a14:m>
                  <m:oMath xmlns:m="http://schemas.openxmlformats.org/officeDocument/2006/math">
                    <m:r>
                      <a:rPr lang="en-US" altLang="zh-TW" b="0" i="1" smtClean="0">
                        <a:latin typeface="Cambria Math"/>
                      </a:rPr>
                      <m:t>=</m:t>
                    </m:r>
                    <m:r>
                      <m:rPr>
                        <m:sty m:val="p"/>
                      </m:rPr>
                      <a:rPr lang="en-US" altLang="zh-TW" b="0" i="0" smtClean="0">
                        <a:latin typeface="Cambria Math"/>
                      </a:rPr>
                      <m:t>Θ</m:t>
                    </m:r>
                    <m:d>
                      <m:dPr>
                        <m:ctrlPr>
                          <a:rPr lang="en-US" altLang="zh-TW" b="0" i="1" smtClean="0">
                            <a:latin typeface="Cambria Math" panose="02040503050406030204" pitchFamily="18" charset="0"/>
                          </a:rPr>
                        </m:ctrlPr>
                      </m:dPr>
                      <m:e>
                        <m:r>
                          <a:rPr lang="en-US" altLang="zh-TW" b="0" i="1" smtClean="0">
                            <a:latin typeface="Cambria Math"/>
                          </a:rPr>
                          <m:t>𝑛</m:t>
                        </m:r>
                      </m:e>
                    </m:d>
                  </m:oMath>
                </a14:m>
                <a:endParaRPr lang="en-US" altLang="zh-TW" b="0" dirty="0" smtClean="0"/>
              </a:p>
              <a:p>
                <a:r>
                  <a:rPr lang="en-US" altLang="zh-TW" dirty="0" smtClean="0"/>
                  <a:t>Parallelism=</a:t>
                </a:r>
                <a14:m>
                  <m:oMath xmlns:m="http://schemas.openxmlformats.org/officeDocument/2006/math">
                    <m:f>
                      <m:fPr>
                        <m:ctrlPr>
                          <a:rPr lang="en-US" altLang="zh-TW" b="0" i="1" smtClean="0">
                            <a:latin typeface="Cambria Math" panose="02040503050406030204" pitchFamily="18" charset="0"/>
                          </a:rPr>
                        </m:ctrlPr>
                      </m:fPr>
                      <m:num>
                        <m:r>
                          <m:rPr>
                            <m:sty m:val="p"/>
                          </m:rPr>
                          <a:rPr lang="en-US" altLang="zh-TW" b="0" i="0" smtClean="0">
                            <a:latin typeface="Cambria Math"/>
                          </a:rPr>
                          <m:t>Θ</m:t>
                        </m:r>
                        <m:d>
                          <m:dPr>
                            <m:ctrlPr>
                              <a:rPr lang="en-US" altLang="zh-TW" b="0" i="1" smtClean="0">
                                <a:latin typeface="Cambria Math" panose="02040503050406030204" pitchFamily="18" charset="0"/>
                              </a:rPr>
                            </m:ctrlPr>
                          </m:dPr>
                          <m:e>
                            <m:sSup>
                              <m:sSupPr>
                                <m:ctrlPr>
                                  <a:rPr lang="en-US" altLang="zh-TW" b="0" i="1" smtClean="0">
                                    <a:latin typeface="Cambria Math" panose="02040503050406030204" pitchFamily="18" charset="0"/>
                                  </a:rPr>
                                </m:ctrlPr>
                              </m:sSupPr>
                              <m:e>
                                <m:r>
                                  <a:rPr lang="en-US" altLang="zh-TW" b="0" i="1" smtClean="0">
                                    <a:latin typeface="Cambria Math"/>
                                  </a:rPr>
                                  <m:t>𝑛</m:t>
                                </m:r>
                              </m:e>
                              <m:sup>
                                <m:r>
                                  <a:rPr lang="en-US" altLang="zh-TW" b="0" i="1" smtClean="0">
                                    <a:latin typeface="Cambria Math"/>
                                  </a:rPr>
                                  <m:t>2</m:t>
                                </m:r>
                              </m:sup>
                            </m:sSup>
                          </m:e>
                        </m:d>
                      </m:num>
                      <m:den>
                        <m:r>
                          <m:rPr>
                            <m:sty m:val="p"/>
                          </m:rPr>
                          <a:rPr lang="en-US" altLang="zh-TW" b="0" i="0" smtClean="0">
                            <a:latin typeface="Cambria Math"/>
                          </a:rPr>
                          <m:t>Θ</m:t>
                        </m:r>
                        <m:d>
                          <m:dPr>
                            <m:ctrlPr>
                              <a:rPr lang="en-US" altLang="zh-TW" b="0" i="1" smtClean="0">
                                <a:latin typeface="Cambria Math" panose="02040503050406030204" pitchFamily="18" charset="0"/>
                              </a:rPr>
                            </m:ctrlPr>
                          </m:dPr>
                          <m:e>
                            <m:r>
                              <a:rPr lang="en-US" altLang="zh-TW" b="0" i="1" smtClean="0">
                                <a:latin typeface="Cambria Math"/>
                              </a:rPr>
                              <m:t>𝑛</m:t>
                            </m:r>
                          </m:e>
                        </m:d>
                      </m:den>
                    </m:f>
                    <m:r>
                      <a:rPr lang="en-US" altLang="zh-TW" b="0" i="1" smtClean="0">
                        <a:latin typeface="Cambria Math"/>
                      </a:rPr>
                      <m:t>=</m:t>
                    </m:r>
                    <m:r>
                      <m:rPr>
                        <m:sty m:val="p"/>
                      </m:rPr>
                      <a:rPr lang="en-US" altLang="zh-TW" b="0" i="0" smtClean="0">
                        <a:latin typeface="Cambria Math"/>
                      </a:rPr>
                      <m:t>Θ</m:t>
                    </m:r>
                    <m:d>
                      <m:dPr>
                        <m:ctrlPr>
                          <a:rPr lang="en-US" altLang="zh-TW" b="0" i="1" smtClean="0">
                            <a:latin typeface="Cambria Math" panose="02040503050406030204" pitchFamily="18" charset="0"/>
                          </a:rPr>
                        </m:ctrlPr>
                      </m:dPr>
                      <m:e>
                        <m:r>
                          <a:rPr lang="en-US" altLang="zh-TW" b="0" i="1" smtClean="0">
                            <a:latin typeface="Cambria Math"/>
                          </a:rPr>
                          <m:t>𝑛</m:t>
                        </m:r>
                      </m:e>
                    </m:d>
                  </m:oMath>
                </a14:m>
                <a:endParaRPr lang="zh-TW" altLang="en-US"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563422" y="1196752"/>
                <a:ext cx="8041026" cy="5112568"/>
              </a:xfrm>
              <a:blipFill rotWithShape="1">
                <a:blip r:embed="rId2"/>
                <a:stretch>
                  <a:fillRect t="-1073"/>
                </a:stretch>
              </a:blipFill>
            </p:spPr>
            <p:txBody>
              <a:bodyPr/>
              <a:lstStyle/>
              <a:p>
                <a:r>
                  <a:rPr lang="zh-TW" altLang="en-US">
                    <a:noFill/>
                  </a:rPr>
                  <a:t> </a:t>
                </a:r>
              </a:p>
            </p:txBody>
          </p:sp>
        </mc:Fallback>
      </mc:AlternateContent>
      <p:sp>
        <p:nvSpPr>
          <p:cNvPr id="4" name="投影片編號版面配置區 3"/>
          <p:cNvSpPr>
            <a:spLocks noGrp="1"/>
          </p:cNvSpPr>
          <p:nvPr>
            <p:ph type="sldNum" sz="quarter" idx="12"/>
          </p:nvPr>
        </p:nvSpPr>
        <p:spPr/>
        <p:txBody>
          <a:bodyPr/>
          <a:lstStyle/>
          <a:p>
            <a:fld id="{ADA36ABD-7B9C-41F6-A76D-F4D3DC3F1427}" type="slidenum">
              <a:rPr lang="zh-TW" altLang="en-US" smtClean="0"/>
              <a:t>17</a:t>
            </a:fld>
            <a:endParaRPr lang="zh-TW" altLang="en-US"/>
          </a:p>
        </p:txBody>
      </p:sp>
      <mc:AlternateContent xmlns:mc="http://schemas.openxmlformats.org/markup-compatibility/2006" xmlns:a14="http://schemas.microsoft.com/office/drawing/2010/main">
        <mc:Choice Requires="a14">
          <p:sp>
            <p:nvSpPr>
              <p:cNvPr id="5" name="內容版面配置區 2"/>
              <p:cNvSpPr txBox="1">
                <a:spLocks/>
              </p:cNvSpPr>
              <p:nvPr/>
            </p:nvSpPr>
            <p:spPr>
              <a:xfrm>
                <a:off x="4355976" y="4221088"/>
                <a:ext cx="4653498" cy="2556029"/>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rmAutofit fontScale="70000" lnSpcReduction="20000"/>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marL="68580" indent="0">
                  <a:buFont typeface="Wingdings 2" pitchFamily="18" charset="2"/>
                  <a:buNone/>
                </a:pPr>
                <a:r>
                  <a:rPr lang="en-US" altLang="zh-TW" dirty="0" smtClean="0">
                    <a:latin typeface="Courier New" pitchFamily="49" charset="0"/>
                    <a:cs typeface="Courier New" pitchFamily="49" charset="0"/>
                  </a:rPr>
                  <a:t>MAT-VEC(</a:t>
                </a:r>
                <a:r>
                  <a:rPr lang="en-US" altLang="zh-TW" dirty="0" err="1" smtClean="0">
                    <a:latin typeface="Courier New" pitchFamily="49" charset="0"/>
                    <a:cs typeface="Courier New" pitchFamily="49" charset="0"/>
                  </a:rPr>
                  <a:t>A,x</a:t>
                </a:r>
                <a:r>
                  <a:rPr lang="en-US" altLang="zh-TW" dirty="0" smtClean="0">
                    <a:latin typeface="Courier New" pitchFamily="49" charset="0"/>
                    <a:cs typeface="Courier New" pitchFamily="49" charset="0"/>
                  </a:rPr>
                  <a:t>)</a:t>
                </a:r>
              </a:p>
              <a:p>
                <a:pPr marL="68580" indent="0">
                  <a:buFont typeface="Wingdings 2" pitchFamily="18" charset="2"/>
                  <a:buNone/>
                </a:pPr>
                <a:r>
                  <a:rPr lang="en-US" altLang="zh-TW" dirty="0" smtClean="0">
                    <a:latin typeface="Courier New" pitchFamily="49" charset="0"/>
                    <a:cs typeface="Courier New" pitchFamily="49" charset="0"/>
                  </a:rPr>
                  <a:t>n=</a:t>
                </a:r>
                <a:r>
                  <a:rPr lang="en-US" altLang="zh-TW" dirty="0" err="1" smtClean="0">
                    <a:latin typeface="Courier New" pitchFamily="49" charset="0"/>
                    <a:cs typeface="Courier New" pitchFamily="49" charset="0"/>
                  </a:rPr>
                  <a:t>A.rows</a:t>
                </a:r>
                <a:endParaRPr lang="en-US" altLang="zh-TW" dirty="0" smtClean="0">
                  <a:latin typeface="Courier New" pitchFamily="49" charset="0"/>
                  <a:cs typeface="Courier New" pitchFamily="49" charset="0"/>
                </a:endParaRPr>
              </a:p>
              <a:p>
                <a:pPr marL="68580" indent="0">
                  <a:buFont typeface="Wingdings 2" pitchFamily="18" charset="2"/>
                  <a:buNone/>
                </a:pPr>
                <a:r>
                  <a:rPr lang="en-US" altLang="zh-TW" dirty="0" smtClean="0">
                    <a:latin typeface="Courier New" pitchFamily="49" charset="0"/>
                    <a:cs typeface="Courier New" pitchFamily="49" charset="0"/>
                  </a:rPr>
                  <a:t>let y be a new vector of length n</a:t>
                </a:r>
              </a:p>
              <a:p>
                <a:pPr marL="68580" indent="0">
                  <a:buFont typeface="Wingdings 2" pitchFamily="18" charset="2"/>
                  <a:buNone/>
                </a:pPr>
                <a:r>
                  <a:rPr lang="en-US" altLang="zh-TW" b="1" dirty="0" smtClean="0">
                    <a:latin typeface="Courier New" pitchFamily="49" charset="0"/>
                    <a:cs typeface="Courier New" pitchFamily="49" charset="0"/>
                  </a:rPr>
                  <a:t>parallel</a:t>
                </a:r>
                <a:r>
                  <a:rPr lang="en-US" altLang="zh-TW" dirty="0" smtClean="0">
                    <a:latin typeface="Courier New" pitchFamily="49" charset="0"/>
                    <a:cs typeface="Courier New" pitchFamily="49" charset="0"/>
                  </a:rPr>
                  <a:t> for i=1 to n</a:t>
                </a:r>
              </a:p>
              <a:p>
                <a:pPr marL="68580" indent="0">
                  <a:buFont typeface="Wingdings 2" pitchFamily="18" charset="2"/>
                  <a:buNone/>
                </a:pPr>
                <a:r>
                  <a:rPr lang="en-US" altLang="zh-TW" dirty="0">
                    <a:latin typeface="Courier New" pitchFamily="49" charset="0"/>
                    <a:cs typeface="Courier New" pitchFamily="49" charset="0"/>
                  </a:rPr>
                  <a:t>	</a:t>
                </a:r>
                <a14:m>
                  <m:oMath xmlns:m="http://schemas.openxmlformats.org/officeDocument/2006/math">
                    <m:sSub>
                      <m:sSubPr>
                        <m:ctrlPr>
                          <a:rPr lang="en-US" altLang="zh-TW" b="0" i="1" smtClean="0">
                            <a:latin typeface="Cambria Math" panose="02040503050406030204" pitchFamily="18" charset="0"/>
                            <a:cs typeface="Courier New" pitchFamily="49" charset="0"/>
                          </a:rPr>
                        </m:ctrlPr>
                      </m:sSubPr>
                      <m:e>
                        <m:r>
                          <a:rPr lang="en-US" altLang="zh-TW" b="0" i="1" smtClean="0">
                            <a:latin typeface="Cambria Math"/>
                            <a:cs typeface="Courier New" pitchFamily="49" charset="0"/>
                          </a:rPr>
                          <m:t>𝑦</m:t>
                        </m:r>
                      </m:e>
                      <m:sub>
                        <m:r>
                          <a:rPr lang="en-US" altLang="zh-TW" b="0" i="1" smtClean="0">
                            <a:latin typeface="Cambria Math"/>
                            <a:cs typeface="Courier New" pitchFamily="49" charset="0"/>
                          </a:rPr>
                          <m:t>𝑖</m:t>
                        </m:r>
                      </m:sub>
                    </m:sSub>
                    <m:r>
                      <a:rPr lang="en-US" altLang="zh-TW" b="0" i="1" smtClean="0">
                        <a:latin typeface="Cambria Math"/>
                        <a:cs typeface="Courier New" pitchFamily="49" charset="0"/>
                      </a:rPr>
                      <m:t>=0</m:t>
                    </m:r>
                  </m:oMath>
                </a14:m>
                <a:endParaRPr lang="en-US" altLang="zh-TW" dirty="0" smtClean="0">
                  <a:latin typeface="Courier New" pitchFamily="49" charset="0"/>
                  <a:cs typeface="Courier New" pitchFamily="49" charset="0"/>
                </a:endParaRPr>
              </a:p>
              <a:p>
                <a:pPr marL="68580" indent="0">
                  <a:buFont typeface="Wingdings 2" pitchFamily="18" charset="2"/>
                  <a:buNone/>
                </a:pPr>
                <a:r>
                  <a:rPr lang="en-US" altLang="zh-TW" b="1" dirty="0" smtClean="0">
                    <a:latin typeface="Courier New" pitchFamily="49" charset="0"/>
                    <a:cs typeface="Courier New" pitchFamily="49" charset="0"/>
                  </a:rPr>
                  <a:t>parallel</a:t>
                </a:r>
                <a:r>
                  <a:rPr lang="en-US" altLang="zh-TW" dirty="0" smtClean="0">
                    <a:latin typeface="Courier New" pitchFamily="49" charset="0"/>
                    <a:cs typeface="Courier New" pitchFamily="49" charset="0"/>
                  </a:rPr>
                  <a:t> for i=1 to n</a:t>
                </a:r>
              </a:p>
              <a:p>
                <a:pPr marL="68580" indent="0">
                  <a:buNone/>
                </a:pPr>
                <a:r>
                  <a:rPr lang="en-US" altLang="zh-TW" dirty="0">
                    <a:latin typeface="Courier New" pitchFamily="49" charset="0"/>
                    <a:cs typeface="Courier New" pitchFamily="49" charset="0"/>
                  </a:rPr>
                  <a:t>	</a:t>
                </a:r>
                <a:r>
                  <a:rPr lang="en-US" altLang="zh-TW" dirty="0" smtClean="0">
                    <a:latin typeface="Courier New" pitchFamily="49" charset="0"/>
                    <a:cs typeface="Courier New" pitchFamily="49" charset="0"/>
                  </a:rPr>
                  <a:t>for j=1 to n</a:t>
                </a:r>
              </a:p>
              <a:p>
                <a:pPr marL="68580" indent="0">
                  <a:buNone/>
                </a:pPr>
                <a:r>
                  <a:rPr lang="en-US" altLang="zh-TW" dirty="0">
                    <a:latin typeface="Courier New" pitchFamily="49" charset="0"/>
                    <a:cs typeface="Courier New" pitchFamily="49" charset="0"/>
                  </a:rPr>
                  <a:t>		</a:t>
                </a:r>
                <a14:m>
                  <m:oMath xmlns:m="http://schemas.openxmlformats.org/officeDocument/2006/math">
                    <m:sSub>
                      <m:sSubPr>
                        <m:ctrlPr>
                          <a:rPr lang="en-US" altLang="zh-TW" b="0" i="1" smtClean="0">
                            <a:latin typeface="Cambria Math" panose="02040503050406030204" pitchFamily="18" charset="0"/>
                            <a:cs typeface="Courier New" pitchFamily="49" charset="0"/>
                          </a:rPr>
                        </m:ctrlPr>
                      </m:sSubPr>
                      <m:e>
                        <m:r>
                          <a:rPr lang="en-US" altLang="zh-TW" b="0" i="1" smtClean="0">
                            <a:latin typeface="Cambria Math"/>
                            <a:cs typeface="Courier New" pitchFamily="49" charset="0"/>
                          </a:rPr>
                          <m:t>𝑦</m:t>
                        </m:r>
                      </m:e>
                      <m:sub>
                        <m:r>
                          <a:rPr lang="en-US" altLang="zh-TW" b="0" i="1" smtClean="0">
                            <a:latin typeface="Cambria Math"/>
                            <a:cs typeface="Courier New" pitchFamily="49" charset="0"/>
                          </a:rPr>
                          <m:t>𝑖</m:t>
                        </m:r>
                      </m:sub>
                    </m:sSub>
                    <m:r>
                      <a:rPr lang="en-US" altLang="zh-TW" b="0" i="1" smtClean="0">
                        <a:latin typeface="Cambria Math"/>
                        <a:cs typeface="Courier New" pitchFamily="49" charset="0"/>
                      </a:rPr>
                      <m:t>=</m:t>
                    </m:r>
                    <m:sSub>
                      <m:sSubPr>
                        <m:ctrlPr>
                          <a:rPr lang="en-US" altLang="zh-TW" b="0" i="1" smtClean="0">
                            <a:latin typeface="Cambria Math" panose="02040503050406030204" pitchFamily="18" charset="0"/>
                            <a:cs typeface="Courier New" pitchFamily="49" charset="0"/>
                          </a:rPr>
                        </m:ctrlPr>
                      </m:sSubPr>
                      <m:e>
                        <m:r>
                          <a:rPr lang="en-US" altLang="zh-TW" b="0" i="1" smtClean="0">
                            <a:latin typeface="Cambria Math"/>
                            <a:cs typeface="Courier New" pitchFamily="49" charset="0"/>
                          </a:rPr>
                          <m:t>𝑦</m:t>
                        </m:r>
                      </m:e>
                      <m:sub>
                        <m:r>
                          <a:rPr lang="en-US" altLang="zh-TW" b="0" i="1" smtClean="0">
                            <a:latin typeface="Cambria Math"/>
                            <a:cs typeface="Courier New" pitchFamily="49" charset="0"/>
                          </a:rPr>
                          <m:t>𝑖</m:t>
                        </m:r>
                      </m:sub>
                    </m:sSub>
                    <m:r>
                      <a:rPr lang="en-US" altLang="zh-TW" b="0" i="1" smtClean="0">
                        <a:latin typeface="Cambria Math"/>
                        <a:cs typeface="Courier New" pitchFamily="49" charset="0"/>
                      </a:rPr>
                      <m:t>+</m:t>
                    </m:r>
                    <m:sSub>
                      <m:sSubPr>
                        <m:ctrlPr>
                          <a:rPr lang="en-US" altLang="zh-TW" b="0" i="1" smtClean="0">
                            <a:latin typeface="Cambria Math" panose="02040503050406030204" pitchFamily="18" charset="0"/>
                            <a:cs typeface="Courier New" pitchFamily="49" charset="0"/>
                          </a:rPr>
                        </m:ctrlPr>
                      </m:sSubPr>
                      <m:e>
                        <m:r>
                          <a:rPr lang="en-US" altLang="zh-TW" b="0" i="1" smtClean="0">
                            <a:latin typeface="Cambria Math"/>
                            <a:cs typeface="Courier New" pitchFamily="49" charset="0"/>
                          </a:rPr>
                          <m:t>𝑎</m:t>
                        </m:r>
                      </m:e>
                      <m:sub>
                        <m:r>
                          <a:rPr lang="en-US" altLang="zh-TW" b="0" i="1" smtClean="0">
                            <a:latin typeface="Cambria Math"/>
                            <a:cs typeface="Courier New" pitchFamily="49" charset="0"/>
                          </a:rPr>
                          <m:t>𝑖𝑗</m:t>
                        </m:r>
                      </m:sub>
                    </m:sSub>
                    <m:sSub>
                      <m:sSubPr>
                        <m:ctrlPr>
                          <a:rPr lang="en-US" altLang="zh-TW" b="0" i="1" smtClean="0">
                            <a:latin typeface="Cambria Math" panose="02040503050406030204" pitchFamily="18" charset="0"/>
                            <a:cs typeface="Courier New" pitchFamily="49" charset="0"/>
                          </a:rPr>
                        </m:ctrlPr>
                      </m:sSubPr>
                      <m:e>
                        <m:r>
                          <a:rPr lang="en-US" altLang="zh-TW" b="0" i="1" smtClean="0">
                            <a:latin typeface="Cambria Math"/>
                            <a:cs typeface="Courier New" pitchFamily="49" charset="0"/>
                          </a:rPr>
                          <m:t>𝑥</m:t>
                        </m:r>
                      </m:e>
                      <m:sub>
                        <m:r>
                          <a:rPr lang="en-US" altLang="zh-TW" b="0" i="1" smtClean="0">
                            <a:latin typeface="Cambria Math"/>
                            <a:cs typeface="Courier New" pitchFamily="49" charset="0"/>
                          </a:rPr>
                          <m:t>𝑗</m:t>
                        </m:r>
                      </m:sub>
                    </m:sSub>
                  </m:oMath>
                </a14:m>
                <a:endParaRPr lang="en-US" altLang="zh-TW" dirty="0" smtClean="0">
                  <a:latin typeface="Courier New" pitchFamily="49" charset="0"/>
                  <a:cs typeface="Courier New" pitchFamily="49" charset="0"/>
                </a:endParaRPr>
              </a:p>
              <a:p>
                <a:pPr marL="68580" indent="0">
                  <a:buNone/>
                </a:pPr>
                <a:r>
                  <a:rPr lang="en-US" altLang="zh-TW" dirty="0" smtClean="0">
                    <a:latin typeface="Courier New" pitchFamily="49" charset="0"/>
                    <a:cs typeface="Courier New" pitchFamily="49" charset="0"/>
                  </a:rPr>
                  <a:t>return y</a:t>
                </a:r>
                <a:endParaRPr lang="en-US" altLang="zh-TW" dirty="0">
                  <a:latin typeface="Courier New" pitchFamily="49" charset="0"/>
                  <a:cs typeface="Courier New" pitchFamily="49" charset="0"/>
                </a:endParaRPr>
              </a:p>
            </p:txBody>
          </p:sp>
        </mc:Choice>
        <mc:Fallback xmlns="">
          <p:sp>
            <p:nvSpPr>
              <p:cNvPr id="5" name="內容版面配置區 2"/>
              <p:cNvSpPr txBox="1">
                <a:spLocks noRot="1" noChangeAspect="1" noMove="1" noResize="1" noEditPoints="1" noAdjustHandles="1" noChangeArrowheads="1" noChangeShapeType="1" noTextEdit="1"/>
              </p:cNvSpPr>
              <p:nvPr/>
            </p:nvSpPr>
            <p:spPr>
              <a:xfrm>
                <a:off x="4355976" y="4221088"/>
                <a:ext cx="4653498" cy="2556029"/>
              </a:xfrm>
              <a:prstGeom prst="rect">
                <a:avLst/>
              </a:prstGeom>
              <a:blipFill rotWithShape="1">
                <a:blip r:embed="rId3"/>
                <a:stretch>
                  <a:fillRect t="-1655"/>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102014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fade">
                                      <p:cBhvr>
                                        <p:cTn id="4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83568" y="476672"/>
            <a:ext cx="7024744" cy="1143000"/>
          </a:xfrm>
        </p:spPr>
        <p:txBody>
          <a:bodyPr/>
          <a:lstStyle/>
          <a:p>
            <a:r>
              <a:rPr lang="en-US" altLang="zh-TW" dirty="0" smtClean="0"/>
              <a:t>Race Conditions</a:t>
            </a:r>
            <a:endParaRPr lang="zh-TW" altLang="en-US" dirty="0"/>
          </a:p>
        </p:txBody>
      </p:sp>
      <p:sp>
        <p:nvSpPr>
          <p:cNvPr id="3" name="內容版面配置區 2"/>
          <p:cNvSpPr>
            <a:spLocks noGrp="1"/>
          </p:cNvSpPr>
          <p:nvPr>
            <p:ph idx="1"/>
          </p:nvPr>
        </p:nvSpPr>
        <p:spPr>
          <a:xfrm>
            <a:off x="683568" y="1700808"/>
            <a:ext cx="7848872" cy="4680520"/>
          </a:xfrm>
        </p:spPr>
        <p:txBody>
          <a:bodyPr/>
          <a:lstStyle/>
          <a:p>
            <a:r>
              <a:rPr lang="zh-TW" altLang="en-US" dirty="0" smtClean="0"/>
              <a:t>一個</a:t>
            </a:r>
            <a:r>
              <a:rPr lang="en-US" altLang="zh-TW" dirty="0" smtClean="0"/>
              <a:t>multithreaded algorithm</a:t>
            </a:r>
            <a:r>
              <a:rPr lang="zh-TW" altLang="en-US" dirty="0" smtClean="0"/>
              <a:t>應該要是</a:t>
            </a:r>
            <a:r>
              <a:rPr lang="en-US" altLang="zh-TW" dirty="0" smtClean="0"/>
              <a:t>deterministic</a:t>
            </a:r>
            <a:r>
              <a:rPr lang="zh-TW" altLang="en-US" dirty="0" smtClean="0"/>
              <a:t>的</a:t>
            </a:r>
            <a:r>
              <a:rPr lang="en-US" altLang="zh-TW" dirty="0" smtClean="0">
                <a:sym typeface="Wingdings" pitchFamily="2" charset="2"/>
              </a:rPr>
              <a:t></a:t>
            </a:r>
            <a:r>
              <a:rPr lang="zh-TW" altLang="en-US" dirty="0" smtClean="0">
                <a:sym typeface="Wingdings" pitchFamily="2" charset="2"/>
              </a:rPr>
              <a:t>每次執行的結果都一樣</a:t>
            </a:r>
            <a:endParaRPr lang="en-US" altLang="zh-TW" dirty="0">
              <a:sym typeface="Wingdings" pitchFamily="2" charset="2"/>
            </a:endParaRPr>
          </a:p>
          <a:p>
            <a:r>
              <a:rPr lang="zh-TW" altLang="en-US" dirty="0" smtClean="0">
                <a:sym typeface="Wingdings" pitchFamily="2" charset="2"/>
              </a:rPr>
              <a:t>不管怎麼去把程式的不同部分排程給不同的</a:t>
            </a:r>
            <a:r>
              <a:rPr lang="en-US" altLang="zh-TW" dirty="0" smtClean="0">
                <a:sym typeface="Wingdings" pitchFamily="2" charset="2"/>
              </a:rPr>
              <a:t>processor/core</a:t>
            </a:r>
            <a:r>
              <a:rPr lang="zh-TW" altLang="en-US" dirty="0" smtClean="0">
                <a:sym typeface="Wingdings" pitchFamily="2" charset="2"/>
              </a:rPr>
              <a:t>去執行</a:t>
            </a:r>
            <a:endParaRPr lang="en-US" altLang="zh-TW" dirty="0" smtClean="0">
              <a:sym typeface="Wingdings" pitchFamily="2" charset="2"/>
            </a:endParaRPr>
          </a:p>
          <a:p>
            <a:r>
              <a:rPr lang="zh-TW" altLang="en-US" dirty="0" smtClean="0"/>
              <a:t>通常</a:t>
            </a:r>
            <a:r>
              <a:rPr lang="en-US" altLang="zh-TW" dirty="0" smtClean="0"/>
              <a:t>”</a:t>
            </a:r>
            <a:r>
              <a:rPr lang="zh-TW" altLang="en-US" dirty="0" smtClean="0"/>
              <a:t>失敗</a:t>
            </a:r>
            <a:r>
              <a:rPr lang="en-US" altLang="zh-TW" dirty="0" smtClean="0"/>
              <a:t>”</a:t>
            </a:r>
            <a:r>
              <a:rPr lang="zh-TW" altLang="en-US" dirty="0" smtClean="0"/>
              <a:t>的時候</a:t>
            </a:r>
            <a:r>
              <a:rPr lang="en-US" altLang="zh-TW" dirty="0" smtClean="0"/>
              <a:t>, </a:t>
            </a:r>
            <a:r>
              <a:rPr lang="zh-TW" altLang="en-US" dirty="0" smtClean="0"/>
              <a:t>都是因為有</a:t>
            </a:r>
            <a:r>
              <a:rPr lang="en-US" altLang="zh-TW" dirty="0" smtClean="0"/>
              <a:t>”determinacy race”.</a:t>
            </a:r>
          </a:p>
          <a:p>
            <a:r>
              <a:rPr lang="en-US" altLang="zh-TW" dirty="0" smtClean="0"/>
              <a:t>Determinacy Race:</a:t>
            </a:r>
            <a:r>
              <a:rPr lang="zh-TW" altLang="en-US" dirty="0" smtClean="0"/>
              <a:t> 當有兩個邏輯上平行的指令存取相同的記憶體位置而且至少有一個指令是寫入</a:t>
            </a:r>
            <a:r>
              <a:rPr lang="en-US" altLang="zh-TW" dirty="0" smtClean="0"/>
              <a:t>.</a:t>
            </a:r>
          </a:p>
          <a:p>
            <a:endParaRPr lang="zh-TW" altLang="en-US" dirty="0"/>
          </a:p>
        </p:txBody>
      </p:sp>
      <p:sp>
        <p:nvSpPr>
          <p:cNvPr id="4" name="投影片編號版面配置區 3"/>
          <p:cNvSpPr>
            <a:spLocks noGrp="1"/>
          </p:cNvSpPr>
          <p:nvPr>
            <p:ph type="sldNum" sz="quarter" idx="12"/>
          </p:nvPr>
        </p:nvSpPr>
        <p:spPr/>
        <p:txBody>
          <a:bodyPr/>
          <a:lstStyle/>
          <a:p>
            <a:fld id="{ADA36ABD-7B9C-41F6-A76D-F4D3DC3F1427}" type="slidenum">
              <a:rPr lang="zh-TW" altLang="en-US" smtClean="0"/>
              <a:t>18</a:t>
            </a:fld>
            <a:endParaRPr lang="zh-TW" altLang="en-US"/>
          </a:p>
        </p:txBody>
      </p:sp>
    </p:spTree>
    <p:extLst>
      <p:ext uri="{BB962C8B-B14F-4D97-AF65-F5344CB8AC3E}">
        <p14:creationId xmlns:p14="http://schemas.microsoft.com/office/powerpoint/2010/main" val="3490338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83568" y="476672"/>
            <a:ext cx="7848872" cy="1143000"/>
          </a:xfrm>
        </p:spPr>
        <p:txBody>
          <a:bodyPr>
            <a:normAutofit/>
          </a:bodyPr>
          <a:lstStyle/>
          <a:p>
            <a:r>
              <a:rPr lang="en-US" altLang="zh-TW" dirty="0" smtClean="0"/>
              <a:t>Determinacy Race Examples</a:t>
            </a:r>
            <a:endParaRPr lang="zh-TW" altLang="en-US" dirty="0"/>
          </a:p>
        </p:txBody>
      </p:sp>
      <p:sp>
        <p:nvSpPr>
          <p:cNvPr id="4" name="投影片編號版面配置區 3"/>
          <p:cNvSpPr>
            <a:spLocks noGrp="1"/>
          </p:cNvSpPr>
          <p:nvPr>
            <p:ph type="sldNum" sz="quarter" idx="12"/>
          </p:nvPr>
        </p:nvSpPr>
        <p:spPr/>
        <p:txBody>
          <a:bodyPr/>
          <a:lstStyle/>
          <a:p>
            <a:fld id="{ADA36ABD-7B9C-41F6-A76D-F4D3DC3F1427}" type="slidenum">
              <a:rPr lang="zh-TW" altLang="en-US" smtClean="0"/>
              <a:t>19</a:t>
            </a:fld>
            <a:endParaRPr lang="zh-TW" alt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844824"/>
            <a:ext cx="4680520" cy="3433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文字方塊 4"/>
          <p:cNvSpPr txBox="1"/>
          <p:nvPr/>
        </p:nvSpPr>
        <p:spPr>
          <a:xfrm>
            <a:off x="5083993" y="2008043"/>
            <a:ext cx="3456384"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TW" dirty="0" smtClean="0"/>
              <a:t>Therac-25: </a:t>
            </a:r>
            <a:r>
              <a:rPr lang="zh-TW" altLang="en-US" dirty="0" smtClean="0"/>
              <a:t>放射線治療機組</a:t>
            </a:r>
            <a:r>
              <a:rPr lang="en-US" altLang="zh-TW" dirty="0" smtClean="0"/>
              <a:t>.  1985-1987</a:t>
            </a:r>
            <a:r>
              <a:rPr lang="zh-TW" altLang="en-US" dirty="0" smtClean="0"/>
              <a:t>年間造成至少</a:t>
            </a:r>
            <a:r>
              <a:rPr lang="en-US" altLang="zh-TW" dirty="0" smtClean="0"/>
              <a:t>6</a:t>
            </a:r>
            <a:r>
              <a:rPr lang="zh-TW" altLang="en-US" dirty="0" smtClean="0"/>
              <a:t>個病人受到原本設定劑量</a:t>
            </a:r>
            <a:r>
              <a:rPr lang="en-US" altLang="zh-TW" dirty="0" smtClean="0"/>
              <a:t>100</a:t>
            </a:r>
            <a:r>
              <a:rPr lang="zh-TW" altLang="en-US" dirty="0" smtClean="0"/>
              <a:t>倍的輻射</a:t>
            </a:r>
            <a:r>
              <a:rPr lang="en-US" altLang="zh-TW" dirty="0" smtClean="0"/>
              <a:t>, </a:t>
            </a:r>
            <a:r>
              <a:rPr lang="zh-TW" altLang="en-US" dirty="0" smtClean="0"/>
              <a:t>造成死亡或嚴重輻射灼傷</a:t>
            </a:r>
            <a:r>
              <a:rPr lang="en-US" altLang="zh-TW" dirty="0" smtClean="0"/>
              <a:t>.</a:t>
            </a:r>
            <a:endParaRPr lang="zh-TW" altLang="en-US" dirty="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3078" y="3208372"/>
            <a:ext cx="2538214" cy="187827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8" name="文字方塊 7"/>
          <p:cNvSpPr txBox="1"/>
          <p:nvPr/>
        </p:nvSpPr>
        <p:spPr>
          <a:xfrm>
            <a:off x="755576" y="5733256"/>
            <a:ext cx="7200800" cy="646331"/>
          </a:xfrm>
          <a:prstGeom prst="rect">
            <a:avLst/>
          </a:prstGeom>
          <a:noFill/>
        </p:spPr>
        <p:txBody>
          <a:bodyPr wrap="square" rtlCol="0">
            <a:spAutoFit/>
          </a:bodyPr>
          <a:lstStyle/>
          <a:p>
            <a:r>
              <a:rPr lang="zh-TW" altLang="en-US" dirty="0" smtClean="0"/>
              <a:t>延伸閱讀</a:t>
            </a:r>
            <a:r>
              <a:rPr lang="en-US" altLang="zh-TW" dirty="0" smtClean="0"/>
              <a:t>: </a:t>
            </a:r>
            <a:r>
              <a:rPr lang="zh-TW" altLang="en-US" dirty="0" smtClean="0"/>
              <a:t>殺人的軟體</a:t>
            </a:r>
            <a:r>
              <a:rPr lang="en-US" altLang="zh-TW" dirty="0" smtClean="0"/>
              <a:t>. </a:t>
            </a:r>
            <a:br>
              <a:rPr lang="en-US" altLang="zh-TW" dirty="0" smtClean="0"/>
            </a:br>
            <a:r>
              <a:rPr lang="en-US" altLang="zh-TW" dirty="0" smtClean="0"/>
              <a:t>http</a:t>
            </a:r>
            <a:r>
              <a:rPr lang="en-US" altLang="zh-TW" dirty="0"/>
              <a:t>://hiraman-sharma.blogspot.com/2010/07/killer-softwares.html</a:t>
            </a:r>
            <a:endParaRPr lang="zh-TW" altLang="en-US" dirty="0"/>
          </a:p>
        </p:txBody>
      </p:sp>
    </p:spTree>
    <p:extLst>
      <p:ext uri="{BB962C8B-B14F-4D97-AF65-F5344CB8AC3E}">
        <p14:creationId xmlns:p14="http://schemas.microsoft.com/office/powerpoint/2010/main" val="30046480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043608" y="764704"/>
            <a:ext cx="7024744" cy="1143000"/>
          </a:xfrm>
        </p:spPr>
        <p:txBody>
          <a:bodyPr/>
          <a:lstStyle/>
          <a:p>
            <a:r>
              <a:rPr lang="en-US" altLang="zh-TW" dirty="0" smtClean="0"/>
              <a:t>Scheduling</a:t>
            </a:r>
            <a:endParaRPr lang="zh-TW" altLang="en-US" dirty="0"/>
          </a:p>
        </p:txBody>
      </p:sp>
      <p:sp>
        <p:nvSpPr>
          <p:cNvPr id="3" name="內容版面配置區 2"/>
          <p:cNvSpPr>
            <a:spLocks noGrp="1"/>
          </p:cNvSpPr>
          <p:nvPr>
            <p:ph idx="1"/>
          </p:nvPr>
        </p:nvSpPr>
        <p:spPr>
          <a:xfrm>
            <a:off x="1043608" y="2060848"/>
            <a:ext cx="6777317" cy="3508977"/>
          </a:xfrm>
        </p:spPr>
        <p:txBody>
          <a:bodyPr/>
          <a:lstStyle/>
          <a:p>
            <a:r>
              <a:rPr lang="en-US" altLang="zh-TW" dirty="0" smtClean="0"/>
              <a:t>Scheduler</a:t>
            </a:r>
            <a:r>
              <a:rPr lang="zh-TW" altLang="en-US" dirty="0" smtClean="0"/>
              <a:t>的工作</a:t>
            </a:r>
            <a:r>
              <a:rPr lang="en-US" altLang="zh-TW" dirty="0" smtClean="0"/>
              <a:t>:</a:t>
            </a:r>
            <a:r>
              <a:rPr lang="zh-TW" altLang="en-US" dirty="0" smtClean="0"/>
              <a:t>把</a:t>
            </a:r>
            <a:r>
              <a:rPr lang="en-US" altLang="zh-TW" dirty="0" smtClean="0"/>
              <a:t>strand</a:t>
            </a:r>
            <a:r>
              <a:rPr lang="zh-TW" altLang="en-US" dirty="0" smtClean="0"/>
              <a:t>指定給</a:t>
            </a:r>
            <a:r>
              <a:rPr lang="en-US" altLang="zh-TW" dirty="0" smtClean="0"/>
              <a:t>processor</a:t>
            </a:r>
            <a:r>
              <a:rPr lang="zh-TW" altLang="en-US" dirty="0" smtClean="0"/>
              <a:t>執行</a:t>
            </a:r>
            <a:r>
              <a:rPr lang="en-US" altLang="zh-TW" dirty="0" smtClean="0"/>
              <a:t>.</a:t>
            </a:r>
          </a:p>
          <a:p>
            <a:r>
              <a:rPr lang="en-US" altLang="zh-TW" dirty="0" smtClean="0"/>
              <a:t>On-line: scheduler</a:t>
            </a:r>
            <a:r>
              <a:rPr lang="zh-TW" altLang="en-US" dirty="0" smtClean="0"/>
              <a:t>事先並不知道什麼時候</a:t>
            </a:r>
            <a:r>
              <a:rPr lang="en-US" altLang="zh-TW" dirty="0" smtClean="0"/>
              <a:t>strand</a:t>
            </a:r>
            <a:r>
              <a:rPr lang="zh-TW" altLang="en-US" dirty="0" smtClean="0"/>
              <a:t>會</a:t>
            </a:r>
            <a:r>
              <a:rPr lang="en-US" altLang="zh-TW" dirty="0" smtClean="0"/>
              <a:t>spawn, </a:t>
            </a:r>
            <a:r>
              <a:rPr lang="zh-TW" altLang="en-US" dirty="0" smtClean="0"/>
              <a:t>或者</a:t>
            </a:r>
            <a:r>
              <a:rPr lang="en-US" altLang="zh-TW" dirty="0" smtClean="0"/>
              <a:t>spawn</a:t>
            </a:r>
            <a:r>
              <a:rPr lang="zh-TW" altLang="en-US" dirty="0" smtClean="0"/>
              <a:t>出來的什麼時候會完成</a:t>
            </a:r>
            <a:r>
              <a:rPr lang="en-US" altLang="zh-TW" dirty="0" smtClean="0"/>
              <a:t>.</a:t>
            </a:r>
          </a:p>
          <a:p>
            <a:r>
              <a:rPr lang="en-US" altLang="zh-TW" dirty="0" smtClean="0"/>
              <a:t>Centralized scheduler:  </a:t>
            </a:r>
            <a:r>
              <a:rPr lang="zh-TW" altLang="en-US" dirty="0" smtClean="0"/>
              <a:t>單一的</a:t>
            </a:r>
            <a:r>
              <a:rPr lang="en-US" altLang="zh-TW" dirty="0" smtClean="0"/>
              <a:t>scheduler</a:t>
            </a:r>
            <a:r>
              <a:rPr lang="zh-TW" altLang="en-US" dirty="0" smtClean="0"/>
              <a:t>知道整體狀況並作</a:t>
            </a:r>
            <a:r>
              <a:rPr lang="en-US" altLang="zh-TW" dirty="0" smtClean="0"/>
              <a:t>scheduling (</a:t>
            </a:r>
            <a:r>
              <a:rPr lang="zh-TW" altLang="en-US" dirty="0" smtClean="0"/>
              <a:t>比較容易分析</a:t>
            </a:r>
            <a:r>
              <a:rPr lang="en-US" altLang="zh-TW" dirty="0" smtClean="0"/>
              <a:t>)</a:t>
            </a:r>
          </a:p>
          <a:p>
            <a:r>
              <a:rPr lang="en-US" altLang="zh-TW" dirty="0" smtClean="0"/>
              <a:t>Distributed scheduler: </a:t>
            </a:r>
            <a:r>
              <a:rPr lang="zh-TW" altLang="en-US" dirty="0" smtClean="0"/>
              <a:t>每個</a:t>
            </a:r>
            <a:r>
              <a:rPr lang="en-US" altLang="zh-TW" dirty="0" smtClean="0"/>
              <a:t>thread</a:t>
            </a:r>
            <a:r>
              <a:rPr lang="zh-TW" altLang="en-US" dirty="0" smtClean="0"/>
              <a:t>互相溝通合作</a:t>
            </a:r>
            <a:r>
              <a:rPr lang="en-US" altLang="zh-TW" dirty="0" smtClean="0"/>
              <a:t>, </a:t>
            </a:r>
            <a:r>
              <a:rPr lang="zh-TW" altLang="en-US" dirty="0" smtClean="0"/>
              <a:t>找出最好的</a:t>
            </a:r>
            <a:r>
              <a:rPr lang="en-US" altLang="zh-TW" dirty="0" smtClean="0"/>
              <a:t>scheduling</a:t>
            </a:r>
            <a:r>
              <a:rPr lang="zh-TW" altLang="en-US" dirty="0" smtClean="0"/>
              <a:t>方法</a:t>
            </a:r>
            <a:endParaRPr lang="en-US" altLang="zh-TW" dirty="0" smtClean="0"/>
          </a:p>
          <a:p>
            <a:endParaRPr lang="en-US" altLang="zh-TW" dirty="0"/>
          </a:p>
        </p:txBody>
      </p:sp>
      <p:sp>
        <p:nvSpPr>
          <p:cNvPr id="4" name="投影片編號版面配置區 3"/>
          <p:cNvSpPr>
            <a:spLocks noGrp="1"/>
          </p:cNvSpPr>
          <p:nvPr>
            <p:ph type="sldNum" sz="quarter" idx="12"/>
          </p:nvPr>
        </p:nvSpPr>
        <p:spPr/>
        <p:txBody>
          <a:bodyPr/>
          <a:lstStyle/>
          <a:p>
            <a:fld id="{ADA36ABD-7B9C-41F6-A76D-F4D3DC3F1427}" type="slidenum">
              <a:rPr lang="zh-TW" altLang="en-US" smtClean="0"/>
              <a:t>2</a:t>
            </a:fld>
            <a:endParaRPr lang="zh-TW" altLang="en-US"/>
          </a:p>
        </p:txBody>
      </p:sp>
    </p:spTree>
    <p:extLst>
      <p:ext uri="{BB962C8B-B14F-4D97-AF65-F5344CB8AC3E}">
        <p14:creationId xmlns:p14="http://schemas.microsoft.com/office/powerpoint/2010/main" val="3673777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99592" y="476672"/>
            <a:ext cx="7024744" cy="1143000"/>
          </a:xfrm>
        </p:spPr>
        <p:txBody>
          <a:bodyPr>
            <a:normAutofit fontScale="90000"/>
          </a:bodyPr>
          <a:lstStyle/>
          <a:p>
            <a:r>
              <a:rPr lang="en-US" altLang="zh-TW" dirty="0"/>
              <a:t>Determinacy Race Examples</a:t>
            </a:r>
            <a:endParaRPr lang="zh-TW" altLang="en-US" dirty="0"/>
          </a:p>
        </p:txBody>
      </p:sp>
      <p:sp>
        <p:nvSpPr>
          <p:cNvPr id="4" name="投影片編號版面配置區 3"/>
          <p:cNvSpPr>
            <a:spLocks noGrp="1"/>
          </p:cNvSpPr>
          <p:nvPr>
            <p:ph type="sldNum" sz="quarter" idx="12"/>
          </p:nvPr>
        </p:nvSpPr>
        <p:spPr/>
        <p:txBody>
          <a:bodyPr/>
          <a:lstStyle/>
          <a:p>
            <a:fld id="{ADA36ABD-7B9C-41F6-A76D-F4D3DC3F1427}" type="slidenum">
              <a:rPr lang="zh-TW" altLang="en-US" smtClean="0"/>
              <a:t>20</a:t>
            </a:fld>
            <a:endParaRPr lang="zh-TW" alt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141589"/>
            <a:ext cx="2527780" cy="294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5404" y="1851472"/>
            <a:ext cx="3998159" cy="3520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文字方塊 4"/>
          <p:cNvSpPr txBox="1"/>
          <p:nvPr/>
        </p:nvSpPr>
        <p:spPr>
          <a:xfrm>
            <a:off x="1259632" y="5213574"/>
            <a:ext cx="6408712"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TW" dirty="0" smtClean="0"/>
              <a:t>2003 Northeast Blackout: Affected 10M people in Ontario &amp; 45M people in 8 U.S. states.</a:t>
            </a:r>
            <a:br>
              <a:rPr lang="en-US" altLang="zh-TW" dirty="0" smtClean="0"/>
            </a:br>
            <a:r>
              <a:rPr lang="en-US" altLang="zh-TW" dirty="0"/>
              <a:t>Cause: A software bug known </a:t>
            </a:r>
            <a:r>
              <a:rPr lang="en-US" altLang="zh-TW" dirty="0" smtClean="0"/>
              <a:t>existed </a:t>
            </a:r>
            <a:r>
              <a:rPr lang="en-US" altLang="zh-TW" dirty="0"/>
              <a:t>in General Electric Energy's Unix-based XA/21 energy management system</a:t>
            </a:r>
            <a:endParaRPr lang="zh-TW" altLang="en-US" dirty="0"/>
          </a:p>
        </p:txBody>
      </p:sp>
    </p:spTree>
    <p:extLst>
      <p:ext uri="{BB962C8B-B14F-4D97-AF65-F5344CB8AC3E}">
        <p14:creationId xmlns:p14="http://schemas.microsoft.com/office/powerpoint/2010/main" val="12877555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39552" y="404664"/>
            <a:ext cx="7024744" cy="1143000"/>
          </a:xfrm>
        </p:spPr>
        <p:txBody>
          <a:bodyPr/>
          <a:lstStyle/>
          <a:p>
            <a:r>
              <a:rPr lang="en-US" altLang="zh-TW" dirty="0" smtClean="0"/>
              <a:t>Race-Example</a:t>
            </a:r>
            <a:endParaRPr lang="zh-TW" altLang="en-US" dirty="0"/>
          </a:p>
        </p:txBody>
      </p:sp>
      <p:sp>
        <p:nvSpPr>
          <p:cNvPr id="3" name="內容版面配置區 2"/>
          <p:cNvSpPr>
            <a:spLocks noGrp="1"/>
          </p:cNvSpPr>
          <p:nvPr>
            <p:ph idx="1"/>
          </p:nvPr>
        </p:nvSpPr>
        <p:spPr>
          <a:xfrm>
            <a:off x="539552" y="1556793"/>
            <a:ext cx="4176580" cy="2448272"/>
          </a:xfrm>
        </p:spPr>
        <p:style>
          <a:lnRef idx="2">
            <a:schemeClr val="dk1"/>
          </a:lnRef>
          <a:fillRef idx="1">
            <a:schemeClr val="lt1"/>
          </a:fillRef>
          <a:effectRef idx="0">
            <a:schemeClr val="dk1"/>
          </a:effectRef>
          <a:fontRef idx="minor">
            <a:schemeClr val="dk1"/>
          </a:fontRef>
        </p:style>
        <p:txBody>
          <a:bodyPr/>
          <a:lstStyle/>
          <a:p>
            <a:pPr marL="68580" indent="0">
              <a:buNone/>
            </a:pPr>
            <a:r>
              <a:rPr lang="en-US" altLang="zh-TW" dirty="0" smtClean="0">
                <a:latin typeface="Courier New" pitchFamily="49" charset="0"/>
                <a:cs typeface="Courier New" pitchFamily="49" charset="0"/>
              </a:rPr>
              <a:t>RACE-EXAMPLE()</a:t>
            </a:r>
          </a:p>
          <a:p>
            <a:pPr marL="68580" indent="0">
              <a:buNone/>
            </a:pPr>
            <a:r>
              <a:rPr lang="en-US" altLang="zh-TW" dirty="0" smtClean="0">
                <a:latin typeface="Courier New" pitchFamily="49" charset="0"/>
                <a:cs typeface="Courier New" pitchFamily="49" charset="0"/>
              </a:rPr>
              <a:t>x=0</a:t>
            </a:r>
          </a:p>
          <a:p>
            <a:pPr marL="68580" indent="0">
              <a:buNone/>
            </a:pPr>
            <a:r>
              <a:rPr lang="en-US" altLang="zh-TW" b="1" dirty="0" smtClean="0">
                <a:latin typeface="Courier New" pitchFamily="49" charset="0"/>
                <a:cs typeface="Courier New" pitchFamily="49" charset="0"/>
              </a:rPr>
              <a:t>parallel</a:t>
            </a:r>
            <a:r>
              <a:rPr lang="en-US" altLang="zh-TW" dirty="0" smtClean="0">
                <a:latin typeface="Courier New" pitchFamily="49" charset="0"/>
                <a:cs typeface="Courier New" pitchFamily="49" charset="0"/>
              </a:rPr>
              <a:t> for i=1 to 2</a:t>
            </a:r>
          </a:p>
          <a:p>
            <a:pPr marL="68580" indent="0">
              <a:buNone/>
            </a:pPr>
            <a:r>
              <a:rPr lang="en-US" altLang="zh-TW" dirty="0">
                <a:latin typeface="Courier New" pitchFamily="49" charset="0"/>
                <a:cs typeface="Courier New" pitchFamily="49" charset="0"/>
              </a:rPr>
              <a:t>	</a:t>
            </a:r>
            <a:r>
              <a:rPr lang="en-US" altLang="zh-TW" dirty="0" smtClean="0">
                <a:latin typeface="Courier New" pitchFamily="49" charset="0"/>
                <a:cs typeface="Courier New" pitchFamily="49" charset="0"/>
              </a:rPr>
              <a:t>x=x+1</a:t>
            </a:r>
          </a:p>
          <a:p>
            <a:pPr marL="68580" indent="0">
              <a:buNone/>
            </a:pPr>
            <a:r>
              <a:rPr lang="en-US" altLang="zh-TW" dirty="0" smtClean="0">
                <a:latin typeface="Courier New" pitchFamily="49" charset="0"/>
                <a:cs typeface="Courier New" pitchFamily="49" charset="0"/>
              </a:rPr>
              <a:t>print x</a:t>
            </a:r>
            <a:endParaRPr lang="zh-TW" altLang="en-US" dirty="0">
              <a:latin typeface="Courier New" pitchFamily="49" charset="0"/>
              <a:cs typeface="Courier New" pitchFamily="49" charset="0"/>
            </a:endParaRPr>
          </a:p>
        </p:txBody>
      </p:sp>
      <p:sp>
        <p:nvSpPr>
          <p:cNvPr id="4" name="投影片編號版面配置區 3"/>
          <p:cNvSpPr>
            <a:spLocks noGrp="1"/>
          </p:cNvSpPr>
          <p:nvPr>
            <p:ph type="sldNum" sz="quarter" idx="12"/>
          </p:nvPr>
        </p:nvSpPr>
        <p:spPr/>
        <p:txBody>
          <a:bodyPr/>
          <a:lstStyle/>
          <a:p>
            <a:fld id="{ADA36ABD-7B9C-41F6-A76D-F4D3DC3F1427}" type="slidenum">
              <a:rPr lang="zh-TW" altLang="en-US" smtClean="0"/>
              <a:t>21</a:t>
            </a:fld>
            <a:endParaRPr lang="zh-TW" altLang="en-US"/>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38339" y="3501008"/>
            <a:ext cx="5096324" cy="288032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文字方塊 4"/>
          <p:cNvSpPr txBox="1"/>
          <p:nvPr/>
        </p:nvSpPr>
        <p:spPr>
          <a:xfrm>
            <a:off x="4427984" y="1381418"/>
            <a:ext cx="446449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zh-TW" altLang="en-US" dirty="0" smtClean="0"/>
              <a:t>注意</a:t>
            </a:r>
            <a:r>
              <a:rPr lang="en-US" altLang="zh-TW" dirty="0" smtClean="0"/>
              <a:t>: </a:t>
            </a:r>
            <a:r>
              <a:rPr lang="zh-TW" altLang="en-US" dirty="0" smtClean="0"/>
              <a:t>大部分的執行順序都會得到正確的結果</a:t>
            </a:r>
            <a:r>
              <a:rPr lang="en-US" altLang="zh-TW" dirty="0" smtClean="0"/>
              <a:t>, </a:t>
            </a:r>
            <a:r>
              <a:rPr lang="zh-TW" altLang="en-US" dirty="0" smtClean="0"/>
              <a:t>只有少部分的順序才會造成錯誤</a:t>
            </a:r>
            <a:r>
              <a:rPr lang="en-US" altLang="zh-TW" dirty="0" smtClean="0"/>
              <a:t>!</a:t>
            </a:r>
          </a:p>
          <a:p>
            <a:r>
              <a:rPr lang="en-US" altLang="zh-TW" dirty="0" smtClean="0">
                <a:sym typeface="Wingdings" pitchFamily="2" charset="2"/>
              </a:rPr>
              <a:t></a:t>
            </a:r>
            <a:r>
              <a:rPr lang="zh-TW" altLang="en-US" dirty="0" smtClean="0">
                <a:sym typeface="Wingdings" pitchFamily="2" charset="2"/>
              </a:rPr>
              <a:t>要找出這些錯誤非常困難</a:t>
            </a:r>
            <a:r>
              <a:rPr lang="en-US" altLang="zh-TW" dirty="0" smtClean="0">
                <a:sym typeface="Wingdings" pitchFamily="2" charset="2"/>
              </a:rPr>
              <a:t>!</a:t>
            </a:r>
            <a:endParaRPr lang="zh-TW" altLang="en-US" dirty="0"/>
          </a:p>
        </p:txBody>
      </p:sp>
    </p:spTree>
    <p:extLst>
      <p:ext uri="{BB962C8B-B14F-4D97-AF65-F5344CB8AC3E}">
        <p14:creationId xmlns:p14="http://schemas.microsoft.com/office/powerpoint/2010/main" val="1186368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如何避免</a:t>
            </a:r>
            <a:r>
              <a:rPr lang="en-US" altLang="zh-TW" dirty="0" smtClean="0"/>
              <a:t>race condition?</a:t>
            </a:r>
            <a:endParaRPr lang="zh-TW" altLang="en-US" dirty="0"/>
          </a:p>
        </p:txBody>
      </p:sp>
      <p:sp>
        <p:nvSpPr>
          <p:cNvPr id="3" name="內容版面配置區 2"/>
          <p:cNvSpPr>
            <a:spLocks noGrp="1"/>
          </p:cNvSpPr>
          <p:nvPr>
            <p:ph idx="1"/>
          </p:nvPr>
        </p:nvSpPr>
        <p:spPr/>
        <p:txBody>
          <a:bodyPr/>
          <a:lstStyle/>
          <a:p>
            <a:r>
              <a:rPr lang="zh-TW" altLang="en-US" dirty="0" smtClean="0"/>
              <a:t>有很多方法</a:t>
            </a:r>
            <a:r>
              <a:rPr lang="en-US" altLang="zh-TW" dirty="0" smtClean="0"/>
              <a:t>(</a:t>
            </a:r>
            <a:r>
              <a:rPr lang="en-US" altLang="zh-TW" dirty="0" err="1" smtClean="0"/>
              <a:t>Mutex</a:t>
            </a:r>
            <a:r>
              <a:rPr lang="zh-TW" altLang="en-US" dirty="0" smtClean="0"/>
              <a:t>等</a:t>
            </a:r>
            <a:r>
              <a:rPr lang="en-US" altLang="zh-TW" dirty="0" smtClean="0"/>
              <a:t>, OS</a:t>
            </a:r>
            <a:r>
              <a:rPr lang="zh-TW" altLang="en-US" dirty="0" smtClean="0"/>
              <a:t>裡面會教</a:t>
            </a:r>
            <a:r>
              <a:rPr lang="en-US" altLang="zh-TW" dirty="0" smtClean="0"/>
              <a:t>)</a:t>
            </a:r>
          </a:p>
          <a:p>
            <a:r>
              <a:rPr lang="zh-TW" altLang="en-US" dirty="0" smtClean="0"/>
              <a:t>簡單的方法</a:t>
            </a:r>
            <a:r>
              <a:rPr lang="en-US" altLang="zh-TW" dirty="0" smtClean="0"/>
              <a:t>: </a:t>
            </a:r>
            <a:r>
              <a:rPr lang="zh-TW" altLang="en-US" dirty="0" smtClean="0"/>
              <a:t>只將平行運算運用在獨立的運算上</a:t>
            </a:r>
            <a:r>
              <a:rPr lang="en-US" altLang="zh-TW" dirty="0" smtClean="0"/>
              <a:t>, </a:t>
            </a:r>
            <a:r>
              <a:rPr lang="zh-TW" altLang="en-US" dirty="0" smtClean="0"/>
              <a:t>也就是說互相之間沒有關聯性</a:t>
            </a:r>
            <a:r>
              <a:rPr lang="en-US" altLang="zh-TW" dirty="0" smtClean="0"/>
              <a:t>.</a:t>
            </a:r>
          </a:p>
          <a:p>
            <a:r>
              <a:rPr lang="en-US" altLang="zh-TW" dirty="0" smtClean="0"/>
              <a:t>spawn</a:t>
            </a:r>
            <a:r>
              <a:rPr lang="zh-TW" altLang="en-US" dirty="0" smtClean="0"/>
              <a:t>出來的</a:t>
            </a:r>
            <a:r>
              <a:rPr lang="en-US" altLang="zh-TW" dirty="0" smtClean="0"/>
              <a:t>child</a:t>
            </a:r>
            <a:r>
              <a:rPr lang="zh-TW" altLang="en-US" dirty="0" smtClean="0"/>
              <a:t>跟</a:t>
            </a:r>
            <a:r>
              <a:rPr lang="en-US" altLang="zh-TW" dirty="0" smtClean="0"/>
              <a:t>parent, </a:t>
            </a:r>
            <a:r>
              <a:rPr lang="zh-TW" altLang="en-US" dirty="0" smtClean="0"/>
              <a:t>還有其他</a:t>
            </a:r>
            <a:r>
              <a:rPr lang="en-US" altLang="zh-TW" dirty="0" smtClean="0"/>
              <a:t>spawn</a:t>
            </a:r>
            <a:r>
              <a:rPr lang="zh-TW" altLang="en-US" dirty="0" smtClean="0"/>
              <a:t>出來的</a:t>
            </a:r>
            <a:r>
              <a:rPr lang="en-US" altLang="zh-TW" dirty="0" smtClean="0"/>
              <a:t>child</a:t>
            </a:r>
            <a:r>
              <a:rPr lang="zh-TW" altLang="en-US" dirty="0" smtClean="0"/>
              <a:t>都互相之間沒有關係</a:t>
            </a:r>
            <a:r>
              <a:rPr lang="en-US" altLang="zh-TW" dirty="0" smtClean="0"/>
              <a:t>.</a:t>
            </a:r>
            <a:endParaRPr lang="zh-TW" altLang="en-US" dirty="0"/>
          </a:p>
        </p:txBody>
      </p:sp>
      <p:sp>
        <p:nvSpPr>
          <p:cNvPr id="4" name="投影片編號版面配置區 3"/>
          <p:cNvSpPr>
            <a:spLocks noGrp="1"/>
          </p:cNvSpPr>
          <p:nvPr>
            <p:ph type="sldNum" sz="quarter" idx="12"/>
          </p:nvPr>
        </p:nvSpPr>
        <p:spPr/>
        <p:txBody>
          <a:bodyPr/>
          <a:lstStyle/>
          <a:p>
            <a:fld id="{ADA36ABD-7B9C-41F6-A76D-F4D3DC3F1427}" type="slidenum">
              <a:rPr lang="zh-TW" altLang="en-US" smtClean="0"/>
              <a:t>22</a:t>
            </a:fld>
            <a:endParaRPr lang="zh-TW" altLang="en-US"/>
          </a:p>
        </p:txBody>
      </p:sp>
    </p:spTree>
    <p:extLst>
      <p:ext uri="{BB962C8B-B14F-4D97-AF65-F5344CB8AC3E}">
        <p14:creationId xmlns:p14="http://schemas.microsoft.com/office/powerpoint/2010/main" val="933515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28217" y="548680"/>
            <a:ext cx="8183573" cy="1143000"/>
          </a:xfrm>
        </p:spPr>
        <p:txBody>
          <a:bodyPr>
            <a:normAutofit fontScale="90000"/>
          </a:bodyPr>
          <a:lstStyle/>
          <a:p>
            <a:r>
              <a:rPr lang="en-US" altLang="zh-TW" dirty="0" smtClean="0"/>
              <a:t>Socrates chess-playing program</a:t>
            </a:r>
            <a:endParaRPr lang="zh-TW" altLang="en-US" dirty="0"/>
          </a:p>
        </p:txBody>
      </p:sp>
      <p:sp>
        <p:nvSpPr>
          <p:cNvPr id="4" name="投影片編號版面配置區 3"/>
          <p:cNvSpPr>
            <a:spLocks noGrp="1"/>
          </p:cNvSpPr>
          <p:nvPr>
            <p:ph type="sldNum" sz="quarter" idx="12"/>
          </p:nvPr>
        </p:nvSpPr>
        <p:spPr/>
        <p:txBody>
          <a:bodyPr/>
          <a:lstStyle/>
          <a:p>
            <a:fld id="{ADA36ABD-7B9C-41F6-A76D-F4D3DC3F1427}" type="slidenum">
              <a:rPr lang="zh-TW" altLang="en-US" smtClean="0"/>
              <a:t>23</a:t>
            </a:fld>
            <a:endParaRPr lang="zh-TW" altLang="en-US"/>
          </a:p>
        </p:txBody>
      </p:sp>
      <mc:AlternateContent xmlns:mc="http://schemas.openxmlformats.org/markup-compatibility/2006" xmlns:a14="http://schemas.microsoft.com/office/drawing/2010/main">
        <mc:Choice Requires="a14">
          <p:sp>
            <p:nvSpPr>
              <p:cNvPr id="5" name="圓角矩形 4"/>
              <p:cNvSpPr/>
              <p:nvPr/>
            </p:nvSpPr>
            <p:spPr>
              <a:xfrm>
                <a:off x="1835696" y="2132856"/>
                <a:ext cx="2304256"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a:rPr>
                            <m:t>𝑇</m:t>
                          </m:r>
                        </m:e>
                        <m:sub>
                          <m:r>
                            <a:rPr lang="en-US" altLang="zh-TW" b="0" i="1" smtClean="0">
                              <a:latin typeface="Cambria Math"/>
                            </a:rPr>
                            <m:t>1</m:t>
                          </m:r>
                        </m:sub>
                      </m:sSub>
                      <m:r>
                        <a:rPr lang="en-US" altLang="zh-TW" b="0" i="1" smtClean="0">
                          <a:latin typeface="Cambria Math"/>
                        </a:rPr>
                        <m:t>=2048</m:t>
                      </m:r>
                    </m:oMath>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a:rPr>
                            <m:t>𝑇</m:t>
                          </m:r>
                        </m:e>
                        <m:sub>
                          <m:r>
                            <a:rPr lang="en-US" altLang="zh-TW" b="0" i="1" smtClean="0">
                              <a:latin typeface="Cambria Math"/>
                            </a:rPr>
                            <m:t>∞</m:t>
                          </m:r>
                        </m:sub>
                      </m:sSub>
                      <m:r>
                        <a:rPr lang="en-US" altLang="zh-TW" b="0" i="1" smtClean="0">
                          <a:latin typeface="Cambria Math"/>
                        </a:rPr>
                        <m:t>=1</m:t>
                      </m:r>
                    </m:oMath>
                  </m:oMathPara>
                </a14:m>
                <a:endParaRPr lang="zh-TW" altLang="en-US" dirty="0"/>
              </a:p>
            </p:txBody>
          </p:sp>
        </mc:Choice>
        <mc:Fallback xmlns="">
          <p:sp>
            <p:nvSpPr>
              <p:cNvPr id="5" name="圓角矩形 4"/>
              <p:cNvSpPr>
                <a:spLocks noRot="1" noChangeAspect="1" noMove="1" noResize="1" noEditPoints="1" noAdjustHandles="1" noChangeArrowheads="1" noChangeShapeType="1" noTextEdit="1"/>
              </p:cNvSpPr>
              <p:nvPr/>
            </p:nvSpPr>
            <p:spPr>
              <a:xfrm>
                <a:off x="1835696" y="2132856"/>
                <a:ext cx="2304256" cy="1008112"/>
              </a:xfrm>
              <a:prstGeom prst="roundRect">
                <a:avLst/>
              </a:prstGeom>
              <a:blipFill rotWithShape="1">
                <a:blip r:embed="rId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 name="圓角矩形 5"/>
              <p:cNvSpPr/>
              <p:nvPr/>
            </p:nvSpPr>
            <p:spPr>
              <a:xfrm>
                <a:off x="4644008" y="2105446"/>
                <a:ext cx="2088232" cy="1019547"/>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altLang="zh-TW" b="0" i="1" smtClean="0">
                              <a:latin typeface="Cambria Math" panose="02040503050406030204" pitchFamily="18" charset="0"/>
                            </a:rPr>
                          </m:ctrlPr>
                        </m:sSubSupPr>
                        <m:e>
                          <m:r>
                            <a:rPr lang="en-US" altLang="zh-TW" b="0" i="1" smtClean="0">
                              <a:latin typeface="Cambria Math"/>
                            </a:rPr>
                            <m:t>𝑇</m:t>
                          </m:r>
                        </m:e>
                        <m:sub>
                          <m:r>
                            <a:rPr lang="en-US" altLang="zh-TW" b="0" i="1" smtClean="0">
                              <a:latin typeface="Cambria Math"/>
                            </a:rPr>
                            <m:t>1</m:t>
                          </m:r>
                        </m:sub>
                        <m:sup>
                          <m:r>
                            <a:rPr lang="en-US" altLang="zh-TW" b="0" i="1" smtClean="0">
                              <a:latin typeface="Cambria Math"/>
                            </a:rPr>
                            <m:t>′</m:t>
                          </m:r>
                        </m:sup>
                      </m:sSubSup>
                      <m:r>
                        <a:rPr lang="en-US" altLang="zh-TW" b="0" i="1" smtClean="0">
                          <a:latin typeface="Cambria Math"/>
                        </a:rPr>
                        <m:t>=1024</m:t>
                      </m:r>
                    </m:oMath>
                    <m:oMath xmlns:m="http://schemas.openxmlformats.org/officeDocument/2006/math">
                      <m:sSubSup>
                        <m:sSubSupPr>
                          <m:ctrlPr>
                            <a:rPr lang="en-US" altLang="zh-TW" b="0" i="1" smtClean="0">
                              <a:latin typeface="Cambria Math" panose="02040503050406030204" pitchFamily="18" charset="0"/>
                            </a:rPr>
                          </m:ctrlPr>
                        </m:sSubSupPr>
                        <m:e>
                          <m:r>
                            <a:rPr lang="en-US" altLang="zh-TW" b="0" i="1" smtClean="0">
                              <a:latin typeface="Cambria Math"/>
                            </a:rPr>
                            <m:t>𝑇</m:t>
                          </m:r>
                        </m:e>
                        <m:sub>
                          <m:r>
                            <a:rPr lang="en-US" altLang="zh-TW" b="0" i="1" smtClean="0">
                              <a:latin typeface="Cambria Math"/>
                            </a:rPr>
                            <m:t>∞</m:t>
                          </m:r>
                        </m:sub>
                        <m:sup>
                          <m:r>
                            <a:rPr lang="en-US" altLang="zh-TW" b="0" i="1" smtClean="0">
                              <a:latin typeface="Cambria Math"/>
                            </a:rPr>
                            <m:t>′</m:t>
                          </m:r>
                        </m:sup>
                      </m:sSubSup>
                      <m:r>
                        <a:rPr lang="en-US" altLang="zh-TW" b="0" i="1" smtClean="0">
                          <a:latin typeface="Cambria Math"/>
                        </a:rPr>
                        <m:t>=8</m:t>
                      </m:r>
                    </m:oMath>
                  </m:oMathPara>
                </a14:m>
                <a:endParaRPr lang="zh-TW" altLang="en-US" dirty="0"/>
              </a:p>
            </p:txBody>
          </p:sp>
        </mc:Choice>
        <mc:Fallback xmlns="">
          <p:sp>
            <p:nvSpPr>
              <p:cNvPr id="6" name="圓角矩形 5"/>
              <p:cNvSpPr>
                <a:spLocks noRot="1" noChangeAspect="1" noMove="1" noResize="1" noEditPoints="1" noAdjustHandles="1" noChangeArrowheads="1" noChangeShapeType="1" noTextEdit="1"/>
              </p:cNvSpPr>
              <p:nvPr/>
            </p:nvSpPr>
            <p:spPr>
              <a:xfrm>
                <a:off x="4644008" y="2105446"/>
                <a:ext cx="2088232" cy="1019547"/>
              </a:xfrm>
              <a:prstGeom prst="roundRect">
                <a:avLst/>
              </a:prstGeom>
              <a:blipFill rotWithShape="1">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 name="文字方塊 6"/>
              <p:cNvSpPr txBox="1"/>
              <p:nvPr/>
            </p:nvSpPr>
            <p:spPr>
              <a:xfrm>
                <a:off x="615145" y="3928130"/>
                <a:ext cx="10081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b="0" i="1" smtClean="0">
                          <a:latin typeface="Cambria Math"/>
                        </a:rPr>
                        <m:t>𝑃</m:t>
                      </m:r>
                      <m:r>
                        <a:rPr lang="en-US" altLang="zh-TW" b="0" i="1" smtClean="0">
                          <a:latin typeface="Cambria Math"/>
                        </a:rPr>
                        <m:t>=32</m:t>
                      </m:r>
                    </m:oMath>
                  </m:oMathPara>
                </a14:m>
                <a:endParaRPr lang="zh-TW" altLang="en-US" dirty="0"/>
              </a:p>
            </p:txBody>
          </p:sp>
        </mc:Choice>
        <mc:Fallback xmlns="">
          <p:sp>
            <p:nvSpPr>
              <p:cNvPr id="7" name="文字方塊 6"/>
              <p:cNvSpPr txBox="1">
                <a:spLocks noRot="1" noChangeAspect="1" noMove="1" noResize="1" noEditPoints="1" noAdjustHandles="1" noChangeArrowheads="1" noChangeShapeType="1" noTextEdit="1"/>
              </p:cNvSpPr>
              <p:nvPr/>
            </p:nvSpPr>
            <p:spPr>
              <a:xfrm>
                <a:off x="615145" y="3928130"/>
                <a:ext cx="1008112" cy="369332"/>
              </a:xfrm>
              <a:prstGeom prst="rect">
                <a:avLst/>
              </a:prstGeom>
              <a:blipFill rotWithShape="1">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 name="文字方塊 7"/>
              <p:cNvSpPr txBox="1"/>
              <p:nvPr/>
            </p:nvSpPr>
            <p:spPr>
              <a:xfrm>
                <a:off x="2087538" y="3763405"/>
                <a:ext cx="2088232" cy="8897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a:rPr>
                            <m:t>𝑇</m:t>
                          </m:r>
                        </m:e>
                        <m:sub>
                          <m:r>
                            <a:rPr lang="en-US" altLang="zh-TW" b="0" i="1" smtClean="0">
                              <a:latin typeface="Cambria Math"/>
                            </a:rPr>
                            <m:t>32</m:t>
                          </m:r>
                        </m:sub>
                      </m:sSub>
                      <m:r>
                        <a:rPr lang="en-US" altLang="zh-TW" b="0" i="1" smtClean="0">
                          <a:latin typeface="Cambria Math"/>
                        </a:rPr>
                        <m:t>=</m:t>
                      </m:r>
                      <m:f>
                        <m:fPr>
                          <m:ctrlPr>
                            <a:rPr lang="en-US" altLang="zh-TW" b="0" i="1" smtClean="0">
                              <a:latin typeface="Cambria Math" panose="02040503050406030204" pitchFamily="18" charset="0"/>
                            </a:rPr>
                          </m:ctrlPr>
                        </m:fPr>
                        <m:num>
                          <m:r>
                            <a:rPr lang="en-US" altLang="zh-TW" b="0" i="1" smtClean="0">
                              <a:latin typeface="Cambria Math"/>
                            </a:rPr>
                            <m:t>2048</m:t>
                          </m:r>
                        </m:num>
                        <m:den>
                          <m:r>
                            <a:rPr lang="en-US" altLang="zh-TW" b="0" i="1" smtClean="0">
                              <a:latin typeface="Cambria Math"/>
                            </a:rPr>
                            <m:t>32</m:t>
                          </m:r>
                        </m:den>
                      </m:f>
                      <m:r>
                        <a:rPr lang="en-US" altLang="zh-TW" b="0" i="1" smtClean="0">
                          <a:latin typeface="Cambria Math"/>
                        </a:rPr>
                        <m:t>+1=65</m:t>
                      </m:r>
                    </m:oMath>
                  </m:oMathPara>
                </a14:m>
                <a:endParaRPr lang="zh-TW" altLang="en-US" dirty="0"/>
              </a:p>
            </p:txBody>
          </p:sp>
        </mc:Choice>
        <mc:Fallback xmlns="">
          <p:sp>
            <p:nvSpPr>
              <p:cNvPr id="8" name="文字方塊 7"/>
              <p:cNvSpPr txBox="1">
                <a:spLocks noRot="1" noChangeAspect="1" noMove="1" noResize="1" noEditPoints="1" noAdjustHandles="1" noChangeArrowheads="1" noChangeShapeType="1" noTextEdit="1"/>
              </p:cNvSpPr>
              <p:nvPr/>
            </p:nvSpPr>
            <p:spPr>
              <a:xfrm>
                <a:off x="2087538" y="3763405"/>
                <a:ext cx="2088232" cy="889731"/>
              </a:xfrm>
              <a:prstGeom prst="rect">
                <a:avLst/>
              </a:prstGeom>
              <a:blipFill rotWithShape="1">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 name="文字方塊 8"/>
              <p:cNvSpPr txBox="1"/>
              <p:nvPr/>
            </p:nvSpPr>
            <p:spPr>
              <a:xfrm>
                <a:off x="4648969" y="3749853"/>
                <a:ext cx="2088232" cy="8897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b="0" i="1" smtClean="0">
                              <a:latin typeface="Cambria Math" panose="02040503050406030204" pitchFamily="18" charset="0"/>
                            </a:rPr>
                          </m:ctrlPr>
                        </m:sSubSupPr>
                        <m:e>
                          <m:r>
                            <a:rPr lang="en-US" altLang="zh-TW" b="0" i="1" smtClean="0">
                              <a:latin typeface="Cambria Math"/>
                            </a:rPr>
                            <m:t>𝑇</m:t>
                          </m:r>
                        </m:e>
                        <m:sub>
                          <m:r>
                            <a:rPr lang="en-US" altLang="zh-TW" b="0" i="1" smtClean="0">
                              <a:latin typeface="Cambria Math"/>
                            </a:rPr>
                            <m:t>32</m:t>
                          </m:r>
                        </m:sub>
                        <m:sup>
                          <m:r>
                            <a:rPr lang="en-US" altLang="zh-TW" b="0" i="1" smtClean="0">
                              <a:latin typeface="Cambria Math"/>
                            </a:rPr>
                            <m:t>′</m:t>
                          </m:r>
                        </m:sup>
                      </m:sSubSup>
                      <m:r>
                        <a:rPr lang="en-US" altLang="zh-TW" b="0" i="1" smtClean="0">
                          <a:latin typeface="Cambria Math"/>
                        </a:rPr>
                        <m:t>=</m:t>
                      </m:r>
                      <m:f>
                        <m:fPr>
                          <m:ctrlPr>
                            <a:rPr lang="en-US" altLang="zh-TW" b="0" i="1" smtClean="0">
                              <a:latin typeface="Cambria Math" panose="02040503050406030204" pitchFamily="18" charset="0"/>
                            </a:rPr>
                          </m:ctrlPr>
                        </m:fPr>
                        <m:num>
                          <m:r>
                            <a:rPr lang="en-US" altLang="zh-TW" b="0" i="1" smtClean="0">
                              <a:latin typeface="Cambria Math"/>
                            </a:rPr>
                            <m:t>1024</m:t>
                          </m:r>
                        </m:num>
                        <m:den>
                          <m:r>
                            <a:rPr lang="en-US" altLang="zh-TW" b="0" i="1" smtClean="0">
                              <a:latin typeface="Cambria Math"/>
                            </a:rPr>
                            <m:t>32</m:t>
                          </m:r>
                        </m:den>
                      </m:f>
                      <m:r>
                        <a:rPr lang="en-US" altLang="zh-TW" b="0" i="1" smtClean="0">
                          <a:latin typeface="Cambria Math"/>
                        </a:rPr>
                        <m:t>+8=40</m:t>
                      </m:r>
                    </m:oMath>
                  </m:oMathPara>
                </a14:m>
                <a:endParaRPr lang="zh-TW" altLang="en-US" dirty="0"/>
              </a:p>
            </p:txBody>
          </p:sp>
        </mc:Choice>
        <mc:Fallback xmlns="">
          <p:sp>
            <p:nvSpPr>
              <p:cNvPr id="9" name="文字方塊 8"/>
              <p:cNvSpPr txBox="1">
                <a:spLocks noRot="1" noChangeAspect="1" noMove="1" noResize="1" noEditPoints="1" noAdjustHandles="1" noChangeArrowheads="1" noChangeShapeType="1" noTextEdit="1"/>
              </p:cNvSpPr>
              <p:nvPr/>
            </p:nvSpPr>
            <p:spPr>
              <a:xfrm>
                <a:off x="4648969" y="3749853"/>
                <a:ext cx="2088232" cy="889731"/>
              </a:xfrm>
              <a:prstGeom prst="rect">
                <a:avLst/>
              </a:prstGeom>
              <a:blipFill rotWithShape="1">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 name="文字方塊 9"/>
              <p:cNvSpPr txBox="1"/>
              <p:nvPr/>
            </p:nvSpPr>
            <p:spPr>
              <a:xfrm>
                <a:off x="548830" y="5445224"/>
                <a:ext cx="114074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b="0" i="1" smtClean="0">
                          <a:latin typeface="Cambria Math"/>
                        </a:rPr>
                        <m:t>𝑃</m:t>
                      </m:r>
                      <m:r>
                        <a:rPr lang="en-US" altLang="zh-TW" b="0" i="1" smtClean="0">
                          <a:latin typeface="Cambria Math"/>
                        </a:rPr>
                        <m:t>=512</m:t>
                      </m:r>
                    </m:oMath>
                  </m:oMathPara>
                </a14:m>
                <a:endParaRPr lang="zh-TW" altLang="en-US" dirty="0"/>
              </a:p>
            </p:txBody>
          </p:sp>
        </mc:Choice>
        <mc:Fallback xmlns="">
          <p:sp>
            <p:nvSpPr>
              <p:cNvPr id="10" name="文字方塊 9"/>
              <p:cNvSpPr txBox="1">
                <a:spLocks noRot="1" noChangeAspect="1" noMove="1" noResize="1" noEditPoints="1" noAdjustHandles="1" noChangeArrowheads="1" noChangeShapeType="1" noTextEdit="1"/>
              </p:cNvSpPr>
              <p:nvPr/>
            </p:nvSpPr>
            <p:spPr>
              <a:xfrm>
                <a:off x="548830" y="5445224"/>
                <a:ext cx="1140743" cy="369332"/>
              </a:xfrm>
              <a:prstGeom prst="rect">
                <a:avLst/>
              </a:prstGeom>
              <a:blipFill rotWithShape="1">
                <a:blip r:embed="rId7"/>
                <a:stretch>
                  <a:fillRect/>
                </a:stretch>
              </a:blipFill>
            </p:spPr>
            <p:txBody>
              <a:bodyPr/>
              <a:lstStyle/>
              <a:p>
                <a:r>
                  <a:rPr lang="zh-TW" altLang="en-US">
                    <a:noFill/>
                  </a:rPr>
                  <a:t> </a:t>
                </a:r>
              </a:p>
            </p:txBody>
          </p:sp>
        </mc:Fallback>
      </mc:AlternateContent>
      <p:cxnSp>
        <p:nvCxnSpPr>
          <p:cNvPr id="12" name="直線接點 11"/>
          <p:cNvCxnSpPr/>
          <p:nvPr/>
        </p:nvCxnSpPr>
        <p:spPr>
          <a:xfrm>
            <a:off x="681461" y="5013176"/>
            <a:ext cx="6914875"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14" name="直線接點 13"/>
          <p:cNvCxnSpPr/>
          <p:nvPr/>
        </p:nvCxnSpPr>
        <p:spPr>
          <a:xfrm flipV="1">
            <a:off x="4427984" y="3682148"/>
            <a:ext cx="0" cy="2411148"/>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文字方塊 16"/>
              <p:cNvSpPr txBox="1"/>
              <p:nvPr/>
            </p:nvSpPr>
            <p:spPr>
              <a:xfrm>
                <a:off x="2087538" y="5301208"/>
                <a:ext cx="2088232" cy="8897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a:rPr>
                            <m:t>𝑇</m:t>
                          </m:r>
                        </m:e>
                        <m:sub>
                          <m:r>
                            <a:rPr lang="en-US" altLang="zh-TW" b="0" i="1" smtClean="0">
                              <a:latin typeface="Cambria Math"/>
                            </a:rPr>
                            <m:t>512</m:t>
                          </m:r>
                        </m:sub>
                      </m:sSub>
                      <m:r>
                        <a:rPr lang="en-US" altLang="zh-TW" b="0" i="1" smtClean="0">
                          <a:latin typeface="Cambria Math"/>
                        </a:rPr>
                        <m:t>=</m:t>
                      </m:r>
                      <m:f>
                        <m:fPr>
                          <m:ctrlPr>
                            <a:rPr lang="en-US" altLang="zh-TW" b="0" i="1" smtClean="0">
                              <a:latin typeface="Cambria Math" panose="02040503050406030204" pitchFamily="18" charset="0"/>
                            </a:rPr>
                          </m:ctrlPr>
                        </m:fPr>
                        <m:num>
                          <m:r>
                            <a:rPr lang="en-US" altLang="zh-TW" b="0" i="1" smtClean="0">
                              <a:latin typeface="Cambria Math"/>
                            </a:rPr>
                            <m:t>2048</m:t>
                          </m:r>
                        </m:num>
                        <m:den>
                          <m:r>
                            <a:rPr lang="en-US" altLang="zh-TW" b="0" i="1" smtClean="0">
                              <a:latin typeface="Cambria Math"/>
                            </a:rPr>
                            <m:t>512</m:t>
                          </m:r>
                        </m:den>
                      </m:f>
                      <m:r>
                        <a:rPr lang="en-US" altLang="zh-TW" b="0" i="1" smtClean="0">
                          <a:latin typeface="Cambria Math"/>
                        </a:rPr>
                        <m:t>+1=5</m:t>
                      </m:r>
                    </m:oMath>
                  </m:oMathPara>
                </a14:m>
                <a:endParaRPr lang="zh-TW" altLang="en-US" dirty="0"/>
              </a:p>
            </p:txBody>
          </p:sp>
        </mc:Choice>
        <mc:Fallback xmlns="">
          <p:sp>
            <p:nvSpPr>
              <p:cNvPr id="17" name="文字方塊 16"/>
              <p:cNvSpPr txBox="1">
                <a:spLocks noRot="1" noChangeAspect="1" noMove="1" noResize="1" noEditPoints="1" noAdjustHandles="1" noChangeArrowheads="1" noChangeShapeType="1" noTextEdit="1"/>
              </p:cNvSpPr>
              <p:nvPr/>
            </p:nvSpPr>
            <p:spPr>
              <a:xfrm>
                <a:off x="2087538" y="5301208"/>
                <a:ext cx="2088232" cy="889731"/>
              </a:xfrm>
              <a:prstGeom prst="rect">
                <a:avLst/>
              </a:prstGeom>
              <a:blipFill rotWithShape="1">
                <a:blip r:embed="rId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8" name="文字方塊 17"/>
              <p:cNvSpPr txBox="1"/>
              <p:nvPr/>
            </p:nvSpPr>
            <p:spPr>
              <a:xfrm>
                <a:off x="4788024" y="5301208"/>
                <a:ext cx="2088232" cy="8897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b="0" i="1" smtClean="0">
                              <a:latin typeface="Cambria Math" panose="02040503050406030204" pitchFamily="18" charset="0"/>
                            </a:rPr>
                          </m:ctrlPr>
                        </m:sSubSupPr>
                        <m:e>
                          <m:r>
                            <a:rPr lang="en-US" altLang="zh-TW" b="0" i="1" smtClean="0">
                              <a:latin typeface="Cambria Math"/>
                            </a:rPr>
                            <m:t>𝑇</m:t>
                          </m:r>
                        </m:e>
                        <m:sub>
                          <m:r>
                            <a:rPr lang="en-US" altLang="zh-TW" b="0" i="1" smtClean="0">
                              <a:latin typeface="Cambria Math"/>
                            </a:rPr>
                            <m:t>512</m:t>
                          </m:r>
                        </m:sub>
                        <m:sup>
                          <m:r>
                            <a:rPr lang="en-US" altLang="zh-TW" b="0" i="1" smtClean="0">
                              <a:latin typeface="Cambria Math"/>
                            </a:rPr>
                            <m:t>′</m:t>
                          </m:r>
                        </m:sup>
                      </m:sSubSup>
                      <m:r>
                        <a:rPr lang="en-US" altLang="zh-TW" b="0" i="1" smtClean="0">
                          <a:latin typeface="Cambria Math"/>
                        </a:rPr>
                        <m:t>=</m:t>
                      </m:r>
                      <m:f>
                        <m:fPr>
                          <m:ctrlPr>
                            <a:rPr lang="en-US" altLang="zh-TW" b="0" i="1" smtClean="0">
                              <a:latin typeface="Cambria Math" panose="02040503050406030204" pitchFamily="18" charset="0"/>
                            </a:rPr>
                          </m:ctrlPr>
                        </m:fPr>
                        <m:num>
                          <m:r>
                            <a:rPr lang="en-US" altLang="zh-TW" b="0" i="1" smtClean="0">
                              <a:latin typeface="Cambria Math"/>
                            </a:rPr>
                            <m:t>1024</m:t>
                          </m:r>
                        </m:num>
                        <m:den>
                          <m:r>
                            <a:rPr lang="en-US" altLang="zh-TW" b="0" i="1" smtClean="0">
                              <a:latin typeface="Cambria Math"/>
                            </a:rPr>
                            <m:t>512</m:t>
                          </m:r>
                        </m:den>
                      </m:f>
                      <m:r>
                        <a:rPr lang="en-US" altLang="zh-TW" b="0" i="1" smtClean="0">
                          <a:latin typeface="Cambria Math"/>
                        </a:rPr>
                        <m:t>+8=10</m:t>
                      </m:r>
                    </m:oMath>
                  </m:oMathPara>
                </a14:m>
                <a:endParaRPr lang="zh-TW" altLang="en-US" dirty="0"/>
              </a:p>
            </p:txBody>
          </p:sp>
        </mc:Choice>
        <mc:Fallback xmlns="">
          <p:sp>
            <p:nvSpPr>
              <p:cNvPr id="18" name="文字方塊 17"/>
              <p:cNvSpPr txBox="1">
                <a:spLocks noRot="1" noChangeAspect="1" noMove="1" noResize="1" noEditPoints="1" noAdjustHandles="1" noChangeArrowheads="1" noChangeShapeType="1" noTextEdit="1"/>
              </p:cNvSpPr>
              <p:nvPr/>
            </p:nvSpPr>
            <p:spPr>
              <a:xfrm>
                <a:off x="4788024" y="5301208"/>
                <a:ext cx="2088232" cy="889731"/>
              </a:xfrm>
              <a:prstGeom prst="rect">
                <a:avLst/>
              </a:prstGeom>
              <a:blipFill rotWithShape="1">
                <a:blip r:embed="rId9"/>
                <a:stretch>
                  <a:fillRect/>
                </a:stretch>
              </a:blipFill>
            </p:spPr>
            <p:txBody>
              <a:bodyPr/>
              <a:lstStyle/>
              <a:p>
                <a:r>
                  <a:rPr lang="zh-TW" altLang="en-US">
                    <a:noFill/>
                  </a:rPr>
                  <a:t> </a:t>
                </a:r>
              </a:p>
            </p:txBody>
          </p:sp>
        </mc:Fallback>
      </mc:AlternateContent>
      <p:sp>
        <p:nvSpPr>
          <p:cNvPr id="19" name="圓角矩形 18"/>
          <p:cNvSpPr/>
          <p:nvPr/>
        </p:nvSpPr>
        <p:spPr>
          <a:xfrm>
            <a:off x="1943522" y="5157192"/>
            <a:ext cx="2376264" cy="1080120"/>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圓角矩形 19"/>
          <p:cNvSpPr/>
          <p:nvPr/>
        </p:nvSpPr>
        <p:spPr>
          <a:xfrm>
            <a:off x="4533615" y="3478909"/>
            <a:ext cx="2376264" cy="1458722"/>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文字方塊 20"/>
          <p:cNvSpPr txBox="1"/>
          <p:nvPr/>
        </p:nvSpPr>
        <p:spPr>
          <a:xfrm>
            <a:off x="2087538" y="1736114"/>
            <a:ext cx="1908398" cy="369332"/>
          </a:xfrm>
          <a:prstGeom prst="rect">
            <a:avLst/>
          </a:prstGeom>
          <a:noFill/>
        </p:spPr>
        <p:txBody>
          <a:bodyPr wrap="square" rtlCol="0">
            <a:spAutoFit/>
          </a:bodyPr>
          <a:lstStyle/>
          <a:p>
            <a:r>
              <a:rPr lang="en-US" altLang="zh-TW" dirty="0" smtClean="0"/>
              <a:t>Original version</a:t>
            </a:r>
            <a:endParaRPr lang="zh-TW" altLang="en-US" dirty="0"/>
          </a:p>
        </p:txBody>
      </p:sp>
      <p:sp>
        <p:nvSpPr>
          <p:cNvPr id="22" name="文字方塊 21"/>
          <p:cNvSpPr txBox="1"/>
          <p:nvPr/>
        </p:nvSpPr>
        <p:spPr>
          <a:xfrm>
            <a:off x="4644008" y="1703848"/>
            <a:ext cx="2232248" cy="369332"/>
          </a:xfrm>
          <a:prstGeom prst="rect">
            <a:avLst/>
          </a:prstGeom>
          <a:noFill/>
        </p:spPr>
        <p:txBody>
          <a:bodyPr wrap="square" rtlCol="0">
            <a:spAutoFit/>
          </a:bodyPr>
          <a:lstStyle/>
          <a:p>
            <a:r>
              <a:rPr lang="en-US" altLang="zh-TW" dirty="0" smtClean="0"/>
              <a:t>“Optimized version”</a:t>
            </a:r>
            <a:endParaRPr lang="zh-TW" altLang="en-US" dirty="0"/>
          </a:p>
        </p:txBody>
      </p:sp>
    </p:spTree>
    <p:extLst>
      <p:ext uri="{BB962C8B-B14F-4D97-AF65-F5344CB8AC3E}">
        <p14:creationId xmlns:p14="http://schemas.microsoft.com/office/powerpoint/2010/main" val="1157033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500"/>
                                        <p:tgtEl>
                                          <p:spTgt spid="1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fade">
                                      <p:cBhvr>
                                        <p:cTn id="4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7" grpId="0"/>
      <p:bldP spid="18" grpId="0"/>
      <p:bldP spid="19" grpId="0" animBg="1"/>
      <p:bldP spid="2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55576" y="764704"/>
            <a:ext cx="7024744" cy="1143000"/>
          </a:xfrm>
        </p:spPr>
        <p:txBody>
          <a:bodyPr>
            <a:normAutofit fontScale="90000"/>
          </a:bodyPr>
          <a:lstStyle/>
          <a:p>
            <a:r>
              <a:rPr lang="en-US" altLang="zh-TW" dirty="0" smtClean="0"/>
              <a:t>Multithreaded matrix multiplication</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827584" y="1988840"/>
                <a:ext cx="7416940" cy="4057676"/>
              </a:xfrm>
            </p:spPr>
            <p:txBody>
              <a:bodyPr>
                <a:normAutofit/>
              </a:bodyPr>
              <a:lstStyle/>
              <a:p>
                <a:pPr marL="68580" indent="0">
                  <a:buNone/>
                </a:pPr>
                <a:r>
                  <a:rPr lang="en-US" altLang="zh-TW" dirty="0" smtClean="0">
                    <a:latin typeface="Courier New" pitchFamily="49" charset="0"/>
                    <a:cs typeface="Courier New" pitchFamily="49" charset="0"/>
                  </a:rPr>
                  <a:t>P-SQUARE-MATRIX-MULTIPLY(A,B)</a:t>
                </a:r>
              </a:p>
              <a:p>
                <a:pPr marL="68580" indent="0">
                  <a:buNone/>
                </a:pPr>
                <a:r>
                  <a:rPr lang="en-US" altLang="zh-TW" dirty="0" smtClean="0">
                    <a:latin typeface="Courier New" pitchFamily="49" charset="0"/>
                    <a:cs typeface="Courier New" pitchFamily="49" charset="0"/>
                  </a:rPr>
                  <a:t>n=</a:t>
                </a:r>
                <a:r>
                  <a:rPr lang="en-US" altLang="zh-TW" dirty="0" err="1" smtClean="0">
                    <a:latin typeface="Courier New" pitchFamily="49" charset="0"/>
                    <a:cs typeface="Courier New" pitchFamily="49" charset="0"/>
                  </a:rPr>
                  <a:t>A.rows</a:t>
                </a:r>
                <a:endParaRPr lang="en-US" altLang="zh-TW" dirty="0" smtClean="0">
                  <a:latin typeface="Courier New" pitchFamily="49" charset="0"/>
                  <a:cs typeface="Courier New" pitchFamily="49" charset="0"/>
                </a:endParaRPr>
              </a:p>
              <a:p>
                <a:pPr marL="68580" indent="0">
                  <a:buNone/>
                </a:pPr>
                <a:r>
                  <a:rPr lang="en-US" altLang="zh-TW" dirty="0" smtClean="0">
                    <a:latin typeface="Courier New" pitchFamily="49" charset="0"/>
                    <a:cs typeface="Courier New" pitchFamily="49" charset="0"/>
                  </a:rPr>
                  <a:t>let C be a new n x n matrix</a:t>
                </a:r>
              </a:p>
              <a:p>
                <a:pPr marL="68580" indent="0">
                  <a:buNone/>
                </a:pPr>
                <a:r>
                  <a:rPr lang="en-US" altLang="zh-TW" b="1" dirty="0" smtClean="0">
                    <a:latin typeface="Courier New" pitchFamily="49" charset="0"/>
                    <a:cs typeface="Courier New" pitchFamily="49" charset="0"/>
                  </a:rPr>
                  <a:t>parallel</a:t>
                </a:r>
                <a:r>
                  <a:rPr lang="en-US" altLang="zh-TW" dirty="0" smtClean="0">
                    <a:latin typeface="Courier New" pitchFamily="49" charset="0"/>
                    <a:cs typeface="Courier New" pitchFamily="49" charset="0"/>
                  </a:rPr>
                  <a:t> for i=1 to n</a:t>
                </a:r>
              </a:p>
              <a:p>
                <a:pPr marL="68580" indent="0">
                  <a:buNone/>
                </a:pPr>
                <a:r>
                  <a:rPr lang="en-US" altLang="zh-TW" dirty="0">
                    <a:latin typeface="Courier New" pitchFamily="49" charset="0"/>
                    <a:cs typeface="Courier New" pitchFamily="49" charset="0"/>
                  </a:rPr>
                  <a:t>	</a:t>
                </a:r>
                <a:r>
                  <a:rPr lang="en-US" altLang="zh-TW" b="1" dirty="0" smtClean="0">
                    <a:latin typeface="Courier New" pitchFamily="49" charset="0"/>
                    <a:cs typeface="Courier New" pitchFamily="49" charset="0"/>
                  </a:rPr>
                  <a:t>parallel</a:t>
                </a:r>
                <a:r>
                  <a:rPr lang="en-US" altLang="zh-TW" dirty="0" smtClean="0">
                    <a:latin typeface="Courier New" pitchFamily="49" charset="0"/>
                    <a:cs typeface="Courier New" pitchFamily="49" charset="0"/>
                  </a:rPr>
                  <a:t> for j=1 to n</a:t>
                </a:r>
              </a:p>
              <a:p>
                <a:pPr marL="68580" indent="0">
                  <a:buNone/>
                </a:pPr>
                <a:r>
                  <a:rPr lang="en-US" altLang="zh-TW" dirty="0">
                    <a:latin typeface="Courier New" pitchFamily="49" charset="0"/>
                    <a:cs typeface="Courier New" pitchFamily="49" charset="0"/>
                  </a:rPr>
                  <a:t>	</a:t>
                </a:r>
                <a:r>
                  <a:rPr lang="en-US" altLang="zh-TW" dirty="0" smtClean="0">
                    <a:latin typeface="Courier New" pitchFamily="49" charset="0"/>
                    <a:cs typeface="Courier New" pitchFamily="49" charset="0"/>
                  </a:rPr>
                  <a:t>	</a:t>
                </a:r>
                <a14:m>
                  <m:oMath xmlns:m="http://schemas.openxmlformats.org/officeDocument/2006/math">
                    <m:sSub>
                      <m:sSubPr>
                        <m:ctrlPr>
                          <a:rPr lang="en-US" altLang="zh-TW" b="0" i="1" smtClean="0">
                            <a:latin typeface="Cambria Math" panose="02040503050406030204" pitchFamily="18" charset="0"/>
                            <a:cs typeface="Courier New" pitchFamily="49" charset="0"/>
                          </a:rPr>
                        </m:ctrlPr>
                      </m:sSubPr>
                      <m:e>
                        <m:r>
                          <a:rPr lang="en-US" altLang="zh-TW" b="0" i="1" smtClean="0">
                            <a:latin typeface="Cambria Math"/>
                            <a:cs typeface="Courier New" pitchFamily="49" charset="0"/>
                          </a:rPr>
                          <m:t>𝑐</m:t>
                        </m:r>
                      </m:e>
                      <m:sub>
                        <m:r>
                          <a:rPr lang="en-US" altLang="zh-TW" b="0" i="1" smtClean="0">
                            <a:latin typeface="Cambria Math"/>
                            <a:cs typeface="Courier New" pitchFamily="49" charset="0"/>
                          </a:rPr>
                          <m:t>𝑖𝑗</m:t>
                        </m:r>
                      </m:sub>
                    </m:sSub>
                    <m:r>
                      <a:rPr lang="en-US" altLang="zh-TW" b="0" i="1" smtClean="0">
                        <a:latin typeface="Cambria Math"/>
                        <a:cs typeface="Courier New" pitchFamily="49" charset="0"/>
                      </a:rPr>
                      <m:t>=0</m:t>
                    </m:r>
                  </m:oMath>
                </a14:m>
                <a:endParaRPr lang="en-US" altLang="zh-TW" dirty="0" smtClean="0">
                  <a:latin typeface="Courier New" pitchFamily="49" charset="0"/>
                  <a:cs typeface="Courier New" pitchFamily="49" charset="0"/>
                </a:endParaRPr>
              </a:p>
              <a:p>
                <a:pPr marL="68580" indent="0">
                  <a:buNone/>
                </a:pPr>
                <a:r>
                  <a:rPr lang="en-US" altLang="zh-TW" dirty="0">
                    <a:latin typeface="Courier New" pitchFamily="49" charset="0"/>
                    <a:cs typeface="Courier New" pitchFamily="49" charset="0"/>
                  </a:rPr>
                  <a:t>	</a:t>
                </a:r>
                <a:r>
                  <a:rPr lang="en-US" altLang="zh-TW" dirty="0" smtClean="0">
                    <a:latin typeface="Courier New" pitchFamily="49" charset="0"/>
                    <a:cs typeface="Courier New" pitchFamily="49" charset="0"/>
                  </a:rPr>
                  <a:t>	for k=1 to n</a:t>
                </a:r>
              </a:p>
              <a:p>
                <a:pPr marL="68580" indent="0">
                  <a:buNone/>
                </a:pPr>
                <a:r>
                  <a:rPr lang="en-US" altLang="zh-TW" dirty="0">
                    <a:latin typeface="Courier New" pitchFamily="49" charset="0"/>
                    <a:cs typeface="Courier New" pitchFamily="49" charset="0"/>
                  </a:rPr>
                  <a:t>	</a:t>
                </a:r>
                <a:r>
                  <a:rPr lang="en-US" altLang="zh-TW" dirty="0" smtClean="0">
                    <a:latin typeface="Courier New" pitchFamily="49" charset="0"/>
                    <a:cs typeface="Courier New" pitchFamily="49" charset="0"/>
                  </a:rPr>
                  <a:t>		</a:t>
                </a:r>
                <a14:m>
                  <m:oMath xmlns:m="http://schemas.openxmlformats.org/officeDocument/2006/math">
                    <m:sSub>
                      <m:sSubPr>
                        <m:ctrlPr>
                          <a:rPr lang="en-US" altLang="zh-TW" b="0" i="1" smtClean="0">
                            <a:latin typeface="Cambria Math" panose="02040503050406030204" pitchFamily="18" charset="0"/>
                            <a:cs typeface="Courier New" pitchFamily="49" charset="0"/>
                          </a:rPr>
                        </m:ctrlPr>
                      </m:sSubPr>
                      <m:e>
                        <m:r>
                          <a:rPr lang="en-US" altLang="zh-TW" b="0" i="1" smtClean="0">
                            <a:latin typeface="Cambria Math"/>
                            <a:cs typeface="Courier New" pitchFamily="49" charset="0"/>
                          </a:rPr>
                          <m:t>𝑐</m:t>
                        </m:r>
                      </m:e>
                      <m:sub>
                        <m:r>
                          <a:rPr lang="en-US" altLang="zh-TW" b="0" i="1" smtClean="0">
                            <a:latin typeface="Cambria Math"/>
                            <a:cs typeface="Courier New" pitchFamily="49" charset="0"/>
                          </a:rPr>
                          <m:t>𝑖𝑗</m:t>
                        </m:r>
                      </m:sub>
                    </m:sSub>
                    <m:r>
                      <a:rPr lang="en-US" altLang="zh-TW" b="0" i="1" smtClean="0">
                        <a:latin typeface="Cambria Math"/>
                        <a:cs typeface="Courier New" pitchFamily="49" charset="0"/>
                      </a:rPr>
                      <m:t>=</m:t>
                    </m:r>
                    <m:sSub>
                      <m:sSubPr>
                        <m:ctrlPr>
                          <a:rPr lang="en-US" altLang="zh-TW" b="0" i="1" smtClean="0">
                            <a:latin typeface="Cambria Math" panose="02040503050406030204" pitchFamily="18" charset="0"/>
                            <a:cs typeface="Courier New" pitchFamily="49" charset="0"/>
                          </a:rPr>
                        </m:ctrlPr>
                      </m:sSubPr>
                      <m:e>
                        <m:r>
                          <a:rPr lang="en-US" altLang="zh-TW" b="0" i="1" smtClean="0">
                            <a:latin typeface="Cambria Math"/>
                            <a:cs typeface="Courier New" pitchFamily="49" charset="0"/>
                          </a:rPr>
                          <m:t>𝑐</m:t>
                        </m:r>
                      </m:e>
                      <m:sub>
                        <m:r>
                          <a:rPr lang="en-US" altLang="zh-TW" b="0" i="1" smtClean="0">
                            <a:latin typeface="Cambria Math"/>
                            <a:cs typeface="Courier New" pitchFamily="49" charset="0"/>
                          </a:rPr>
                          <m:t>𝑖𝑗</m:t>
                        </m:r>
                      </m:sub>
                    </m:sSub>
                    <m:r>
                      <a:rPr lang="en-US" altLang="zh-TW" b="0" i="1" smtClean="0">
                        <a:latin typeface="Cambria Math"/>
                        <a:cs typeface="Courier New" pitchFamily="49" charset="0"/>
                      </a:rPr>
                      <m:t>+</m:t>
                    </m:r>
                    <m:sSub>
                      <m:sSubPr>
                        <m:ctrlPr>
                          <a:rPr lang="en-US" altLang="zh-TW" b="0" i="1" smtClean="0">
                            <a:latin typeface="Cambria Math" panose="02040503050406030204" pitchFamily="18" charset="0"/>
                            <a:cs typeface="Courier New" pitchFamily="49" charset="0"/>
                          </a:rPr>
                        </m:ctrlPr>
                      </m:sSubPr>
                      <m:e>
                        <m:r>
                          <a:rPr lang="en-US" altLang="zh-TW" b="0" i="1" smtClean="0">
                            <a:latin typeface="Cambria Math"/>
                            <a:cs typeface="Courier New" pitchFamily="49" charset="0"/>
                          </a:rPr>
                          <m:t>𝑎</m:t>
                        </m:r>
                      </m:e>
                      <m:sub>
                        <m:r>
                          <a:rPr lang="en-US" altLang="zh-TW" b="0" i="1" smtClean="0">
                            <a:latin typeface="Cambria Math"/>
                            <a:cs typeface="Courier New" pitchFamily="49" charset="0"/>
                          </a:rPr>
                          <m:t>𝑖𝑘</m:t>
                        </m:r>
                      </m:sub>
                    </m:sSub>
                    <m:r>
                      <a:rPr lang="en-US" altLang="zh-TW" b="0" i="1" smtClean="0">
                        <a:latin typeface="Cambria Math"/>
                        <a:ea typeface="Cambria Math"/>
                        <a:cs typeface="Courier New" pitchFamily="49" charset="0"/>
                      </a:rPr>
                      <m:t>∙</m:t>
                    </m:r>
                    <m:sSub>
                      <m:sSubPr>
                        <m:ctrlPr>
                          <a:rPr lang="en-US" altLang="zh-TW" b="0" i="1" smtClean="0">
                            <a:latin typeface="Cambria Math" panose="02040503050406030204" pitchFamily="18" charset="0"/>
                            <a:ea typeface="Cambria Math"/>
                            <a:cs typeface="Courier New" pitchFamily="49" charset="0"/>
                          </a:rPr>
                        </m:ctrlPr>
                      </m:sSubPr>
                      <m:e>
                        <m:r>
                          <a:rPr lang="en-US" altLang="zh-TW" b="0" i="1" smtClean="0">
                            <a:latin typeface="Cambria Math"/>
                            <a:ea typeface="Cambria Math"/>
                            <a:cs typeface="Courier New" pitchFamily="49" charset="0"/>
                          </a:rPr>
                          <m:t>𝑏</m:t>
                        </m:r>
                      </m:e>
                      <m:sub>
                        <m:r>
                          <a:rPr lang="en-US" altLang="zh-TW" b="0" i="1" smtClean="0">
                            <a:latin typeface="Cambria Math"/>
                            <a:ea typeface="Cambria Math"/>
                            <a:cs typeface="Courier New" pitchFamily="49" charset="0"/>
                          </a:rPr>
                          <m:t>𝑘𝑗</m:t>
                        </m:r>
                      </m:sub>
                    </m:sSub>
                  </m:oMath>
                </a14:m>
                <a:endParaRPr lang="en-US" altLang="zh-TW" dirty="0" smtClean="0">
                  <a:latin typeface="Courier New" pitchFamily="49" charset="0"/>
                  <a:cs typeface="Courier New" pitchFamily="49" charset="0"/>
                </a:endParaRPr>
              </a:p>
              <a:p>
                <a:pPr marL="68580" indent="0">
                  <a:buNone/>
                </a:pPr>
                <a:r>
                  <a:rPr lang="en-US" altLang="zh-TW" dirty="0" smtClean="0">
                    <a:latin typeface="Courier New" pitchFamily="49" charset="0"/>
                    <a:cs typeface="Courier New" pitchFamily="49" charset="0"/>
                  </a:rPr>
                  <a:t>return C</a:t>
                </a:r>
                <a:endParaRPr lang="zh-TW" altLang="en-US" dirty="0">
                  <a:latin typeface="Courier New" pitchFamily="49" charset="0"/>
                  <a:cs typeface="Courier New" pitchFamily="49" charset="0"/>
                </a:endParaRPr>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827584" y="1988840"/>
                <a:ext cx="7416940" cy="4057676"/>
              </a:xfrm>
              <a:blipFill rotWithShape="1">
                <a:blip r:embed="rId2"/>
                <a:stretch>
                  <a:fillRect l="-411" t="-1201" b="-3003"/>
                </a:stretch>
              </a:blipFill>
            </p:spPr>
            <p:txBody>
              <a:bodyPr/>
              <a:lstStyle/>
              <a:p>
                <a:r>
                  <a:rPr lang="zh-TW" altLang="en-US">
                    <a:noFill/>
                  </a:rPr>
                  <a:t> </a:t>
                </a:r>
              </a:p>
            </p:txBody>
          </p:sp>
        </mc:Fallback>
      </mc:AlternateContent>
      <p:sp>
        <p:nvSpPr>
          <p:cNvPr id="4" name="投影片編號版面配置區 3"/>
          <p:cNvSpPr>
            <a:spLocks noGrp="1"/>
          </p:cNvSpPr>
          <p:nvPr>
            <p:ph type="sldNum" sz="quarter" idx="12"/>
          </p:nvPr>
        </p:nvSpPr>
        <p:spPr/>
        <p:txBody>
          <a:bodyPr/>
          <a:lstStyle/>
          <a:p>
            <a:fld id="{ADA36ABD-7B9C-41F6-A76D-F4D3DC3F1427}" type="slidenum">
              <a:rPr lang="zh-TW" altLang="en-US" smtClean="0"/>
              <a:t>24</a:t>
            </a:fld>
            <a:endParaRPr lang="zh-TW" altLang="en-US"/>
          </a:p>
        </p:txBody>
      </p:sp>
      <mc:AlternateContent xmlns:mc="http://schemas.openxmlformats.org/markup-compatibility/2006" xmlns:a14="http://schemas.microsoft.com/office/drawing/2010/main">
        <mc:Choice Requires="a14">
          <p:sp>
            <p:nvSpPr>
              <p:cNvPr id="5" name="文字方塊 4"/>
              <p:cNvSpPr txBox="1"/>
              <p:nvPr/>
            </p:nvSpPr>
            <p:spPr>
              <a:xfrm>
                <a:off x="6447978" y="2035721"/>
                <a:ext cx="1663597"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a:rPr>
                            <m:t>𝑇</m:t>
                          </m:r>
                        </m:e>
                        <m:sub>
                          <m:r>
                            <a:rPr lang="en-US" altLang="zh-TW" b="0" i="1" smtClean="0">
                              <a:latin typeface="Cambria Math"/>
                            </a:rPr>
                            <m:t>1</m:t>
                          </m:r>
                        </m:sub>
                      </m:sSub>
                      <m:r>
                        <a:rPr lang="en-US" altLang="zh-TW" b="0" i="1" smtClean="0">
                          <a:latin typeface="Cambria Math"/>
                        </a:rPr>
                        <m:t>(</m:t>
                      </m:r>
                      <m:r>
                        <a:rPr lang="en-US" altLang="zh-TW" b="0" i="1" smtClean="0">
                          <a:latin typeface="Cambria Math"/>
                        </a:rPr>
                        <m:t>𝑛</m:t>
                      </m:r>
                      <m:r>
                        <a:rPr lang="en-US" altLang="zh-TW" b="0" i="1" smtClean="0">
                          <a:latin typeface="Cambria Math"/>
                        </a:rPr>
                        <m:t>)=</m:t>
                      </m:r>
                      <m:r>
                        <m:rPr>
                          <m:sty m:val="p"/>
                        </m:rPr>
                        <a:rPr lang="en-US" altLang="zh-TW" b="0" i="0" smtClean="0">
                          <a:latin typeface="Cambria Math"/>
                        </a:rPr>
                        <m:t>Θ</m:t>
                      </m:r>
                      <m:d>
                        <m:dPr>
                          <m:ctrlPr>
                            <a:rPr lang="en-US" altLang="zh-TW" b="0" i="1" smtClean="0">
                              <a:latin typeface="Cambria Math" panose="02040503050406030204" pitchFamily="18" charset="0"/>
                            </a:rPr>
                          </m:ctrlPr>
                        </m:dPr>
                        <m:e>
                          <m:sSup>
                            <m:sSupPr>
                              <m:ctrlPr>
                                <a:rPr lang="en-US" altLang="zh-TW" b="0" i="1" smtClean="0">
                                  <a:latin typeface="Cambria Math" panose="02040503050406030204" pitchFamily="18" charset="0"/>
                                </a:rPr>
                              </m:ctrlPr>
                            </m:sSupPr>
                            <m:e>
                              <m:r>
                                <a:rPr lang="en-US" altLang="zh-TW" b="0" i="1" smtClean="0">
                                  <a:latin typeface="Cambria Math"/>
                                </a:rPr>
                                <m:t>𝑛</m:t>
                              </m:r>
                            </m:e>
                            <m:sup>
                              <m:r>
                                <a:rPr lang="en-US" altLang="zh-TW" b="0" i="1" smtClean="0">
                                  <a:latin typeface="Cambria Math"/>
                                </a:rPr>
                                <m:t>3</m:t>
                              </m:r>
                            </m:sup>
                          </m:sSup>
                        </m:e>
                      </m:d>
                    </m:oMath>
                  </m:oMathPara>
                </a14:m>
                <a:endParaRPr lang="zh-TW" altLang="en-US" dirty="0"/>
              </a:p>
            </p:txBody>
          </p:sp>
        </mc:Choice>
        <mc:Fallback xmlns="">
          <p:sp>
            <p:nvSpPr>
              <p:cNvPr id="5" name="文字方塊 4"/>
              <p:cNvSpPr txBox="1">
                <a:spLocks noRot="1" noChangeAspect="1" noMove="1" noResize="1" noEditPoints="1" noAdjustHandles="1" noChangeArrowheads="1" noChangeShapeType="1" noTextEdit="1"/>
              </p:cNvSpPr>
              <p:nvPr/>
            </p:nvSpPr>
            <p:spPr>
              <a:xfrm>
                <a:off x="6447978" y="2035721"/>
                <a:ext cx="1663597" cy="369332"/>
              </a:xfrm>
              <a:prstGeom prst="rect">
                <a:avLst/>
              </a:prstGeom>
              <a:blipFill rotWithShape="1">
                <a:blip r:embed="rId3"/>
                <a:stretch>
                  <a:fillRect b="-781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 name="文字方塊 5"/>
              <p:cNvSpPr txBox="1"/>
              <p:nvPr/>
            </p:nvSpPr>
            <p:spPr>
              <a:xfrm>
                <a:off x="3514233" y="5661248"/>
                <a:ext cx="4580549"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a:rPr>
                            <m:t>𝑇</m:t>
                          </m:r>
                        </m:e>
                        <m:sub>
                          <m:r>
                            <a:rPr lang="en-US" altLang="zh-TW" b="0" i="1" smtClean="0">
                              <a:latin typeface="Cambria Math"/>
                            </a:rPr>
                            <m:t>∞</m:t>
                          </m:r>
                        </m:sub>
                      </m:sSub>
                      <m:d>
                        <m:dPr>
                          <m:ctrlPr>
                            <a:rPr lang="en-US" altLang="zh-TW" b="0" i="1" smtClean="0">
                              <a:latin typeface="Cambria Math" panose="02040503050406030204" pitchFamily="18" charset="0"/>
                            </a:rPr>
                          </m:ctrlPr>
                        </m:dPr>
                        <m:e>
                          <m:r>
                            <a:rPr lang="en-US" altLang="zh-TW" b="0" i="1" smtClean="0">
                              <a:latin typeface="Cambria Math"/>
                            </a:rPr>
                            <m:t>𝑛</m:t>
                          </m:r>
                        </m:e>
                      </m:d>
                      <m:r>
                        <a:rPr lang="en-US" altLang="zh-TW" b="0" i="1" smtClean="0">
                          <a:latin typeface="Cambria Math"/>
                        </a:rPr>
                        <m:t>=</m:t>
                      </m:r>
                      <m:r>
                        <m:rPr>
                          <m:sty m:val="p"/>
                        </m:rPr>
                        <a:rPr lang="en-US" altLang="zh-TW" b="0" i="0" smtClean="0">
                          <a:latin typeface="Cambria Math"/>
                        </a:rPr>
                        <m:t>Θ</m:t>
                      </m:r>
                      <m:d>
                        <m:dPr>
                          <m:ctrlPr>
                            <a:rPr lang="en-US" altLang="zh-TW" b="0" i="1" smtClean="0">
                              <a:latin typeface="Cambria Math" panose="02040503050406030204" pitchFamily="18" charset="0"/>
                            </a:rPr>
                          </m:ctrlPr>
                        </m:dPr>
                        <m:e>
                          <m:r>
                            <m:rPr>
                              <m:sty m:val="p"/>
                            </m:rPr>
                            <a:rPr lang="en-US" altLang="zh-TW" b="0" i="0" smtClean="0">
                              <a:latin typeface="Cambria Math"/>
                            </a:rPr>
                            <m:t>log</m:t>
                          </m:r>
                          <m:r>
                            <a:rPr lang="en-US" altLang="zh-TW" b="0" i="0" smtClean="0">
                              <a:latin typeface="Cambria Math"/>
                            </a:rPr>
                            <m:t> </m:t>
                          </m:r>
                          <m:r>
                            <m:rPr>
                              <m:sty m:val="p"/>
                            </m:rPr>
                            <a:rPr lang="en-US" altLang="zh-TW" b="0" i="0" smtClean="0">
                              <a:latin typeface="Cambria Math"/>
                            </a:rPr>
                            <m:t>n</m:t>
                          </m:r>
                        </m:e>
                      </m:d>
                      <m:r>
                        <a:rPr lang="en-US" altLang="zh-TW" b="0" i="0" smtClean="0">
                          <a:latin typeface="Cambria Math"/>
                        </a:rPr>
                        <m:t>+</m:t>
                      </m:r>
                      <m:r>
                        <m:rPr>
                          <m:sty m:val="p"/>
                        </m:rPr>
                        <a:rPr lang="en-US" altLang="zh-TW" b="0" i="0" smtClean="0">
                          <a:latin typeface="Cambria Math"/>
                        </a:rPr>
                        <m:t>Θ</m:t>
                      </m:r>
                      <m:d>
                        <m:dPr>
                          <m:ctrlPr>
                            <a:rPr lang="en-US" altLang="zh-TW" b="0" i="1" smtClean="0">
                              <a:latin typeface="Cambria Math" panose="02040503050406030204" pitchFamily="18" charset="0"/>
                            </a:rPr>
                          </m:ctrlPr>
                        </m:dPr>
                        <m:e>
                          <m:func>
                            <m:funcPr>
                              <m:ctrlPr>
                                <a:rPr lang="en-US" altLang="zh-TW" b="0" i="1" smtClean="0">
                                  <a:latin typeface="Cambria Math" panose="02040503050406030204" pitchFamily="18" charset="0"/>
                                </a:rPr>
                              </m:ctrlPr>
                            </m:funcPr>
                            <m:fName>
                              <m:r>
                                <m:rPr>
                                  <m:sty m:val="p"/>
                                </m:rPr>
                                <a:rPr lang="en-US" altLang="zh-TW" b="0" i="0" smtClean="0">
                                  <a:latin typeface="Cambria Math"/>
                                </a:rPr>
                                <m:t>log</m:t>
                              </m:r>
                            </m:fName>
                            <m:e>
                              <m:r>
                                <a:rPr lang="en-US" altLang="zh-TW" b="0" i="1" smtClean="0">
                                  <a:latin typeface="Cambria Math"/>
                                </a:rPr>
                                <m:t>𝑛</m:t>
                              </m:r>
                            </m:e>
                          </m:func>
                        </m:e>
                      </m:d>
                      <m:r>
                        <a:rPr lang="en-US" altLang="zh-TW" b="0" i="1" smtClean="0">
                          <a:latin typeface="Cambria Math"/>
                        </a:rPr>
                        <m:t>+</m:t>
                      </m:r>
                      <m:r>
                        <m:rPr>
                          <m:sty m:val="p"/>
                        </m:rPr>
                        <a:rPr lang="en-US" altLang="zh-TW" b="0" i="0" smtClean="0">
                          <a:latin typeface="Cambria Math"/>
                        </a:rPr>
                        <m:t>Θ</m:t>
                      </m:r>
                      <m:d>
                        <m:dPr>
                          <m:ctrlPr>
                            <a:rPr lang="en-US" altLang="zh-TW" b="0" i="1" smtClean="0">
                              <a:latin typeface="Cambria Math" panose="02040503050406030204" pitchFamily="18" charset="0"/>
                            </a:rPr>
                          </m:ctrlPr>
                        </m:dPr>
                        <m:e>
                          <m:r>
                            <a:rPr lang="en-US" altLang="zh-TW" b="0" i="1" smtClean="0">
                              <a:latin typeface="Cambria Math"/>
                            </a:rPr>
                            <m:t>𝑛</m:t>
                          </m:r>
                        </m:e>
                      </m:d>
                      <m:r>
                        <a:rPr lang="en-US" altLang="zh-TW" b="0" i="1" smtClean="0">
                          <a:latin typeface="Cambria Math"/>
                        </a:rPr>
                        <m:t>=</m:t>
                      </m:r>
                      <m:r>
                        <m:rPr>
                          <m:sty m:val="p"/>
                        </m:rPr>
                        <a:rPr lang="en-US" altLang="zh-TW" b="0" i="0" smtClean="0">
                          <a:latin typeface="Cambria Math"/>
                        </a:rPr>
                        <m:t>Θ</m:t>
                      </m:r>
                      <m:r>
                        <a:rPr lang="en-US" altLang="zh-TW" b="0" i="1" smtClean="0">
                          <a:latin typeface="Cambria Math"/>
                        </a:rPr>
                        <m:t>(</m:t>
                      </m:r>
                      <m:r>
                        <a:rPr lang="en-US" altLang="zh-TW" b="0" i="1" smtClean="0">
                          <a:latin typeface="Cambria Math"/>
                        </a:rPr>
                        <m:t>𝑛</m:t>
                      </m:r>
                      <m:r>
                        <a:rPr lang="en-US" altLang="zh-TW" b="0" i="1" smtClean="0">
                          <a:latin typeface="Cambria Math"/>
                        </a:rPr>
                        <m:t>)</m:t>
                      </m:r>
                    </m:oMath>
                  </m:oMathPara>
                </a14:m>
                <a:endParaRPr lang="zh-TW" altLang="en-US" dirty="0"/>
              </a:p>
            </p:txBody>
          </p:sp>
        </mc:Choice>
        <mc:Fallback xmlns="">
          <p:sp>
            <p:nvSpPr>
              <p:cNvPr id="6" name="文字方塊 5"/>
              <p:cNvSpPr txBox="1">
                <a:spLocks noRot="1" noChangeAspect="1" noMove="1" noResize="1" noEditPoints="1" noAdjustHandles="1" noChangeArrowheads="1" noChangeShapeType="1" noTextEdit="1"/>
              </p:cNvSpPr>
              <p:nvPr/>
            </p:nvSpPr>
            <p:spPr>
              <a:xfrm>
                <a:off x="3514233" y="5661248"/>
                <a:ext cx="4580549" cy="369332"/>
              </a:xfrm>
              <a:prstGeom prst="rect">
                <a:avLst/>
              </a:prstGeom>
              <a:blipFill rotWithShape="1">
                <a:blip r:embed="rId4"/>
                <a:stretch>
                  <a:fillRect b="-9524"/>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 name="文字方塊 6"/>
              <p:cNvSpPr txBox="1"/>
              <p:nvPr/>
            </p:nvSpPr>
            <p:spPr>
              <a:xfrm>
                <a:off x="3544333" y="6156880"/>
                <a:ext cx="2607893" cy="693460"/>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zh-TW" b="0" i="1" smtClean="0">
                              <a:latin typeface="Cambria Math" panose="02040503050406030204" pitchFamily="18" charset="0"/>
                            </a:rPr>
                          </m:ctrlPr>
                        </m:fPr>
                        <m:num>
                          <m:sSub>
                            <m:sSubPr>
                              <m:ctrlPr>
                                <a:rPr lang="en-US" altLang="zh-TW" i="1" smtClean="0">
                                  <a:latin typeface="Cambria Math" panose="02040503050406030204" pitchFamily="18" charset="0"/>
                                </a:rPr>
                              </m:ctrlPr>
                            </m:sSubPr>
                            <m:e>
                              <m:r>
                                <a:rPr lang="en-US" altLang="zh-TW" i="1">
                                  <a:latin typeface="Cambria Math"/>
                                </a:rPr>
                                <m:t>𝑇</m:t>
                              </m:r>
                            </m:e>
                            <m:sub>
                              <m:r>
                                <a:rPr lang="en-US" altLang="zh-TW" i="1">
                                  <a:latin typeface="Cambria Math"/>
                                </a:rPr>
                                <m:t>1</m:t>
                              </m:r>
                            </m:sub>
                          </m:sSub>
                          <m:d>
                            <m:dPr>
                              <m:ctrlPr>
                                <a:rPr lang="en-US" altLang="zh-TW" i="1">
                                  <a:latin typeface="Cambria Math" panose="02040503050406030204" pitchFamily="18" charset="0"/>
                                </a:rPr>
                              </m:ctrlPr>
                            </m:dPr>
                            <m:e>
                              <m:r>
                                <a:rPr lang="en-US" altLang="zh-TW" i="1">
                                  <a:latin typeface="Cambria Math"/>
                                </a:rPr>
                                <m:t>𝑛</m:t>
                              </m:r>
                            </m:e>
                          </m:d>
                        </m:num>
                        <m:den>
                          <m:sSub>
                            <m:sSubPr>
                              <m:ctrlPr>
                                <a:rPr lang="en-US" altLang="zh-TW" i="1">
                                  <a:latin typeface="Cambria Math" panose="02040503050406030204" pitchFamily="18" charset="0"/>
                                </a:rPr>
                              </m:ctrlPr>
                            </m:sSubPr>
                            <m:e>
                              <m:r>
                                <a:rPr lang="en-US" altLang="zh-TW" i="1">
                                  <a:latin typeface="Cambria Math"/>
                                </a:rPr>
                                <m:t>𝑇</m:t>
                              </m:r>
                            </m:e>
                            <m:sub>
                              <m:r>
                                <a:rPr lang="en-US" altLang="zh-TW" i="1">
                                  <a:latin typeface="Cambria Math"/>
                                </a:rPr>
                                <m:t>∞</m:t>
                              </m:r>
                            </m:sub>
                          </m:sSub>
                          <m:d>
                            <m:dPr>
                              <m:ctrlPr>
                                <a:rPr lang="en-US" altLang="zh-TW" i="1">
                                  <a:latin typeface="Cambria Math" panose="02040503050406030204" pitchFamily="18" charset="0"/>
                                </a:rPr>
                              </m:ctrlPr>
                            </m:dPr>
                            <m:e>
                              <m:r>
                                <a:rPr lang="en-US" altLang="zh-TW" i="1">
                                  <a:latin typeface="Cambria Math"/>
                                </a:rPr>
                                <m:t>𝑛</m:t>
                              </m:r>
                            </m:e>
                          </m:d>
                        </m:den>
                      </m:f>
                      <m:r>
                        <a:rPr lang="en-US" altLang="zh-TW" b="0" i="1" smtClean="0">
                          <a:latin typeface="Cambria Math"/>
                        </a:rPr>
                        <m:t>=</m:t>
                      </m:r>
                      <m:f>
                        <m:fPr>
                          <m:ctrlPr>
                            <a:rPr lang="en-US" altLang="zh-TW" b="0" i="1" smtClean="0">
                              <a:latin typeface="Cambria Math" panose="02040503050406030204" pitchFamily="18" charset="0"/>
                            </a:rPr>
                          </m:ctrlPr>
                        </m:fPr>
                        <m:num>
                          <m:r>
                            <m:rPr>
                              <m:sty m:val="p"/>
                            </m:rPr>
                            <a:rPr lang="en-US" altLang="zh-TW" b="0" i="0" smtClean="0">
                              <a:latin typeface="Cambria Math"/>
                            </a:rPr>
                            <m:t>Θ</m:t>
                          </m:r>
                          <m:d>
                            <m:dPr>
                              <m:ctrlPr>
                                <a:rPr lang="en-US" altLang="zh-TW" b="0" i="1" smtClean="0">
                                  <a:latin typeface="Cambria Math" panose="02040503050406030204" pitchFamily="18" charset="0"/>
                                </a:rPr>
                              </m:ctrlPr>
                            </m:dPr>
                            <m:e>
                              <m:sSup>
                                <m:sSupPr>
                                  <m:ctrlPr>
                                    <a:rPr lang="en-US" altLang="zh-TW" b="0" i="1" smtClean="0">
                                      <a:latin typeface="Cambria Math" panose="02040503050406030204" pitchFamily="18" charset="0"/>
                                    </a:rPr>
                                  </m:ctrlPr>
                                </m:sSupPr>
                                <m:e>
                                  <m:r>
                                    <a:rPr lang="en-US" altLang="zh-TW" b="0" i="1" smtClean="0">
                                      <a:latin typeface="Cambria Math"/>
                                    </a:rPr>
                                    <m:t>𝑛</m:t>
                                  </m:r>
                                </m:e>
                                <m:sup>
                                  <m:r>
                                    <a:rPr lang="en-US" altLang="zh-TW" b="0" i="1" smtClean="0">
                                      <a:latin typeface="Cambria Math"/>
                                    </a:rPr>
                                    <m:t>3</m:t>
                                  </m:r>
                                </m:sup>
                              </m:sSup>
                            </m:e>
                          </m:d>
                        </m:num>
                        <m:den>
                          <m:r>
                            <m:rPr>
                              <m:sty m:val="p"/>
                            </m:rPr>
                            <a:rPr lang="en-US" altLang="zh-TW" b="0" i="0" smtClean="0">
                              <a:latin typeface="Cambria Math"/>
                            </a:rPr>
                            <m:t>Θ</m:t>
                          </m:r>
                          <m:d>
                            <m:dPr>
                              <m:ctrlPr>
                                <a:rPr lang="en-US" altLang="zh-TW" b="0" i="1" smtClean="0">
                                  <a:latin typeface="Cambria Math" panose="02040503050406030204" pitchFamily="18" charset="0"/>
                                </a:rPr>
                              </m:ctrlPr>
                            </m:dPr>
                            <m:e>
                              <m:r>
                                <a:rPr lang="en-US" altLang="zh-TW" b="0" i="1" smtClean="0">
                                  <a:latin typeface="Cambria Math"/>
                                </a:rPr>
                                <m:t>𝑛</m:t>
                              </m:r>
                            </m:e>
                          </m:d>
                        </m:den>
                      </m:f>
                      <m:r>
                        <a:rPr lang="en-US" altLang="zh-TW" b="0" i="1" smtClean="0">
                          <a:latin typeface="Cambria Math"/>
                        </a:rPr>
                        <m:t>=</m:t>
                      </m:r>
                      <m:r>
                        <m:rPr>
                          <m:sty m:val="p"/>
                        </m:rPr>
                        <a:rPr lang="en-US" altLang="zh-TW" b="0" i="0" smtClean="0">
                          <a:latin typeface="Cambria Math"/>
                        </a:rPr>
                        <m:t>Θ</m:t>
                      </m:r>
                      <m:d>
                        <m:dPr>
                          <m:ctrlPr>
                            <a:rPr lang="en-US" altLang="zh-TW" b="0" i="1" smtClean="0">
                              <a:latin typeface="Cambria Math" panose="02040503050406030204" pitchFamily="18" charset="0"/>
                            </a:rPr>
                          </m:ctrlPr>
                        </m:dPr>
                        <m:e>
                          <m:sSup>
                            <m:sSupPr>
                              <m:ctrlPr>
                                <a:rPr lang="en-US" altLang="zh-TW" b="0" i="1" smtClean="0">
                                  <a:latin typeface="Cambria Math" panose="02040503050406030204" pitchFamily="18" charset="0"/>
                                </a:rPr>
                              </m:ctrlPr>
                            </m:sSupPr>
                            <m:e>
                              <m:r>
                                <a:rPr lang="en-US" altLang="zh-TW" b="0" i="1" smtClean="0">
                                  <a:latin typeface="Cambria Math"/>
                                </a:rPr>
                                <m:t>𝑛</m:t>
                              </m:r>
                            </m:e>
                            <m:sup>
                              <m:r>
                                <a:rPr lang="en-US" altLang="zh-TW" b="0" i="1" smtClean="0">
                                  <a:latin typeface="Cambria Math"/>
                                </a:rPr>
                                <m:t>2</m:t>
                              </m:r>
                            </m:sup>
                          </m:sSup>
                        </m:e>
                      </m:d>
                    </m:oMath>
                  </m:oMathPara>
                </a14:m>
                <a:endParaRPr lang="zh-TW" altLang="en-US" dirty="0"/>
              </a:p>
            </p:txBody>
          </p:sp>
        </mc:Choice>
        <mc:Fallback xmlns="">
          <p:sp>
            <p:nvSpPr>
              <p:cNvPr id="7" name="文字方塊 6"/>
              <p:cNvSpPr txBox="1">
                <a:spLocks noRot="1" noChangeAspect="1" noMove="1" noResize="1" noEditPoints="1" noAdjustHandles="1" noChangeArrowheads="1" noChangeShapeType="1" noTextEdit="1"/>
              </p:cNvSpPr>
              <p:nvPr/>
            </p:nvSpPr>
            <p:spPr>
              <a:xfrm>
                <a:off x="3544333" y="6156880"/>
                <a:ext cx="2607893" cy="693460"/>
              </a:xfrm>
              <a:prstGeom prst="rect">
                <a:avLst/>
              </a:prstGeom>
              <a:blipFill rotWithShape="1">
                <a:blip r:embed="rId5"/>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500968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11560" y="548680"/>
            <a:ext cx="7704856" cy="1728192"/>
          </a:xfrm>
        </p:spPr>
        <p:txBody>
          <a:bodyPr>
            <a:normAutofit fontScale="90000"/>
          </a:bodyPr>
          <a:lstStyle/>
          <a:p>
            <a:r>
              <a:rPr lang="en-US" altLang="zh-TW" dirty="0" smtClean="0"/>
              <a:t>Divide-and-conquer Multithreaded Algorithm for Matrix Multiplication (</a:t>
            </a:r>
            <a:r>
              <a:rPr lang="zh-TW" altLang="en-US" dirty="0" smtClean="0"/>
              <a:t>勒勒長</a:t>
            </a:r>
            <a:r>
              <a:rPr lang="en-US" altLang="zh-TW" dirty="0" smtClean="0"/>
              <a:t>)</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827584" y="2420888"/>
                <a:ext cx="6777317" cy="3508977"/>
              </a:xfrm>
            </p:spPr>
            <p:txBody>
              <a:bodyPr/>
              <a:lstStyle/>
              <a:p>
                <a14:m>
                  <m:oMath xmlns:m="http://schemas.openxmlformats.org/officeDocument/2006/math">
                    <m:r>
                      <a:rPr lang="en-US" altLang="zh-TW" b="0" i="1" smtClean="0">
                        <a:latin typeface="Cambria Math"/>
                      </a:rPr>
                      <m:t>𝐴</m:t>
                    </m:r>
                    <m:r>
                      <a:rPr lang="en-US" altLang="zh-TW" b="0" i="1" smtClean="0">
                        <a:latin typeface="Cambria Math"/>
                      </a:rPr>
                      <m:t>=</m:t>
                    </m:r>
                    <m:d>
                      <m:dPr>
                        <m:ctrlPr>
                          <a:rPr lang="en-US" altLang="zh-TW" b="0" i="1" smtClean="0">
                            <a:latin typeface="Cambria Math" panose="02040503050406030204" pitchFamily="18" charset="0"/>
                          </a:rPr>
                        </m:ctrlPr>
                      </m:dPr>
                      <m:e>
                        <m:m>
                          <m:mPr>
                            <m:mcs>
                              <m:mc>
                                <m:mcPr>
                                  <m:count m:val="2"/>
                                  <m:mcJc m:val="center"/>
                                </m:mcPr>
                              </m:mc>
                            </m:mcs>
                            <m:ctrlPr>
                              <a:rPr lang="en-US" altLang="zh-TW" b="0" i="1" smtClean="0">
                                <a:latin typeface="Cambria Math" panose="02040503050406030204" pitchFamily="18" charset="0"/>
                              </a:rPr>
                            </m:ctrlPr>
                          </m:mPr>
                          <m:mr>
                            <m:e>
                              <m:sSub>
                                <m:sSubPr>
                                  <m:ctrlPr>
                                    <a:rPr lang="en-US" altLang="zh-TW" b="0" i="1" smtClean="0">
                                      <a:latin typeface="Cambria Math" panose="02040503050406030204" pitchFamily="18" charset="0"/>
                                    </a:rPr>
                                  </m:ctrlPr>
                                </m:sSubPr>
                                <m:e>
                                  <m:r>
                                    <m:rPr>
                                      <m:brk m:alnAt="7"/>
                                    </m:rPr>
                                    <a:rPr lang="en-US" altLang="zh-TW" b="0" i="1" smtClean="0">
                                      <a:latin typeface="Cambria Math"/>
                                    </a:rPr>
                                    <m:t>𝐴</m:t>
                                  </m:r>
                                </m:e>
                                <m:sub>
                                  <m:r>
                                    <m:rPr>
                                      <m:brk m:alnAt="7"/>
                                    </m:rPr>
                                    <a:rPr lang="en-US" altLang="zh-TW" b="0" i="1" smtClean="0">
                                      <a:latin typeface="Cambria Math"/>
                                    </a:rPr>
                                    <m:t>1</m:t>
                                  </m:r>
                                  <m:r>
                                    <a:rPr lang="en-US" altLang="zh-TW" b="0" i="1" smtClean="0">
                                      <a:latin typeface="Cambria Math"/>
                                    </a:rPr>
                                    <m:t>1</m:t>
                                  </m:r>
                                </m:sub>
                              </m:sSub>
                            </m:e>
                            <m:e>
                              <m:sSub>
                                <m:sSubPr>
                                  <m:ctrlPr>
                                    <a:rPr lang="en-US" altLang="zh-TW" b="0" i="1" smtClean="0">
                                      <a:latin typeface="Cambria Math" panose="02040503050406030204" pitchFamily="18" charset="0"/>
                                    </a:rPr>
                                  </m:ctrlPr>
                                </m:sSubPr>
                                <m:e>
                                  <m:r>
                                    <a:rPr lang="en-US" altLang="zh-TW" b="0" i="1" smtClean="0">
                                      <a:latin typeface="Cambria Math"/>
                                    </a:rPr>
                                    <m:t>𝐴</m:t>
                                  </m:r>
                                </m:e>
                                <m:sub>
                                  <m:r>
                                    <a:rPr lang="en-US" altLang="zh-TW" b="0" i="1" smtClean="0">
                                      <a:latin typeface="Cambria Math"/>
                                    </a:rPr>
                                    <m:t>12</m:t>
                                  </m:r>
                                </m:sub>
                              </m:sSub>
                            </m:e>
                          </m:mr>
                          <m:mr>
                            <m:e>
                              <m:sSub>
                                <m:sSubPr>
                                  <m:ctrlPr>
                                    <a:rPr lang="en-US" altLang="zh-TW" b="0" i="1" smtClean="0">
                                      <a:latin typeface="Cambria Math" panose="02040503050406030204" pitchFamily="18" charset="0"/>
                                    </a:rPr>
                                  </m:ctrlPr>
                                </m:sSubPr>
                                <m:e>
                                  <m:r>
                                    <a:rPr lang="en-US" altLang="zh-TW" b="0" i="1" smtClean="0">
                                      <a:latin typeface="Cambria Math"/>
                                    </a:rPr>
                                    <m:t>𝐴</m:t>
                                  </m:r>
                                </m:e>
                                <m:sub>
                                  <m:r>
                                    <a:rPr lang="en-US" altLang="zh-TW" b="0" i="1" smtClean="0">
                                      <a:latin typeface="Cambria Math"/>
                                    </a:rPr>
                                    <m:t>21</m:t>
                                  </m:r>
                                </m:sub>
                              </m:sSub>
                            </m:e>
                            <m:e>
                              <m:sSub>
                                <m:sSubPr>
                                  <m:ctrlPr>
                                    <a:rPr lang="en-US" altLang="zh-TW" b="0" i="1" smtClean="0">
                                      <a:latin typeface="Cambria Math" panose="02040503050406030204" pitchFamily="18" charset="0"/>
                                    </a:rPr>
                                  </m:ctrlPr>
                                </m:sSubPr>
                                <m:e>
                                  <m:r>
                                    <a:rPr lang="en-US" altLang="zh-TW" b="0" i="1" smtClean="0">
                                      <a:latin typeface="Cambria Math"/>
                                    </a:rPr>
                                    <m:t>𝐴</m:t>
                                  </m:r>
                                </m:e>
                                <m:sub>
                                  <m:r>
                                    <a:rPr lang="en-US" altLang="zh-TW" b="0" i="1" smtClean="0">
                                      <a:latin typeface="Cambria Math"/>
                                    </a:rPr>
                                    <m:t>22</m:t>
                                  </m:r>
                                </m:sub>
                              </m:sSub>
                            </m:e>
                          </m:mr>
                        </m:m>
                      </m:e>
                    </m:d>
                  </m:oMath>
                </a14:m>
                <a:endParaRPr lang="en-US" altLang="zh-TW" dirty="0" smtClean="0"/>
              </a:p>
              <a:p>
                <a14:m>
                  <m:oMath xmlns:m="http://schemas.openxmlformats.org/officeDocument/2006/math">
                    <m:r>
                      <a:rPr lang="en-US" altLang="zh-TW" b="0" i="1" smtClean="0">
                        <a:latin typeface="Cambria Math"/>
                      </a:rPr>
                      <m:t>𝐵</m:t>
                    </m:r>
                    <m:r>
                      <a:rPr lang="en-US" altLang="zh-TW" i="1">
                        <a:latin typeface="Cambria Math"/>
                      </a:rPr>
                      <m:t>=</m:t>
                    </m:r>
                    <m:d>
                      <m:dPr>
                        <m:ctrlPr>
                          <a:rPr lang="en-US" altLang="zh-TW" i="1">
                            <a:latin typeface="Cambria Math" panose="02040503050406030204" pitchFamily="18" charset="0"/>
                          </a:rPr>
                        </m:ctrlPr>
                      </m:dPr>
                      <m:e>
                        <m:m>
                          <m:mPr>
                            <m:mcs>
                              <m:mc>
                                <m:mcPr>
                                  <m:count m:val="2"/>
                                  <m:mcJc m:val="center"/>
                                </m:mcPr>
                              </m:mc>
                            </m:mcs>
                            <m:ctrlPr>
                              <a:rPr lang="en-US" altLang="zh-TW" i="1">
                                <a:latin typeface="Cambria Math" panose="02040503050406030204" pitchFamily="18" charset="0"/>
                              </a:rPr>
                            </m:ctrlPr>
                          </m:mPr>
                          <m:mr>
                            <m:e>
                              <m:sSub>
                                <m:sSubPr>
                                  <m:ctrlPr>
                                    <a:rPr lang="en-US" altLang="zh-TW" i="1">
                                      <a:latin typeface="Cambria Math" panose="02040503050406030204" pitchFamily="18" charset="0"/>
                                    </a:rPr>
                                  </m:ctrlPr>
                                </m:sSubPr>
                                <m:e>
                                  <m:r>
                                    <a:rPr lang="en-US" altLang="zh-TW" b="0" i="1" smtClean="0">
                                      <a:latin typeface="Cambria Math"/>
                                    </a:rPr>
                                    <m:t>𝐵</m:t>
                                  </m:r>
                                </m:e>
                                <m:sub>
                                  <m:r>
                                    <m:rPr>
                                      <m:brk m:alnAt="7"/>
                                    </m:rPr>
                                    <a:rPr lang="en-US" altLang="zh-TW" i="1">
                                      <a:latin typeface="Cambria Math"/>
                                    </a:rPr>
                                    <m:t>1</m:t>
                                  </m:r>
                                  <m:r>
                                    <a:rPr lang="en-US" altLang="zh-TW" i="1">
                                      <a:latin typeface="Cambria Math"/>
                                    </a:rPr>
                                    <m:t>1</m:t>
                                  </m:r>
                                </m:sub>
                              </m:sSub>
                            </m:e>
                            <m:e>
                              <m:sSub>
                                <m:sSubPr>
                                  <m:ctrlPr>
                                    <a:rPr lang="en-US" altLang="zh-TW" i="1">
                                      <a:latin typeface="Cambria Math" panose="02040503050406030204" pitchFamily="18" charset="0"/>
                                    </a:rPr>
                                  </m:ctrlPr>
                                </m:sSubPr>
                                <m:e>
                                  <m:r>
                                    <a:rPr lang="en-US" altLang="zh-TW" b="0" i="1" smtClean="0">
                                      <a:latin typeface="Cambria Math"/>
                                    </a:rPr>
                                    <m:t>𝐵</m:t>
                                  </m:r>
                                </m:e>
                                <m:sub>
                                  <m:r>
                                    <a:rPr lang="en-US" altLang="zh-TW" i="1">
                                      <a:latin typeface="Cambria Math"/>
                                    </a:rPr>
                                    <m:t>12</m:t>
                                  </m:r>
                                </m:sub>
                              </m:sSub>
                            </m:e>
                          </m:mr>
                          <m:mr>
                            <m:e>
                              <m:sSub>
                                <m:sSubPr>
                                  <m:ctrlPr>
                                    <a:rPr lang="en-US" altLang="zh-TW" i="1">
                                      <a:latin typeface="Cambria Math" panose="02040503050406030204" pitchFamily="18" charset="0"/>
                                    </a:rPr>
                                  </m:ctrlPr>
                                </m:sSubPr>
                                <m:e>
                                  <m:r>
                                    <a:rPr lang="en-US" altLang="zh-TW" b="0" i="1" smtClean="0">
                                      <a:latin typeface="Cambria Math"/>
                                    </a:rPr>
                                    <m:t>𝐵</m:t>
                                  </m:r>
                                </m:e>
                                <m:sub>
                                  <m:r>
                                    <a:rPr lang="en-US" altLang="zh-TW" i="1">
                                      <a:latin typeface="Cambria Math"/>
                                    </a:rPr>
                                    <m:t>21</m:t>
                                  </m:r>
                                </m:sub>
                              </m:sSub>
                            </m:e>
                            <m:e>
                              <m:sSub>
                                <m:sSubPr>
                                  <m:ctrlPr>
                                    <a:rPr lang="en-US" altLang="zh-TW" i="1">
                                      <a:latin typeface="Cambria Math" panose="02040503050406030204" pitchFamily="18" charset="0"/>
                                    </a:rPr>
                                  </m:ctrlPr>
                                </m:sSubPr>
                                <m:e>
                                  <m:r>
                                    <a:rPr lang="en-US" altLang="zh-TW" b="0" i="1" smtClean="0">
                                      <a:latin typeface="Cambria Math"/>
                                    </a:rPr>
                                    <m:t>𝐵</m:t>
                                  </m:r>
                                </m:e>
                                <m:sub>
                                  <m:r>
                                    <a:rPr lang="en-US" altLang="zh-TW" i="1">
                                      <a:latin typeface="Cambria Math"/>
                                    </a:rPr>
                                    <m:t>22</m:t>
                                  </m:r>
                                </m:sub>
                              </m:sSub>
                            </m:e>
                          </m:mr>
                        </m:m>
                      </m:e>
                    </m:d>
                  </m:oMath>
                </a14:m>
                <a:endParaRPr lang="en-US" altLang="zh-TW" dirty="0" smtClean="0"/>
              </a:p>
              <a:p>
                <a14:m>
                  <m:oMath xmlns:m="http://schemas.openxmlformats.org/officeDocument/2006/math">
                    <m:r>
                      <a:rPr lang="en-US" altLang="zh-TW" b="0" i="1" smtClean="0">
                        <a:latin typeface="Cambria Math"/>
                      </a:rPr>
                      <m:t>𝐶</m:t>
                    </m:r>
                    <m:r>
                      <a:rPr lang="en-US" altLang="zh-TW" i="1">
                        <a:latin typeface="Cambria Math"/>
                      </a:rPr>
                      <m:t>=</m:t>
                    </m:r>
                    <m:d>
                      <m:dPr>
                        <m:ctrlPr>
                          <a:rPr lang="en-US" altLang="zh-TW" i="1">
                            <a:latin typeface="Cambria Math" panose="02040503050406030204" pitchFamily="18" charset="0"/>
                          </a:rPr>
                        </m:ctrlPr>
                      </m:dPr>
                      <m:e>
                        <m:m>
                          <m:mPr>
                            <m:mcs>
                              <m:mc>
                                <m:mcPr>
                                  <m:count m:val="2"/>
                                  <m:mcJc m:val="center"/>
                                </m:mcPr>
                              </m:mc>
                            </m:mcs>
                            <m:ctrlPr>
                              <a:rPr lang="en-US" altLang="zh-TW" i="1">
                                <a:latin typeface="Cambria Math" panose="02040503050406030204" pitchFamily="18" charset="0"/>
                              </a:rPr>
                            </m:ctrlPr>
                          </m:mPr>
                          <m:mr>
                            <m:e>
                              <m:sSub>
                                <m:sSubPr>
                                  <m:ctrlPr>
                                    <a:rPr lang="en-US" altLang="zh-TW" i="1">
                                      <a:latin typeface="Cambria Math" panose="02040503050406030204" pitchFamily="18" charset="0"/>
                                    </a:rPr>
                                  </m:ctrlPr>
                                </m:sSubPr>
                                <m:e>
                                  <m:r>
                                    <a:rPr lang="en-US" altLang="zh-TW" b="0" i="1" smtClean="0">
                                      <a:latin typeface="Cambria Math"/>
                                    </a:rPr>
                                    <m:t>𝐶</m:t>
                                  </m:r>
                                </m:e>
                                <m:sub>
                                  <m:r>
                                    <m:rPr>
                                      <m:brk m:alnAt="7"/>
                                    </m:rPr>
                                    <a:rPr lang="en-US" altLang="zh-TW" i="1">
                                      <a:latin typeface="Cambria Math"/>
                                    </a:rPr>
                                    <m:t>1</m:t>
                                  </m:r>
                                  <m:r>
                                    <a:rPr lang="en-US" altLang="zh-TW" i="1">
                                      <a:latin typeface="Cambria Math"/>
                                    </a:rPr>
                                    <m:t>1</m:t>
                                  </m:r>
                                </m:sub>
                              </m:sSub>
                            </m:e>
                            <m:e>
                              <m:sSub>
                                <m:sSubPr>
                                  <m:ctrlPr>
                                    <a:rPr lang="en-US" altLang="zh-TW" i="1">
                                      <a:latin typeface="Cambria Math" panose="02040503050406030204" pitchFamily="18" charset="0"/>
                                    </a:rPr>
                                  </m:ctrlPr>
                                </m:sSubPr>
                                <m:e>
                                  <m:r>
                                    <a:rPr lang="en-US" altLang="zh-TW" b="0" i="1" smtClean="0">
                                      <a:latin typeface="Cambria Math"/>
                                    </a:rPr>
                                    <m:t>𝐶</m:t>
                                  </m:r>
                                </m:e>
                                <m:sub>
                                  <m:r>
                                    <a:rPr lang="en-US" altLang="zh-TW" i="1">
                                      <a:latin typeface="Cambria Math"/>
                                    </a:rPr>
                                    <m:t>12</m:t>
                                  </m:r>
                                </m:sub>
                              </m:sSub>
                            </m:e>
                          </m:mr>
                          <m:mr>
                            <m:e>
                              <m:sSub>
                                <m:sSubPr>
                                  <m:ctrlPr>
                                    <a:rPr lang="en-US" altLang="zh-TW" i="1">
                                      <a:latin typeface="Cambria Math" panose="02040503050406030204" pitchFamily="18" charset="0"/>
                                    </a:rPr>
                                  </m:ctrlPr>
                                </m:sSubPr>
                                <m:e>
                                  <m:r>
                                    <a:rPr lang="en-US" altLang="zh-TW" b="0" i="1" smtClean="0">
                                      <a:latin typeface="Cambria Math"/>
                                    </a:rPr>
                                    <m:t>𝐶</m:t>
                                  </m:r>
                                </m:e>
                                <m:sub>
                                  <m:r>
                                    <a:rPr lang="en-US" altLang="zh-TW" i="1">
                                      <a:latin typeface="Cambria Math"/>
                                    </a:rPr>
                                    <m:t>21</m:t>
                                  </m:r>
                                </m:sub>
                              </m:sSub>
                            </m:e>
                            <m:e>
                              <m:sSub>
                                <m:sSubPr>
                                  <m:ctrlPr>
                                    <a:rPr lang="en-US" altLang="zh-TW" i="1">
                                      <a:latin typeface="Cambria Math" panose="02040503050406030204" pitchFamily="18" charset="0"/>
                                    </a:rPr>
                                  </m:ctrlPr>
                                </m:sSubPr>
                                <m:e>
                                  <m:r>
                                    <a:rPr lang="en-US" altLang="zh-TW" b="0" i="1" smtClean="0">
                                      <a:latin typeface="Cambria Math"/>
                                    </a:rPr>
                                    <m:t>𝐶</m:t>
                                  </m:r>
                                </m:e>
                                <m:sub>
                                  <m:r>
                                    <a:rPr lang="en-US" altLang="zh-TW" i="1">
                                      <a:latin typeface="Cambria Math"/>
                                    </a:rPr>
                                    <m:t>22</m:t>
                                  </m:r>
                                </m:sub>
                              </m:sSub>
                            </m:e>
                          </m:mr>
                        </m:m>
                      </m:e>
                    </m:d>
                    <m:r>
                      <a:rPr lang="en-US" altLang="zh-TW" b="0" i="0" smtClean="0">
                        <a:latin typeface="Cambria Math"/>
                      </a:rPr>
                      <m:t>=</m:t>
                    </m:r>
                    <m:d>
                      <m:dPr>
                        <m:ctrlPr>
                          <a:rPr lang="en-US" altLang="zh-TW" i="1">
                            <a:latin typeface="Cambria Math" panose="02040503050406030204" pitchFamily="18" charset="0"/>
                          </a:rPr>
                        </m:ctrlPr>
                      </m:dPr>
                      <m:e>
                        <m:m>
                          <m:mPr>
                            <m:mcs>
                              <m:mc>
                                <m:mcPr>
                                  <m:count m:val="2"/>
                                  <m:mcJc m:val="center"/>
                                </m:mcPr>
                              </m:mc>
                            </m:mcs>
                            <m:ctrlPr>
                              <a:rPr lang="en-US" altLang="zh-TW" i="1">
                                <a:latin typeface="Cambria Math" panose="02040503050406030204" pitchFamily="18" charset="0"/>
                              </a:rPr>
                            </m:ctrlPr>
                          </m:mPr>
                          <m:mr>
                            <m:e>
                              <m:sSub>
                                <m:sSubPr>
                                  <m:ctrlPr>
                                    <a:rPr lang="en-US" altLang="zh-TW" i="1">
                                      <a:latin typeface="Cambria Math" panose="02040503050406030204" pitchFamily="18" charset="0"/>
                                    </a:rPr>
                                  </m:ctrlPr>
                                </m:sSubPr>
                                <m:e>
                                  <m:r>
                                    <m:rPr>
                                      <m:brk m:alnAt="7"/>
                                    </m:rPr>
                                    <a:rPr lang="en-US" altLang="zh-TW" i="1">
                                      <a:latin typeface="Cambria Math"/>
                                    </a:rPr>
                                    <m:t>𝐴</m:t>
                                  </m:r>
                                </m:e>
                                <m:sub>
                                  <m:r>
                                    <m:rPr>
                                      <m:brk m:alnAt="7"/>
                                    </m:rPr>
                                    <a:rPr lang="en-US" altLang="zh-TW" i="1">
                                      <a:latin typeface="Cambria Math"/>
                                    </a:rPr>
                                    <m:t>1</m:t>
                                  </m:r>
                                  <m:r>
                                    <a:rPr lang="en-US" altLang="zh-TW" i="1">
                                      <a:latin typeface="Cambria Math"/>
                                    </a:rPr>
                                    <m:t>1</m:t>
                                  </m:r>
                                </m:sub>
                              </m:sSub>
                            </m:e>
                            <m:e>
                              <m:sSub>
                                <m:sSubPr>
                                  <m:ctrlPr>
                                    <a:rPr lang="en-US" altLang="zh-TW" i="1">
                                      <a:latin typeface="Cambria Math" panose="02040503050406030204" pitchFamily="18" charset="0"/>
                                    </a:rPr>
                                  </m:ctrlPr>
                                </m:sSubPr>
                                <m:e>
                                  <m:r>
                                    <a:rPr lang="en-US" altLang="zh-TW" i="1">
                                      <a:latin typeface="Cambria Math"/>
                                    </a:rPr>
                                    <m:t>𝐴</m:t>
                                  </m:r>
                                </m:e>
                                <m:sub>
                                  <m:r>
                                    <a:rPr lang="en-US" altLang="zh-TW" i="1">
                                      <a:latin typeface="Cambria Math"/>
                                    </a:rPr>
                                    <m:t>12</m:t>
                                  </m:r>
                                </m:sub>
                              </m:sSub>
                            </m:e>
                          </m:mr>
                          <m:mr>
                            <m:e>
                              <m:sSub>
                                <m:sSubPr>
                                  <m:ctrlPr>
                                    <a:rPr lang="en-US" altLang="zh-TW" i="1">
                                      <a:latin typeface="Cambria Math" panose="02040503050406030204" pitchFamily="18" charset="0"/>
                                    </a:rPr>
                                  </m:ctrlPr>
                                </m:sSubPr>
                                <m:e>
                                  <m:r>
                                    <a:rPr lang="en-US" altLang="zh-TW" i="1">
                                      <a:latin typeface="Cambria Math"/>
                                    </a:rPr>
                                    <m:t>𝐴</m:t>
                                  </m:r>
                                </m:e>
                                <m:sub>
                                  <m:r>
                                    <a:rPr lang="en-US" altLang="zh-TW" i="1">
                                      <a:latin typeface="Cambria Math"/>
                                    </a:rPr>
                                    <m:t>21</m:t>
                                  </m:r>
                                </m:sub>
                              </m:sSub>
                            </m:e>
                            <m:e>
                              <m:sSub>
                                <m:sSubPr>
                                  <m:ctrlPr>
                                    <a:rPr lang="en-US" altLang="zh-TW" i="1">
                                      <a:latin typeface="Cambria Math" panose="02040503050406030204" pitchFamily="18" charset="0"/>
                                    </a:rPr>
                                  </m:ctrlPr>
                                </m:sSubPr>
                                <m:e>
                                  <m:r>
                                    <a:rPr lang="en-US" altLang="zh-TW" i="1">
                                      <a:latin typeface="Cambria Math"/>
                                    </a:rPr>
                                    <m:t>𝐴</m:t>
                                  </m:r>
                                </m:e>
                                <m:sub>
                                  <m:r>
                                    <a:rPr lang="en-US" altLang="zh-TW" i="1">
                                      <a:latin typeface="Cambria Math"/>
                                    </a:rPr>
                                    <m:t>22</m:t>
                                  </m:r>
                                </m:sub>
                              </m:sSub>
                            </m:e>
                          </m:mr>
                        </m:m>
                      </m:e>
                    </m:d>
                    <m:d>
                      <m:dPr>
                        <m:ctrlPr>
                          <a:rPr lang="en-US" altLang="zh-TW" i="1">
                            <a:latin typeface="Cambria Math" panose="02040503050406030204" pitchFamily="18" charset="0"/>
                          </a:rPr>
                        </m:ctrlPr>
                      </m:dPr>
                      <m:e>
                        <m:m>
                          <m:mPr>
                            <m:mcs>
                              <m:mc>
                                <m:mcPr>
                                  <m:count m:val="2"/>
                                  <m:mcJc m:val="center"/>
                                </m:mcPr>
                              </m:mc>
                            </m:mcs>
                            <m:ctrlPr>
                              <a:rPr lang="en-US" altLang="zh-TW" i="1">
                                <a:latin typeface="Cambria Math" panose="02040503050406030204" pitchFamily="18" charset="0"/>
                              </a:rPr>
                            </m:ctrlPr>
                          </m:mPr>
                          <m:mr>
                            <m:e>
                              <m:sSub>
                                <m:sSubPr>
                                  <m:ctrlPr>
                                    <a:rPr lang="en-US" altLang="zh-TW" i="1">
                                      <a:latin typeface="Cambria Math" panose="02040503050406030204" pitchFamily="18" charset="0"/>
                                    </a:rPr>
                                  </m:ctrlPr>
                                </m:sSubPr>
                                <m:e>
                                  <m:r>
                                    <a:rPr lang="en-US" altLang="zh-TW" i="1">
                                      <a:latin typeface="Cambria Math"/>
                                    </a:rPr>
                                    <m:t>𝐵</m:t>
                                  </m:r>
                                </m:e>
                                <m:sub>
                                  <m:r>
                                    <m:rPr>
                                      <m:brk m:alnAt="7"/>
                                    </m:rPr>
                                    <a:rPr lang="en-US" altLang="zh-TW" i="1">
                                      <a:latin typeface="Cambria Math"/>
                                    </a:rPr>
                                    <m:t>1</m:t>
                                  </m:r>
                                  <m:r>
                                    <a:rPr lang="en-US" altLang="zh-TW" i="1">
                                      <a:latin typeface="Cambria Math"/>
                                    </a:rPr>
                                    <m:t>1</m:t>
                                  </m:r>
                                </m:sub>
                              </m:sSub>
                            </m:e>
                            <m:e>
                              <m:sSub>
                                <m:sSubPr>
                                  <m:ctrlPr>
                                    <a:rPr lang="en-US" altLang="zh-TW" i="1">
                                      <a:latin typeface="Cambria Math" panose="02040503050406030204" pitchFamily="18" charset="0"/>
                                    </a:rPr>
                                  </m:ctrlPr>
                                </m:sSubPr>
                                <m:e>
                                  <m:r>
                                    <a:rPr lang="en-US" altLang="zh-TW" i="1">
                                      <a:latin typeface="Cambria Math"/>
                                    </a:rPr>
                                    <m:t>𝐵</m:t>
                                  </m:r>
                                </m:e>
                                <m:sub>
                                  <m:r>
                                    <a:rPr lang="en-US" altLang="zh-TW" i="1">
                                      <a:latin typeface="Cambria Math"/>
                                    </a:rPr>
                                    <m:t>12</m:t>
                                  </m:r>
                                </m:sub>
                              </m:sSub>
                            </m:e>
                          </m:mr>
                          <m:mr>
                            <m:e>
                              <m:sSub>
                                <m:sSubPr>
                                  <m:ctrlPr>
                                    <a:rPr lang="en-US" altLang="zh-TW" i="1">
                                      <a:latin typeface="Cambria Math" panose="02040503050406030204" pitchFamily="18" charset="0"/>
                                    </a:rPr>
                                  </m:ctrlPr>
                                </m:sSubPr>
                                <m:e>
                                  <m:r>
                                    <a:rPr lang="en-US" altLang="zh-TW" i="1">
                                      <a:latin typeface="Cambria Math"/>
                                    </a:rPr>
                                    <m:t>𝐵</m:t>
                                  </m:r>
                                </m:e>
                                <m:sub>
                                  <m:r>
                                    <a:rPr lang="en-US" altLang="zh-TW" i="1">
                                      <a:latin typeface="Cambria Math"/>
                                    </a:rPr>
                                    <m:t>21</m:t>
                                  </m:r>
                                </m:sub>
                              </m:sSub>
                            </m:e>
                            <m:e>
                              <m:sSub>
                                <m:sSubPr>
                                  <m:ctrlPr>
                                    <a:rPr lang="en-US" altLang="zh-TW" i="1">
                                      <a:latin typeface="Cambria Math" panose="02040503050406030204" pitchFamily="18" charset="0"/>
                                    </a:rPr>
                                  </m:ctrlPr>
                                </m:sSubPr>
                                <m:e>
                                  <m:r>
                                    <a:rPr lang="en-US" altLang="zh-TW" i="1">
                                      <a:latin typeface="Cambria Math"/>
                                    </a:rPr>
                                    <m:t>𝐵</m:t>
                                  </m:r>
                                </m:e>
                                <m:sub>
                                  <m:r>
                                    <a:rPr lang="en-US" altLang="zh-TW" i="1">
                                      <a:latin typeface="Cambria Math"/>
                                    </a:rPr>
                                    <m:t>22</m:t>
                                  </m:r>
                                </m:sub>
                              </m:sSub>
                            </m:e>
                          </m:mr>
                        </m:m>
                      </m:e>
                    </m:d>
                  </m:oMath>
                </a14:m>
                <a:r>
                  <a:rPr lang="en-US" altLang="zh-TW" dirty="0" smtClean="0"/>
                  <a:t/>
                </a:r>
                <a:br>
                  <a:rPr lang="en-US" altLang="zh-TW" dirty="0" smtClean="0"/>
                </a:br>
                <a14:m>
                  <m:oMath xmlns:m="http://schemas.openxmlformats.org/officeDocument/2006/math">
                    <m:r>
                      <a:rPr lang="en-US" altLang="zh-TW" b="0" i="1" smtClean="0">
                        <a:latin typeface="Cambria Math"/>
                      </a:rPr>
                      <m:t>=</m:t>
                    </m:r>
                    <m:d>
                      <m:dPr>
                        <m:ctrlPr>
                          <a:rPr lang="en-US" altLang="zh-TW" i="1">
                            <a:latin typeface="Cambria Math" panose="02040503050406030204" pitchFamily="18" charset="0"/>
                          </a:rPr>
                        </m:ctrlPr>
                      </m:dPr>
                      <m:e>
                        <m:m>
                          <m:mPr>
                            <m:mcs>
                              <m:mc>
                                <m:mcPr>
                                  <m:count m:val="2"/>
                                  <m:mcJc m:val="center"/>
                                </m:mcPr>
                              </m:mc>
                            </m:mcs>
                            <m:ctrlPr>
                              <a:rPr lang="en-US" altLang="zh-TW" i="1">
                                <a:latin typeface="Cambria Math" panose="02040503050406030204" pitchFamily="18" charset="0"/>
                              </a:rPr>
                            </m:ctrlPr>
                          </m:mPr>
                          <m:mr>
                            <m:e>
                              <m:sSub>
                                <m:sSubPr>
                                  <m:ctrlPr>
                                    <a:rPr lang="en-US" altLang="zh-TW" i="1">
                                      <a:latin typeface="Cambria Math" panose="02040503050406030204" pitchFamily="18" charset="0"/>
                                    </a:rPr>
                                  </m:ctrlPr>
                                </m:sSubPr>
                                <m:e>
                                  <m:r>
                                    <m:rPr>
                                      <m:brk m:alnAt="7"/>
                                    </m:rPr>
                                    <a:rPr lang="en-US" altLang="zh-TW" i="1">
                                      <a:latin typeface="Cambria Math"/>
                                    </a:rPr>
                                    <m:t>𝐴</m:t>
                                  </m:r>
                                </m:e>
                                <m:sub>
                                  <m:r>
                                    <m:rPr>
                                      <m:brk m:alnAt="7"/>
                                    </m:rPr>
                                    <a:rPr lang="en-US" altLang="zh-TW" i="1">
                                      <a:latin typeface="Cambria Math"/>
                                    </a:rPr>
                                    <m:t>1</m:t>
                                  </m:r>
                                  <m:r>
                                    <a:rPr lang="en-US" altLang="zh-TW" i="1">
                                      <a:latin typeface="Cambria Math"/>
                                    </a:rPr>
                                    <m:t>1</m:t>
                                  </m:r>
                                </m:sub>
                              </m:sSub>
                              <m:sSub>
                                <m:sSubPr>
                                  <m:ctrlPr>
                                    <a:rPr lang="en-US" altLang="zh-TW" b="0" i="1" smtClean="0">
                                      <a:latin typeface="Cambria Math" panose="02040503050406030204" pitchFamily="18" charset="0"/>
                                    </a:rPr>
                                  </m:ctrlPr>
                                </m:sSubPr>
                                <m:e>
                                  <m:r>
                                    <a:rPr lang="en-US" altLang="zh-TW" b="0" i="1" smtClean="0">
                                      <a:latin typeface="Cambria Math"/>
                                    </a:rPr>
                                    <m:t>𝐵</m:t>
                                  </m:r>
                                </m:e>
                                <m:sub>
                                  <m:r>
                                    <a:rPr lang="en-US" altLang="zh-TW" b="0" i="1" smtClean="0">
                                      <a:latin typeface="Cambria Math"/>
                                    </a:rPr>
                                    <m:t>11</m:t>
                                  </m:r>
                                </m:sub>
                              </m:sSub>
                            </m:e>
                            <m:e>
                              <m:sSub>
                                <m:sSubPr>
                                  <m:ctrlPr>
                                    <a:rPr lang="en-US" altLang="zh-TW" i="1">
                                      <a:latin typeface="Cambria Math" panose="02040503050406030204" pitchFamily="18" charset="0"/>
                                    </a:rPr>
                                  </m:ctrlPr>
                                </m:sSubPr>
                                <m:e>
                                  <m:r>
                                    <a:rPr lang="en-US" altLang="zh-TW" i="1">
                                      <a:latin typeface="Cambria Math"/>
                                    </a:rPr>
                                    <m:t>𝐴</m:t>
                                  </m:r>
                                </m:e>
                                <m:sub>
                                  <m:r>
                                    <a:rPr lang="en-US" altLang="zh-TW" i="1">
                                      <a:latin typeface="Cambria Math"/>
                                    </a:rPr>
                                    <m:t>12</m:t>
                                  </m:r>
                                </m:sub>
                              </m:sSub>
                              <m:sSub>
                                <m:sSubPr>
                                  <m:ctrlPr>
                                    <a:rPr lang="en-US" altLang="zh-TW" b="0" i="1" smtClean="0">
                                      <a:latin typeface="Cambria Math" panose="02040503050406030204" pitchFamily="18" charset="0"/>
                                    </a:rPr>
                                  </m:ctrlPr>
                                </m:sSubPr>
                                <m:e>
                                  <m:r>
                                    <a:rPr lang="en-US" altLang="zh-TW" b="0" i="1" smtClean="0">
                                      <a:latin typeface="Cambria Math"/>
                                    </a:rPr>
                                    <m:t>𝐵</m:t>
                                  </m:r>
                                </m:e>
                                <m:sub>
                                  <m:r>
                                    <a:rPr lang="en-US" altLang="zh-TW" b="0" i="1" smtClean="0">
                                      <a:latin typeface="Cambria Math"/>
                                    </a:rPr>
                                    <m:t>12</m:t>
                                  </m:r>
                                </m:sub>
                              </m:sSub>
                            </m:e>
                          </m:mr>
                          <m:mr>
                            <m:e>
                              <m:sSub>
                                <m:sSubPr>
                                  <m:ctrlPr>
                                    <a:rPr lang="en-US" altLang="zh-TW" i="1">
                                      <a:latin typeface="Cambria Math" panose="02040503050406030204" pitchFamily="18" charset="0"/>
                                    </a:rPr>
                                  </m:ctrlPr>
                                </m:sSubPr>
                                <m:e>
                                  <m:r>
                                    <a:rPr lang="en-US" altLang="zh-TW" i="1">
                                      <a:latin typeface="Cambria Math"/>
                                    </a:rPr>
                                    <m:t>𝐴</m:t>
                                  </m:r>
                                </m:e>
                                <m:sub>
                                  <m:r>
                                    <a:rPr lang="en-US" altLang="zh-TW" i="1">
                                      <a:latin typeface="Cambria Math"/>
                                    </a:rPr>
                                    <m:t>21</m:t>
                                  </m:r>
                                </m:sub>
                              </m:sSub>
                              <m:sSub>
                                <m:sSubPr>
                                  <m:ctrlPr>
                                    <a:rPr lang="en-US" altLang="zh-TW" b="0" i="1" smtClean="0">
                                      <a:latin typeface="Cambria Math" panose="02040503050406030204" pitchFamily="18" charset="0"/>
                                    </a:rPr>
                                  </m:ctrlPr>
                                </m:sSubPr>
                                <m:e>
                                  <m:r>
                                    <a:rPr lang="en-US" altLang="zh-TW" b="0" i="1" smtClean="0">
                                      <a:latin typeface="Cambria Math"/>
                                    </a:rPr>
                                    <m:t>𝐵</m:t>
                                  </m:r>
                                </m:e>
                                <m:sub>
                                  <m:r>
                                    <a:rPr lang="en-US" altLang="zh-TW" b="0" i="1" smtClean="0">
                                      <a:latin typeface="Cambria Math"/>
                                    </a:rPr>
                                    <m:t>11</m:t>
                                  </m:r>
                                </m:sub>
                              </m:sSub>
                            </m:e>
                            <m:e>
                              <m:sSub>
                                <m:sSubPr>
                                  <m:ctrlPr>
                                    <a:rPr lang="en-US" altLang="zh-TW" i="1">
                                      <a:latin typeface="Cambria Math" panose="02040503050406030204" pitchFamily="18" charset="0"/>
                                    </a:rPr>
                                  </m:ctrlPr>
                                </m:sSubPr>
                                <m:e>
                                  <m:r>
                                    <a:rPr lang="en-US" altLang="zh-TW" i="1">
                                      <a:latin typeface="Cambria Math"/>
                                    </a:rPr>
                                    <m:t>𝐴</m:t>
                                  </m:r>
                                </m:e>
                                <m:sub>
                                  <m:r>
                                    <a:rPr lang="en-US" altLang="zh-TW" i="1">
                                      <a:latin typeface="Cambria Math"/>
                                    </a:rPr>
                                    <m:t>22</m:t>
                                  </m:r>
                                </m:sub>
                              </m:sSub>
                              <m:sSub>
                                <m:sSubPr>
                                  <m:ctrlPr>
                                    <a:rPr lang="en-US" altLang="zh-TW" b="0" i="1" smtClean="0">
                                      <a:latin typeface="Cambria Math" panose="02040503050406030204" pitchFamily="18" charset="0"/>
                                    </a:rPr>
                                  </m:ctrlPr>
                                </m:sSubPr>
                                <m:e>
                                  <m:r>
                                    <a:rPr lang="en-US" altLang="zh-TW" b="0" i="1" smtClean="0">
                                      <a:latin typeface="Cambria Math"/>
                                    </a:rPr>
                                    <m:t>𝐵</m:t>
                                  </m:r>
                                </m:e>
                                <m:sub>
                                  <m:r>
                                    <a:rPr lang="en-US" altLang="zh-TW" b="0" i="1" smtClean="0">
                                      <a:latin typeface="Cambria Math"/>
                                    </a:rPr>
                                    <m:t>12</m:t>
                                  </m:r>
                                </m:sub>
                              </m:sSub>
                            </m:e>
                          </m:mr>
                        </m:m>
                      </m:e>
                    </m:d>
                    <m:r>
                      <a:rPr lang="en-US" altLang="zh-TW" b="0" i="0" smtClean="0">
                        <a:latin typeface="Cambria Math"/>
                      </a:rPr>
                      <m:t>+</m:t>
                    </m:r>
                    <m:d>
                      <m:dPr>
                        <m:ctrlPr>
                          <a:rPr lang="en-US" altLang="zh-TW" i="1">
                            <a:latin typeface="Cambria Math" panose="02040503050406030204" pitchFamily="18" charset="0"/>
                          </a:rPr>
                        </m:ctrlPr>
                      </m:dPr>
                      <m:e>
                        <m:m>
                          <m:mPr>
                            <m:mcs>
                              <m:mc>
                                <m:mcPr>
                                  <m:count m:val="2"/>
                                  <m:mcJc m:val="center"/>
                                </m:mcPr>
                              </m:mc>
                            </m:mcs>
                            <m:ctrlPr>
                              <a:rPr lang="en-US" altLang="zh-TW" i="1">
                                <a:latin typeface="Cambria Math" panose="02040503050406030204" pitchFamily="18" charset="0"/>
                              </a:rPr>
                            </m:ctrlPr>
                          </m:mPr>
                          <m:mr>
                            <m:e>
                              <m:sSub>
                                <m:sSubPr>
                                  <m:ctrlPr>
                                    <a:rPr lang="en-US" altLang="zh-TW" i="1">
                                      <a:latin typeface="Cambria Math" panose="02040503050406030204" pitchFamily="18" charset="0"/>
                                    </a:rPr>
                                  </m:ctrlPr>
                                </m:sSubPr>
                                <m:e>
                                  <m:sSub>
                                    <m:sSubPr>
                                      <m:ctrlPr>
                                        <a:rPr lang="en-US" altLang="zh-TW" b="0" i="1" smtClean="0">
                                          <a:latin typeface="Cambria Math" panose="02040503050406030204" pitchFamily="18" charset="0"/>
                                        </a:rPr>
                                      </m:ctrlPr>
                                    </m:sSubPr>
                                    <m:e>
                                      <m:r>
                                        <a:rPr lang="en-US" altLang="zh-TW" b="0" i="1" smtClean="0">
                                          <a:latin typeface="Cambria Math"/>
                                        </a:rPr>
                                        <m:t>𝐴</m:t>
                                      </m:r>
                                    </m:e>
                                    <m:sub>
                                      <m:r>
                                        <a:rPr lang="en-US" altLang="zh-TW" b="0" i="1" smtClean="0">
                                          <a:latin typeface="Cambria Math"/>
                                        </a:rPr>
                                        <m:t>12</m:t>
                                      </m:r>
                                    </m:sub>
                                  </m:sSub>
                                  <m:r>
                                    <a:rPr lang="en-US" altLang="zh-TW" i="1">
                                      <a:latin typeface="Cambria Math"/>
                                    </a:rPr>
                                    <m:t>𝐵</m:t>
                                  </m:r>
                                </m:e>
                                <m:sub>
                                  <m:r>
                                    <a:rPr lang="en-US" altLang="zh-TW" b="0" i="1" smtClean="0">
                                      <a:latin typeface="Cambria Math"/>
                                    </a:rPr>
                                    <m:t>2</m:t>
                                  </m:r>
                                  <m:r>
                                    <a:rPr lang="en-US" altLang="zh-TW" i="1">
                                      <a:latin typeface="Cambria Math"/>
                                    </a:rPr>
                                    <m:t>1</m:t>
                                  </m:r>
                                </m:sub>
                              </m:sSub>
                            </m:e>
                            <m:e>
                              <m:sSub>
                                <m:sSubPr>
                                  <m:ctrlPr>
                                    <a:rPr lang="en-US" altLang="zh-TW" i="1">
                                      <a:latin typeface="Cambria Math" panose="02040503050406030204" pitchFamily="18" charset="0"/>
                                    </a:rPr>
                                  </m:ctrlPr>
                                </m:sSubPr>
                                <m:e>
                                  <m:sSub>
                                    <m:sSubPr>
                                      <m:ctrlPr>
                                        <a:rPr lang="en-US" altLang="zh-TW" b="0" i="1" smtClean="0">
                                          <a:latin typeface="Cambria Math" panose="02040503050406030204" pitchFamily="18" charset="0"/>
                                        </a:rPr>
                                      </m:ctrlPr>
                                    </m:sSubPr>
                                    <m:e>
                                      <m:r>
                                        <a:rPr lang="en-US" altLang="zh-TW" b="0" i="1" smtClean="0">
                                          <a:latin typeface="Cambria Math"/>
                                        </a:rPr>
                                        <m:t>𝐴</m:t>
                                      </m:r>
                                    </m:e>
                                    <m:sub>
                                      <m:r>
                                        <a:rPr lang="en-US" altLang="zh-TW" b="0" i="1" smtClean="0">
                                          <a:latin typeface="Cambria Math"/>
                                        </a:rPr>
                                        <m:t>12</m:t>
                                      </m:r>
                                    </m:sub>
                                  </m:sSub>
                                  <m:r>
                                    <a:rPr lang="en-US" altLang="zh-TW" i="1">
                                      <a:latin typeface="Cambria Math"/>
                                    </a:rPr>
                                    <m:t>𝐵</m:t>
                                  </m:r>
                                </m:e>
                                <m:sub>
                                  <m:r>
                                    <a:rPr lang="en-US" altLang="zh-TW" b="0" i="1" smtClean="0">
                                      <a:latin typeface="Cambria Math"/>
                                    </a:rPr>
                                    <m:t>2</m:t>
                                  </m:r>
                                  <m:r>
                                    <a:rPr lang="en-US" altLang="zh-TW" i="1">
                                      <a:latin typeface="Cambria Math"/>
                                    </a:rPr>
                                    <m:t>2</m:t>
                                  </m:r>
                                </m:sub>
                              </m:sSub>
                            </m:e>
                          </m:mr>
                          <m:mr>
                            <m:e>
                              <m:sSub>
                                <m:sSubPr>
                                  <m:ctrlPr>
                                    <a:rPr lang="en-US" altLang="zh-TW" b="0" i="1" smtClean="0">
                                      <a:latin typeface="Cambria Math" panose="02040503050406030204" pitchFamily="18" charset="0"/>
                                    </a:rPr>
                                  </m:ctrlPr>
                                </m:sSubPr>
                                <m:e>
                                  <m:r>
                                    <a:rPr lang="en-US" altLang="zh-TW" b="0" i="1" smtClean="0">
                                      <a:latin typeface="Cambria Math"/>
                                    </a:rPr>
                                    <m:t>𝐴</m:t>
                                  </m:r>
                                </m:e>
                                <m:sub>
                                  <m:r>
                                    <a:rPr lang="en-US" altLang="zh-TW" b="0" i="1" smtClean="0">
                                      <a:latin typeface="Cambria Math"/>
                                    </a:rPr>
                                    <m:t>22</m:t>
                                  </m:r>
                                </m:sub>
                              </m:sSub>
                              <m:sSub>
                                <m:sSubPr>
                                  <m:ctrlPr>
                                    <a:rPr lang="en-US" altLang="zh-TW" i="1">
                                      <a:latin typeface="Cambria Math" panose="02040503050406030204" pitchFamily="18" charset="0"/>
                                    </a:rPr>
                                  </m:ctrlPr>
                                </m:sSubPr>
                                <m:e>
                                  <m:r>
                                    <a:rPr lang="en-US" altLang="zh-TW" i="1">
                                      <a:latin typeface="Cambria Math"/>
                                    </a:rPr>
                                    <m:t>𝐵</m:t>
                                  </m:r>
                                </m:e>
                                <m:sub>
                                  <m:r>
                                    <a:rPr lang="en-US" altLang="zh-TW" i="1">
                                      <a:latin typeface="Cambria Math"/>
                                    </a:rPr>
                                    <m:t>21</m:t>
                                  </m:r>
                                </m:sub>
                              </m:sSub>
                            </m:e>
                            <m:e>
                              <m:sSub>
                                <m:sSubPr>
                                  <m:ctrlPr>
                                    <a:rPr lang="en-US" altLang="zh-TW" i="1">
                                      <a:latin typeface="Cambria Math" panose="02040503050406030204" pitchFamily="18" charset="0"/>
                                    </a:rPr>
                                  </m:ctrlPr>
                                </m:sSubPr>
                                <m:e>
                                  <m:sSub>
                                    <m:sSubPr>
                                      <m:ctrlPr>
                                        <a:rPr lang="en-US" altLang="zh-TW" b="0" i="1" smtClean="0">
                                          <a:latin typeface="Cambria Math" panose="02040503050406030204" pitchFamily="18" charset="0"/>
                                        </a:rPr>
                                      </m:ctrlPr>
                                    </m:sSubPr>
                                    <m:e>
                                      <m:r>
                                        <a:rPr lang="en-US" altLang="zh-TW" b="0" i="1" smtClean="0">
                                          <a:latin typeface="Cambria Math"/>
                                        </a:rPr>
                                        <m:t>𝐴</m:t>
                                      </m:r>
                                    </m:e>
                                    <m:sub>
                                      <m:r>
                                        <a:rPr lang="en-US" altLang="zh-TW" b="0" i="1" smtClean="0">
                                          <a:latin typeface="Cambria Math"/>
                                        </a:rPr>
                                        <m:t>22</m:t>
                                      </m:r>
                                    </m:sub>
                                  </m:sSub>
                                  <m:r>
                                    <a:rPr lang="en-US" altLang="zh-TW" i="1">
                                      <a:latin typeface="Cambria Math"/>
                                    </a:rPr>
                                    <m:t>𝐵</m:t>
                                  </m:r>
                                </m:e>
                                <m:sub>
                                  <m:r>
                                    <a:rPr lang="en-US" altLang="zh-TW" i="1">
                                      <a:latin typeface="Cambria Math"/>
                                    </a:rPr>
                                    <m:t>22</m:t>
                                  </m:r>
                                </m:sub>
                              </m:sSub>
                            </m:e>
                          </m:mr>
                        </m:m>
                      </m:e>
                    </m:d>
                  </m:oMath>
                </a14:m>
                <a:endParaRPr lang="en-US" altLang="zh-TW" dirty="0" smtClean="0"/>
              </a:p>
              <a:p>
                <a:endParaRPr lang="zh-TW" altLang="en-US"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827584" y="2420888"/>
                <a:ext cx="6777317" cy="3508977"/>
              </a:xfrm>
              <a:blipFill rotWithShape="1">
                <a:blip r:embed="rId2"/>
                <a:stretch>
                  <a:fillRect/>
                </a:stretch>
              </a:blipFill>
            </p:spPr>
            <p:txBody>
              <a:bodyPr/>
              <a:lstStyle/>
              <a:p>
                <a:r>
                  <a:rPr lang="zh-TW" altLang="en-US">
                    <a:noFill/>
                  </a:rPr>
                  <a:t> </a:t>
                </a:r>
              </a:p>
            </p:txBody>
          </p:sp>
        </mc:Fallback>
      </mc:AlternateContent>
      <p:sp>
        <p:nvSpPr>
          <p:cNvPr id="4" name="投影片編號版面配置區 3"/>
          <p:cNvSpPr>
            <a:spLocks noGrp="1"/>
          </p:cNvSpPr>
          <p:nvPr>
            <p:ph type="sldNum" sz="quarter" idx="12"/>
          </p:nvPr>
        </p:nvSpPr>
        <p:spPr/>
        <p:txBody>
          <a:bodyPr/>
          <a:lstStyle/>
          <a:p>
            <a:fld id="{ADA36ABD-7B9C-41F6-A76D-F4D3DC3F1427}" type="slidenum">
              <a:rPr lang="zh-TW" altLang="en-US" smtClean="0"/>
              <a:t>25</a:t>
            </a:fld>
            <a:endParaRPr lang="zh-TW" altLang="en-US"/>
          </a:p>
        </p:txBody>
      </p:sp>
      <p:sp>
        <p:nvSpPr>
          <p:cNvPr id="5" name="文字方塊 4"/>
          <p:cNvSpPr txBox="1"/>
          <p:nvPr/>
        </p:nvSpPr>
        <p:spPr>
          <a:xfrm>
            <a:off x="2429694" y="5557053"/>
            <a:ext cx="576064" cy="369332"/>
          </a:xfrm>
          <a:prstGeom prst="rect">
            <a:avLst/>
          </a:prstGeom>
          <a:noFill/>
        </p:spPr>
        <p:txBody>
          <a:bodyPr wrap="square" rtlCol="0">
            <a:spAutoFit/>
          </a:bodyPr>
          <a:lstStyle/>
          <a:p>
            <a:r>
              <a:rPr lang="en-US" altLang="zh-TW" dirty="0" smtClean="0"/>
              <a:t>C</a:t>
            </a:r>
            <a:endParaRPr lang="zh-TW" altLang="en-US" dirty="0"/>
          </a:p>
        </p:txBody>
      </p:sp>
      <p:sp>
        <p:nvSpPr>
          <p:cNvPr id="6" name="文字方塊 5"/>
          <p:cNvSpPr txBox="1"/>
          <p:nvPr/>
        </p:nvSpPr>
        <p:spPr>
          <a:xfrm>
            <a:off x="5292080" y="5557053"/>
            <a:ext cx="576064" cy="369332"/>
          </a:xfrm>
          <a:prstGeom prst="rect">
            <a:avLst/>
          </a:prstGeom>
          <a:noFill/>
        </p:spPr>
        <p:txBody>
          <a:bodyPr wrap="square" rtlCol="0">
            <a:spAutoFit/>
          </a:bodyPr>
          <a:lstStyle/>
          <a:p>
            <a:r>
              <a:rPr lang="en-US" altLang="zh-TW" dirty="0" smtClean="0"/>
              <a:t>T</a:t>
            </a:r>
            <a:endParaRPr lang="zh-TW" altLang="en-US" dirty="0"/>
          </a:p>
        </p:txBody>
      </p:sp>
    </p:spTree>
    <p:extLst>
      <p:ext uri="{BB962C8B-B14F-4D97-AF65-F5344CB8AC3E}">
        <p14:creationId xmlns:p14="http://schemas.microsoft.com/office/powerpoint/2010/main" val="37112496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611560" y="692696"/>
                <a:ext cx="7344932" cy="6048672"/>
              </a:xfrm>
            </p:spPr>
            <p:txBody>
              <a:bodyPr>
                <a:normAutofit fontScale="70000" lnSpcReduction="20000"/>
              </a:bodyPr>
              <a:lstStyle/>
              <a:p>
                <a:pPr marL="68580" indent="0">
                  <a:buNone/>
                </a:pPr>
                <a:r>
                  <a:rPr lang="en-US" altLang="zh-TW" dirty="0" smtClean="0">
                    <a:latin typeface="Courier New" pitchFamily="49" charset="0"/>
                    <a:cs typeface="Courier New" pitchFamily="49" charset="0"/>
                  </a:rPr>
                  <a:t>P-MATRIX-MULTIPLY-RECURSIVE(C,A,B)</a:t>
                </a:r>
              </a:p>
              <a:p>
                <a:pPr marL="68580" indent="0">
                  <a:buNone/>
                </a:pPr>
                <a:r>
                  <a:rPr lang="en-US" altLang="zh-TW" dirty="0" smtClean="0">
                    <a:latin typeface="Courier New" pitchFamily="49" charset="0"/>
                    <a:cs typeface="Courier New" pitchFamily="49" charset="0"/>
                  </a:rPr>
                  <a:t>n=</a:t>
                </a:r>
                <a:r>
                  <a:rPr lang="en-US" altLang="zh-TW" dirty="0" err="1" smtClean="0">
                    <a:latin typeface="Courier New" pitchFamily="49" charset="0"/>
                    <a:cs typeface="Courier New" pitchFamily="49" charset="0"/>
                  </a:rPr>
                  <a:t>A.rows</a:t>
                </a:r>
                <a:endParaRPr lang="en-US" altLang="zh-TW" dirty="0" smtClean="0">
                  <a:latin typeface="Courier New" pitchFamily="49" charset="0"/>
                  <a:cs typeface="Courier New" pitchFamily="49" charset="0"/>
                </a:endParaRPr>
              </a:p>
              <a:p>
                <a:pPr marL="68580" indent="0">
                  <a:buNone/>
                </a:pPr>
                <a:r>
                  <a:rPr lang="en-US" altLang="zh-TW" dirty="0" smtClean="0">
                    <a:latin typeface="Courier New" pitchFamily="49" charset="0"/>
                    <a:cs typeface="Courier New" pitchFamily="49" charset="0"/>
                  </a:rPr>
                  <a:t>if n==1</a:t>
                </a:r>
              </a:p>
              <a:p>
                <a:pPr marL="68580" indent="0">
                  <a:buNone/>
                </a:pPr>
                <a:r>
                  <a:rPr lang="en-US" altLang="zh-TW" dirty="0">
                    <a:latin typeface="Courier New" pitchFamily="49" charset="0"/>
                    <a:cs typeface="Courier New" pitchFamily="49" charset="0"/>
                  </a:rPr>
                  <a:t>	</a:t>
                </a:r>
                <a14:m>
                  <m:oMath xmlns:m="http://schemas.openxmlformats.org/officeDocument/2006/math">
                    <m:sSub>
                      <m:sSubPr>
                        <m:ctrlPr>
                          <a:rPr lang="en-US" altLang="zh-TW" b="0" i="1" smtClean="0">
                            <a:latin typeface="Cambria Math" panose="02040503050406030204" pitchFamily="18" charset="0"/>
                            <a:cs typeface="Courier New" pitchFamily="49" charset="0"/>
                          </a:rPr>
                        </m:ctrlPr>
                      </m:sSubPr>
                      <m:e>
                        <m:r>
                          <a:rPr lang="en-US" altLang="zh-TW" b="0" i="1" smtClean="0">
                            <a:latin typeface="Cambria Math"/>
                            <a:cs typeface="Courier New" pitchFamily="49" charset="0"/>
                          </a:rPr>
                          <m:t>𝑐</m:t>
                        </m:r>
                      </m:e>
                      <m:sub>
                        <m:r>
                          <a:rPr lang="en-US" altLang="zh-TW" b="0" i="1" smtClean="0">
                            <a:latin typeface="Cambria Math"/>
                            <a:cs typeface="Courier New" pitchFamily="49" charset="0"/>
                          </a:rPr>
                          <m:t>11</m:t>
                        </m:r>
                      </m:sub>
                    </m:sSub>
                    <m:r>
                      <a:rPr lang="en-US" altLang="zh-TW" b="0" i="1" smtClean="0">
                        <a:latin typeface="Cambria Math"/>
                        <a:cs typeface="Courier New" pitchFamily="49" charset="0"/>
                      </a:rPr>
                      <m:t>=</m:t>
                    </m:r>
                    <m:sSub>
                      <m:sSubPr>
                        <m:ctrlPr>
                          <a:rPr lang="en-US" altLang="zh-TW" b="0" i="1" smtClean="0">
                            <a:latin typeface="Cambria Math" panose="02040503050406030204" pitchFamily="18" charset="0"/>
                            <a:cs typeface="Courier New" pitchFamily="49" charset="0"/>
                          </a:rPr>
                        </m:ctrlPr>
                      </m:sSubPr>
                      <m:e>
                        <m:r>
                          <a:rPr lang="en-US" altLang="zh-TW" b="0" i="1" smtClean="0">
                            <a:latin typeface="Cambria Math"/>
                            <a:cs typeface="Courier New" pitchFamily="49" charset="0"/>
                          </a:rPr>
                          <m:t>𝑎</m:t>
                        </m:r>
                      </m:e>
                      <m:sub>
                        <m:r>
                          <a:rPr lang="en-US" altLang="zh-TW" b="0" i="1" smtClean="0">
                            <a:latin typeface="Cambria Math"/>
                            <a:cs typeface="Courier New" pitchFamily="49" charset="0"/>
                          </a:rPr>
                          <m:t>11</m:t>
                        </m:r>
                      </m:sub>
                    </m:sSub>
                    <m:sSub>
                      <m:sSubPr>
                        <m:ctrlPr>
                          <a:rPr lang="en-US" altLang="zh-TW" b="0" i="1" smtClean="0">
                            <a:latin typeface="Cambria Math" panose="02040503050406030204" pitchFamily="18" charset="0"/>
                            <a:cs typeface="Courier New" pitchFamily="49" charset="0"/>
                          </a:rPr>
                        </m:ctrlPr>
                      </m:sSubPr>
                      <m:e>
                        <m:r>
                          <a:rPr lang="en-US" altLang="zh-TW" b="0" i="1" smtClean="0">
                            <a:latin typeface="Cambria Math"/>
                            <a:cs typeface="Courier New" pitchFamily="49" charset="0"/>
                          </a:rPr>
                          <m:t>𝑏</m:t>
                        </m:r>
                      </m:e>
                      <m:sub>
                        <m:r>
                          <a:rPr lang="en-US" altLang="zh-TW" b="0" i="1" smtClean="0">
                            <a:latin typeface="Cambria Math"/>
                            <a:cs typeface="Courier New" pitchFamily="49" charset="0"/>
                          </a:rPr>
                          <m:t>11</m:t>
                        </m:r>
                      </m:sub>
                    </m:sSub>
                  </m:oMath>
                </a14:m>
                <a:endParaRPr lang="en-US" altLang="zh-TW" dirty="0" smtClean="0">
                  <a:latin typeface="Courier New" pitchFamily="49" charset="0"/>
                  <a:cs typeface="Courier New" pitchFamily="49" charset="0"/>
                </a:endParaRPr>
              </a:p>
              <a:p>
                <a:pPr marL="68580" indent="0">
                  <a:buNone/>
                </a:pPr>
                <a:r>
                  <a:rPr lang="en-US" altLang="zh-TW" dirty="0" smtClean="0">
                    <a:latin typeface="Courier New" pitchFamily="49" charset="0"/>
                    <a:cs typeface="Courier New" pitchFamily="49" charset="0"/>
                  </a:rPr>
                  <a:t>else let T be a new n x n matrix</a:t>
                </a:r>
              </a:p>
              <a:p>
                <a:pPr marL="68580" indent="0">
                  <a:buNone/>
                </a:pPr>
                <a:r>
                  <a:rPr lang="en-US" altLang="zh-TW" dirty="0">
                    <a:latin typeface="Courier New" pitchFamily="49" charset="0"/>
                    <a:cs typeface="Courier New" pitchFamily="49" charset="0"/>
                  </a:rPr>
                  <a:t>	</a:t>
                </a:r>
                <a:r>
                  <a:rPr lang="en-US" altLang="zh-TW" dirty="0" smtClean="0">
                    <a:latin typeface="Courier New" pitchFamily="49" charset="0"/>
                    <a:cs typeface="Courier New" pitchFamily="49" charset="0"/>
                  </a:rPr>
                  <a:t>partition A,B,C, and T into n/2 x n/2 </a:t>
                </a:r>
                <a:r>
                  <a:rPr lang="en-US" altLang="zh-TW" dirty="0" err="1" smtClean="0">
                    <a:latin typeface="Courier New" pitchFamily="49" charset="0"/>
                    <a:cs typeface="Courier New" pitchFamily="49" charset="0"/>
                  </a:rPr>
                  <a:t>submatrices</a:t>
                </a:r>
                <a:r>
                  <a:rPr lang="en-US" altLang="zh-TW" dirty="0">
                    <a:latin typeface="Courier New" pitchFamily="49" charset="0"/>
                    <a:cs typeface="Courier New" pitchFamily="49" charset="0"/>
                  </a:rPr>
                  <a:t> </a:t>
                </a:r>
                <a:r>
                  <a:rPr lang="en-US" altLang="zh-TW" dirty="0" smtClean="0">
                    <a:latin typeface="Courier New" pitchFamily="49" charset="0"/>
                    <a:cs typeface="Courier New" pitchFamily="49" charset="0"/>
                  </a:rPr>
                  <a:t>(</a:t>
                </a:r>
                <a14:m>
                  <m:oMath xmlns:m="http://schemas.openxmlformats.org/officeDocument/2006/math">
                    <m:sSub>
                      <m:sSubPr>
                        <m:ctrlPr>
                          <a:rPr lang="en-US" altLang="zh-TW" b="0" i="1" smtClean="0">
                            <a:latin typeface="Cambria Math" panose="02040503050406030204" pitchFamily="18" charset="0"/>
                            <a:cs typeface="Courier New" pitchFamily="49" charset="0"/>
                          </a:rPr>
                        </m:ctrlPr>
                      </m:sSubPr>
                      <m:e>
                        <m:r>
                          <a:rPr lang="en-US" altLang="zh-TW" b="0" i="1" smtClean="0">
                            <a:latin typeface="Cambria Math"/>
                            <a:cs typeface="Courier New" pitchFamily="49" charset="0"/>
                          </a:rPr>
                          <m:t>𝐴</m:t>
                        </m:r>
                      </m:e>
                      <m:sub>
                        <m:r>
                          <a:rPr lang="en-US" altLang="zh-TW" b="0" i="1" smtClean="0">
                            <a:latin typeface="Cambria Math"/>
                            <a:cs typeface="Courier New" pitchFamily="49" charset="0"/>
                          </a:rPr>
                          <m:t>𝑖𝑗</m:t>
                        </m:r>
                      </m:sub>
                    </m:sSub>
                    <m:r>
                      <a:rPr lang="en-US" altLang="zh-TW" b="0" i="1" smtClean="0">
                        <a:latin typeface="Cambria Math"/>
                        <a:cs typeface="Courier New" pitchFamily="49" charset="0"/>
                      </a:rPr>
                      <m:t>,</m:t>
                    </m:r>
                    <m:sSub>
                      <m:sSubPr>
                        <m:ctrlPr>
                          <a:rPr lang="en-US" altLang="zh-TW" b="0" i="1" smtClean="0">
                            <a:latin typeface="Cambria Math" panose="02040503050406030204" pitchFamily="18" charset="0"/>
                            <a:cs typeface="Courier New" pitchFamily="49" charset="0"/>
                          </a:rPr>
                        </m:ctrlPr>
                      </m:sSubPr>
                      <m:e>
                        <m:r>
                          <a:rPr lang="en-US" altLang="zh-TW" b="0" i="1" smtClean="0">
                            <a:latin typeface="Cambria Math"/>
                            <a:cs typeface="Courier New" pitchFamily="49" charset="0"/>
                          </a:rPr>
                          <m:t>𝐵</m:t>
                        </m:r>
                      </m:e>
                      <m:sub>
                        <m:r>
                          <a:rPr lang="en-US" altLang="zh-TW" b="0" i="1" smtClean="0">
                            <a:latin typeface="Cambria Math"/>
                            <a:cs typeface="Courier New" pitchFamily="49" charset="0"/>
                          </a:rPr>
                          <m:t>𝑖𝑗</m:t>
                        </m:r>
                      </m:sub>
                    </m:sSub>
                    <m:r>
                      <a:rPr lang="en-US" altLang="zh-TW" b="0" i="1" smtClean="0">
                        <a:latin typeface="Cambria Math"/>
                        <a:cs typeface="Courier New" pitchFamily="49" charset="0"/>
                      </a:rPr>
                      <m:t>,</m:t>
                    </m:r>
                    <m:sSub>
                      <m:sSubPr>
                        <m:ctrlPr>
                          <a:rPr lang="en-US" altLang="zh-TW" b="0" i="1" smtClean="0">
                            <a:latin typeface="Cambria Math" panose="02040503050406030204" pitchFamily="18" charset="0"/>
                            <a:cs typeface="Courier New" pitchFamily="49" charset="0"/>
                          </a:rPr>
                        </m:ctrlPr>
                      </m:sSubPr>
                      <m:e>
                        <m:r>
                          <a:rPr lang="en-US" altLang="zh-TW" b="0" i="1" smtClean="0">
                            <a:latin typeface="Cambria Math"/>
                            <a:cs typeface="Courier New" pitchFamily="49" charset="0"/>
                          </a:rPr>
                          <m:t>𝐶</m:t>
                        </m:r>
                      </m:e>
                      <m:sub>
                        <m:r>
                          <a:rPr lang="en-US" altLang="zh-TW" b="0" i="1" smtClean="0">
                            <a:latin typeface="Cambria Math"/>
                            <a:cs typeface="Courier New" pitchFamily="49" charset="0"/>
                          </a:rPr>
                          <m:t>𝑖𝑗</m:t>
                        </m:r>
                      </m:sub>
                    </m:sSub>
                    <m:r>
                      <a:rPr lang="en-US" altLang="zh-TW" b="0" i="1" smtClean="0">
                        <a:latin typeface="Cambria Math"/>
                        <a:cs typeface="Courier New" pitchFamily="49" charset="0"/>
                      </a:rPr>
                      <m:t>,</m:t>
                    </m:r>
                    <m:sSub>
                      <m:sSubPr>
                        <m:ctrlPr>
                          <a:rPr lang="en-US" altLang="zh-TW" b="0" i="1" smtClean="0">
                            <a:latin typeface="Cambria Math" panose="02040503050406030204" pitchFamily="18" charset="0"/>
                            <a:cs typeface="Courier New" pitchFamily="49" charset="0"/>
                          </a:rPr>
                        </m:ctrlPr>
                      </m:sSubPr>
                      <m:e>
                        <m:r>
                          <a:rPr lang="en-US" altLang="zh-TW" b="0" i="1" smtClean="0">
                            <a:latin typeface="Cambria Math"/>
                            <a:cs typeface="Courier New" pitchFamily="49" charset="0"/>
                          </a:rPr>
                          <m:t>𝑇</m:t>
                        </m:r>
                      </m:e>
                      <m:sub>
                        <m:r>
                          <a:rPr lang="en-US" altLang="zh-TW" b="0" i="1" smtClean="0">
                            <a:latin typeface="Cambria Math"/>
                            <a:cs typeface="Courier New" pitchFamily="49" charset="0"/>
                          </a:rPr>
                          <m:t>𝑖𝑗</m:t>
                        </m:r>
                      </m:sub>
                    </m:sSub>
                    <m:r>
                      <a:rPr lang="en-US" altLang="zh-TW" b="0" i="1" smtClean="0">
                        <a:latin typeface="Cambria Math"/>
                        <a:cs typeface="Courier New" pitchFamily="49" charset="0"/>
                      </a:rPr>
                      <m:t>, </m:t>
                    </m:r>
                    <m:r>
                      <a:rPr lang="en-US" altLang="zh-TW" b="0" i="1" smtClean="0">
                        <a:latin typeface="Cambria Math"/>
                        <a:cs typeface="Courier New" pitchFamily="49" charset="0"/>
                      </a:rPr>
                      <m:t>𝑖</m:t>
                    </m:r>
                    <m:r>
                      <a:rPr lang="en-US" altLang="zh-TW" b="0" i="1" smtClean="0">
                        <a:latin typeface="Cambria Math"/>
                        <a:cs typeface="Courier New" pitchFamily="49" charset="0"/>
                      </a:rPr>
                      <m:t>,</m:t>
                    </m:r>
                    <m:r>
                      <a:rPr lang="en-US" altLang="zh-TW" b="0" i="1" smtClean="0">
                        <a:latin typeface="Cambria Math"/>
                        <a:cs typeface="Courier New" pitchFamily="49" charset="0"/>
                      </a:rPr>
                      <m:t>𝑗</m:t>
                    </m:r>
                    <m:r>
                      <a:rPr lang="en-US" altLang="zh-TW" b="0" i="1" smtClean="0">
                        <a:latin typeface="Cambria Math"/>
                        <a:cs typeface="Courier New" pitchFamily="49" charset="0"/>
                      </a:rPr>
                      <m:t>={1,2})</m:t>
                    </m:r>
                  </m:oMath>
                </a14:m>
                <a:endParaRPr lang="en-US" altLang="zh-TW" dirty="0" smtClean="0">
                  <a:latin typeface="Courier New" pitchFamily="49" charset="0"/>
                  <a:cs typeface="Courier New" pitchFamily="49" charset="0"/>
                </a:endParaRPr>
              </a:p>
              <a:p>
                <a:pPr marL="68580" indent="0">
                  <a:buNone/>
                </a:pPr>
                <a:r>
                  <a:rPr lang="en-US" altLang="zh-TW" dirty="0">
                    <a:latin typeface="Courier New" pitchFamily="49" charset="0"/>
                    <a:cs typeface="Courier New" pitchFamily="49" charset="0"/>
                  </a:rPr>
                  <a:t>	</a:t>
                </a:r>
                <a:r>
                  <a:rPr lang="en-US" altLang="zh-TW" b="1" dirty="0" smtClean="0">
                    <a:latin typeface="Courier New" pitchFamily="49" charset="0"/>
                    <a:cs typeface="Courier New" pitchFamily="49" charset="0"/>
                  </a:rPr>
                  <a:t>spawn </a:t>
                </a:r>
                <a:r>
                  <a:rPr lang="en-US" altLang="zh-TW" dirty="0">
                    <a:latin typeface="Courier New" pitchFamily="49" charset="0"/>
                    <a:cs typeface="Courier New" pitchFamily="49" charset="0"/>
                  </a:rPr>
                  <a:t>P-MATRIX-MULTIPLY-RECURSIVE</a:t>
                </a:r>
                <a:r>
                  <a:rPr lang="en-US" altLang="zh-TW" dirty="0" smtClean="0">
                    <a:latin typeface="Courier New" pitchFamily="49" charset="0"/>
                    <a:cs typeface="Courier New" pitchFamily="49" charset="0"/>
                  </a:rPr>
                  <a:t>(</a:t>
                </a:r>
                <a14:m>
                  <m:oMath xmlns:m="http://schemas.openxmlformats.org/officeDocument/2006/math">
                    <m:sSub>
                      <m:sSubPr>
                        <m:ctrlPr>
                          <a:rPr lang="en-US" altLang="zh-TW" b="0" i="1" smtClean="0">
                            <a:latin typeface="Cambria Math" panose="02040503050406030204" pitchFamily="18" charset="0"/>
                            <a:cs typeface="Courier New" pitchFamily="49" charset="0"/>
                          </a:rPr>
                        </m:ctrlPr>
                      </m:sSubPr>
                      <m:e>
                        <m:r>
                          <a:rPr lang="en-US" altLang="zh-TW" b="0" i="1" smtClean="0">
                            <a:latin typeface="Cambria Math"/>
                            <a:cs typeface="Courier New" pitchFamily="49" charset="0"/>
                          </a:rPr>
                          <m:t>𝐶</m:t>
                        </m:r>
                      </m:e>
                      <m:sub>
                        <m:r>
                          <a:rPr lang="en-US" altLang="zh-TW" b="0" i="1" smtClean="0">
                            <a:latin typeface="Cambria Math"/>
                            <a:cs typeface="Courier New" pitchFamily="49" charset="0"/>
                          </a:rPr>
                          <m:t>11</m:t>
                        </m:r>
                      </m:sub>
                    </m:sSub>
                    <m:r>
                      <a:rPr lang="en-US" altLang="zh-TW" b="0" i="1" smtClean="0">
                        <a:latin typeface="Cambria Math"/>
                        <a:cs typeface="Courier New" pitchFamily="49" charset="0"/>
                      </a:rPr>
                      <m:t>,</m:t>
                    </m:r>
                    <m:sSub>
                      <m:sSubPr>
                        <m:ctrlPr>
                          <a:rPr lang="en-US" altLang="zh-TW" b="0" i="1" smtClean="0">
                            <a:latin typeface="Cambria Math" panose="02040503050406030204" pitchFamily="18" charset="0"/>
                            <a:cs typeface="Courier New" pitchFamily="49" charset="0"/>
                          </a:rPr>
                        </m:ctrlPr>
                      </m:sSubPr>
                      <m:e>
                        <m:r>
                          <a:rPr lang="en-US" altLang="zh-TW" b="0" i="1" smtClean="0">
                            <a:latin typeface="Cambria Math"/>
                            <a:cs typeface="Courier New" pitchFamily="49" charset="0"/>
                          </a:rPr>
                          <m:t>𝐴</m:t>
                        </m:r>
                      </m:e>
                      <m:sub>
                        <m:r>
                          <a:rPr lang="en-US" altLang="zh-TW" b="0" i="1" smtClean="0">
                            <a:latin typeface="Cambria Math"/>
                            <a:cs typeface="Courier New" pitchFamily="49" charset="0"/>
                          </a:rPr>
                          <m:t>11</m:t>
                        </m:r>
                      </m:sub>
                    </m:sSub>
                    <m:r>
                      <a:rPr lang="en-US" altLang="zh-TW" b="0" i="1" smtClean="0">
                        <a:latin typeface="Cambria Math"/>
                        <a:cs typeface="Courier New" pitchFamily="49" charset="0"/>
                      </a:rPr>
                      <m:t>,</m:t>
                    </m:r>
                    <m:sSub>
                      <m:sSubPr>
                        <m:ctrlPr>
                          <a:rPr lang="en-US" altLang="zh-TW" b="0" i="1" smtClean="0">
                            <a:latin typeface="Cambria Math" panose="02040503050406030204" pitchFamily="18" charset="0"/>
                            <a:cs typeface="Courier New" pitchFamily="49" charset="0"/>
                          </a:rPr>
                        </m:ctrlPr>
                      </m:sSubPr>
                      <m:e>
                        <m:r>
                          <a:rPr lang="en-US" altLang="zh-TW" b="0" i="1" smtClean="0">
                            <a:latin typeface="Cambria Math"/>
                            <a:cs typeface="Courier New" pitchFamily="49" charset="0"/>
                          </a:rPr>
                          <m:t>𝐵</m:t>
                        </m:r>
                      </m:e>
                      <m:sub>
                        <m:r>
                          <a:rPr lang="en-US" altLang="zh-TW" b="0" i="1" smtClean="0">
                            <a:latin typeface="Cambria Math"/>
                            <a:cs typeface="Courier New" pitchFamily="49" charset="0"/>
                          </a:rPr>
                          <m:t>11</m:t>
                        </m:r>
                      </m:sub>
                    </m:sSub>
                    <m:r>
                      <a:rPr lang="en-US" altLang="zh-TW" b="0" i="1" smtClean="0">
                        <a:latin typeface="Cambria Math"/>
                        <a:cs typeface="Courier New" pitchFamily="49" charset="0"/>
                      </a:rPr>
                      <m:t>)</m:t>
                    </m:r>
                  </m:oMath>
                </a14:m>
                <a:r>
                  <a:rPr lang="en-US" altLang="zh-TW" b="1" dirty="0" smtClean="0">
                    <a:latin typeface="Courier New" pitchFamily="49" charset="0"/>
                    <a:cs typeface="Courier New" pitchFamily="49" charset="0"/>
                  </a:rPr>
                  <a:t> </a:t>
                </a:r>
              </a:p>
              <a:p>
                <a:pPr marL="68580" indent="0">
                  <a:buNone/>
                </a:pPr>
                <a:r>
                  <a:rPr lang="en-US" altLang="zh-TW" b="1" dirty="0" smtClean="0">
                    <a:latin typeface="Courier New" pitchFamily="49" charset="0"/>
                    <a:cs typeface="Courier New" pitchFamily="49" charset="0"/>
                  </a:rPr>
                  <a:t>	spawn </a:t>
                </a:r>
                <a:r>
                  <a:rPr lang="en-US" altLang="zh-TW" dirty="0">
                    <a:latin typeface="Courier New" pitchFamily="49" charset="0"/>
                    <a:cs typeface="Courier New" pitchFamily="49" charset="0"/>
                  </a:rPr>
                  <a:t>P-MATRIX-MULTIPLY-RECURSIVE(</a:t>
                </a:r>
                <a14:m>
                  <m:oMath xmlns:m="http://schemas.openxmlformats.org/officeDocument/2006/math">
                    <m:sSub>
                      <m:sSubPr>
                        <m:ctrlPr>
                          <a:rPr lang="en-US" altLang="zh-TW" i="1">
                            <a:latin typeface="Cambria Math" panose="02040503050406030204" pitchFamily="18" charset="0"/>
                            <a:cs typeface="Courier New" pitchFamily="49" charset="0"/>
                          </a:rPr>
                        </m:ctrlPr>
                      </m:sSubPr>
                      <m:e>
                        <m:r>
                          <a:rPr lang="en-US" altLang="zh-TW" i="1">
                            <a:latin typeface="Cambria Math"/>
                            <a:cs typeface="Courier New" pitchFamily="49" charset="0"/>
                          </a:rPr>
                          <m:t>𝐶</m:t>
                        </m:r>
                      </m:e>
                      <m:sub>
                        <m:r>
                          <a:rPr lang="en-US" altLang="zh-TW" i="1">
                            <a:latin typeface="Cambria Math"/>
                            <a:cs typeface="Courier New" pitchFamily="49" charset="0"/>
                          </a:rPr>
                          <m:t>1</m:t>
                        </m:r>
                        <m:r>
                          <a:rPr lang="en-US" altLang="zh-TW" b="0" i="1" smtClean="0">
                            <a:latin typeface="Cambria Math"/>
                            <a:cs typeface="Courier New" pitchFamily="49" charset="0"/>
                          </a:rPr>
                          <m:t>2</m:t>
                        </m:r>
                      </m:sub>
                    </m:sSub>
                    <m:r>
                      <a:rPr lang="en-US" altLang="zh-TW" i="1">
                        <a:latin typeface="Cambria Math"/>
                        <a:cs typeface="Courier New" pitchFamily="49" charset="0"/>
                      </a:rPr>
                      <m:t>,</m:t>
                    </m:r>
                    <m:sSub>
                      <m:sSubPr>
                        <m:ctrlPr>
                          <a:rPr lang="en-US" altLang="zh-TW" i="1">
                            <a:latin typeface="Cambria Math" panose="02040503050406030204" pitchFamily="18" charset="0"/>
                            <a:cs typeface="Courier New" pitchFamily="49" charset="0"/>
                          </a:rPr>
                        </m:ctrlPr>
                      </m:sSubPr>
                      <m:e>
                        <m:r>
                          <a:rPr lang="en-US" altLang="zh-TW" i="1">
                            <a:latin typeface="Cambria Math"/>
                            <a:cs typeface="Courier New" pitchFamily="49" charset="0"/>
                          </a:rPr>
                          <m:t>𝐴</m:t>
                        </m:r>
                      </m:e>
                      <m:sub>
                        <m:r>
                          <a:rPr lang="en-US" altLang="zh-TW" i="1">
                            <a:latin typeface="Cambria Math"/>
                            <a:cs typeface="Courier New" pitchFamily="49" charset="0"/>
                          </a:rPr>
                          <m:t>11</m:t>
                        </m:r>
                      </m:sub>
                    </m:sSub>
                    <m:r>
                      <a:rPr lang="en-US" altLang="zh-TW" i="1">
                        <a:latin typeface="Cambria Math"/>
                        <a:cs typeface="Courier New" pitchFamily="49" charset="0"/>
                      </a:rPr>
                      <m:t>,</m:t>
                    </m:r>
                    <m:sSub>
                      <m:sSubPr>
                        <m:ctrlPr>
                          <a:rPr lang="en-US" altLang="zh-TW" i="1">
                            <a:latin typeface="Cambria Math" panose="02040503050406030204" pitchFamily="18" charset="0"/>
                            <a:cs typeface="Courier New" pitchFamily="49" charset="0"/>
                          </a:rPr>
                        </m:ctrlPr>
                      </m:sSubPr>
                      <m:e>
                        <m:r>
                          <a:rPr lang="en-US" altLang="zh-TW" i="1">
                            <a:latin typeface="Cambria Math"/>
                            <a:cs typeface="Courier New" pitchFamily="49" charset="0"/>
                          </a:rPr>
                          <m:t>𝐵</m:t>
                        </m:r>
                      </m:e>
                      <m:sub>
                        <m:r>
                          <a:rPr lang="en-US" altLang="zh-TW" i="1">
                            <a:latin typeface="Cambria Math"/>
                            <a:cs typeface="Courier New" pitchFamily="49" charset="0"/>
                          </a:rPr>
                          <m:t>1</m:t>
                        </m:r>
                        <m:r>
                          <a:rPr lang="en-US" altLang="zh-TW" b="0" i="1" smtClean="0">
                            <a:latin typeface="Cambria Math"/>
                            <a:cs typeface="Courier New" pitchFamily="49" charset="0"/>
                          </a:rPr>
                          <m:t>2</m:t>
                        </m:r>
                      </m:sub>
                    </m:sSub>
                    <m:r>
                      <a:rPr lang="en-US" altLang="zh-TW" i="1">
                        <a:latin typeface="Cambria Math"/>
                        <a:cs typeface="Courier New" pitchFamily="49" charset="0"/>
                      </a:rPr>
                      <m:t>)</m:t>
                    </m:r>
                  </m:oMath>
                </a14:m>
                <a:endParaRPr lang="en-US" altLang="zh-TW" b="1" dirty="0" smtClean="0">
                  <a:latin typeface="Courier New" pitchFamily="49" charset="0"/>
                  <a:cs typeface="Courier New" pitchFamily="49" charset="0"/>
                </a:endParaRPr>
              </a:p>
              <a:p>
                <a:pPr marL="68580" indent="0">
                  <a:buNone/>
                </a:pPr>
                <a:r>
                  <a:rPr lang="en-US" altLang="zh-TW" b="1" dirty="0" smtClean="0">
                    <a:latin typeface="Courier New" pitchFamily="49" charset="0"/>
                    <a:cs typeface="Courier New" pitchFamily="49" charset="0"/>
                  </a:rPr>
                  <a:t>	spawn </a:t>
                </a:r>
                <a:r>
                  <a:rPr lang="en-US" altLang="zh-TW" dirty="0">
                    <a:latin typeface="Courier New" pitchFamily="49" charset="0"/>
                    <a:cs typeface="Courier New" pitchFamily="49" charset="0"/>
                  </a:rPr>
                  <a:t>P-MATRIX-MULTIPLY-RECURSIVE(</a:t>
                </a:r>
                <a14:m>
                  <m:oMath xmlns:m="http://schemas.openxmlformats.org/officeDocument/2006/math">
                    <m:sSub>
                      <m:sSubPr>
                        <m:ctrlPr>
                          <a:rPr lang="en-US" altLang="zh-TW" i="1">
                            <a:latin typeface="Cambria Math" panose="02040503050406030204" pitchFamily="18" charset="0"/>
                            <a:cs typeface="Courier New" pitchFamily="49" charset="0"/>
                          </a:rPr>
                        </m:ctrlPr>
                      </m:sSubPr>
                      <m:e>
                        <m:r>
                          <a:rPr lang="en-US" altLang="zh-TW" i="1">
                            <a:latin typeface="Cambria Math"/>
                            <a:cs typeface="Courier New" pitchFamily="49" charset="0"/>
                          </a:rPr>
                          <m:t>𝐶</m:t>
                        </m:r>
                      </m:e>
                      <m:sub>
                        <m:r>
                          <a:rPr lang="en-US" altLang="zh-TW" b="0" i="1" smtClean="0">
                            <a:latin typeface="Cambria Math"/>
                            <a:cs typeface="Courier New" pitchFamily="49" charset="0"/>
                          </a:rPr>
                          <m:t>21</m:t>
                        </m:r>
                      </m:sub>
                    </m:sSub>
                    <m:r>
                      <a:rPr lang="en-US" altLang="zh-TW" i="1">
                        <a:latin typeface="Cambria Math"/>
                        <a:cs typeface="Courier New" pitchFamily="49" charset="0"/>
                      </a:rPr>
                      <m:t>,</m:t>
                    </m:r>
                    <m:sSub>
                      <m:sSubPr>
                        <m:ctrlPr>
                          <a:rPr lang="en-US" altLang="zh-TW" i="1">
                            <a:latin typeface="Cambria Math" panose="02040503050406030204" pitchFamily="18" charset="0"/>
                            <a:cs typeface="Courier New" pitchFamily="49" charset="0"/>
                          </a:rPr>
                        </m:ctrlPr>
                      </m:sSubPr>
                      <m:e>
                        <m:r>
                          <a:rPr lang="en-US" altLang="zh-TW" i="1">
                            <a:latin typeface="Cambria Math"/>
                            <a:cs typeface="Courier New" pitchFamily="49" charset="0"/>
                          </a:rPr>
                          <m:t>𝐴</m:t>
                        </m:r>
                      </m:e>
                      <m:sub>
                        <m:r>
                          <a:rPr lang="en-US" altLang="zh-TW" b="0" i="1" smtClean="0">
                            <a:latin typeface="Cambria Math"/>
                            <a:cs typeface="Courier New" pitchFamily="49" charset="0"/>
                          </a:rPr>
                          <m:t>2</m:t>
                        </m:r>
                        <m:r>
                          <a:rPr lang="en-US" altLang="zh-TW" i="1">
                            <a:latin typeface="Cambria Math"/>
                            <a:cs typeface="Courier New" pitchFamily="49" charset="0"/>
                          </a:rPr>
                          <m:t>1</m:t>
                        </m:r>
                      </m:sub>
                    </m:sSub>
                    <m:r>
                      <a:rPr lang="en-US" altLang="zh-TW" i="1">
                        <a:latin typeface="Cambria Math"/>
                        <a:cs typeface="Courier New" pitchFamily="49" charset="0"/>
                      </a:rPr>
                      <m:t>,</m:t>
                    </m:r>
                    <m:sSub>
                      <m:sSubPr>
                        <m:ctrlPr>
                          <a:rPr lang="en-US" altLang="zh-TW" i="1">
                            <a:latin typeface="Cambria Math" panose="02040503050406030204" pitchFamily="18" charset="0"/>
                            <a:cs typeface="Courier New" pitchFamily="49" charset="0"/>
                          </a:rPr>
                        </m:ctrlPr>
                      </m:sSubPr>
                      <m:e>
                        <m:r>
                          <a:rPr lang="en-US" altLang="zh-TW" i="1">
                            <a:latin typeface="Cambria Math"/>
                            <a:cs typeface="Courier New" pitchFamily="49" charset="0"/>
                          </a:rPr>
                          <m:t>𝐵</m:t>
                        </m:r>
                      </m:e>
                      <m:sub>
                        <m:r>
                          <a:rPr lang="en-US" altLang="zh-TW" i="1">
                            <a:latin typeface="Cambria Math"/>
                            <a:cs typeface="Courier New" pitchFamily="49" charset="0"/>
                          </a:rPr>
                          <m:t>1</m:t>
                        </m:r>
                        <m:r>
                          <a:rPr lang="en-US" altLang="zh-TW" b="0" i="1" smtClean="0">
                            <a:latin typeface="Cambria Math"/>
                            <a:cs typeface="Courier New" pitchFamily="49" charset="0"/>
                          </a:rPr>
                          <m:t>1</m:t>
                        </m:r>
                      </m:sub>
                    </m:sSub>
                    <m:r>
                      <a:rPr lang="en-US" altLang="zh-TW" i="1">
                        <a:latin typeface="Cambria Math"/>
                        <a:cs typeface="Courier New" pitchFamily="49" charset="0"/>
                      </a:rPr>
                      <m:t>)</m:t>
                    </m:r>
                  </m:oMath>
                </a14:m>
                <a:endParaRPr lang="en-US" altLang="zh-TW" b="1" dirty="0" smtClean="0">
                  <a:latin typeface="Courier New" pitchFamily="49" charset="0"/>
                  <a:cs typeface="Courier New" pitchFamily="49" charset="0"/>
                </a:endParaRPr>
              </a:p>
              <a:p>
                <a:pPr marL="68580" indent="0">
                  <a:buNone/>
                </a:pPr>
                <a:r>
                  <a:rPr lang="en-US" altLang="zh-TW" b="1" dirty="0">
                    <a:latin typeface="Courier New" pitchFamily="49" charset="0"/>
                    <a:cs typeface="Courier New" pitchFamily="49" charset="0"/>
                  </a:rPr>
                  <a:t>	spawn </a:t>
                </a:r>
                <a:r>
                  <a:rPr lang="en-US" altLang="zh-TW" dirty="0">
                    <a:latin typeface="Courier New" pitchFamily="49" charset="0"/>
                    <a:cs typeface="Courier New" pitchFamily="49" charset="0"/>
                  </a:rPr>
                  <a:t>P-MATRIX-MULTIPLY-RECURSIVE(</a:t>
                </a:r>
                <a14:m>
                  <m:oMath xmlns:m="http://schemas.openxmlformats.org/officeDocument/2006/math">
                    <m:sSub>
                      <m:sSubPr>
                        <m:ctrlPr>
                          <a:rPr lang="en-US" altLang="zh-TW" i="1">
                            <a:latin typeface="Cambria Math" panose="02040503050406030204" pitchFamily="18" charset="0"/>
                            <a:cs typeface="Courier New" pitchFamily="49" charset="0"/>
                          </a:rPr>
                        </m:ctrlPr>
                      </m:sSubPr>
                      <m:e>
                        <m:r>
                          <a:rPr lang="en-US" altLang="zh-TW" i="1">
                            <a:latin typeface="Cambria Math"/>
                            <a:cs typeface="Courier New" pitchFamily="49" charset="0"/>
                          </a:rPr>
                          <m:t>𝐶</m:t>
                        </m:r>
                      </m:e>
                      <m:sub>
                        <m:r>
                          <a:rPr lang="en-US" altLang="zh-TW" b="0" i="1" smtClean="0">
                            <a:latin typeface="Cambria Math"/>
                            <a:cs typeface="Courier New" pitchFamily="49" charset="0"/>
                          </a:rPr>
                          <m:t>2</m:t>
                        </m:r>
                        <m:r>
                          <a:rPr lang="en-US" altLang="zh-TW" i="1">
                            <a:latin typeface="Cambria Math"/>
                            <a:cs typeface="Courier New" pitchFamily="49" charset="0"/>
                          </a:rPr>
                          <m:t>2</m:t>
                        </m:r>
                      </m:sub>
                    </m:sSub>
                    <m:r>
                      <a:rPr lang="en-US" altLang="zh-TW" i="1">
                        <a:latin typeface="Cambria Math"/>
                        <a:cs typeface="Courier New" pitchFamily="49" charset="0"/>
                      </a:rPr>
                      <m:t>,</m:t>
                    </m:r>
                    <m:sSub>
                      <m:sSubPr>
                        <m:ctrlPr>
                          <a:rPr lang="en-US" altLang="zh-TW" i="1">
                            <a:latin typeface="Cambria Math" panose="02040503050406030204" pitchFamily="18" charset="0"/>
                            <a:cs typeface="Courier New" pitchFamily="49" charset="0"/>
                          </a:rPr>
                        </m:ctrlPr>
                      </m:sSubPr>
                      <m:e>
                        <m:r>
                          <a:rPr lang="en-US" altLang="zh-TW" i="1">
                            <a:latin typeface="Cambria Math"/>
                            <a:cs typeface="Courier New" pitchFamily="49" charset="0"/>
                          </a:rPr>
                          <m:t>𝐴</m:t>
                        </m:r>
                      </m:e>
                      <m:sub>
                        <m:r>
                          <a:rPr lang="en-US" altLang="zh-TW" b="0" i="1" smtClean="0">
                            <a:latin typeface="Cambria Math"/>
                            <a:cs typeface="Courier New" pitchFamily="49" charset="0"/>
                          </a:rPr>
                          <m:t>2</m:t>
                        </m:r>
                        <m:r>
                          <a:rPr lang="en-US" altLang="zh-TW" i="1">
                            <a:latin typeface="Cambria Math"/>
                            <a:cs typeface="Courier New" pitchFamily="49" charset="0"/>
                          </a:rPr>
                          <m:t>1</m:t>
                        </m:r>
                      </m:sub>
                    </m:sSub>
                    <m:r>
                      <a:rPr lang="en-US" altLang="zh-TW" i="1">
                        <a:latin typeface="Cambria Math"/>
                        <a:cs typeface="Courier New" pitchFamily="49" charset="0"/>
                      </a:rPr>
                      <m:t>,</m:t>
                    </m:r>
                    <m:sSub>
                      <m:sSubPr>
                        <m:ctrlPr>
                          <a:rPr lang="en-US" altLang="zh-TW" i="1">
                            <a:latin typeface="Cambria Math" panose="02040503050406030204" pitchFamily="18" charset="0"/>
                            <a:cs typeface="Courier New" pitchFamily="49" charset="0"/>
                          </a:rPr>
                        </m:ctrlPr>
                      </m:sSubPr>
                      <m:e>
                        <m:r>
                          <a:rPr lang="en-US" altLang="zh-TW" i="1">
                            <a:latin typeface="Cambria Math"/>
                            <a:cs typeface="Courier New" pitchFamily="49" charset="0"/>
                          </a:rPr>
                          <m:t>𝐵</m:t>
                        </m:r>
                      </m:e>
                      <m:sub>
                        <m:r>
                          <a:rPr lang="en-US" altLang="zh-TW" i="1">
                            <a:latin typeface="Cambria Math"/>
                            <a:cs typeface="Courier New" pitchFamily="49" charset="0"/>
                          </a:rPr>
                          <m:t>12</m:t>
                        </m:r>
                      </m:sub>
                    </m:sSub>
                    <m:r>
                      <a:rPr lang="en-US" altLang="zh-TW" i="1">
                        <a:latin typeface="Cambria Math"/>
                        <a:cs typeface="Courier New" pitchFamily="49" charset="0"/>
                      </a:rPr>
                      <m:t>)</m:t>
                    </m:r>
                  </m:oMath>
                </a14:m>
                <a:endParaRPr lang="en-US" altLang="zh-TW" b="1" dirty="0">
                  <a:latin typeface="Courier New" pitchFamily="49" charset="0"/>
                  <a:cs typeface="Courier New" pitchFamily="49" charset="0"/>
                </a:endParaRPr>
              </a:p>
              <a:p>
                <a:pPr marL="68580" indent="0">
                  <a:buNone/>
                </a:pPr>
                <a:r>
                  <a:rPr lang="en-US" altLang="zh-TW" b="1" dirty="0">
                    <a:latin typeface="Courier New" pitchFamily="49" charset="0"/>
                    <a:cs typeface="Courier New" pitchFamily="49" charset="0"/>
                  </a:rPr>
                  <a:t>	spawn </a:t>
                </a:r>
                <a:r>
                  <a:rPr lang="en-US" altLang="zh-TW" dirty="0">
                    <a:latin typeface="Courier New" pitchFamily="49" charset="0"/>
                    <a:cs typeface="Courier New" pitchFamily="49" charset="0"/>
                  </a:rPr>
                  <a:t>P-MATRIX-MULTIPLY-RECURSIVE(</a:t>
                </a:r>
                <a14:m>
                  <m:oMath xmlns:m="http://schemas.openxmlformats.org/officeDocument/2006/math">
                    <m:sSub>
                      <m:sSubPr>
                        <m:ctrlPr>
                          <a:rPr lang="en-US" altLang="zh-TW" i="1">
                            <a:latin typeface="Cambria Math" panose="02040503050406030204" pitchFamily="18" charset="0"/>
                            <a:cs typeface="Courier New" pitchFamily="49" charset="0"/>
                          </a:rPr>
                        </m:ctrlPr>
                      </m:sSubPr>
                      <m:e>
                        <m:r>
                          <a:rPr lang="en-US" altLang="zh-TW" b="0" i="1" smtClean="0">
                            <a:latin typeface="Cambria Math"/>
                            <a:cs typeface="Courier New" pitchFamily="49" charset="0"/>
                          </a:rPr>
                          <m:t>𝑇</m:t>
                        </m:r>
                      </m:e>
                      <m:sub>
                        <m:r>
                          <a:rPr lang="en-US" altLang="zh-TW" i="1">
                            <a:latin typeface="Cambria Math"/>
                            <a:cs typeface="Courier New" pitchFamily="49" charset="0"/>
                          </a:rPr>
                          <m:t>1</m:t>
                        </m:r>
                        <m:r>
                          <a:rPr lang="en-US" altLang="zh-TW" b="0" i="1" smtClean="0">
                            <a:latin typeface="Cambria Math"/>
                            <a:cs typeface="Courier New" pitchFamily="49" charset="0"/>
                          </a:rPr>
                          <m:t>1</m:t>
                        </m:r>
                      </m:sub>
                    </m:sSub>
                    <m:r>
                      <a:rPr lang="en-US" altLang="zh-TW" i="1">
                        <a:latin typeface="Cambria Math"/>
                        <a:cs typeface="Courier New" pitchFamily="49" charset="0"/>
                      </a:rPr>
                      <m:t>,</m:t>
                    </m:r>
                    <m:sSub>
                      <m:sSubPr>
                        <m:ctrlPr>
                          <a:rPr lang="en-US" altLang="zh-TW" i="1">
                            <a:latin typeface="Cambria Math" panose="02040503050406030204" pitchFamily="18" charset="0"/>
                            <a:cs typeface="Courier New" pitchFamily="49" charset="0"/>
                          </a:rPr>
                        </m:ctrlPr>
                      </m:sSubPr>
                      <m:e>
                        <m:r>
                          <a:rPr lang="en-US" altLang="zh-TW" i="1">
                            <a:latin typeface="Cambria Math"/>
                            <a:cs typeface="Courier New" pitchFamily="49" charset="0"/>
                          </a:rPr>
                          <m:t>𝐴</m:t>
                        </m:r>
                      </m:e>
                      <m:sub>
                        <m:r>
                          <a:rPr lang="en-US" altLang="zh-TW" i="1">
                            <a:latin typeface="Cambria Math"/>
                            <a:cs typeface="Courier New" pitchFamily="49" charset="0"/>
                          </a:rPr>
                          <m:t>1</m:t>
                        </m:r>
                        <m:r>
                          <a:rPr lang="en-US" altLang="zh-TW" b="0" i="1" smtClean="0">
                            <a:latin typeface="Cambria Math"/>
                            <a:cs typeface="Courier New" pitchFamily="49" charset="0"/>
                          </a:rPr>
                          <m:t>2</m:t>
                        </m:r>
                      </m:sub>
                    </m:sSub>
                    <m:r>
                      <a:rPr lang="en-US" altLang="zh-TW" i="1">
                        <a:latin typeface="Cambria Math"/>
                        <a:cs typeface="Courier New" pitchFamily="49" charset="0"/>
                      </a:rPr>
                      <m:t>,</m:t>
                    </m:r>
                    <m:sSub>
                      <m:sSubPr>
                        <m:ctrlPr>
                          <a:rPr lang="en-US" altLang="zh-TW" i="1">
                            <a:latin typeface="Cambria Math" panose="02040503050406030204" pitchFamily="18" charset="0"/>
                            <a:cs typeface="Courier New" pitchFamily="49" charset="0"/>
                          </a:rPr>
                        </m:ctrlPr>
                      </m:sSubPr>
                      <m:e>
                        <m:r>
                          <a:rPr lang="en-US" altLang="zh-TW" i="1">
                            <a:latin typeface="Cambria Math"/>
                            <a:cs typeface="Courier New" pitchFamily="49" charset="0"/>
                          </a:rPr>
                          <m:t>𝐵</m:t>
                        </m:r>
                      </m:e>
                      <m:sub>
                        <m:r>
                          <a:rPr lang="en-US" altLang="zh-TW" b="0" i="1" smtClean="0">
                            <a:latin typeface="Cambria Math"/>
                            <a:cs typeface="Courier New" pitchFamily="49" charset="0"/>
                          </a:rPr>
                          <m:t>21</m:t>
                        </m:r>
                      </m:sub>
                    </m:sSub>
                    <m:r>
                      <a:rPr lang="en-US" altLang="zh-TW" i="1">
                        <a:latin typeface="Cambria Math"/>
                        <a:cs typeface="Courier New" pitchFamily="49" charset="0"/>
                      </a:rPr>
                      <m:t>)</m:t>
                    </m:r>
                  </m:oMath>
                </a14:m>
                <a:endParaRPr lang="en-US" altLang="zh-TW" b="1" dirty="0">
                  <a:latin typeface="Courier New" pitchFamily="49" charset="0"/>
                  <a:cs typeface="Courier New" pitchFamily="49" charset="0"/>
                </a:endParaRPr>
              </a:p>
              <a:p>
                <a:pPr marL="68580" indent="0">
                  <a:buNone/>
                </a:pPr>
                <a:r>
                  <a:rPr lang="en-US" altLang="zh-TW" b="1" dirty="0">
                    <a:latin typeface="Courier New" pitchFamily="49" charset="0"/>
                    <a:cs typeface="Courier New" pitchFamily="49" charset="0"/>
                  </a:rPr>
                  <a:t>	spawn </a:t>
                </a:r>
                <a:r>
                  <a:rPr lang="en-US" altLang="zh-TW" dirty="0">
                    <a:latin typeface="Courier New" pitchFamily="49" charset="0"/>
                    <a:cs typeface="Courier New" pitchFamily="49" charset="0"/>
                  </a:rPr>
                  <a:t>P-MATRIX-MULTIPLY-RECURSIVE(</a:t>
                </a:r>
                <a14:m>
                  <m:oMath xmlns:m="http://schemas.openxmlformats.org/officeDocument/2006/math">
                    <m:sSub>
                      <m:sSubPr>
                        <m:ctrlPr>
                          <a:rPr lang="en-US" altLang="zh-TW" b="0" i="1" smtClean="0">
                            <a:latin typeface="Cambria Math" panose="02040503050406030204" pitchFamily="18" charset="0"/>
                            <a:cs typeface="Courier New" pitchFamily="49" charset="0"/>
                          </a:rPr>
                        </m:ctrlPr>
                      </m:sSubPr>
                      <m:e>
                        <m:r>
                          <a:rPr lang="en-US" altLang="zh-TW" b="0" i="1" smtClean="0">
                            <a:latin typeface="Cambria Math"/>
                            <a:cs typeface="Courier New" pitchFamily="49" charset="0"/>
                          </a:rPr>
                          <m:t>𝑇</m:t>
                        </m:r>
                      </m:e>
                      <m:sub>
                        <m:r>
                          <a:rPr lang="en-US" altLang="zh-TW" b="0" i="1" smtClean="0">
                            <a:latin typeface="Cambria Math"/>
                            <a:cs typeface="Courier New" pitchFamily="49" charset="0"/>
                          </a:rPr>
                          <m:t>12</m:t>
                        </m:r>
                      </m:sub>
                    </m:sSub>
                    <m:r>
                      <a:rPr lang="en-US" altLang="zh-TW" i="1">
                        <a:latin typeface="Cambria Math"/>
                        <a:cs typeface="Courier New" pitchFamily="49" charset="0"/>
                      </a:rPr>
                      <m:t>,</m:t>
                    </m:r>
                    <m:sSub>
                      <m:sSubPr>
                        <m:ctrlPr>
                          <a:rPr lang="en-US" altLang="zh-TW" i="1">
                            <a:latin typeface="Cambria Math" panose="02040503050406030204" pitchFamily="18" charset="0"/>
                            <a:cs typeface="Courier New" pitchFamily="49" charset="0"/>
                          </a:rPr>
                        </m:ctrlPr>
                      </m:sSubPr>
                      <m:e>
                        <m:r>
                          <a:rPr lang="en-US" altLang="zh-TW" i="1">
                            <a:latin typeface="Cambria Math"/>
                            <a:cs typeface="Courier New" pitchFamily="49" charset="0"/>
                          </a:rPr>
                          <m:t>𝐴</m:t>
                        </m:r>
                      </m:e>
                      <m:sub>
                        <m:r>
                          <a:rPr lang="en-US" altLang="zh-TW" i="1">
                            <a:latin typeface="Cambria Math"/>
                            <a:cs typeface="Courier New" pitchFamily="49" charset="0"/>
                          </a:rPr>
                          <m:t>1</m:t>
                        </m:r>
                        <m:r>
                          <a:rPr lang="en-US" altLang="zh-TW" b="0" i="1" smtClean="0">
                            <a:latin typeface="Cambria Math"/>
                            <a:cs typeface="Courier New" pitchFamily="49" charset="0"/>
                          </a:rPr>
                          <m:t>2</m:t>
                        </m:r>
                      </m:sub>
                    </m:sSub>
                    <m:r>
                      <a:rPr lang="en-US" altLang="zh-TW" i="1">
                        <a:latin typeface="Cambria Math"/>
                        <a:cs typeface="Courier New" pitchFamily="49" charset="0"/>
                      </a:rPr>
                      <m:t>,</m:t>
                    </m:r>
                    <m:sSub>
                      <m:sSubPr>
                        <m:ctrlPr>
                          <a:rPr lang="en-US" altLang="zh-TW" i="1">
                            <a:latin typeface="Cambria Math" panose="02040503050406030204" pitchFamily="18" charset="0"/>
                            <a:cs typeface="Courier New" pitchFamily="49" charset="0"/>
                          </a:rPr>
                        </m:ctrlPr>
                      </m:sSubPr>
                      <m:e>
                        <m:r>
                          <a:rPr lang="en-US" altLang="zh-TW" i="1">
                            <a:latin typeface="Cambria Math"/>
                            <a:cs typeface="Courier New" pitchFamily="49" charset="0"/>
                          </a:rPr>
                          <m:t>𝐵</m:t>
                        </m:r>
                      </m:e>
                      <m:sub>
                        <m:r>
                          <a:rPr lang="en-US" altLang="zh-TW" b="0" i="1" smtClean="0">
                            <a:latin typeface="Cambria Math"/>
                            <a:cs typeface="Courier New" pitchFamily="49" charset="0"/>
                          </a:rPr>
                          <m:t>2</m:t>
                        </m:r>
                        <m:r>
                          <a:rPr lang="en-US" altLang="zh-TW" i="1">
                            <a:latin typeface="Cambria Math"/>
                            <a:cs typeface="Courier New" pitchFamily="49" charset="0"/>
                          </a:rPr>
                          <m:t>2</m:t>
                        </m:r>
                      </m:sub>
                    </m:sSub>
                    <m:r>
                      <a:rPr lang="en-US" altLang="zh-TW" i="1">
                        <a:latin typeface="Cambria Math"/>
                        <a:cs typeface="Courier New" pitchFamily="49" charset="0"/>
                      </a:rPr>
                      <m:t>)</m:t>
                    </m:r>
                  </m:oMath>
                </a14:m>
                <a:endParaRPr lang="en-US" altLang="zh-TW" b="1" dirty="0">
                  <a:latin typeface="Courier New" pitchFamily="49" charset="0"/>
                  <a:cs typeface="Courier New" pitchFamily="49" charset="0"/>
                </a:endParaRPr>
              </a:p>
              <a:p>
                <a:pPr marL="68580" indent="0">
                  <a:buNone/>
                </a:pPr>
                <a:r>
                  <a:rPr lang="en-US" altLang="zh-TW" b="1" dirty="0">
                    <a:latin typeface="Courier New" pitchFamily="49" charset="0"/>
                    <a:cs typeface="Courier New" pitchFamily="49" charset="0"/>
                  </a:rPr>
                  <a:t>	spawn </a:t>
                </a:r>
                <a:r>
                  <a:rPr lang="en-US" altLang="zh-TW" dirty="0">
                    <a:latin typeface="Courier New" pitchFamily="49" charset="0"/>
                    <a:cs typeface="Courier New" pitchFamily="49" charset="0"/>
                  </a:rPr>
                  <a:t>P-MATRIX-MULTIPLY-RECURSIVE(</a:t>
                </a:r>
                <a14:m>
                  <m:oMath xmlns:m="http://schemas.openxmlformats.org/officeDocument/2006/math">
                    <m:sSub>
                      <m:sSubPr>
                        <m:ctrlPr>
                          <a:rPr lang="en-US" altLang="zh-TW" i="1">
                            <a:latin typeface="Cambria Math" panose="02040503050406030204" pitchFamily="18" charset="0"/>
                            <a:cs typeface="Courier New" pitchFamily="49" charset="0"/>
                          </a:rPr>
                        </m:ctrlPr>
                      </m:sSubPr>
                      <m:e>
                        <m:r>
                          <a:rPr lang="en-US" altLang="zh-TW" b="0" i="1" smtClean="0">
                            <a:latin typeface="Cambria Math"/>
                            <a:cs typeface="Courier New" pitchFamily="49" charset="0"/>
                          </a:rPr>
                          <m:t>𝑇</m:t>
                        </m:r>
                      </m:e>
                      <m:sub>
                        <m:r>
                          <a:rPr lang="en-US" altLang="zh-TW" b="0" i="1" smtClean="0">
                            <a:latin typeface="Cambria Math"/>
                            <a:cs typeface="Courier New" pitchFamily="49" charset="0"/>
                          </a:rPr>
                          <m:t>21</m:t>
                        </m:r>
                      </m:sub>
                    </m:sSub>
                    <m:r>
                      <a:rPr lang="en-US" altLang="zh-TW" i="1">
                        <a:latin typeface="Cambria Math"/>
                        <a:cs typeface="Courier New" pitchFamily="49" charset="0"/>
                      </a:rPr>
                      <m:t>,</m:t>
                    </m:r>
                    <m:sSub>
                      <m:sSubPr>
                        <m:ctrlPr>
                          <a:rPr lang="en-US" altLang="zh-TW" i="1">
                            <a:latin typeface="Cambria Math" panose="02040503050406030204" pitchFamily="18" charset="0"/>
                            <a:cs typeface="Courier New" pitchFamily="49" charset="0"/>
                          </a:rPr>
                        </m:ctrlPr>
                      </m:sSubPr>
                      <m:e>
                        <m:r>
                          <a:rPr lang="en-US" altLang="zh-TW" i="1">
                            <a:latin typeface="Cambria Math"/>
                            <a:cs typeface="Courier New" pitchFamily="49" charset="0"/>
                          </a:rPr>
                          <m:t>𝐴</m:t>
                        </m:r>
                      </m:e>
                      <m:sub>
                        <m:r>
                          <a:rPr lang="en-US" altLang="zh-TW" b="0" i="1" smtClean="0">
                            <a:latin typeface="Cambria Math"/>
                            <a:cs typeface="Courier New" pitchFamily="49" charset="0"/>
                          </a:rPr>
                          <m:t>22</m:t>
                        </m:r>
                      </m:sub>
                    </m:sSub>
                    <m:r>
                      <a:rPr lang="en-US" altLang="zh-TW" i="1">
                        <a:latin typeface="Cambria Math"/>
                        <a:cs typeface="Courier New" pitchFamily="49" charset="0"/>
                      </a:rPr>
                      <m:t>,</m:t>
                    </m:r>
                    <m:sSub>
                      <m:sSubPr>
                        <m:ctrlPr>
                          <a:rPr lang="en-US" altLang="zh-TW" i="1">
                            <a:latin typeface="Cambria Math" panose="02040503050406030204" pitchFamily="18" charset="0"/>
                            <a:cs typeface="Courier New" pitchFamily="49" charset="0"/>
                          </a:rPr>
                        </m:ctrlPr>
                      </m:sSubPr>
                      <m:e>
                        <m:r>
                          <a:rPr lang="en-US" altLang="zh-TW" i="1">
                            <a:latin typeface="Cambria Math"/>
                            <a:cs typeface="Courier New" pitchFamily="49" charset="0"/>
                          </a:rPr>
                          <m:t>𝐵</m:t>
                        </m:r>
                      </m:e>
                      <m:sub>
                        <m:r>
                          <a:rPr lang="en-US" altLang="zh-TW" b="0" i="1" smtClean="0">
                            <a:latin typeface="Cambria Math"/>
                            <a:cs typeface="Courier New" pitchFamily="49" charset="0"/>
                          </a:rPr>
                          <m:t>21</m:t>
                        </m:r>
                      </m:sub>
                    </m:sSub>
                    <m:r>
                      <a:rPr lang="en-US" altLang="zh-TW" i="1">
                        <a:latin typeface="Cambria Math"/>
                        <a:cs typeface="Courier New" pitchFamily="49" charset="0"/>
                      </a:rPr>
                      <m:t>)</m:t>
                    </m:r>
                  </m:oMath>
                </a14:m>
                <a:endParaRPr lang="en-US" altLang="zh-TW" b="1" dirty="0" smtClean="0">
                  <a:latin typeface="Courier New" pitchFamily="49" charset="0"/>
                  <a:cs typeface="Courier New" pitchFamily="49" charset="0"/>
                </a:endParaRPr>
              </a:p>
              <a:p>
                <a:pPr marL="68580" indent="0">
                  <a:buNone/>
                </a:pPr>
                <a:r>
                  <a:rPr lang="en-US" altLang="zh-TW" b="1" dirty="0">
                    <a:latin typeface="Courier New" pitchFamily="49" charset="0"/>
                    <a:cs typeface="Courier New" pitchFamily="49" charset="0"/>
                  </a:rPr>
                  <a:t>	</a:t>
                </a:r>
                <a:r>
                  <a:rPr lang="en-US" altLang="zh-TW" dirty="0" smtClean="0">
                    <a:latin typeface="Courier New" pitchFamily="49" charset="0"/>
                    <a:cs typeface="Courier New" pitchFamily="49" charset="0"/>
                  </a:rPr>
                  <a:t>P-MATRIX-MULTIPLY-RECURSIVE</a:t>
                </a:r>
                <a:r>
                  <a:rPr lang="en-US" altLang="zh-TW" dirty="0">
                    <a:latin typeface="Courier New" pitchFamily="49" charset="0"/>
                    <a:cs typeface="Courier New" pitchFamily="49" charset="0"/>
                  </a:rPr>
                  <a:t>(</a:t>
                </a:r>
                <a14:m>
                  <m:oMath xmlns:m="http://schemas.openxmlformats.org/officeDocument/2006/math">
                    <m:sSub>
                      <m:sSubPr>
                        <m:ctrlPr>
                          <a:rPr lang="en-US" altLang="zh-TW" i="1">
                            <a:latin typeface="Cambria Math" panose="02040503050406030204" pitchFamily="18" charset="0"/>
                            <a:cs typeface="Courier New" pitchFamily="49" charset="0"/>
                          </a:rPr>
                        </m:ctrlPr>
                      </m:sSubPr>
                      <m:e>
                        <m:r>
                          <a:rPr lang="en-US" altLang="zh-TW" i="1">
                            <a:latin typeface="Cambria Math"/>
                            <a:cs typeface="Courier New" pitchFamily="49" charset="0"/>
                          </a:rPr>
                          <m:t>𝑇</m:t>
                        </m:r>
                      </m:e>
                      <m:sub>
                        <m:r>
                          <a:rPr lang="en-US" altLang="zh-TW" i="1">
                            <a:latin typeface="Cambria Math"/>
                            <a:cs typeface="Courier New" pitchFamily="49" charset="0"/>
                          </a:rPr>
                          <m:t>2</m:t>
                        </m:r>
                        <m:r>
                          <a:rPr lang="en-US" altLang="zh-TW" b="0" i="1" smtClean="0">
                            <a:latin typeface="Cambria Math"/>
                            <a:cs typeface="Courier New" pitchFamily="49" charset="0"/>
                          </a:rPr>
                          <m:t>2</m:t>
                        </m:r>
                      </m:sub>
                    </m:sSub>
                    <m:r>
                      <a:rPr lang="en-US" altLang="zh-TW" i="1">
                        <a:latin typeface="Cambria Math"/>
                        <a:cs typeface="Courier New" pitchFamily="49" charset="0"/>
                      </a:rPr>
                      <m:t>,</m:t>
                    </m:r>
                    <m:sSub>
                      <m:sSubPr>
                        <m:ctrlPr>
                          <a:rPr lang="en-US" altLang="zh-TW" i="1">
                            <a:latin typeface="Cambria Math" panose="02040503050406030204" pitchFamily="18" charset="0"/>
                            <a:cs typeface="Courier New" pitchFamily="49" charset="0"/>
                          </a:rPr>
                        </m:ctrlPr>
                      </m:sSubPr>
                      <m:e>
                        <m:r>
                          <a:rPr lang="en-US" altLang="zh-TW" i="1">
                            <a:latin typeface="Cambria Math"/>
                            <a:cs typeface="Courier New" pitchFamily="49" charset="0"/>
                          </a:rPr>
                          <m:t>𝐴</m:t>
                        </m:r>
                      </m:e>
                      <m:sub>
                        <m:r>
                          <a:rPr lang="en-US" altLang="zh-TW" i="1">
                            <a:latin typeface="Cambria Math"/>
                            <a:cs typeface="Courier New" pitchFamily="49" charset="0"/>
                          </a:rPr>
                          <m:t>22</m:t>
                        </m:r>
                      </m:sub>
                    </m:sSub>
                    <m:r>
                      <a:rPr lang="en-US" altLang="zh-TW" i="1">
                        <a:latin typeface="Cambria Math"/>
                        <a:cs typeface="Courier New" pitchFamily="49" charset="0"/>
                      </a:rPr>
                      <m:t>,</m:t>
                    </m:r>
                    <m:sSub>
                      <m:sSubPr>
                        <m:ctrlPr>
                          <a:rPr lang="en-US" altLang="zh-TW" i="1">
                            <a:latin typeface="Cambria Math" panose="02040503050406030204" pitchFamily="18" charset="0"/>
                            <a:cs typeface="Courier New" pitchFamily="49" charset="0"/>
                          </a:rPr>
                        </m:ctrlPr>
                      </m:sSubPr>
                      <m:e>
                        <m:r>
                          <a:rPr lang="en-US" altLang="zh-TW" i="1">
                            <a:latin typeface="Cambria Math"/>
                            <a:cs typeface="Courier New" pitchFamily="49" charset="0"/>
                          </a:rPr>
                          <m:t>𝐵</m:t>
                        </m:r>
                      </m:e>
                      <m:sub>
                        <m:r>
                          <a:rPr lang="en-US" altLang="zh-TW" i="1">
                            <a:latin typeface="Cambria Math"/>
                            <a:cs typeface="Courier New" pitchFamily="49" charset="0"/>
                          </a:rPr>
                          <m:t>2</m:t>
                        </m:r>
                        <m:r>
                          <a:rPr lang="en-US" altLang="zh-TW" b="0" i="1" smtClean="0">
                            <a:latin typeface="Cambria Math"/>
                            <a:cs typeface="Courier New" pitchFamily="49" charset="0"/>
                          </a:rPr>
                          <m:t>2</m:t>
                        </m:r>
                      </m:sub>
                    </m:sSub>
                    <m:r>
                      <a:rPr lang="en-US" altLang="zh-TW" i="1">
                        <a:latin typeface="Cambria Math"/>
                        <a:cs typeface="Courier New" pitchFamily="49" charset="0"/>
                      </a:rPr>
                      <m:t>)</m:t>
                    </m:r>
                  </m:oMath>
                </a14:m>
                <a:endParaRPr lang="en-US" altLang="zh-TW" b="1" dirty="0" smtClean="0">
                  <a:latin typeface="Courier New" pitchFamily="49" charset="0"/>
                  <a:cs typeface="Courier New" pitchFamily="49" charset="0"/>
                </a:endParaRPr>
              </a:p>
              <a:p>
                <a:pPr marL="68580" indent="0">
                  <a:buNone/>
                </a:pPr>
                <a:r>
                  <a:rPr lang="en-US" altLang="zh-TW" b="1" dirty="0" smtClean="0">
                    <a:latin typeface="Courier New" pitchFamily="49" charset="0"/>
                    <a:cs typeface="Courier New" pitchFamily="49" charset="0"/>
                  </a:rPr>
                  <a:t>	sync</a:t>
                </a:r>
              </a:p>
              <a:p>
                <a:pPr marL="68580" indent="0">
                  <a:buNone/>
                </a:pPr>
                <a:r>
                  <a:rPr lang="en-US" altLang="zh-TW" b="1" dirty="0" smtClean="0">
                    <a:latin typeface="Courier New" pitchFamily="49" charset="0"/>
                    <a:cs typeface="Courier New" pitchFamily="49" charset="0"/>
                  </a:rPr>
                  <a:t>	parallel </a:t>
                </a:r>
                <a:r>
                  <a:rPr lang="en-US" altLang="zh-TW" dirty="0" smtClean="0">
                    <a:latin typeface="Courier New" pitchFamily="49" charset="0"/>
                    <a:cs typeface="Courier New" pitchFamily="49" charset="0"/>
                  </a:rPr>
                  <a:t>for i=1 to n</a:t>
                </a:r>
              </a:p>
              <a:p>
                <a:pPr marL="68580" indent="0">
                  <a:buNone/>
                </a:pPr>
                <a:r>
                  <a:rPr lang="en-US" altLang="zh-TW" b="1" dirty="0">
                    <a:latin typeface="Courier New" pitchFamily="49" charset="0"/>
                    <a:cs typeface="Courier New" pitchFamily="49" charset="0"/>
                  </a:rPr>
                  <a:t>	</a:t>
                </a:r>
                <a:r>
                  <a:rPr lang="en-US" altLang="zh-TW" b="1" dirty="0" smtClean="0">
                    <a:latin typeface="Courier New" pitchFamily="49" charset="0"/>
                    <a:cs typeface="Courier New" pitchFamily="49" charset="0"/>
                  </a:rPr>
                  <a:t>	parallel</a:t>
                </a:r>
                <a:r>
                  <a:rPr lang="en-US" altLang="zh-TW" dirty="0" smtClean="0">
                    <a:latin typeface="Courier New" pitchFamily="49" charset="0"/>
                    <a:cs typeface="Courier New" pitchFamily="49" charset="0"/>
                  </a:rPr>
                  <a:t> for j=1 to n</a:t>
                </a:r>
              </a:p>
              <a:p>
                <a:pPr marL="68580" indent="0">
                  <a:buNone/>
                </a:pPr>
                <a:r>
                  <a:rPr lang="en-US" altLang="zh-TW" b="1" dirty="0">
                    <a:latin typeface="Courier New" pitchFamily="49" charset="0"/>
                    <a:cs typeface="Courier New" pitchFamily="49" charset="0"/>
                  </a:rPr>
                  <a:t>	</a:t>
                </a:r>
                <a:r>
                  <a:rPr lang="en-US" altLang="zh-TW" b="1" dirty="0" smtClean="0">
                    <a:latin typeface="Courier New" pitchFamily="49" charset="0"/>
                    <a:cs typeface="Courier New" pitchFamily="49" charset="0"/>
                  </a:rPr>
                  <a:t>		</a:t>
                </a:r>
                <a14:m>
                  <m:oMath xmlns:m="http://schemas.openxmlformats.org/officeDocument/2006/math">
                    <m:sSub>
                      <m:sSubPr>
                        <m:ctrlPr>
                          <a:rPr lang="en-US" altLang="zh-TW" i="1" smtClean="0">
                            <a:latin typeface="Cambria Math" panose="02040503050406030204" pitchFamily="18" charset="0"/>
                            <a:cs typeface="Courier New" pitchFamily="49" charset="0"/>
                          </a:rPr>
                        </m:ctrlPr>
                      </m:sSubPr>
                      <m:e>
                        <m:r>
                          <a:rPr lang="en-US" altLang="zh-TW" b="0" i="1" smtClean="0">
                            <a:latin typeface="Cambria Math"/>
                            <a:cs typeface="Courier New" pitchFamily="49" charset="0"/>
                          </a:rPr>
                          <m:t>𝑐</m:t>
                        </m:r>
                      </m:e>
                      <m:sub>
                        <m:r>
                          <a:rPr lang="en-US" altLang="zh-TW" b="0" i="1" smtClean="0">
                            <a:latin typeface="Cambria Math"/>
                            <a:cs typeface="Courier New" pitchFamily="49" charset="0"/>
                          </a:rPr>
                          <m:t>𝑖𝑗</m:t>
                        </m:r>
                      </m:sub>
                    </m:sSub>
                    <m:r>
                      <a:rPr lang="en-US" altLang="zh-TW" b="0" i="1" smtClean="0">
                        <a:latin typeface="Cambria Math"/>
                        <a:cs typeface="Courier New" pitchFamily="49" charset="0"/>
                      </a:rPr>
                      <m:t>=</m:t>
                    </m:r>
                    <m:sSub>
                      <m:sSubPr>
                        <m:ctrlPr>
                          <a:rPr lang="en-US" altLang="zh-TW" i="1" smtClean="0">
                            <a:latin typeface="Cambria Math" panose="02040503050406030204" pitchFamily="18" charset="0"/>
                            <a:cs typeface="Courier New" pitchFamily="49" charset="0"/>
                          </a:rPr>
                        </m:ctrlPr>
                      </m:sSubPr>
                      <m:e>
                        <m:r>
                          <a:rPr lang="en-US" altLang="zh-TW" b="0" i="1" smtClean="0">
                            <a:latin typeface="Cambria Math"/>
                            <a:cs typeface="Courier New" pitchFamily="49" charset="0"/>
                          </a:rPr>
                          <m:t>𝑐</m:t>
                        </m:r>
                      </m:e>
                      <m:sub>
                        <m:r>
                          <a:rPr lang="en-US" altLang="zh-TW" b="0" i="1" smtClean="0">
                            <a:latin typeface="Cambria Math"/>
                            <a:cs typeface="Courier New" pitchFamily="49" charset="0"/>
                          </a:rPr>
                          <m:t>𝑖𝑗</m:t>
                        </m:r>
                      </m:sub>
                    </m:sSub>
                    <m:r>
                      <a:rPr lang="en-US" altLang="zh-TW" b="0" i="1" smtClean="0">
                        <a:latin typeface="Cambria Math"/>
                        <a:cs typeface="Courier New" pitchFamily="49" charset="0"/>
                      </a:rPr>
                      <m:t>+</m:t>
                    </m:r>
                    <m:sSub>
                      <m:sSubPr>
                        <m:ctrlPr>
                          <a:rPr lang="en-US" altLang="zh-TW" i="1" smtClean="0">
                            <a:latin typeface="Cambria Math" panose="02040503050406030204" pitchFamily="18" charset="0"/>
                            <a:cs typeface="Courier New" pitchFamily="49" charset="0"/>
                          </a:rPr>
                        </m:ctrlPr>
                      </m:sSubPr>
                      <m:e>
                        <m:r>
                          <a:rPr lang="en-US" altLang="zh-TW" b="0" i="1" smtClean="0">
                            <a:latin typeface="Cambria Math"/>
                            <a:cs typeface="Courier New" pitchFamily="49" charset="0"/>
                          </a:rPr>
                          <m:t>𝑡</m:t>
                        </m:r>
                      </m:e>
                      <m:sub>
                        <m:r>
                          <a:rPr lang="en-US" altLang="zh-TW" b="0" i="1" smtClean="0">
                            <a:latin typeface="Cambria Math"/>
                            <a:cs typeface="Courier New" pitchFamily="49" charset="0"/>
                          </a:rPr>
                          <m:t>𝑖𝑗</m:t>
                        </m:r>
                      </m:sub>
                    </m:sSub>
                  </m:oMath>
                </a14:m>
                <a:endParaRPr lang="en-US" altLang="zh-TW" dirty="0">
                  <a:latin typeface="Courier New" pitchFamily="49" charset="0"/>
                  <a:cs typeface="Courier New" pitchFamily="49" charset="0"/>
                </a:endParaRPr>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611560" y="692696"/>
                <a:ext cx="7344932" cy="6048672"/>
              </a:xfrm>
              <a:blipFill rotWithShape="1">
                <a:blip r:embed="rId2"/>
                <a:stretch>
                  <a:fillRect t="-806"/>
                </a:stretch>
              </a:blipFill>
            </p:spPr>
            <p:txBody>
              <a:bodyPr/>
              <a:lstStyle/>
              <a:p>
                <a:r>
                  <a:rPr lang="zh-TW" altLang="en-US">
                    <a:noFill/>
                  </a:rPr>
                  <a:t> </a:t>
                </a:r>
              </a:p>
            </p:txBody>
          </p:sp>
        </mc:Fallback>
      </mc:AlternateContent>
      <p:sp>
        <p:nvSpPr>
          <p:cNvPr id="4" name="投影片編號版面配置區 3"/>
          <p:cNvSpPr>
            <a:spLocks noGrp="1"/>
          </p:cNvSpPr>
          <p:nvPr>
            <p:ph type="sldNum" sz="quarter" idx="12"/>
          </p:nvPr>
        </p:nvSpPr>
        <p:spPr/>
        <p:txBody>
          <a:bodyPr/>
          <a:lstStyle/>
          <a:p>
            <a:fld id="{ADA36ABD-7B9C-41F6-A76D-F4D3DC3F1427}" type="slidenum">
              <a:rPr lang="zh-TW" altLang="en-US" smtClean="0"/>
              <a:t>26</a:t>
            </a:fld>
            <a:endParaRPr lang="zh-TW" altLang="en-US"/>
          </a:p>
        </p:txBody>
      </p:sp>
      <mc:AlternateContent xmlns:mc="http://schemas.openxmlformats.org/markup-compatibility/2006" xmlns:a14="http://schemas.microsoft.com/office/drawing/2010/main">
        <mc:Choice Requires="a14">
          <p:sp>
            <p:nvSpPr>
              <p:cNvPr id="6" name="文字方塊 5"/>
              <p:cNvSpPr txBox="1"/>
              <p:nvPr/>
            </p:nvSpPr>
            <p:spPr>
              <a:xfrm>
                <a:off x="4932040" y="1052736"/>
                <a:ext cx="3817905" cy="564898"/>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a:rPr>
                            <m:t>𝑀</m:t>
                          </m:r>
                        </m:e>
                        <m:sub>
                          <m:r>
                            <a:rPr lang="en-US" altLang="zh-TW" b="0" i="1" smtClean="0">
                              <a:latin typeface="Cambria Math"/>
                            </a:rPr>
                            <m:t>1</m:t>
                          </m:r>
                        </m:sub>
                      </m:sSub>
                      <m:d>
                        <m:dPr>
                          <m:ctrlPr>
                            <a:rPr lang="en-US" altLang="zh-TW" b="0" i="1" smtClean="0">
                              <a:latin typeface="Cambria Math" panose="02040503050406030204" pitchFamily="18" charset="0"/>
                            </a:rPr>
                          </m:ctrlPr>
                        </m:dPr>
                        <m:e>
                          <m:r>
                            <a:rPr lang="en-US" altLang="zh-TW" b="0" i="1" smtClean="0">
                              <a:latin typeface="Cambria Math"/>
                            </a:rPr>
                            <m:t>𝑛</m:t>
                          </m:r>
                        </m:e>
                      </m:d>
                      <m:r>
                        <a:rPr lang="en-US" altLang="zh-TW" b="0" i="1" smtClean="0">
                          <a:latin typeface="Cambria Math"/>
                        </a:rPr>
                        <m:t>=8</m:t>
                      </m:r>
                      <m:sSub>
                        <m:sSubPr>
                          <m:ctrlPr>
                            <a:rPr lang="en-US" altLang="zh-TW" b="0" i="1" smtClean="0">
                              <a:latin typeface="Cambria Math" panose="02040503050406030204" pitchFamily="18" charset="0"/>
                            </a:rPr>
                          </m:ctrlPr>
                        </m:sSubPr>
                        <m:e>
                          <m:r>
                            <a:rPr lang="en-US" altLang="zh-TW" b="0" i="1" smtClean="0">
                              <a:latin typeface="Cambria Math"/>
                            </a:rPr>
                            <m:t>𝑀</m:t>
                          </m:r>
                        </m:e>
                        <m:sub>
                          <m:r>
                            <a:rPr lang="en-US" altLang="zh-TW" b="0" i="1" smtClean="0">
                              <a:latin typeface="Cambria Math"/>
                            </a:rPr>
                            <m:t>1</m:t>
                          </m:r>
                        </m:sub>
                      </m:sSub>
                      <m:d>
                        <m:dPr>
                          <m:ctrlPr>
                            <a:rPr lang="en-US" altLang="zh-TW" b="0" i="1" smtClean="0">
                              <a:latin typeface="Cambria Math" panose="02040503050406030204" pitchFamily="18" charset="0"/>
                            </a:rPr>
                          </m:ctrlPr>
                        </m:dPr>
                        <m:e>
                          <m:f>
                            <m:fPr>
                              <m:ctrlPr>
                                <a:rPr lang="en-US" altLang="zh-TW" b="0" i="1" smtClean="0">
                                  <a:latin typeface="Cambria Math" panose="02040503050406030204" pitchFamily="18" charset="0"/>
                                </a:rPr>
                              </m:ctrlPr>
                            </m:fPr>
                            <m:num>
                              <m:r>
                                <a:rPr lang="en-US" altLang="zh-TW" b="0" i="1" smtClean="0">
                                  <a:latin typeface="Cambria Math"/>
                                </a:rPr>
                                <m:t>𝑛</m:t>
                              </m:r>
                            </m:num>
                            <m:den>
                              <m:r>
                                <a:rPr lang="en-US" altLang="zh-TW" b="0" i="1" smtClean="0">
                                  <a:latin typeface="Cambria Math"/>
                                </a:rPr>
                                <m:t>2</m:t>
                              </m:r>
                            </m:den>
                          </m:f>
                        </m:e>
                      </m:d>
                      <m:r>
                        <a:rPr lang="en-US" altLang="zh-TW" b="0" i="1" smtClean="0">
                          <a:latin typeface="Cambria Math"/>
                        </a:rPr>
                        <m:t>+</m:t>
                      </m:r>
                      <m:r>
                        <m:rPr>
                          <m:sty m:val="p"/>
                        </m:rPr>
                        <a:rPr lang="en-US" altLang="zh-TW" b="0" i="0" smtClean="0">
                          <a:latin typeface="Cambria Math"/>
                        </a:rPr>
                        <m:t>Θ</m:t>
                      </m:r>
                      <m:d>
                        <m:dPr>
                          <m:ctrlPr>
                            <a:rPr lang="en-US" altLang="zh-TW" b="0" i="1" smtClean="0">
                              <a:latin typeface="Cambria Math" panose="02040503050406030204" pitchFamily="18" charset="0"/>
                            </a:rPr>
                          </m:ctrlPr>
                        </m:dPr>
                        <m:e>
                          <m:sSup>
                            <m:sSupPr>
                              <m:ctrlPr>
                                <a:rPr lang="en-US" altLang="zh-TW" b="0" i="1" smtClean="0">
                                  <a:latin typeface="Cambria Math" panose="02040503050406030204" pitchFamily="18" charset="0"/>
                                </a:rPr>
                              </m:ctrlPr>
                            </m:sSupPr>
                            <m:e>
                              <m:r>
                                <a:rPr lang="en-US" altLang="zh-TW" b="0" i="1" smtClean="0">
                                  <a:latin typeface="Cambria Math"/>
                                </a:rPr>
                                <m:t>𝑛</m:t>
                              </m:r>
                            </m:e>
                            <m:sup>
                              <m:r>
                                <a:rPr lang="en-US" altLang="zh-TW" b="0" i="1" smtClean="0">
                                  <a:latin typeface="Cambria Math"/>
                                </a:rPr>
                                <m:t>2</m:t>
                              </m:r>
                            </m:sup>
                          </m:sSup>
                        </m:e>
                      </m:d>
                      <m:r>
                        <a:rPr lang="en-US" altLang="zh-TW" b="0" i="1" smtClean="0">
                          <a:latin typeface="Cambria Math"/>
                        </a:rPr>
                        <m:t>=</m:t>
                      </m:r>
                      <m:r>
                        <m:rPr>
                          <m:sty m:val="p"/>
                        </m:rPr>
                        <a:rPr lang="en-US" altLang="zh-TW" b="0" i="0" smtClean="0">
                          <a:latin typeface="Cambria Math"/>
                        </a:rPr>
                        <m:t>Θ</m:t>
                      </m:r>
                      <m:d>
                        <m:dPr>
                          <m:ctrlPr>
                            <a:rPr lang="en-US" altLang="zh-TW" b="0" i="1" smtClean="0">
                              <a:latin typeface="Cambria Math" panose="02040503050406030204" pitchFamily="18" charset="0"/>
                            </a:rPr>
                          </m:ctrlPr>
                        </m:dPr>
                        <m:e>
                          <m:sSup>
                            <m:sSupPr>
                              <m:ctrlPr>
                                <a:rPr lang="en-US" altLang="zh-TW" b="0" i="1" smtClean="0">
                                  <a:latin typeface="Cambria Math" panose="02040503050406030204" pitchFamily="18" charset="0"/>
                                </a:rPr>
                              </m:ctrlPr>
                            </m:sSupPr>
                            <m:e>
                              <m:r>
                                <a:rPr lang="en-US" altLang="zh-TW" b="0" i="1" smtClean="0">
                                  <a:latin typeface="Cambria Math"/>
                                </a:rPr>
                                <m:t>𝑛</m:t>
                              </m:r>
                            </m:e>
                            <m:sup>
                              <m:r>
                                <a:rPr lang="en-US" altLang="zh-TW" b="0" i="1" smtClean="0">
                                  <a:latin typeface="Cambria Math"/>
                                </a:rPr>
                                <m:t>3</m:t>
                              </m:r>
                            </m:sup>
                          </m:sSup>
                        </m:e>
                      </m:d>
                      <m:r>
                        <a:rPr lang="en-US" altLang="zh-TW" b="0" i="1" smtClean="0">
                          <a:latin typeface="Cambria Math"/>
                        </a:rPr>
                        <m:t> </m:t>
                      </m:r>
                    </m:oMath>
                  </m:oMathPara>
                </a14:m>
                <a:endParaRPr lang="zh-TW" altLang="en-US" dirty="0"/>
              </a:p>
            </p:txBody>
          </p:sp>
        </mc:Choice>
        <mc:Fallback xmlns="">
          <p:sp>
            <p:nvSpPr>
              <p:cNvPr id="6" name="文字方塊 5"/>
              <p:cNvSpPr txBox="1">
                <a:spLocks noRot="1" noChangeAspect="1" noMove="1" noResize="1" noEditPoints="1" noAdjustHandles="1" noChangeArrowheads="1" noChangeShapeType="1" noTextEdit="1"/>
              </p:cNvSpPr>
              <p:nvPr/>
            </p:nvSpPr>
            <p:spPr>
              <a:xfrm>
                <a:off x="4932040" y="1052736"/>
                <a:ext cx="3817905" cy="564898"/>
              </a:xfrm>
              <a:prstGeom prst="rect">
                <a:avLst/>
              </a:prstGeom>
              <a:blipFill rotWithShape="1">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 name="文字方塊 6"/>
              <p:cNvSpPr txBox="1"/>
              <p:nvPr/>
            </p:nvSpPr>
            <p:spPr>
              <a:xfrm>
                <a:off x="844327" y="5733256"/>
                <a:ext cx="5643276" cy="564898"/>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a:rPr>
                            <m:t>𝑀</m:t>
                          </m:r>
                        </m:e>
                        <m:sub>
                          <m:r>
                            <a:rPr lang="en-US" altLang="zh-TW" b="0" i="1" smtClean="0">
                              <a:latin typeface="Cambria Math"/>
                            </a:rPr>
                            <m:t>∞</m:t>
                          </m:r>
                        </m:sub>
                      </m:sSub>
                      <m:d>
                        <m:dPr>
                          <m:ctrlPr>
                            <a:rPr lang="en-US" altLang="zh-TW" b="0" i="1" smtClean="0">
                              <a:latin typeface="Cambria Math" panose="02040503050406030204" pitchFamily="18" charset="0"/>
                            </a:rPr>
                          </m:ctrlPr>
                        </m:dPr>
                        <m:e>
                          <m:r>
                            <a:rPr lang="en-US" altLang="zh-TW" b="0" i="1" smtClean="0">
                              <a:latin typeface="Cambria Math"/>
                            </a:rPr>
                            <m:t>𝑛</m:t>
                          </m:r>
                        </m:e>
                      </m:d>
                      <m:r>
                        <a:rPr lang="en-US" altLang="zh-TW" b="0" i="1" smtClean="0">
                          <a:latin typeface="Cambria Math"/>
                        </a:rPr>
                        <m:t>=</m:t>
                      </m:r>
                      <m:sSub>
                        <m:sSubPr>
                          <m:ctrlPr>
                            <a:rPr lang="en-US" altLang="zh-TW" b="0" i="1" smtClean="0">
                              <a:latin typeface="Cambria Math" panose="02040503050406030204" pitchFamily="18" charset="0"/>
                            </a:rPr>
                          </m:ctrlPr>
                        </m:sSubPr>
                        <m:e>
                          <m:r>
                            <a:rPr lang="en-US" altLang="zh-TW" b="0" i="1" smtClean="0">
                              <a:latin typeface="Cambria Math"/>
                            </a:rPr>
                            <m:t>𝑀</m:t>
                          </m:r>
                        </m:e>
                        <m:sub>
                          <m:r>
                            <a:rPr lang="en-US" altLang="zh-TW" b="0" i="1" smtClean="0">
                              <a:latin typeface="Cambria Math"/>
                            </a:rPr>
                            <m:t>∞</m:t>
                          </m:r>
                        </m:sub>
                      </m:sSub>
                      <m:d>
                        <m:dPr>
                          <m:ctrlPr>
                            <a:rPr lang="en-US" altLang="zh-TW" b="0" i="1" smtClean="0">
                              <a:latin typeface="Cambria Math" panose="02040503050406030204" pitchFamily="18" charset="0"/>
                            </a:rPr>
                          </m:ctrlPr>
                        </m:dPr>
                        <m:e>
                          <m:f>
                            <m:fPr>
                              <m:ctrlPr>
                                <a:rPr lang="en-US" altLang="zh-TW" b="0" i="1" smtClean="0">
                                  <a:latin typeface="Cambria Math" panose="02040503050406030204" pitchFamily="18" charset="0"/>
                                </a:rPr>
                              </m:ctrlPr>
                            </m:fPr>
                            <m:num>
                              <m:r>
                                <a:rPr lang="en-US" altLang="zh-TW" b="0" i="1" smtClean="0">
                                  <a:latin typeface="Cambria Math"/>
                                </a:rPr>
                                <m:t>𝑛</m:t>
                              </m:r>
                            </m:num>
                            <m:den>
                              <m:r>
                                <a:rPr lang="en-US" altLang="zh-TW" b="0" i="1" smtClean="0">
                                  <a:latin typeface="Cambria Math"/>
                                </a:rPr>
                                <m:t>2</m:t>
                              </m:r>
                            </m:den>
                          </m:f>
                        </m:e>
                      </m:d>
                      <m:r>
                        <a:rPr lang="en-US" altLang="zh-TW" b="0" i="1" smtClean="0">
                          <a:latin typeface="Cambria Math"/>
                        </a:rPr>
                        <m:t>+</m:t>
                      </m:r>
                      <m:r>
                        <m:rPr>
                          <m:sty m:val="p"/>
                        </m:rPr>
                        <a:rPr lang="en-US" altLang="zh-TW" b="0" i="0" smtClean="0">
                          <a:latin typeface="Cambria Math"/>
                        </a:rPr>
                        <m:t>Θ</m:t>
                      </m:r>
                      <m:d>
                        <m:dPr>
                          <m:ctrlPr>
                            <a:rPr lang="en-US" altLang="zh-TW" b="0" i="1" smtClean="0">
                              <a:latin typeface="Cambria Math" panose="02040503050406030204" pitchFamily="18" charset="0"/>
                            </a:rPr>
                          </m:ctrlPr>
                        </m:dPr>
                        <m:e>
                          <m:func>
                            <m:funcPr>
                              <m:ctrlPr>
                                <a:rPr lang="en-US" altLang="zh-TW" b="0" i="1" smtClean="0">
                                  <a:latin typeface="Cambria Math" panose="02040503050406030204" pitchFamily="18" charset="0"/>
                                </a:rPr>
                              </m:ctrlPr>
                            </m:funcPr>
                            <m:fName>
                              <m:r>
                                <m:rPr>
                                  <m:sty m:val="p"/>
                                </m:rPr>
                                <a:rPr lang="en-US" altLang="zh-TW" b="0" i="0" smtClean="0">
                                  <a:latin typeface="Cambria Math"/>
                                </a:rPr>
                                <m:t>log</m:t>
                              </m:r>
                            </m:fName>
                            <m:e>
                              <m:r>
                                <a:rPr lang="en-US" altLang="zh-TW" b="0" i="1" smtClean="0">
                                  <a:latin typeface="Cambria Math"/>
                                </a:rPr>
                                <m:t>𝑛</m:t>
                              </m:r>
                            </m:e>
                          </m:func>
                        </m:e>
                      </m:d>
                      <m:r>
                        <a:rPr lang="en-US" altLang="zh-TW" b="0" i="1" smtClean="0">
                          <a:latin typeface="Cambria Math"/>
                        </a:rPr>
                        <m:t>+</m:t>
                      </m:r>
                      <m:r>
                        <m:rPr>
                          <m:sty m:val="p"/>
                        </m:rPr>
                        <a:rPr lang="en-US" altLang="zh-TW" b="0" i="0" smtClean="0">
                          <a:latin typeface="Cambria Math"/>
                        </a:rPr>
                        <m:t>Θ</m:t>
                      </m:r>
                      <m:d>
                        <m:dPr>
                          <m:ctrlPr>
                            <a:rPr lang="en-US" altLang="zh-TW" b="0" i="1" smtClean="0">
                              <a:latin typeface="Cambria Math" panose="02040503050406030204" pitchFamily="18" charset="0"/>
                            </a:rPr>
                          </m:ctrlPr>
                        </m:dPr>
                        <m:e>
                          <m:func>
                            <m:funcPr>
                              <m:ctrlPr>
                                <a:rPr lang="en-US" altLang="zh-TW" b="0" i="1" smtClean="0">
                                  <a:latin typeface="Cambria Math" panose="02040503050406030204" pitchFamily="18" charset="0"/>
                                </a:rPr>
                              </m:ctrlPr>
                            </m:funcPr>
                            <m:fName>
                              <m:r>
                                <m:rPr>
                                  <m:sty m:val="p"/>
                                </m:rPr>
                                <a:rPr lang="en-US" altLang="zh-TW" b="0" i="0" smtClean="0">
                                  <a:latin typeface="Cambria Math"/>
                                </a:rPr>
                                <m:t>log</m:t>
                              </m:r>
                            </m:fName>
                            <m:e>
                              <m:r>
                                <a:rPr lang="en-US" altLang="zh-TW" b="0" i="1" smtClean="0">
                                  <a:latin typeface="Cambria Math"/>
                                </a:rPr>
                                <m:t>𝑛</m:t>
                              </m:r>
                            </m:e>
                          </m:func>
                        </m:e>
                      </m:d>
                      <m:r>
                        <a:rPr lang="en-US" altLang="zh-TW" b="0" i="1" smtClean="0">
                          <a:latin typeface="Cambria Math"/>
                        </a:rPr>
                        <m:t>=</m:t>
                      </m:r>
                      <m:r>
                        <m:rPr>
                          <m:sty m:val="p"/>
                        </m:rPr>
                        <a:rPr lang="en-US" altLang="zh-TW" b="0" i="0" smtClean="0">
                          <a:latin typeface="Cambria Math"/>
                        </a:rPr>
                        <m:t>Θ</m:t>
                      </m:r>
                      <m:d>
                        <m:dPr>
                          <m:ctrlPr>
                            <a:rPr lang="en-US" altLang="zh-TW" b="0" i="1" smtClean="0">
                              <a:latin typeface="Cambria Math" panose="02040503050406030204" pitchFamily="18" charset="0"/>
                            </a:rPr>
                          </m:ctrlPr>
                        </m:dPr>
                        <m:e>
                          <m:func>
                            <m:funcPr>
                              <m:ctrlPr>
                                <a:rPr lang="en-US" altLang="zh-TW" b="0" i="1" smtClean="0">
                                  <a:latin typeface="Cambria Math" panose="02040503050406030204" pitchFamily="18" charset="0"/>
                                </a:rPr>
                              </m:ctrlPr>
                            </m:funcPr>
                            <m:fName>
                              <m:sSup>
                                <m:sSupPr>
                                  <m:ctrlPr>
                                    <a:rPr lang="en-US" altLang="zh-TW" b="0" i="1" smtClean="0">
                                      <a:latin typeface="Cambria Math" panose="02040503050406030204" pitchFamily="18" charset="0"/>
                                    </a:rPr>
                                  </m:ctrlPr>
                                </m:sSupPr>
                                <m:e>
                                  <m:r>
                                    <m:rPr>
                                      <m:sty m:val="p"/>
                                    </m:rPr>
                                    <a:rPr lang="en-US" altLang="zh-TW" b="0" i="0" smtClean="0">
                                      <a:latin typeface="Cambria Math"/>
                                    </a:rPr>
                                    <m:t>log</m:t>
                                  </m:r>
                                </m:e>
                                <m:sup>
                                  <m:r>
                                    <a:rPr lang="en-US" altLang="zh-TW" b="0" i="1" smtClean="0">
                                      <a:latin typeface="Cambria Math"/>
                                    </a:rPr>
                                    <m:t>2</m:t>
                                  </m:r>
                                </m:sup>
                              </m:sSup>
                            </m:fName>
                            <m:e>
                              <m:r>
                                <a:rPr lang="en-US" altLang="zh-TW" b="0" i="1" smtClean="0">
                                  <a:latin typeface="Cambria Math"/>
                                </a:rPr>
                                <m:t>𝑛</m:t>
                              </m:r>
                            </m:e>
                          </m:func>
                        </m:e>
                      </m:d>
                      <m:r>
                        <a:rPr lang="en-US" altLang="zh-TW" b="0" i="1" smtClean="0">
                          <a:latin typeface="Cambria Math"/>
                        </a:rPr>
                        <m:t> </m:t>
                      </m:r>
                    </m:oMath>
                  </m:oMathPara>
                </a14:m>
                <a:endParaRPr lang="zh-TW" altLang="en-US" dirty="0"/>
              </a:p>
            </p:txBody>
          </p:sp>
        </mc:Choice>
        <mc:Fallback xmlns="">
          <p:sp>
            <p:nvSpPr>
              <p:cNvPr id="7" name="文字方塊 6"/>
              <p:cNvSpPr txBox="1">
                <a:spLocks noRot="1" noChangeAspect="1" noMove="1" noResize="1" noEditPoints="1" noAdjustHandles="1" noChangeArrowheads="1" noChangeShapeType="1" noTextEdit="1"/>
              </p:cNvSpPr>
              <p:nvPr/>
            </p:nvSpPr>
            <p:spPr>
              <a:xfrm>
                <a:off x="844327" y="5733256"/>
                <a:ext cx="5643276" cy="564898"/>
              </a:xfrm>
              <a:prstGeom prst="rect">
                <a:avLst/>
              </a:prstGeom>
              <a:blipFill rotWithShape="1">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 name="文字方塊 7"/>
              <p:cNvSpPr txBox="1"/>
              <p:nvPr/>
            </p:nvSpPr>
            <p:spPr>
              <a:xfrm>
                <a:off x="5580112" y="4797152"/>
                <a:ext cx="3487493" cy="72032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zh-TW" b="0" i="1" smtClean="0">
                              <a:latin typeface="Cambria Math" panose="02040503050406030204" pitchFamily="18" charset="0"/>
                            </a:rPr>
                          </m:ctrlPr>
                        </m:fPr>
                        <m:num>
                          <m:sSub>
                            <m:sSubPr>
                              <m:ctrlPr>
                                <a:rPr lang="en-US" altLang="zh-TW" b="0" i="1" smtClean="0">
                                  <a:latin typeface="Cambria Math" panose="02040503050406030204" pitchFamily="18" charset="0"/>
                                </a:rPr>
                              </m:ctrlPr>
                            </m:sSubPr>
                            <m:e>
                              <m:r>
                                <a:rPr lang="en-US" altLang="zh-TW" b="0" i="1" smtClean="0">
                                  <a:latin typeface="Cambria Math"/>
                                </a:rPr>
                                <m:t>𝑀</m:t>
                              </m:r>
                            </m:e>
                            <m:sub>
                              <m:r>
                                <a:rPr lang="en-US" altLang="zh-TW" b="0" i="1" smtClean="0">
                                  <a:latin typeface="Cambria Math"/>
                                </a:rPr>
                                <m:t>1</m:t>
                              </m:r>
                            </m:sub>
                          </m:sSub>
                          <m:d>
                            <m:dPr>
                              <m:ctrlPr>
                                <a:rPr lang="en-US" altLang="zh-TW" b="0" i="1" smtClean="0">
                                  <a:latin typeface="Cambria Math" panose="02040503050406030204" pitchFamily="18" charset="0"/>
                                </a:rPr>
                              </m:ctrlPr>
                            </m:dPr>
                            <m:e>
                              <m:r>
                                <a:rPr lang="en-US" altLang="zh-TW" b="0" i="1" smtClean="0">
                                  <a:latin typeface="Cambria Math"/>
                                </a:rPr>
                                <m:t>𝑛</m:t>
                              </m:r>
                            </m:e>
                          </m:d>
                        </m:num>
                        <m:den>
                          <m:sSub>
                            <m:sSubPr>
                              <m:ctrlPr>
                                <a:rPr lang="en-US" altLang="zh-TW" b="0" i="1" smtClean="0">
                                  <a:latin typeface="Cambria Math" panose="02040503050406030204" pitchFamily="18" charset="0"/>
                                </a:rPr>
                              </m:ctrlPr>
                            </m:sSubPr>
                            <m:e>
                              <m:r>
                                <a:rPr lang="en-US" altLang="zh-TW" b="0" i="1" smtClean="0">
                                  <a:latin typeface="Cambria Math"/>
                                </a:rPr>
                                <m:t>𝑀</m:t>
                              </m:r>
                            </m:e>
                            <m:sub>
                              <m:r>
                                <a:rPr lang="en-US" altLang="zh-TW" b="0" i="1" smtClean="0">
                                  <a:latin typeface="Cambria Math"/>
                                </a:rPr>
                                <m:t>∞</m:t>
                              </m:r>
                            </m:sub>
                          </m:sSub>
                          <m:d>
                            <m:dPr>
                              <m:ctrlPr>
                                <a:rPr lang="en-US" altLang="zh-TW" b="0" i="1" smtClean="0">
                                  <a:latin typeface="Cambria Math" panose="02040503050406030204" pitchFamily="18" charset="0"/>
                                </a:rPr>
                              </m:ctrlPr>
                            </m:dPr>
                            <m:e>
                              <m:r>
                                <a:rPr lang="en-US" altLang="zh-TW" b="0" i="1" smtClean="0">
                                  <a:latin typeface="Cambria Math"/>
                                </a:rPr>
                                <m:t>𝑛</m:t>
                              </m:r>
                            </m:e>
                          </m:d>
                        </m:den>
                      </m:f>
                      <m:r>
                        <a:rPr lang="en-US" altLang="zh-TW" b="0" i="1" smtClean="0">
                          <a:latin typeface="Cambria Math"/>
                        </a:rPr>
                        <m:t>=</m:t>
                      </m:r>
                      <m:f>
                        <m:fPr>
                          <m:ctrlPr>
                            <a:rPr lang="en-US" altLang="zh-TW" b="0" i="1" smtClean="0">
                              <a:latin typeface="Cambria Math" panose="02040503050406030204" pitchFamily="18" charset="0"/>
                            </a:rPr>
                          </m:ctrlPr>
                        </m:fPr>
                        <m:num>
                          <m:r>
                            <m:rPr>
                              <m:sty m:val="p"/>
                            </m:rPr>
                            <a:rPr lang="en-US" altLang="zh-TW" b="0" i="0" smtClean="0">
                              <a:latin typeface="Cambria Math"/>
                            </a:rPr>
                            <m:t>Θ</m:t>
                          </m:r>
                          <m:d>
                            <m:dPr>
                              <m:ctrlPr>
                                <a:rPr lang="en-US" altLang="zh-TW" b="0" i="1" smtClean="0">
                                  <a:latin typeface="Cambria Math" panose="02040503050406030204" pitchFamily="18" charset="0"/>
                                </a:rPr>
                              </m:ctrlPr>
                            </m:dPr>
                            <m:e>
                              <m:sSup>
                                <m:sSupPr>
                                  <m:ctrlPr>
                                    <a:rPr lang="en-US" altLang="zh-TW" b="0" i="1" smtClean="0">
                                      <a:latin typeface="Cambria Math" panose="02040503050406030204" pitchFamily="18" charset="0"/>
                                    </a:rPr>
                                  </m:ctrlPr>
                                </m:sSupPr>
                                <m:e>
                                  <m:r>
                                    <a:rPr lang="en-US" altLang="zh-TW" b="0" i="1" smtClean="0">
                                      <a:latin typeface="Cambria Math"/>
                                    </a:rPr>
                                    <m:t>𝑛</m:t>
                                  </m:r>
                                </m:e>
                                <m:sup>
                                  <m:r>
                                    <a:rPr lang="en-US" altLang="zh-TW" b="0" i="1" smtClean="0">
                                      <a:latin typeface="Cambria Math"/>
                                    </a:rPr>
                                    <m:t>3</m:t>
                                  </m:r>
                                </m:sup>
                              </m:sSup>
                            </m:e>
                          </m:d>
                        </m:num>
                        <m:den>
                          <m:r>
                            <m:rPr>
                              <m:sty m:val="p"/>
                            </m:rPr>
                            <a:rPr lang="en-US" altLang="zh-TW" b="0" i="0" smtClean="0">
                              <a:latin typeface="Cambria Math"/>
                            </a:rPr>
                            <m:t>Θ</m:t>
                          </m:r>
                          <m:d>
                            <m:dPr>
                              <m:ctrlPr>
                                <a:rPr lang="en-US" altLang="zh-TW" b="0" i="1" smtClean="0">
                                  <a:latin typeface="Cambria Math" panose="02040503050406030204" pitchFamily="18" charset="0"/>
                                </a:rPr>
                              </m:ctrlPr>
                            </m:dPr>
                            <m:e>
                              <m:func>
                                <m:funcPr>
                                  <m:ctrlPr>
                                    <a:rPr lang="en-US" altLang="zh-TW" b="0" i="1" smtClean="0">
                                      <a:latin typeface="Cambria Math" panose="02040503050406030204" pitchFamily="18" charset="0"/>
                                    </a:rPr>
                                  </m:ctrlPr>
                                </m:funcPr>
                                <m:fName>
                                  <m:sSup>
                                    <m:sSupPr>
                                      <m:ctrlPr>
                                        <a:rPr lang="en-US" altLang="zh-TW" b="0" i="1" smtClean="0">
                                          <a:latin typeface="Cambria Math" panose="02040503050406030204" pitchFamily="18" charset="0"/>
                                        </a:rPr>
                                      </m:ctrlPr>
                                    </m:sSupPr>
                                    <m:e>
                                      <m:r>
                                        <m:rPr>
                                          <m:sty m:val="p"/>
                                        </m:rPr>
                                        <a:rPr lang="en-US" altLang="zh-TW" b="0" i="0" smtClean="0">
                                          <a:latin typeface="Cambria Math"/>
                                        </a:rPr>
                                        <m:t>log</m:t>
                                      </m:r>
                                    </m:e>
                                    <m:sup>
                                      <m:r>
                                        <a:rPr lang="en-US" altLang="zh-TW" b="0" i="1" smtClean="0">
                                          <a:latin typeface="Cambria Math"/>
                                        </a:rPr>
                                        <m:t>2</m:t>
                                      </m:r>
                                    </m:sup>
                                  </m:sSup>
                                </m:fName>
                                <m:e>
                                  <m:r>
                                    <a:rPr lang="en-US" altLang="zh-TW" b="0" i="1" smtClean="0">
                                      <a:latin typeface="Cambria Math"/>
                                    </a:rPr>
                                    <m:t>𝑛</m:t>
                                  </m:r>
                                </m:e>
                              </m:func>
                            </m:e>
                          </m:d>
                        </m:den>
                      </m:f>
                      <m:r>
                        <a:rPr lang="en-US" altLang="zh-TW" b="0" i="1" smtClean="0">
                          <a:latin typeface="Cambria Math"/>
                        </a:rPr>
                        <m:t>=</m:t>
                      </m:r>
                      <m:r>
                        <m:rPr>
                          <m:sty m:val="p"/>
                        </m:rPr>
                        <a:rPr lang="en-US" altLang="zh-TW" b="0" i="0" smtClean="0">
                          <a:latin typeface="Cambria Math"/>
                        </a:rPr>
                        <m:t>Θ</m:t>
                      </m:r>
                      <m:d>
                        <m:dPr>
                          <m:ctrlPr>
                            <a:rPr lang="en-US" altLang="zh-TW" b="0" i="1" smtClean="0">
                              <a:latin typeface="Cambria Math" panose="02040503050406030204" pitchFamily="18" charset="0"/>
                            </a:rPr>
                          </m:ctrlPr>
                        </m:dPr>
                        <m:e>
                          <m:f>
                            <m:fPr>
                              <m:ctrlPr>
                                <a:rPr lang="en-US" altLang="zh-TW" b="0" i="1" smtClean="0">
                                  <a:latin typeface="Cambria Math" panose="02040503050406030204" pitchFamily="18" charset="0"/>
                                </a:rPr>
                              </m:ctrlPr>
                            </m:fPr>
                            <m:num>
                              <m:sSup>
                                <m:sSupPr>
                                  <m:ctrlPr>
                                    <a:rPr lang="en-US" altLang="zh-TW" b="0" i="1" smtClean="0">
                                      <a:latin typeface="Cambria Math" panose="02040503050406030204" pitchFamily="18" charset="0"/>
                                    </a:rPr>
                                  </m:ctrlPr>
                                </m:sSupPr>
                                <m:e>
                                  <m:r>
                                    <a:rPr lang="en-US" altLang="zh-TW" b="0" i="1" smtClean="0">
                                      <a:latin typeface="Cambria Math"/>
                                    </a:rPr>
                                    <m:t>𝑛</m:t>
                                  </m:r>
                                </m:e>
                                <m:sup>
                                  <m:r>
                                    <a:rPr lang="en-US" altLang="zh-TW" b="0" i="1" smtClean="0">
                                      <a:latin typeface="Cambria Math"/>
                                    </a:rPr>
                                    <m:t>3</m:t>
                                  </m:r>
                                </m:sup>
                              </m:sSup>
                            </m:num>
                            <m:den>
                              <m:func>
                                <m:funcPr>
                                  <m:ctrlPr>
                                    <a:rPr lang="en-US" altLang="zh-TW" b="0" i="1" smtClean="0">
                                      <a:latin typeface="Cambria Math" panose="02040503050406030204" pitchFamily="18" charset="0"/>
                                    </a:rPr>
                                  </m:ctrlPr>
                                </m:funcPr>
                                <m:fName>
                                  <m:sSup>
                                    <m:sSupPr>
                                      <m:ctrlPr>
                                        <a:rPr lang="en-US" altLang="zh-TW" b="0" i="1" smtClean="0">
                                          <a:latin typeface="Cambria Math" panose="02040503050406030204" pitchFamily="18" charset="0"/>
                                        </a:rPr>
                                      </m:ctrlPr>
                                    </m:sSupPr>
                                    <m:e>
                                      <m:r>
                                        <m:rPr>
                                          <m:sty m:val="p"/>
                                        </m:rPr>
                                        <a:rPr lang="en-US" altLang="zh-TW" b="0" i="0" smtClean="0">
                                          <a:latin typeface="Cambria Math"/>
                                        </a:rPr>
                                        <m:t>log</m:t>
                                      </m:r>
                                    </m:e>
                                    <m:sup>
                                      <m:r>
                                        <a:rPr lang="en-US" altLang="zh-TW" b="0" i="1" smtClean="0">
                                          <a:latin typeface="Cambria Math"/>
                                        </a:rPr>
                                        <m:t>2</m:t>
                                      </m:r>
                                    </m:sup>
                                  </m:sSup>
                                </m:fName>
                                <m:e>
                                  <m:r>
                                    <a:rPr lang="en-US" altLang="zh-TW" b="0" i="1" smtClean="0">
                                      <a:latin typeface="Cambria Math"/>
                                    </a:rPr>
                                    <m:t>𝑛</m:t>
                                  </m:r>
                                </m:e>
                              </m:func>
                            </m:den>
                          </m:f>
                        </m:e>
                      </m:d>
                    </m:oMath>
                  </m:oMathPara>
                </a14:m>
                <a:endParaRPr lang="zh-TW" altLang="en-US" dirty="0"/>
              </a:p>
            </p:txBody>
          </p:sp>
        </mc:Choice>
        <mc:Fallback xmlns="">
          <p:sp>
            <p:nvSpPr>
              <p:cNvPr id="8" name="文字方塊 7"/>
              <p:cNvSpPr txBox="1">
                <a:spLocks noRot="1" noChangeAspect="1" noMove="1" noResize="1" noEditPoints="1" noAdjustHandles="1" noChangeArrowheads="1" noChangeShapeType="1" noTextEdit="1"/>
              </p:cNvSpPr>
              <p:nvPr/>
            </p:nvSpPr>
            <p:spPr>
              <a:xfrm>
                <a:off x="5580112" y="4797152"/>
                <a:ext cx="3487493" cy="720325"/>
              </a:xfrm>
              <a:prstGeom prst="rect">
                <a:avLst/>
              </a:prstGeom>
              <a:blipFill rotWithShape="1">
                <a:blip r:embed="rId5"/>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593522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How about </a:t>
            </a:r>
            <a:r>
              <a:rPr lang="en-US" altLang="zh-TW" dirty="0" err="1" smtClean="0"/>
              <a:t>Strassen’s</a:t>
            </a:r>
            <a:r>
              <a:rPr lang="en-US" altLang="zh-TW" dirty="0" smtClean="0"/>
              <a:t> method?</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lstStyle/>
              <a:p>
                <a:r>
                  <a:rPr lang="en-US" altLang="zh-TW" dirty="0" smtClean="0"/>
                  <a:t>Reading assignment: p.795-796.</a:t>
                </a:r>
              </a:p>
              <a:p>
                <a:endParaRPr lang="en-US" altLang="zh-TW" dirty="0"/>
              </a:p>
              <a:p>
                <a:r>
                  <a:rPr lang="en-US" altLang="zh-TW" dirty="0" smtClean="0"/>
                  <a:t>Parallelism: </a:t>
                </a:r>
                <a14:m>
                  <m:oMath xmlns:m="http://schemas.openxmlformats.org/officeDocument/2006/math">
                    <m:r>
                      <m:rPr>
                        <m:sty m:val="p"/>
                      </m:rPr>
                      <a:rPr lang="en-US" altLang="zh-TW" b="0" i="0" smtClean="0">
                        <a:latin typeface="Cambria Math"/>
                      </a:rPr>
                      <m:t>Θ</m:t>
                    </m:r>
                    <m:r>
                      <a:rPr lang="en-US" altLang="zh-TW" b="0" i="1" smtClean="0">
                        <a:latin typeface="Cambria Math"/>
                      </a:rPr>
                      <m:t>(</m:t>
                    </m:r>
                    <m:f>
                      <m:fPr>
                        <m:ctrlPr>
                          <a:rPr lang="en-US" altLang="zh-TW" b="0" i="1" smtClean="0">
                            <a:latin typeface="Cambria Math" panose="02040503050406030204" pitchFamily="18" charset="0"/>
                          </a:rPr>
                        </m:ctrlPr>
                      </m:fPr>
                      <m:num>
                        <m:sSup>
                          <m:sSupPr>
                            <m:ctrlPr>
                              <a:rPr lang="en-US" altLang="zh-TW" b="0" i="1" smtClean="0">
                                <a:latin typeface="Cambria Math" panose="02040503050406030204" pitchFamily="18" charset="0"/>
                              </a:rPr>
                            </m:ctrlPr>
                          </m:sSupPr>
                          <m:e>
                            <m:r>
                              <a:rPr lang="en-US" altLang="zh-TW" b="0" i="1" smtClean="0">
                                <a:latin typeface="Cambria Math"/>
                              </a:rPr>
                              <m:t>𝑛</m:t>
                            </m:r>
                          </m:e>
                          <m:sup>
                            <m:func>
                              <m:funcPr>
                                <m:ctrlPr>
                                  <a:rPr lang="en-US" altLang="zh-TW" b="0" i="1" smtClean="0">
                                    <a:latin typeface="Cambria Math" panose="02040503050406030204" pitchFamily="18" charset="0"/>
                                  </a:rPr>
                                </m:ctrlPr>
                              </m:funcPr>
                              <m:fName>
                                <m:r>
                                  <m:rPr>
                                    <m:sty m:val="p"/>
                                  </m:rPr>
                                  <a:rPr lang="en-US" altLang="zh-TW" b="0" i="0" smtClean="0">
                                    <a:latin typeface="Cambria Math"/>
                                  </a:rPr>
                                  <m:t>log</m:t>
                                </m:r>
                              </m:fName>
                              <m:e>
                                <m:r>
                                  <a:rPr lang="en-US" altLang="zh-TW" b="0" i="1" smtClean="0">
                                    <a:latin typeface="Cambria Math"/>
                                  </a:rPr>
                                  <m:t>7</m:t>
                                </m:r>
                              </m:e>
                            </m:func>
                          </m:sup>
                        </m:sSup>
                      </m:num>
                      <m:den>
                        <m:func>
                          <m:funcPr>
                            <m:ctrlPr>
                              <a:rPr lang="en-US" altLang="zh-TW" b="0" i="1" smtClean="0">
                                <a:latin typeface="Cambria Math" panose="02040503050406030204" pitchFamily="18" charset="0"/>
                              </a:rPr>
                            </m:ctrlPr>
                          </m:funcPr>
                          <m:fName>
                            <m:sSup>
                              <m:sSupPr>
                                <m:ctrlPr>
                                  <a:rPr lang="en-US" altLang="zh-TW" b="0" i="1" smtClean="0">
                                    <a:latin typeface="Cambria Math" panose="02040503050406030204" pitchFamily="18" charset="0"/>
                                  </a:rPr>
                                </m:ctrlPr>
                              </m:sSupPr>
                              <m:e>
                                <m:r>
                                  <m:rPr>
                                    <m:sty m:val="p"/>
                                  </m:rPr>
                                  <a:rPr lang="en-US" altLang="zh-TW" b="0" i="0" smtClean="0">
                                    <a:latin typeface="Cambria Math"/>
                                  </a:rPr>
                                  <m:t>log</m:t>
                                </m:r>
                              </m:e>
                              <m:sup>
                                <m:r>
                                  <a:rPr lang="en-US" altLang="zh-TW" b="0" i="1" smtClean="0">
                                    <a:latin typeface="Cambria Math"/>
                                  </a:rPr>
                                  <m:t>2</m:t>
                                </m:r>
                              </m:sup>
                            </m:sSup>
                          </m:fName>
                          <m:e>
                            <m:r>
                              <a:rPr lang="en-US" altLang="zh-TW" b="0" i="1" smtClean="0">
                                <a:latin typeface="Cambria Math"/>
                              </a:rPr>
                              <m:t>𝑛</m:t>
                            </m:r>
                          </m:e>
                        </m:func>
                      </m:den>
                    </m:f>
                    <m:r>
                      <a:rPr lang="en-US" altLang="zh-TW" b="0" i="1" smtClean="0">
                        <a:latin typeface="Cambria Math"/>
                      </a:rPr>
                      <m:t>)</m:t>
                    </m:r>
                  </m:oMath>
                </a14:m>
                <a:r>
                  <a:rPr lang="en-US" altLang="zh-TW" dirty="0" smtClean="0"/>
                  <a:t>, slightly less than the original recursive version!</a:t>
                </a:r>
                <a:endParaRPr lang="zh-TW" altLang="en-US"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rotWithShape="1">
                <a:blip r:embed="rId2"/>
                <a:stretch>
                  <a:fillRect t="-1389"/>
                </a:stretch>
              </a:blipFill>
            </p:spPr>
            <p:txBody>
              <a:bodyPr/>
              <a:lstStyle/>
              <a:p>
                <a:r>
                  <a:rPr lang="zh-TW" altLang="en-US">
                    <a:noFill/>
                  </a:rPr>
                  <a:t> </a:t>
                </a:r>
              </a:p>
            </p:txBody>
          </p:sp>
        </mc:Fallback>
      </mc:AlternateContent>
      <p:sp>
        <p:nvSpPr>
          <p:cNvPr id="4" name="投影片編號版面配置區 3"/>
          <p:cNvSpPr>
            <a:spLocks noGrp="1"/>
          </p:cNvSpPr>
          <p:nvPr>
            <p:ph type="sldNum" sz="quarter" idx="12"/>
          </p:nvPr>
        </p:nvSpPr>
        <p:spPr/>
        <p:txBody>
          <a:bodyPr/>
          <a:lstStyle/>
          <a:p>
            <a:fld id="{ADA36ABD-7B9C-41F6-A76D-F4D3DC3F1427}" type="slidenum">
              <a:rPr lang="zh-TW" altLang="en-US" smtClean="0"/>
              <a:t>27</a:t>
            </a:fld>
            <a:endParaRPr lang="zh-TW" altLang="en-US"/>
          </a:p>
        </p:txBody>
      </p:sp>
    </p:spTree>
    <p:extLst>
      <p:ext uri="{BB962C8B-B14F-4D97-AF65-F5344CB8AC3E}">
        <p14:creationId xmlns:p14="http://schemas.microsoft.com/office/powerpoint/2010/main" val="41026860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Greedy scheduler</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1043492" y="2323652"/>
                <a:ext cx="7416940" cy="3913660"/>
              </a:xfrm>
            </p:spPr>
            <p:txBody>
              <a:bodyPr>
                <a:normAutofit fontScale="92500" lnSpcReduction="10000"/>
              </a:bodyPr>
              <a:lstStyle/>
              <a:p>
                <a:r>
                  <a:rPr lang="zh-TW" altLang="en-US" dirty="0" smtClean="0"/>
                  <a:t>每一個</a:t>
                </a:r>
                <a:r>
                  <a:rPr lang="en-US" altLang="zh-TW" dirty="0" smtClean="0"/>
                  <a:t>time step, </a:t>
                </a:r>
                <a:r>
                  <a:rPr lang="zh-TW" altLang="en-US" dirty="0"/>
                  <a:t>把越</a:t>
                </a:r>
                <a:r>
                  <a:rPr lang="zh-TW" altLang="en-US" dirty="0" smtClean="0"/>
                  <a:t>多</a:t>
                </a:r>
                <a:r>
                  <a:rPr lang="en-US" altLang="zh-TW" dirty="0" smtClean="0"/>
                  <a:t>strand</a:t>
                </a:r>
                <a:r>
                  <a:rPr lang="zh-TW" altLang="en-US" dirty="0" smtClean="0"/>
                  <a:t>分給越多</a:t>
                </a:r>
                <a:r>
                  <a:rPr lang="en-US" altLang="zh-TW" dirty="0" smtClean="0"/>
                  <a:t>processor</a:t>
                </a:r>
                <a:r>
                  <a:rPr lang="zh-TW" altLang="en-US" dirty="0" smtClean="0"/>
                  <a:t>執行越好</a:t>
                </a:r>
                <a:endParaRPr lang="en-US" altLang="zh-TW" dirty="0" smtClean="0"/>
              </a:p>
              <a:p>
                <a:r>
                  <a:rPr lang="zh-TW" altLang="en-US" dirty="0"/>
                  <a:t>如果某</a:t>
                </a:r>
                <a:r>
                  <a:rPr lang="zh-TW" altLang="en-US" dirty="0" smtClean="0"/>
                  <a:t>個</a:t>
                </a:r>
                <a:r>
                  <a:rPr lang="en-US" altLang="zh-TW" dirty="0" smtClean="0"/>
                  <a:t>time step</a:t>
                </a:r>
                <a:r>
                  <a:rPr lang="zh-TW" altLang="en-US" dirty="0" smtClean="0"/>
                  <a:t>的時候</a:t>
                </a:r>
                <a:r>
                  <a:rPr lang="en-US" altLang="zh-TW" dirty="0" smtClean="0"/>
                  <a:t>, </a:t>
                </a:r>
                <a:r>
                  <a:rPr lang="zh-TW" altLang="en-US" dirty="0" smtClean="0"/>
                  <a:t>至少有</a:t>
                </a:r>
                <a:r>
                  <a:rPr lang="en-US" altLang="zh-TW" dirty="0" smtClean="0"/>
                  <a:t>P</a:t>
                </a:r>
                <a:r>
                  <a:rPr lang="zh-TW" altLang="en-US" dirty="0" smtClean="0"/>
                  <a:t>個</a:t>
                </a:r>
                <a:r>
                  <a:rPr lang="en-US" altLang="zh-TW" dirty="0" smtClean="0"/>
                  <a:t>strand</a:t>
                </a:r>
                <a:r>
                  <a:rPr lang="zh-TW" altLang="en-US" dirty="0" smtClean="0"/>
                  <a:t>是</a:t>
                </a:r>
                <a:r>
                  <a:rPr lang="zh-TW" altLang="en-US" dirty="0"/>
                  <a:t>準備好被執行</a:t>
                </a:r>
                <a:r>
                  <a:rPr lang="zh-TW" altLang="en-US" dirty="0" smtClean="0"/>
                  <a:t>的</a:t>
                </a:r>
                <a:r>
                  <a:rPr lang="en-US" altLang="zh-TW" dirty="0" smtClean="0"/>
                  <a:t>, </a:t>
                </a:r>
                <a:r>
                  <a:rPr lang="zh-TW" altLang="en-US" dirty="0" smtClean="0"/>
                  <a:t>則稱為</a:t>
                </a:r>
                <a:r>
                  <a:rPr lang="en-US" altLang="zh-TW" b="1" dirty="0" smtClean="0"/>
                  <a:t>complete step</a:t>
                </a:r>
              </a:p>
              <a:p>
                <a:r>
                  <a:rPr lang="zh-TW" altLang="en-US" dirty="0" smtClean="0"/>
                  <a:t>反之則稱為 </a:t>
                </a:r>
                <a:r>
                  <a:rPr lang="en-US" altLang="zh-TW" b="1" dirty="0" smtClean="0"/>
                  <a:t>incomplete step</a:t>
                </a:r>
              </a:p>
              <a:p>
                <a:r>
                  <a:rPr lang="en-US" altLang="zh-TW" dirty="0" smtClean="0"/>
                  <a:t>Lower bounds: </a:t>
                </a:r>
                <a:r>
                  <a:rPr lang="zh-TW" altLang="en-US" dirty="0" smtClean="0"/>
                  <a:t>最好的狀況也需要這些時間</a:t>
                </a:r>
                <a:r>
                  <a:rPr lang="en-US" altLang="zh-TW" dirty="0" smtClean="0"/>
                  <a:t>:</a:t>
                </a:r>
              </a:p>
              <a:p>
                <a:pPr lvl="1"/>
                <a:r>
                  <a:rPr lang="en-US" altLang="zh-TW" dirty="0" smtClean="0"/>
                  <a:t>work law: </a:t>
                </a:r>
                <a14:m>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a:rPr>
                          <m:t>𝑇</m:t>
                        </m:r>
                      </m:e>
                      <m:sub>
                        <m:r>
                          <a:rPr lang="en-US" altLang="zh-TW" b="0" i="1" smtClean="0">
                            <a:latin typeface="Cambria Math"/>
                          </a:rPr>
                          <m:t>𝑃</m:t>
                        </m:r>
                      </m:sub>
                    </m:sSub>
                    <m:r>
                      <a:rPr lang="en-US" altLang="zh-TW" b="0" i="1" smtClean="0">
                        <a:latin typeface="Cambria Math"/>
                      </a:rPr>
                      <m:t>=</m:t>
                    </m:r>
                    <m:f>
                      <m:fPr>
                        <m:ctrlPr>
                          <a:rPr lang="en-US" altLang="zh-TW" b="0" i="1" smtClean="0">
                            <a:latin typeface="Cambria Math" panose="02040503050406030204" pitchFamily="18" charset="0"/>
                          </a:rPr>
                        </m:ctrlPr>
                      </m:fPr>
                      <m:num>
                        <m:sSub>
                          <m:sSubPr>
                            <m:ctrlPr>
                              <a:rPr lang="en-US" altLang="zh-TW" b="0" i="1" smtClean="0">
                                <a:latin typeface="Cambria Math" panose="02040503050406030204" pitchFamily="18" charset="0"/>
                              </a:rPr>
                            </m:ctrlPr>
                          </m:sSubPr>
                          <m:e>
                            <m:r>
                              <a:rPr lang="en-US" altLang="zh-TW" b="0" i="1" smtClean="0">
                                <a:latin typeface="Cambria Math"/>
                              </a:rPr>
                              <m:t>𝑇</m:t>
                            </m:r>
                          </m:e>
                          <m:sub>
                            <m:r>
                              <a:rPr lang="en-US" altLang="zh-TW" b="0" i="1" smtClean="0">
                                <a:latin typeface="Cambria Math"/>
                              </a:rPr>
                              <m:t>1</m:t>
                            </m:r>
                          </m:sub>
                        </m:sSub>
                      </m:num>
                      <m:den>
                        <m:r>
                          <a:rPr lang="en-US" altLang="zh-TW" b="0" i="1" smtClean="0">
                            <a:latin typeface="Cambria Math"/>
                          </a:rPr>
                          <m:t>𝑃</m:t>
                        </m:r>
                      </m:den>
                    </m:f>
                  </m:oMath>
                </a14:m>
                <a:endParaRPr lang="en-US" altLang="zh-TW" dirty="0" smtClean="0"/>
              </a:p>
              <a:p>
                <a:pPr lvl="1"/>
                <a:r>
                  <a:rPr lang="en-US" altLang="zh-TW" dirty="0" smtClean="0"/>
                  <a:t>span law: </a:t>
                </a:r>
                <a14:m>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a:rPr>
                          <m:t>𝑇</m:t>
                        </m:r>
                      </m:e>
                      <m:sub>
                        <m:r>
                          <a:rPr lang="en-US" altLang="zh-TW" b="0" i="1" smtClean="0">
                            <a:latin typeface="Cambria Math"/>
                          </a:rPr>
                          <m:t>𝑃</m:t>
                        </m:r>
                      </m:sub>
                    </m:sSub>
                    <m:r>
                      <a:rPr lang="en-US" altLang="zh-TW" b="0" i="1" smtClean="0">
                        <a:latin typeface="Cambria Math"/>
                      </a:rPr>
                      <m:t>=</m:t>
                    </m:r>
                    <m:sSub>
                      <m:sSubPr>
                        <m:ctrlPr>
                          <a:rPr lang="en-US" altLang="zh-TW" b="0" i="1" smtClean="0">
                            <a:latin typeface="Cambria Math" panose="02040503050406030204" pitchFamily="18" charset="0"/>
                          </a:rPr>
                        </m:ctrlPr>
                      </m:sSubPr>
                      <m:e>
                        <m:r>
                          <a:rPr lang="en-US" altLang="zh-TW" b="0" i="1" smtClean="0">
                            <a:latin typeface="Cambria Math"/>
                          </a:rPr>
                          <m:t>𝑇</m:t>
                        </m:r>
                      </m:e>
                      <m:sub>
                        <m:r>
                          <a:rPr lang="en-US" altLang="zh-TW" b="0" i="1" smtClean="0">
                            <a:latin typeface="Cambria Math"/>
                          </a:rPr>
                          <m:t>∞</m:t>
                        </m:r>
                      </m:sub>
                    </m:sSub>
                  </m:oMath>
                </a14:m>
                <a:endParaRPr lang="en-US" altLang="zh-TW" dirty="0" smtClean="0"/>
              </a:p>
              <a:p>
                <a:r>
                  <a:rPr lang="zh-TW" altLang="en-US" dirty="0"/>
                  <a:t>接下來一連串</a:t>
                </a:r>
                <a:r>
                  <a:rPr lang="zh-TW" altLang="en-US" dirty="0" smtClean="0"/>
                  <a:t>證明</a:t>
                </a:r>
                <a:r>
                  <a:rPr lang="en-US" altLang="zh-TW" dirty="0" smtClean="0"/>
                  <a:t>, </a:t>
                </a:r>
                <a:r>
                  <a:rPr lang="zh-TW" altLang="en-US" dirty="0" smtClean="0"/>
                  <a:t>會說</a:t>
                </a:r>
                <a:r>
                  <a:rPr lang="en-US" altLang="zh-TW" dirty="0" smtClean="0"/>
                  <a:t>greedy scheduler</a:t>
                </a:r>
                <a:r>
                  <a:rPr lang="zh-TW" altLang="en-US" dirty="0" smtClean="0"/>
                  <a:t>其實是蠻好的</a:t>
                </a:r>
                <a:r>
                  <a:rPr lang="en-US" altLang="zh-TW" dirty="0" smtClean="0"/>
                  <a:t>scheduler.</a:t>
                </a:r>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1043492" y="2323652"/>
                <a:ext cx="7416940" cy="3913660"/>
              </a:xfrm>
              <a:blipFill rotWithShape="1">
                <a:blip r:embed="rId2"/>
                <a:stretch>
                  <a:fillRect t="-1869" r="-904"/>
                </a:stretch>
              </a:blipFill>
            </p:spPr>
            <p:txBody>
              <a:bodyPr/>
              <a:lstStyle/>
              <a:p>
                <a:r>
                  <a:rPr lang="zh-TW" altLang="en-US">
                    <a:noFill/>
                  </a:rPr>
                  <a:t> </a:t>
                </a:r>
              </a:p>
            </p:txBody>
          </p:sp>
        </mc:Fallback>
      </mc:AlternateContent>
      <p:sp>
        <p:nvSpPr>
          <p:cNvPr id="4" name="投影片編號版面配置區 3"/>
          <p:cNvSpPr>
            <a:spLocks noGrp="1"/>
          </p:cNvSpPr>
          <p:nvPr>
            <p:ph type="sldNum" sz="quarter" idx="12"/>
          </p:nvPr>
        </p:nvSpPr>
        <p:spPr/>
        <p:txBody>
          <a:bodyPr/>
          <a:lstStyle/>
          <a:p>
            <a:fld id="{ADA36ABD-7B9C-41F6-A76D-F4D3DC3F1427}" type="slidenum">
              <a:rPr lang="zh-TW" altLang="en-US" smtClean="0"/>
              <a:t>3</a:t>
            </a:fld>
            <a:endParaRPr lang="zh-TW" altLang="en-US"/>
          </a:p>
        </p:txBody>
      </p:sp>
    </p:spTree>
    <p:extLst>
      <p:ext uri="{BB962C8B-B14F-4D97-AF65-F5344CB8AC3E}">
        <p14:creationId xmlns:p14="http://schemas.microsoft.com/office/powerpoint/2010/main" val="3499718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1043492" y="980728"/>
                <a:ext cx="6777317" cy="5400600"/>
              </a:xfrm>
            </p:spPr>
            <p:txBody>
              <a:bodyPr>
                <a:normAutofit lnSpcReduction="10000"/>
              </a:bodyPr>
              <a:lstStyle/>
              <a:p>
                <a:r>
                  <a:rPr lang="en-US" altLang="zh-TW" dirty="0" smtClean="0"/>
                  <a:t>Theorem: On an ideal parallel computer with P processors, a greedy scheduler executes a multithreaded computation with work </a:t>
                </a:r>
                <a14:m>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a:rPr>
                          <m:t>𝑇</m:t>
                        </m:r>
                      </m:e>
                      <m:sub>
                        <m:r>
                          <a:rPr lang="en-US" altLang="zh-TW" b="0" i="1" smtClean="0">
                            <a:latin typeface="Cambria Math"/>
                          </a:rPr>
                          <m:t>1</m:t>
                        </m:r>
                      </m:sub>
                    </m:sSub>
                  </m:oMath>
                </a14:m>
                <a:r>
                  <a:rPr lang="en-US" altLang="zh-TW" dirty="0" smtClean="0"/>
                  <a:t> and span </a:t>
                </a:r>
                <a14:m>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a:rPr>
                          <m:t>𝑇</m:t>
                        </m:r>
                      </m:e>
                      <m:sub>
                        <m:r>
                          <a:rPr lang="en-US" altLang="zh-TW" b="0" i="1" smtClean="0">
                            <a:latin typeface="Cambria Math"/>
                          </a:rPr>
                          <m:t>∞</m:t>
                        </m:r>
                      </m:sub>
                    </m:sSub>
                  </m:oMath>
                </a14:m>
                <a:r>
                  <a:rPr lang="en-US" altLang="zh-TW" dirty="0" smtClean="0"/>
                  <a:t> in time </a:t>
                </a:r>
                <a14:m>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a:rPr>
                          <m:t>𝑇</m:t>
                        </m:r>
                      </m:e>
                      <m:sub>
                        <m:r>
                          <a:rPr lang="en-US" altLang="zh-TW" b="0" i="1" smtClean="0">
                            <a:latin typeface="Cambria Math"/>
                          </a:rPr>
                          <m:t>𝑃</m:t>
                        </m:r>
                      </m:sub>
                    </m:sSub>
                    <m:r>
                      <a:rPr lang="en-US" altLang="zh-TW" b="0" i="1" smtClean="0">
                        <a:latin typeface="Cambria Math"/>
                      </a:rPr>
                      <m:t>≤</m:t>
                    </m:r>
                    <m:f>
                      <m:fPr>
                        <m:ctrlPr>
                          <a:rPr lang="en-US" altLang="zh-TW" b="0" i="1" smtClean="0">
                            <a:latin typeface="Cambria Math" panose="02040503050406030204" pitchFamily="18" charset="0"/>
                          </a:rPr>
                        </m:ctrlPr>
                      </m:fPr>
                      <m:num>
                        <m:sSub>
                          <m:sSubPr>
                            <m:ctrlPr>
                              <a:rPr lang="en-US" altLang="zh-TW" b="0" i="1" smtClean="0">
                                <a:latin typeface="Cambria Math" panose="02040503050406030204" pitchFamily="18" charset="0"/>
                              </a:rPr>
                            </m:ctrlPr>
                          </m:sSubPr>
                          <m:e>
                            <m:r>
                              <a:rPr lang="en-US" altLang="zh-TW" b="0" i="1" smtClean="0">
                                <a:latin typeface="Cambria Math"/>
                              </a:rPr>
                              <m:t>𝑇</m:t>
                            </m:r>
                          </m:e>
                          <m:sub>
                            <m:r>
                              <a:rPr lang="en-US" altLang="zh-TW" b="0" i="1" smtClean="0">
                                <a:latin typeface="Cambria Math"/>
                              </a:rPr>
                              <m:t>1</m:t>
                            </m:r>
                          </m:sub>
                        </m:sSub>
                      </m:num>
                      <m:den>
                        <m:r>
                          <a:rPr lang="en-US" altLang="zh-TW" b="0" i="1" smtClean="0">
                            <a:latin typeface="Cambria Math"/>
                          </a:rPr>
                          <m:t>𝑃</m:t>
                        </m:r>
                      </m:den>
                    </m:f>
                    <m:r>
                      <a:rPr lang="en-US" altLang="zh-TW" b="0" i="1" smtClean="0">
                        <a:latin typeface="Cambria Math"/>
                      </a:rPr>
                      <m:t>+</m:t>
                    </m:r>
                    <m:sSub>
                      <m:sSubPr>
                        <m:ctrlPr>
                          <a:rPr lang="en-US" altLang="zh-TW" b="0" i="1" smtClean="0">
                            <a:latin typeface="Cambria Math" panose="02040503050406030204" pitchFamily="18" charset="0"/>
                          </a:rPr>
                        </m:ctrlPr>
                      </m:sSubPr>
                      <m:e>
                        <m:r>
                          <a:rPr lang="en-US" altLang="zh-TW" b="0" i="1" smtClean="0">
                            <a:latin typeface="Cambria Math"/>
                          </a:rPr>
                          <m:t>𝑇</m:t>
                        </m:r>
                      </m:e>
                      <m:sub>
                        <m:r>
                          <a:rPr lang="en-US" altLang="zh-TW" b="0" i="1" smtClean="0">
                            <a:latin typeface="Cambria Math"/>
                          </a:rPr>
                          <m:t>∞</m:t>
                        </m:r>
                      </m:sub>
                    </m:sSub>
                  </m:oMath>
                </a14:m>
                <a:r>
                  <a:rPr lang="en-US" altLang="zh-TW" dirty="0" smtClean="0"/>
                  <a:t>.</a:t>
                </a:r>
              </a:p>
              <a:p>
                <a:endParaRPr lang="en-US" altLang="zh-TW" dirty="0"/>
              </a:p>
              <a:p>
                <a:r>
                  <a:rPr lang="en-US" altLang="zh-TW" dirty="0" smtClean="0"/>
                  <a:t>Proof: </a:t>
                </a:r>
                <a:endParaRPr lang="en-US" altLang="zh-TW" dirty="0"/>
              </a:p>
              <a:p>
                <a:r>
                  <a:rPr lang="zh-TW" altLang="en-US" dirty="0"/>
                  <a:t>我們想</a:t>
                </a:r>
                <a:r>
                  <a:rPr lang="zh-TW" altLang="en-US" dirty="0" smtClean="0"/>
                  <a:t>證明</a:t>
                </a:r>
                <a:r>
                  <a:rPr lang="en-US" altLang="zh-TW" dirty="0" smtClean="0"/>
                  <a:t>complete steps</a:t>
                </a:r>
                <a:r>
                  <a:rPr lang="zh-TW" altLang="en-US" dirty="0"/>
                  <a:t>最多</a:t>
                </a:r>
                <a:r>
                  <a:rPr lang="zh-TW" altLang="en-US" dirty="0" smtClean="0"/>
                  <a:t>為</a:t>
                </a:r>
                <a14:m>
                  <m:oMath xmlns:m="http://schemas.openxmlformats.org/officeDocument/2006/math">
                    <m:d>
                      <m:dPr>
                        <m:begChr m:val="⌊"/>
                        <m:endChr m:val="⌋"/>
                        <m:ctrlPr>
                          <a:rPr lang="zh-TW" altLang="en-US" i="1" smtClean="0">
                            <a:latin typeface="Cambria Math" panose="02040503050406030204" pitchFamily="18" charset="0"/>
                          </a:rPr>
                        </m:ctrlPr>
                      </m:dPr>
                      <m:e>
                        <m:f>
                          <m:fPr>
                            <m:ctrlPr>
                              <a:rPr lang="en-US" altLang="zh-TW" b="0" i="1" smtClean="0">
                                <a:latin typeface="Cambria Math" panose="02040503050406030204" pitchFamily="18" charset="0"/>
                              </a:rPr>
                            </m:ctrlPr>
                          </m:fPr>
                          <m:num>
                            <m:sSub>
                              <m:sSubPr>
                                <m:ctrlPr>
                                  <a:rPr lang="en-US" altLang="zh-TW" b="0" i="1" smtClean="0">
                                    <a:latin typeface="Cambria Math" panose="02040503050406030204" pitchFamily="18" charset="0"/>
                                  </a:rPr>
                                </m:ctrlPr>
                              </m:sSubPr>
                              <m:e>
                                <m:r>
                                  <a:rPr lang="en-US" altLang="zh-TW" b="0" i="1" smtClean="0">
                                    <a:latin typeface="Cambria Math"/>
                                  </a:rPr>
                                  <m:t>𝑇</m:t>
                                </m:r>
                              </m:e>
                              <m:sub>
                                <m:r>
                                  <a:rPr lang="en-US" altLang="zh-TW" b="0" i="1" smtClean="0">
                                    <a:latin typeface="Cambria Math"/>
                                  </a:rPr>
                                  <m:t>1</m:t>
                                </m:r>
                              </m:sub>
                            </m:sSub>
                          </m:num>
                          <m:den>
                            <m:r>
                              <a:rPr lang="en-US" altLang="zh-TW" b="0" i="1" smtClean="0">
                                <a:latin typeface="Cambria Math"/>
                              </a:rPr>
                              <m:t>𝑃</m:t>
                            </m:r>
                          </m:den>
                        </m:f>
                      </m:e>
                    </m:d>
                  </m:oMath>
                </a14:m>
                <a:r>
                  <a:rPr lang="zh-TW" altLang="en-US" dirty="0" smtClean="0"/>
                  <a:t>個</a:t>
                </a:r>
                <a:r>
                  <a:rPr lang="en-US" altLang="zh-TW" dirty="0" smtClean="0"/>
                  <a:t>. </a:t>
                </a:r>
              </a:p>
              <a:p>
                <a:r>
                  <a:rPr lang="zh-TW" altLang="en-US" dirty="0"/>
                  <a:t>用</a:t>
                </a:r>
                <a:r>
                  <a:rPr lang="zh-TW" altLang="en-US" dirty="0" smtClean="0"/>
                  <a:t>反證法</a:t>
                </a:r>
                <a:r>
                  <a:rPr lang="en-US" altLang="zh-TW" dirty="0" smtClean="0"/>
                  <a:t>: </a:t>
                </a:r>
                <a:r>
                  <a:rPr lang="zh-TW" altLang="en-US" dirty="0" smtClean="0"/>
                  <a:t>假設</a:t>
                </a:r>
                <a:r>
                  <a:rPr lang="en-US" altLang="zh-TW" dirty="0" smtClean="0"/>
                  <a:t>complete steps</a:t>
                </a:r>
                <a:r>
                  <a:rPr lang="zh-TW" altLang="en-US" dirty="0" smtClean="0"/>
                  <a:t>超過</a:t>
                </a:r>
                <a14:m>
                  <m:oMath xmlns:m="http://schemas.openxmlformats.org/officeDocument/2006/math">
                    <m:d>
                      <m:dPr>
                        <m:begChr m:val="⌊"/>
                        <m:endChr m:val="⌋"/>
                        <m:ctrlPr>
                          <a:rPr lang="zh-TW" altLang="en-US" i="1">
                            <a:latin typeface="Cambria Math" panose="02040503050406030204" pitchFamily="18" charset="0"/>
                          </a:rPr>
                        </m:ctrlPr>
                      </m:dPr>
                      <m:e>
                        <m:f>
                          <m:fPr>
                            <m:ctrlPr>
                              <a:rPr lang="en-US" altLang="zh-TW" i="1">
                                <a:latin typeface="Cambria Math" panose="02040503050406030204" pitchFamily="18" charset="0"/>
                              </a:rPr>
                            </m:ctrlPr>
                          </m:fPr>
                          <m:num>
                            <m:sSub>
                              <m:sSubPr>
                                <m:ctrlPr>
                                  <a:rPr lang="en-US" altLang="zh-TW" i="1">
                                    <a:latin typeface="Cambria Math" panose="02040503050406030204" pitchFamily="18" charset="0"/>
                                  </a:rPr>
                                </m:ctrlPr>
                              </m:sSubPr>
                              <m:e>
                                <m:r>
                                  <a:rPr lang="en-US" altLang="zh-TW" i="1">
                                    <a:latin typeface="Cambria Math"/>
                                  </a:rPr>
                                  <m:t>𝑇</m:t>
                                </m:r>
                              </m:e>
                              <m:sub>
                                <m:r>
                                  <a:rPr lang="en-US" altLang="zh-TW" i="1">
                                    <a:latin typeface="Cambria Math"/>
                                  </a:rPr>
                                  <m:t>1</m:t>
                                </m:r>
                              </m:sub>
                            </m:sSub>
                          </m:num>
                          <m:den>
                            <m:r>
                              <a:rPr lang="en-US" altLang="zh-TW" i="1">
                                <a:latin typeface="Cambria Math"/>
                              </a:rPr>
                              <m:t>𝑃</m:t>
                            </m:r>
                          </m:den>
                        </m:f>
                      </m:e>
                    </m:d>
                  </m:oMath>
                </a14:m>
                <a:r>
                  <a:rPr lang="zh-TW" altLang="en-US" dirty="0" smtClean="0"/>
                  <a:t>個</a:t>
                </a:r>
                <a:r>
                  <a:rPr lang="en-US" altLang="zh-TW" dirty="0" smtClean="0"/>
                  <a:t>.</a:t>
                </a:r>
              </a:p>
              <a:p>
                <a:r>
                  <a:rPr lang="zh-TW" altLang="en-US" dirty="0" smtClean="0"/>
                  <a:t>則所有</a:t>
                </a:r>
                <a:r>
                  <a:rPr lang="en-US" altLang="zh-TW" dirty="0" smtClean="0"/>
                  <a:t>complete steps</a:t>
                </a:r>
                <a:r>
                  <a:rPr lang="zh-TW" altLang="en-US" dirty="0" smtClean="0"/>
                  <a:t>所完成的工作有</a:t>
                </a:r>
                <a:r>
                  <a:rPr lang="en-US" altLang="zh-TW" dirty="0" smtClean="0"/>
                  <a:t>:</a:t>
                </a:r>
              </a:p>
              <a:p>
                <a14:m>
                  <m:oMath xmlns:m="http://schemas.openxmlformats.org/officeDocument/2006/math">
                    <m:r>
                      <a:rPr lang="en-US" altLang="zh-TW" b="0" i="1" smtClean="0">
                        <a:latin typeface="Cambria Math"/>
                      </a:rPr>
                      <m:t>𝑃</m:t>
                    </m:r>
                    <m:r>
                      <a:rPr lang="en-US" altLang="zh-TW" b="0" i="1" smtClean="0">
                        <a:latin typeface="Cambria Math"/>
                        <a:ea typeface="Cambria Math"/>
                      </a:rPr>
                      <m:t>∙</m:t>
                    </m:r>
                    <m:d>
                      <m:dPr>
                        <m:ctrlPr>
                          <a:rPr lang="en-US" altLang="zh-TW" b="0" i="1" smtClean="0">
                            <a:latin typeface="Cambria Math" panose="02040503050406030204" pitchFamily="18" charset="0"/>
                            <a:ea typeface="Cambria Math"/>
                          </a:rPr>
                        </m:ctrlPr>
                      </m:dPr>
                      <m:e>
                        <m:d>
                          <m:dPr>
                            <m:begChr m:val="⌊"/>
                            <m:endChr m:val="⌋"/>
                            <m:ctrlPr>
                              <a:rPr lang="en-US" altLang="zh-TW" b="0" i="1" smtClean="0">
                                <a:latin typeface="Cambria Math" panose="02040503050406030204" pitchFamily="18" charset="0"/>
                                <a:ea typeface="Cambria Math"/>
                              </a:rPr>
                            </m:ctrlPr>
                          </m:dPr>
                          <m:e>
                            <m:f>
                              <m:fPr>
                                <m:ctrlPr>
                                  <a:rPr lang="en-US" altLang="zh-TW" b="0" i="1" smtClean="0">
                                    <a:latin typeface="Cambria Math" panose="02040503050406030204" pitchFamily="18" charset="0"/>
                                    <a:ea typeface="Cambria Math"/>
                                  </a:rPr>
                                </m:ctrlPr>
                              </m:fPr>
                              <m:num>
                                <m:sSub>
                                  <m:sSubPr>
                                    <m:ctrlPr>
                                      <a:rPr lang="en-US" altLang="zh-TW" b="0" i="1" smtClean="0">
                                        <a:latin typeface="Cambria Math" panose="02040503050406030204" pitchFamily="18" charset="0"/>
                                        <a:ea typeface="Cambria Math"/>
                                      </a:rPr>
                                    </m:ctrlPr>
                                  </m:sSubPr>
                                  <m:e>
                                    <m:r>
                                      <a:rPr lang="en-US" altLang="zh-TW" b="0" i="1" smtClean="0">
                                        <a:latin typeface="Cambria Math"/>
                                        <a:ea typeface="Cambria Math"/>
                                      </a:rPr>
                                      <m:t>𝑇</m:t>
                                    </m:r>
                                  </m:e>
                                  <m:sub>
                                    <m:r>
                                      <a:rPr lang="en-US" altLang="zh-TW" b="0" i="1" smtClean="0">
                                        <a:latin typeface="Cambria Math"/>
                                        <a:ea typeface="Cambria Math"/>
                                      </a:rPr>
                                      <m:t>1</m:t>
                                    </m:r>
                                  </m:sub>
                                </m:sSub>
                              </m:num>
                              <m:den>
                                <m:r>
                                  <a:rPr lang="en-US" altLang="zh-TW" b="0" i="1" smtClean="0">
                                    <a:latin typeface="Cambria Math"/>
                                    <a:ea typeface="Cambria Math"/>
                                  </a:rPr>
                                  <m:t>𝑃</m:t>
                                </m:r>
                              </m:den>
                            </m:f>
                          </m:e>
                        </m:d>
                        <m:r>
                          <a:rPr lang="en-US" altLang="zh-TW" b="0" i="1" smtClean="0">
                            <a:latin typeface="Cambria Math"/>
                            <a:ea typeface="Cambria Math"/>
                          </a:rPr>
                          <m:t>+1</m:t>
                        </m:r>
                      </m:e>
                    </m:d>
                    <m:r>
                      <a:rPr lang="en-US" altLang="zh-TW" b="0" i="1" smtClean="0">
                        <a:latin typeface="Cambria Math"/>
                        <a:ea typeface="Cambria Math"/>
                      </a:rPr>
                      <m:t>=</m:t>
                    </m:r>
                    <m:r>
                      <a:rPr lang="en-US" altLang="zh-TW" b="0" i="1" smtClean="0">
                        <a:latin typeface="Cambria Math"/>
                        <a:ea typeface="Cambria Math"/>
                      </a:rPr>
                      <m:t>𝑃</m:t>
                    </m:r>
                    <m:d>
                      <m:dPr>
                        <m:begChr m:val="⌊"/>
                        <m:endChr m:val="⌋"/>
                        <m:ctrlPr>
                          <a:rPr lang="en-US" altLang="zh-TW" i="1">
                            <a:latin typeface="Cambria Math" panose="02040503050406030204" pitchFamily="18" charset="0"/>
                            <a:ea typeface="Cambria Math"/>
                          </a:rPr>
                        </m:ctrlPr>
                      </m:dPr>
                      <m:e>
                        <m:f>
                          <m:fPr>
                            <m:ctrlPr>
                              <a:rPr lang="en-US" altLang="zh-TW" i="1">
                                <a:latin typeface="Cambria Math" panose="02040503050406030204" pitchFamily="18" charset="0"/>
                                <a:ea typeface="Cambria Math"/>
                              </a:rPr>
                            </m:ctrlPr>
                          </m:fPr>
                          <m:num>
                            <m:sSub>
                              <m:sSubPr>
                                <m:ctrlPr>
                                  <a:rPr lang="en-US" altLang="zh-TW" i="1">
                                    <a:latin typeface="Cambria Math" panose="02040503050406030204" pitchFamily="18" charset="0"/>
                                    <a:ea typeface="Cambria Math"/>
                                  </a:rPr>
                                </m:ctrlPr>
                              </m:sSubPr>
                              <m:e>
                                <m:r>
                                  <a:rPr lang="en-US" altLang="zh-TW" i="1">
                                    <a:latin typeface="Cambria Math"/>
                                    <a:ea typeface="Cambria Math"/>
                                  </a:rPr>
                                  <m:t>𝑇</m:t>
                                </m:r>
                              </m:e>
                              <m:sub>
                                <m:r>
                                  <a:rPr lang="en-US" altLang="zh-TW" i="1">
                                    <a:latin typeface="Cambria Math"/>
                                    <a:ea typeface="Cambria Math"/>
                                  </a:rPr>
                                  <m:t>1</m:t>
                                </m:r>
                              </m:sub>
                            </m:sSub>
                          </m:num>
                          <m:den>
                            <m:r>
                              <a:rPr lang="en-US" altLang="zh-TW" i="1">
                                <a:latin typeface="Cambria Math"/>
                                <a:ea typeface="Cambria Math"/>
                              </a:rPr>
                              <m:t>𝑃</m:t>
                            </m:r>
                          </m:den>
                        </m:f>
                      </m:e>
                    </m:d>
                    <m:r>
                      <a:rPr lang="en-US" altLang="zh-TW" b="0" i="1" smtClean="0">
                        <a:latin typeface="Cambria Math"/>
                        <a:ea typeface="Cambria Math"/>
                      </a:rPr>
                      <m:t>+</m:t>
                    </m:r>
                    <m:r>
                      <a:rPr lang="en-US" altLang="zh-TW" b="0" i="1" smtClean="0">
                        <a:latin typeface="Cambria Math"/>
                        <a:ea typeface="Cambria Math"/>
                      </a:rPr>
                      <m:t>𝑃</m:t>
                    </m:r>
                  </m:oMath>
                </a14:m>
                <a:r>
                  <a:rPr lang="en-US" altLang="zh-TW" b="0" i="1" dirty="0" smtClean="0">
                    <a:latin typeface="Cambria Math"/>
                    <a:ea typeface="Cambria Math"/>
                  </a:rPr>
                  <a:t/>
                </a:r>
                <a:br>
                  <a:rPr lang="en-US" altLang="zh-TW" b="0" i="1" dirty="0" smtClean="0">
                    <a:latin typeface="Cambria Math"/>
                    <a:ea typeface="Cambria Math"/>
                  </a:rPr>
                </a:br>
                <a14:m>
                  <m:oMath xmlns:m="http://schemas.openxmlformats.org/officeDocument/2006/math">
                    <m:r>
                      <a:rPr lang="en-US" altLang="zh-TW" b="0" i="1" smtClean="0">
                        <a:latin typeface="Cambria Math"/>
                        <a:ea typeface="Cambria Math"/>
                      </a:rPr>
                      <m:t>=</m:t>
                    </m:r>
                    <m:sSub>
                      <m:sSubPr>
                        <m:ctrlPr>
                          <a:rPr lang="en-US" altLang="zh-TW" b="0" i="1" smtClean="0">
                            <a:latin typeface="Cambria Math" panose="02040503050406030204" pitchFamily="18" charset="0"/>
                            <a:ea typeface="Cambria Math"/>
                          </a:rPr>
                        </m:ctrlPr>
                      </m:sSubPr>
                      <m:e>
                        <m:r>
                          <a:rPr lang="en-US" altLang="zh-TW" b="0" i="1" smtClean="0">
                            <a:latin typeface="Cambria Math"/>
                            <a:ea typeface="Cambria Math"/>
                          </a:rPr>
                          <m:t>𝑇</m:t>
                        </m:r>
                      </m:e>
                      <m:sub>
                        <m:r>
                          <a:rPr lang="en-US" altLang="zh-TW" b="0" i="1" smtClean="0">
                            <a:latin typeface="Cambria Math"/>
                            <a:ea typeface="Cambria Math"/>
                          </a:rPr>
                          <m:t>1</m:t>
                        </m:r>
                      </m:sub>
                    </m:sSub>
                    <m:r>
                      <a:rPr lang="en-US" altLang="zh-TW" b="0" i="1" smtClean="0">
                        <a:latin typeface="Cambria Math"/>
                        <a:ea typeface="Cambria Math"/>
                      </a:rPr>
                      <m:t>−</m:t>
                    </m:r>
                    <m:d>
                      <m:dPr>
                        <m:ctrlPr>
                          <a:rPr lang="en-US" altLang="zh-TW" b="0" i="1" smtClean="0">
                            <a:latin typeface="Cambria Math" panose="02040503050406030204" pitchFamily="18" charset="0"/>
                            <a:ea typeface="Cambria Math"/>
                          </a:rPr>
                        </m:ctrlPr>
                      </m:dPr>
                      <m:e>
                        <m:sSub>
                          <m:sSubPr>
                            <m:ctrlPr>
                              <a:rPr lang="en-US" altLang="zh-TW" b="0" i="1" smtClean="0">
                                <a:latin typeface="Cambria Math" panose="02040503050406030204" pitchFamily="18" charset="0"/>
                                <a:ea typeface="Cambria Math"/>
                              </a:rPr>
                            </m:ctrlPr>
                          </m:sSubPr>
                          <m:e>
                            <m:r>
                              <a:rPr lang="en-US" altLang="zh-TW" b="0" i="1" smtClean="0">
                                <a:latin typeface="Cambria Math"/>
                                <a:ea typeface="Cambria Math"/>
                              </a:rPr>
                              <m:t>𝑇</m:t>
                            </m:r>
                          </m:e>
                          <m:sub>
                            <m:r>
                              <a:rPr lang="en-US" altLang="zh-TW" b="0" i="1" smtClean="0">
                                <a:latin typeface="Cambria Math"/>
                                <a:ea typeface="Cambria Math"/>
                              </a:rPr>
                              <m:t>1</m:t>
                            </m:r>
                          </m:sub>
                        </m:sSub>
                        <m:r>
                          <a:rPr lang="en-US" altLang="zh-TW" b="0" i="1" smtClean="0">
                            <a:latin typeface="Cambria Math"/>
                            <a:ea typeface="Cambria Math"/>
                          </a:rPr>
                          <m:t> </m:t>
                        </m:r>
                        <m:r>
                          <a:rPr lang="en-US" altLang="zh-TW" b="0" i="1" smtClean="0">
                            <a:latin typeface="Cambria Math"/>
                            <a:ea typeface="Cambria Math"/>
                          </a:rPr>
                          <m:t>𝑚𝑜𝑑</m:t>
                        </m:r>
                        <m:r>
                          <a:rPr lang="en-US" altLang="zh-TW" b="0" i="1" smtClean="0">
                            <a:latin typeface="Cambria Math"/>
                            <a:ea typeface="Cambria Math"/>
                          </a:rPr>
                          <m:t> </m:t>
                        </m:r>
                        <m:r>
                          <a:rPr lang="en-US" altLang="zh-TW" b="0" i="1" smtClean="0">
                            <a:latin typeface="Cambria Math"/>
                            <a:ea typeface="Cambria Math"/>
                          </a:rPr>
                          <m:t>𝑃</m:t>
                        </m:r>
                      </m:e>
                    </m:d>
                    <m:r>
                      <a:rPr lang="en-US" altLang="zh-TW" b="0" i="1" smtClean="0">
                        <a:latin typeface="Cambria Math"/>
                        <a:ea typeface="Cambria Math"/>
                      </a:rPr>
                      <m:t>+</m:t>
                    </m:r>
                    <m:r>
                      <a:rPr lang="en-US" altLang="zh-TW" b="0" i="1" smtClean="0">
                        <a:latin typeface="Cambria Math"/>
                        <a:ea typeface="Cambria Math"/>
                      </a:rPr>
                      <m:t>𝑃</m:t>
                    </m:r>
                  </m:oMath>
                </a14:m>
                <a:r>
                  <a:rPr lang="en-US" altLang="zh-TW" b="0" i="1" dirty="0" smtClean="0">
                    <a:latin typeface="Cambria Math"/>
                    <a:ea typeface="Cambria Math"/>
                  </a:rPr>
                  <a:t/>
                </a:r>
                <a:br>
                  <a:rPr lang="en-US" altLang="zh-TW" b="0" i="1" dirty="0" smtClean="0">
                    <a:latin typeface="Cambria Math"/>
                    <a:ea typeface="Cambria Math"/>
                  </a:rPr>
                </a:br>
                <a14:m>
                  <m:oMath xmlns:m="http://schemas.openxmlformats.org/officeDocument/2006/math">
                    <m:r>
                      <a:rPr lang="en-US" altLang="zh-TW" b="0" i="1" smtClean="0">
                        <a:latin typeface="Cambria Math"/>
                        <a:ea typeface="Cambria Math"/>
                      </a:rPr>
                      <m:t>&gt;</m:t>
                    </m:r>
                    <m:sSub>
                      <m:sSubPr>
                        <m:ctrlPr>
                          <a:rPr lang="en-US" altLang="zh-TW" b="0" i="1" smtClean="0">
                            <a:latin typeface="Cambria Math" panose="02040503050406030204" pitchFamily="18" charset="0"/>
                            <a:ea typeface="Cambria Math"/>
                          </a:rPr>
                        </m:ctrlPr>
                      </m:sSubPr>
                      <m:e>
                        <m:r>
                          <a:rPr lang="en-US" altLang="zh-TW" b="0" i="1" smtClean="0">
                            <a:latin typeface="Cambria Math"/>
                            <a:ea typeface="Cambria Math"/>
                          </a:rPr>
                          <m:t>𝑇</m:t>
                        </m:r>
                      </m:e>
                      <m:sub>
                        <m:r>
                          <a:rPr lang="en-US" altLang="zh-TW" b="0" i="1" smtClean="0">
                            <a:latin typeface="Cambria Math"/>
                            <a:ea typeface="Cambria Math"/>
                          </a:rPr>
                          <m:t>1</m:t>
                        </m:r>
                      </m:sub>
                    </m:sSub>
                  </m:oMath>
                </a14:m>
                <a:endParaRPr lang="en-US" altLang="zh-TW" dirty="0" smtClean="0"/>
              </a:p>
              <a:p>
                <a:pPr marL="525780" indent="-457200">
                  <a:buFont typeface="+mj-lt"/>
                  <a:buAutoNum type="arabicPeriod"/>
                </a:pPr>
                <a:endParaRPr lang="en-US" altLang="zh-TW" dirty="0" smtClean="0"/>
              </a:p>
              <a:p>
                <a:endParaRPr lang="en-US" altLang="zh-TW" dirty="0" smtClean="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1043492" y="980728"/>
                <a:ext cx="6777317" cy="5400600"/>
              </a:xfrm>
              <a:blipFill rotWithShape="1">
                <a:blip r:embed="rId2"/>
                <a:stretch>
                  <a:fillRect t="-1580"/>
                </a:stretch>
              </a:blipFill>
            </p:spPr>
            <p:txBody>
              <a:bodyPr/>
              <a:lstStyle/>
              <a:p>
                <a:r>
                  <a:rPr lang="zh-TW" altLang="en-US">
                    <a:noFill/>
                  </a:rPr>
                  <a:t> </a:t>
                </a:r>
              </a:p>
            </p:txBody>
          </p:sp>
        </mc:Fallback>
      </mc:AlternateContent>
      <p:sp>
        <p:nvSpPr>
          <p:cNvPr id="4" name="投影片編號版面配置區 3"/>
          <p:cNvSpPr>
            <a:spLocks noGrp="1"/>
          </p:cNvSpPr>
          <p:nvPr>
            <p:ph type="sldNum" sz="quarter" idx="12"/>
          </p:nvPr>
        </p:nvSpPr>
        <p:spPr/>
        <p:txBody>
          <a:bodyPr/>
          <a:lstStyle/>
          <a:p>
            <a:fld id="{ADA36ABD-7B9C-41F6-A76D-F4D3DC3F1427}" type="slidenum">
              <a:rPr lang="zh-TW" altLang="en-US" smtClean="0"/>
              <a:t>4</a:t>
            </a:fld>
            <a:endParaRPr lang="zh-TW" altLang="en-US"/>
          </a:p>
        </p:txBody>
      </p:sp>
      <p:sp>
        <p:nvSpPr>
          <p:cNvPr id="5" name="圓角矩形 4"/>
          <p:cNvSpPr/>
          <p:nvPr/>
        </p:nvSpPr>
        <p:spPr>
          <a:xfrm>
            <a:off x="1115616" y="980728"/>
            <a:ext cx="6552728" cy="1800200"/>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2" name="文字方塊 1"/>
              <p:cNvSpPr txBox="1"/>
              <p:nvPr/>
            </p:nvSpPr>
            <p:spPr>
              <a:xfrm>
                <a:off x="4933950" y="5013176"/>
                <a:ext cx="4176464"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zh-TW" altLang="en-US" sz="2000" dirty="0" smtClean="0"/>
                  <a:t>矛盾</a:t>
                </a:r>
                <a:r>
                  <a:rPr lang="en-US" altLang="zh-TW" sz="2000" dirty="0" smtClean="0"/>
                  <a:t>, </a:t>
                </a:r>
                <a:r>
                  <a:rPr lang="zh-TW" altLang="en-US" sz="2000" dirty="0" smtClean="0"/>
                  <a:t>因為全部的工作也才</a:t>
                </a:r>
                <a14:m>
                  <m:oMath xmlns:m="http://schemas.openxmlformats.org/officeDocument/2006/math">
                    <m:r>
                      <a:rPr lang="zh-TW" altLang="en-US" sz="2000" i="1" dirty="0">
                        <a:latin typeface="Cambria Math"/>
                      </a:rPr>
                      <m:t>需花</m:t>
                    </m:r>
                    <m:sSub>
                      <m:sSubPr>
                        <m:ctrlPr>
                          <a:rPr lang="en-US" altLang="zh-TW" sz="2000" b="0" i="1" smtClean="0">
                            <a:latin typeface="Cambria Math" panose="02040503050406030204" pitchFamily="18" charset="0"/>
                          </a:rPr>
                        </m:ctrlPr>
                      </m:sSubPr>
                      <m:e>
                        <m:r>
                          <a:rPr lang="en-US" altLang="zh-TW" sz="2000" b="0" i="1" smtClean="0">
                            <a:latin typeface="Cambria Math"/>
                          </a:rPr>
                          <m:t>𝑇</m:t>
                        </m:r>
                      </m:e>
                      <m:sub>
                        <m:r>
                          <a:rPr lang="en-US" altLang="zh-TW" sz="2000" b="0" i="1" smtClean="0">
                            <a:latin typeface="Cambria Math"/>
                          </a:rPr>
                          <m:t>1</m:t>
                        </m:r>
                      </m:sub>
                    </m:sSub>
                  </m:oMath>
                </a14:m>
                <a:r>
                  <a:rPr lang="en-US" altLang="zh-TW" sz="2000" dirty="0" smtClean="0"/>
                  <a:t>.</a:t>
                </a:r>
                <a:endParaRPr lang="zh-TW" altLang="en-US" sz="2000" dirty="0"/>
              </a:p>
            </p:txBody>
          </p:sp>
        </mc:Choice>
        <mc:Fallback xmlns="">
          <p:sp>
            <p:nvSpPr>
              <p:cNvPr id="2" name="文字方塊 1"/>
              <p:cNvSpPr txBox="1">
                <a:spLocks noRot="1" noChangeAspect="1" noMove="1" noResize="1" noEditPoints="1" noAdjustHandles="1" noChangeArrowheads="1" noChangeShapeType="1" noTextEdit="1"/>
              </p:cNvSpPr>
              <p:nvPr/>
            </p:nvSpPr>
            <p:spPr>
              <a:xfrm>
                <a:off x="4933950" y="5013176"/>
                <a:ext cx="4176464" cy="400110"/>
              </a:xfrm>
              <a:prstGeom prst="rect">
                <a:avLst/>
              </a:prstGeom>
              <a:blipFill rotWithShape="1">
                <a:blip r:embed="rId3"/>
                <a:stretch>
                  <a:fillRect l="-1308" t="-7246" b="-2173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 name="文字方塊 5"/>
              <p:cNvSpPr txBox="1"/>
              <p:nvPr/>
            </p:nvSpPr>
            <p:spPr>
              <a:xfrm>
                <a:off x="3667050" y="6056434"/>
                <a:ext cx="4176464" cy="5507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zh-TW" altLang="en-US" sz="2000" dirty="0" smtClean="0"/>
                  <a:t>因此</a:t>
                </a:r>
                <a:r>
                  <a:rPr lang="en-US" altLang="zh-TW" sz="2000" dirty="0"/>
                  <a:t>complete steps</a:t>
                </a:r>
                <a:r>
                  <a:rPr lang="zh-TW" altLang="en-US" sz="2000" dirty="0"/>
                  <a:t>最多為</a:t>
                </a:r>
                <a14:m>
                  <m:oMath xmlns:m="http://schemas.openxmlformats.org/officeDocument/2006/math">
                    <m:d>
                      <m:dPr>
                        <m:begChr m:val="⌊"/>
                        <m:endChr m:val="⌋"/>
                        <m:ctrlPr>
                          <a:rPr lang="zh-TW" altLang="en-US" sz="2000" i="1">
                            <a:latin typeface="Cambria Math" panose="02040503050406030204" pitchFamily="18" charset="0"/>
                          </a:rPr>
                        </m:ctrlPr>
                      </m:dPr>
                      <m:e>
                        <m:f>
                          <m:fPr>
                            <m:ctrlPr>
                              <a:rPr lang="en-US" altLang="zh-TW" sz="2000" i="1">
                                <a:latin typeface="Cambria Math" panose="02040503050406030204" pitchFamily="18" charset="0"/>
                              </a:rPr>
                            </m:ctrlPr>
                          </m:fPr>
                          <m:num>
                            <m:sSub>
                              <m:sSubPr>
                                <m:ctrlPr>
                                  <a:rPr lang="en-US" altLang="zh-TW" sz="2000" i="1">
                                    <a:latin typeface="Cambria Math" panose="02040503050406030204" pitchFamily="18" charset="0"/>
                                  </a:rPr>
                                </m:ctrlPr>
                              </m:sSubPr>
                              <m:e>
                                <m:r>
                                  <a:rPr lang="en-US" altLang="zh-TW" sz="2000" i="1">
                                    <a:latin typeface="Cambria Math"/>
                                  </a:rPr>
                                  <m:t>𝑇</m:t>
                                </m:r>
                              </m:e>
                              <m:sub>
                                <m:r>
                                  <a:rPr lang="en-US" altLang="zh-TW" sz="2000" i="1">
                                    <a:latin typeface="Cambria Math"/>
                                  </a:rPr>
                                  <m:t>1</m:t>
                                </m:r>
                              </m:sub>
                            </m:sSub>
                          </m:num>
                          <m:den>
                            <m:r>
                              <a:rPr lang="en-US" altLang="zh-TW" sz="2000" i="1">
                                <a:latin typeface="Cambria Math"/>
                              </a:rPr>
                              <m:t>𝑃</m:t>
                            </m:r>
                          </m:den>
                        </m:f>
                      </m:e>
                    </m:d>
                  </m:oMath>
                </a14:m>
                <a:r>
                  <a:rPr lang="zh-TW" altLang="en-US" sz="2000" dirty="0" smtClean="0"/>
                  <a:t>個</a:t>
                </a:r>
                <a:r>
                  <a:rPr lang="en-US" altLang="zh-TW" sz="2000" dirty="0" smtClean="0"/>
                  <a:t>.</a:t>
                </a:r>
                <a:endParaRPr lang="zh-TW" altLang="en-US" sz="2000" dirty="0"/>
              </a:p>
            </p:txBody>
          </p:sp>
        </mc:Choice>
        <mc:Fallback xmlns="">
          <p:sp>
            <p:nvSpPr>
              <p:cNvPr id="6" name="文字方塊 5"/>
              <p:cNvSpPr txBox="1">
                <a:spLocks noRot="1" noChangeAspect="1" noMove="1" noResize="1" noEditPoints="1" noAdjustHandles="1" noChangeArrowheads="1" noChangeShapeType="1" noTextEdit="1"/>
              </p:cNvSpPr>
              <p:nvPr/>
            </p:nvSpPr>
            <p:spPr>
              <a:xfrm>
                <a:off x="3667050" y="6056434"/>
                <a:ext cx="4176464" cy="550728"/>
              </a:xfrm>
              <a:prstGeom prst="rect">
                <a:avLst/>
              </a:prstGeom>
              <a:blipFill rotWithShape="1">
                <a:blip r:embed="rId4"/>
                <a:stretch>
                  <a:fillRect l="-1453" b="-4301"/>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526619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0" end="0"/>
                                            </p:txEl>
                                          </p:spTgt>
                                        </p:tgtEl>
                                        <p:attrNameLst>
                                          <p:attrName>style.visibility</p:attrName>
                                        </p:attrNameLst>
                                      </p:cBhvr>
                                      <p:to>
                                        <p:strVal val="visible"/>
                                      </p:to>
                                    </p:set>
                                    <p:animEffect transition="in" filter="fade">
                                      <p:cBhvr>
                                        <p:cTn id="37" dur="500"/>
                                        <p:tgtEl>
                                          <p:spTgt spid="2">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
                                            <p:txEl>
                                              <p:pRg st="0" end="0"/>
                                            </p:txEl>
                                          </p:spTgt>
                                        </p:tgtEl>
                                        <p:attrNameLst>
                                          <p:attrName>style.visibility</p:attrName>
                                        </p:attrNameLst>
                                      </p:cBhvr>
                                      <p:to>
                                        <p:strVal val="visible"/>
                                      </p:to>
                                    </p:set>
                                    <p:animEffect transition="in" filter="fade">
                                      <p:cBhvr>
                                        <p:cTn id="42"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827524" y="2924944"/>
                <a:ext cx="7776923" cy="3456384"/>
              </a:xfrm>
            </p:spPr>
            <p:txBody>
              <a:bodyPr>
                <a:normAutofit fontScale="85000" lnSpcReduction="20000"/>
              </a:bodyPr>
              <a:lstStyle/>
              <a:p>
                <a:r>
                  <a:rPr lang="zh-TW" altLang="en-US" dirty="0" smtClean="0"/>
                  <a:t>現在考慮</a:t>
                </a:r>
                <a:r>
                  <a:rPr lang="en-US" altLang="zh-TW" dirty="0" smtClean="0"/>
                  <a:t>incomplete step</a:t>
                </a:r>
                <a:r>
                  <a:rPr lang="zh-TW" altLang="en-US" dirty="0" smtClean="0"/>
                  <a:t>的個數</a:t>
                </a:r>
                <a:r>
                  <a:rPr lang="en-US" altLang="zh-TW" dirty="0" smtClean="0"/>
                  <a:t>:</a:t>
                </a:r>
              </a:p>
              <a:p>
                <a:r>
                  <a:rPr lang="zh-TW" altLang="en-US" dirty="0" smtClean="0"/>
                  <a:t>最</a:t>
                </a:r>
                <a:r>
                  <a:rPr lang="zh-TW" altLang="en-US" dirty="0"/>
                  <a:t>長路徑一定</a:t>
                </a:r>
                <a:r>
                  <a:rPr lang="zh-TW" altLang="en-US" dirty="0" smtClean="0"/>
                  <a:t>從</a:t>
                </a:r>
                <a:r>
                  <a:rPr lang="en-US" altLang="zh-TW" dirty="0" smtClean="0"/>
                  <a:t>in-degree=0</a:t>
                </a:r>
                <a:r>
                  <a:rPr lang="zh-TW" altLang="en-US" dirty="0" smtClean="0"/>
                  <a:t>的</a:t>
                </a:r>
                <a:r>
                  <a:rPr lang="en-US" altLang="zh-TW" dirty="0" smtClean="0"/>
                  <a:t>vertex</a:t>
                </a:r>
                <a:r>
                  <a:rPr lang="zh-TW" altLang="en-US" dirty="0" smtClean="0"/>
                  <a:t>開始</a:t>
                </a:r>
                <a:endParaRPr lang="en-US" altLang="zh-TW" dirty="0" smtClean="0"/>
              </a:p>
              <a:p>
                <a:r>
                  <a:rPr lang="en-US" altLang="zh-TW" dirty="0" smtClean="0"/>
                  <a:t>greedy scheduler</a:t>
                </a:r>
                <a:r>
                  <a:rPr lang="zh-TW" altLang="en-US" dirty="0" smtClean="0"/>
                  <a:t>的一個</a:t>
                </a:r>
                <a:r>
                  <a:rPr lang="en-US" altLang="zh-TW" dirty="0" smtClean="0"/>
                  <a:t>incomplete</a:t>
                </a:r>
                <a:r>
                  <a:rPr lang="zh-TW" altLang="en-US" dirty="0"/>
                  <a:t> </a:t>
                </a:r>
                <a:r>
                  <a:rPr lang="en-US" altLang="zh-TW" dirty="0" smtClean="0"/>
                  <a:t>step</a:t>
                </a:r>
                <a:r>
                  <a:rPr lang="zh-TW" altLang="en-US" dirty="0" smtClean="0"/>
                  <a:t>一定把所有</a:t>
                </a:r>
                <a:r>
                  <a:rPr lang="en-US" altLang="zh-TW" dirty="0" smtClean="0"/>
                  <a:t>G’</a:t>
                </a:r>
                <a:r>
                  <a:rPr lang="zh-TW" altLang="en-US" dirty="0" smtClean="0"/>
                  <a:t>裡面</a:t>
                </a:r>
                <a:r>
                  <a:rPr lang="en-US" altLang="zh-TW" dirty="0" smtClean="0"/>
                  <a:t>in-degree=0</a:t>
                </a:r>
                <a:r>
                  <a:rPr lang="zh-TW" altLang="en-US" dirty="0" smtClean="0"/>
                  <a:t>的</a:t>
                </a:r>
                <a:r>
                  <a:rPr lang="en-US" altLang="zh-TW" dirty="0" smtClean="0"/>
                  <a:t>vertex</a:t>
                </a:r>
                <a:r>
                  <a:rPr lang="zh-TW" altLang="en-US" dirty="0" smtClean="0"/>
                  <a:t>都執行下去 </a:t>
                </a:r>
                <a:r>
                  <a:rPr lang="en-US" altLang="zh-TW" dirty="0" smtClean="0"/>
                  <a:t>(G’’</a:t>
                </a:r>
                <a:r>
                  <a:rPr lang="zh-TW" altLang="en-US" dirty="0" smtClean="0"/>
                  <a:t>裡面不會有 </a:t>
                </a:r>
                <a:r>
                  <a:rPr lang="en-US" altLang="zh-TW" dirty="0" smtClean="0"/>
                  <a:t>in-degree=0</a:t>
                </a:r>
                <a:r>
                  <a:rPr lang="zh-TW" altLang="en-US" dirty="0" smtClean="0"/>
                  <a:t>的</a:t>
                </a:r>
                <a:r>
                  <a:rPr lang="en-US" altLang="zh-TW" dirty="0" smtClean="0"/>
                  <a:t>)</a:t>
                </a:r>
              </a:p>
              <a:p>
                <a:r>
                  <a:rPr lang="en-US" altLang="zh-TW" dirty="0" smtClean="0"/>
                  <a:t>G’’</a:t>
                </a:r>
                <a:r>
                  <a:rPr lang="zh-TW" altLang="en-US" dirty="0" smtClean="0"/>
                  <a:t>裡面的最長路徑一定比</a:t>
                </a:r>
                <a:r>
                  <a:rPr lang="en-US" altLang="zh-TW" dirty="0" smtClean="0"/>
                  <a:t>G’</a:t>
                </a:r>
                <a:r>
                  <a:rPr lang="zh-TW" altLang="en-US" dirty="0" smtClean="0"/>
                  <a:t>中的最長路徑</a:t>
                </a:r>
                <a:r>
                  <a:rPr lang="zh-TW" altLang="en-US" dirty="0"/>
                  <a:t>長度</a:t>
                </a:r>
                <a:r>
                  <a:rPr lang="zh-TW" altLang="en-US" dirty="0" smtClean="0"/>
                  <a:t>少</a:t>
                </a:r>
                <a:r>
                  <a:rPr lang="en-US" altLang="zh-TW" dirty="0" smtClean="0"/>
                  <a:t>1</a:t>
                </a:r>
              </a:p>
              <a:p>
                <a:r>
                  <a:rPr lang="zh-TW" altLang="en-US" dirty="0" smtClean="0"/>
                  <a:t>意思就是說每個</a:t>
                </a:r>
                <a:r>
                  <a:rPr lang="en-US" altLang="zh-TW" dirty="0" smtClean="0"/>
                  <a:t>incomplete step</a:t>
                </a:r>
                <a:r>
                  <a:rPr lang="zh-TW" altLang="en-US" dirty="0" smtClean="0"/>
                  <a:t>會使</a:t>
                </a:r>
                <a:r>
                  <a:rPr lang="en-US" altLang="zh-TW" dirty="0" smtClean="0"/>
                  <a:t>”</a:t>
                </a:r>
                <a:r>
                  <a:rPr lang="zh-TW" altLang="en-US" dirty="0" smtClean="0"/>
                  <a:t>表示還沒執行</a:t>
                </a:r>
                <a:r>
                  <a:rPr lang="en-US" altLang="zh-TW" dirty="0" smtClean="0"/>
                  <a:t>strand</a:t>
                </a:r>
                <a:r>
                  <a:rPr lang="zh-TW" altLang="en-US" dirty="0" smtClean="0"/>
                  <a:t>的</a:t>
                </a:r>
                <a:r>
                  <a:rPr lang="en-US" altLang="zh-TW" dirty="0" smtClean="0"/>
                  <a:t>dag”</a:t>
                </a:r>
                <a:r>
                  <a:rPr lang="zh-TW" altLang="en-US" dirty="0" smtClean="0"/>
                  <a:t>裡面的最長路徑少</a:t>
                </a:r>
                <a:r>
                  <a:rPr lang="en-US" altLang="zh-TW" dirty="0" smtClean="0"/>
                  <a:t>1</a:t>
                </a:r>
              </a:p>
              <a:p>
                <a:r>
                  <a:rPr lang="zh-TW" altLang="en-US" dirty="0"/>
                  <a:t>因此最多</a:t>
                </a:r>
                <a:r>
                  <a:rPr lang="zh-TW" altLang="en-US" dirty="0" smtClean="0"/>
                  <a:t>所有</a:t>
                </a:r>
                <a:r>
                  <a:rPr lang="en-US" altLang="zh-TW" dirty="0" smtClean="0"/>
                  <a:t>incomplete step</a:t>
                </a:r>
                <a:r>
                  <a:rPr lang="zh-TW" altLang="en-US" dirty="0" smtClean="0"/>
                  <a:t>個數應為</a:t>
                </a:r>
                <a:r>
                  <a:rPr lang="en-US" altLang="zh-TW" dirty="0" smtClean="0"/>
                  <a:t>span: </a:t>
                </a:r>
                <a14:m>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a:rPr>
                          <m:t>𝑇</m:t>
                        </m:r>
                      </m:e>
                      <m:sub>
                        <m:r>
                          <a:rPr lang="en-US" altLang="zh-TW" b="0" i="1" smtClean="0">
                            <a:latin typeface="Cambria Math"/>
                          </a:rPr>
                          <m:t>∞</m:t>
                        </m:r>
                      </m:sub>
                    </m:sSub>
                  </m:oMath>
                </a14:m>
                <a:r>
                  <a:rPr lang="en-US" altLang="zh-TW" dirty="0" smtClean="0"/>
                  <a:t>.</a:t>
                </a:r>
              </a:p>
              <a:p>
                <a:endParaRPr lang="en-US" altLang="zh-TW" dirty="0" smtClean="0"/>
              </a:p>
              <a:p>
                <a:r>
                  <a:rPr lang="zh-TW" altLang="en-US" dirty="0" smtClean="0"/>
                  <a:t>最後</a:t>
                </a:r>
                <a:r>
                  <a:rPr lang="en-US" altLang="zh-TW" dirty="0" smtClean="0"/>
                  <a:t>, </a:t>
                </a:r>
                <a:r>
                  <a:rPr lang="zh-TW" altLang="en-US" dirty="0" smtClean="0"/>
                  <a:t>所以的</a:t>
                </a:r>
                <a:r>
                  <a:rPr lang="en-US" altLang="zh-TW" dirty="0" smtClean="0"/>
                  <a:t>step</a:t>
                </a:r>
                <a:r>
                  <a:rPr lang="zh-TW" altLang="en-US" dirty="0" smtClean="0"/>
                  <a:t>一定是</a:t>
                </a:r>
                <a:r>
                  <a:rPr lang="en-US" altLang="zh-TW" dirty="0" smtClean="0"/>
                  <a:t>complete</a:t>
                </a:r>
                <a:r>
                  <a:rPr lang="zh-TW" altLang="en-US" dirty="0" smtClean="0"/>
                  <a:t>或</a:t>
                </a:r>
                <a:r>
                  <a:rPr lang="en-US" altLang="zh-TW" dirty="0" smtClean="0"/>
                  <a:t>incomplete.</a:t>
                </a:r>
                <a:r>
                  <a:rPr lang="zh-TW" altLang="en-US" dirty="0" smtClean="0"/>
                  <a:t> </a:t>
                </a:r>
                <a:endParaRPr lang="en-US" altLang="zh-TW" dirty="0"/>
              </a:p>
              <a:p>
                <a:r>
                  <a:rPr lang="zh-TW" altLang="en-US" dirty="0" smtClean="0"/>
                  <a:t>因此</a:t>
                </a:r>
                <a14:m>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a:rPr>
                          <m:t>𝑇</m:t>
                        </m:r>
                      </m:e>
                      <m:sub>
                        <m:r>
                          <a:rPr lang="en-US" altLang="zh-TW" b="0" i="1" smtClean="0">
                            <a:latin typeface="Cambria Math"/>
                          </a:rPr>
                          <m:t>𝑃</m:t>
                        </m:r>
                      </m:sub>
                    </m:sSub>
                    <m:r>
                      <a:rPr lang="en-US" altLang="zh-TW" b="0" i="1" smtClean="0">
                        <a:latin typeface="Cambria Math"/>
                      </a:rPr>
                      <m:t>≤</m:t>
                    </m:r>
                    <m:f>
                      <m:fPr>
                        <m:ctrlPr>
                          <a:rPr lang="en-US" altLang="zh-TW" b="0" i="1" smtClean="0">
                            <a:latin typeface="Cambria Math" panose="02040503050406030204" pitchFamily="18" charset="0"/>
                          </a:rPr>
                        </m:ctrlPr>
                      </m:fPr>
                      <m:num>
                        <m:sSub>
                          <m:sSubPr>
                            <m:ctrlPr>
                              <a:rPr lang="en-US" altLang="zh-TW" b="0" i="1" smtClean="0">
                                <a:latin typeface="Cambria Math" panose="02040503050406030204" pitchFamily="18" charset="0"/>
                              </a:rPr>
                            </m:ctrlPr>
                          </m:sSubPr>
                          <m:e>
                            <m:r>
                              <a:rPr lang="en-US" altLang="zh-TW" b="0" i="1" smtClean="0">
                                <a:latin typeface="Cambria Math"/>
                              </a:rPr>
                              <m:t>𝑇</m:t>
                            </m:r>
                          </m:e>
                          <m:sub>
                            <m:r>
                              <a:rPr lang="en-US" altLang="zh-TW" b="0" i="1" smtClean="0">
                                <a:latin typeface="Cambria Math"/>
                              </a:rPr>
                              <m:t>1</m:t>
                            </m:r>
                          </m:sub>
                        </m:sSub>
                      </m:num>
                      <m:den>
                        <m:r>
                          <a:rPr lang="en-US" altLang="zh-TW" b="0" i="1" smtClean="0">
                            <a:latin typeface="Cambria Math"/>
                          </a:rPr>
                          <m:t>𝑃</m:t>
                        </m:r>
                      </m:den>
                    </m:f>
                    <m:r>
                      <a:rPr lang="en-US" altLang="zh-TW" b="0" i="1" smtClean="0">
                        <a:latin typeface="Cambria Math"/>
                      </a:rPr>
                      <m:t>+</m:t>
                    </m:r>
                    <m:sSub>
                      <m:sSubPr>
                        <m:ctrlPr>
                          <a:rPr lang="en-US" altLang="zh-TW" b="0" i="1" smtClean="0">
                            <a:latin typeface="Cambria Math" panose="02040503050406030204" pitchFamily="18" charset="0"/>
                          </a:rPr>
                        </m:ctrlPr>
                      </m:sSubPr>
                      <m:e>
                        <m:r>
                          <a:rPr lang="en-US" altLang="zh-TW" b="0" i="1" smtClean="0">
                            <a:latin typeface="Cambria Math"/>
                          </a:rPr>
                          <m:t>𝑇</m:t>
                        </m:r>
                      </m:e>
                      <m:sub>
                        <m:r>
                          <a:rPr lang="en-US" altLang="zh-TW" b="0" i="1" smtClean="0">
                            <a:latin typeface="Cambria Math"/>
                          </a:rPr>
                          <m:t>∞</m:t>
                        </m:r>
                      </m:sub>
                    </m:sSub>
                  </m:oMath>
                </a14:m>
                <a:endParaRPr lang="en-US" altLang="zh-TW" dirty="0" smtClean="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827524" y="2924944"/>
                <a:ext cx="7776923" cy="3456384"/>
              </a:xfrm>
              <a:blipFill rotWithShape="1">
                <a:blip r:embed="rId2"/>
                <a:stretch>
                  <a:fillRect t="-2646"/>
                </a:stretch>
              </a:blipFill>
            </p:spPr>
            <p:txBody>
              <a:bodyPr/>
              <a:lstStyle/>
              <a:p>
                <a:r>
                  <a:rPr lang="zh-TW" altLang="en-US">
                    <a:noFill/>
                  </a:rPr>
                  <a:t> </a:t>
                </a:r>
              </a:p>
            </p:txBody>
          </p:sp>
        </mc:Fallback>
      </mc:AlternateContent>
      <p:sp>
        <p:nvSpPr>
          <p:cNvPr id="4" name="投影片編號版面配置區 3"/>
          <p:cNvSpPr>
            <a:spLocks noGrp="1"/>
          </p:cNvSpPr>
          <p:nvPr>
            <p:ph type="sldNum" sz="quarter" idx="12"/>
          </p:nvPr>
        </p:nvSpPr>
        <p:spPr/>
        <p:txBody>
          <a:bodyPr/>
          <a:lstStyle/>
          <a:p>
            <a:fld id="{ADA36ABD-7B9C-41F6-A76D-F4D3DC3F1427}" type="slidenum">
              <a:rPr lang="zh-TW" altLang="en-US" smtClean="0"/>
              <a:t>5</a:t>
            </a:fld>
            <a:endParaRPr lang="zh-TW" altLang="en-US"/>
          </a:p>
        </p:txBody>
      </p:sp>
      <p:sp>
        <p:nvSpPr>
          <p:cNvPr id="5" name="圓角矩形 4"/>
          <p:cNvSpPr/>
          <p:nvPr/>
        </p:nvSpPr>
        <p:spPr>
          <a:xfrm>
            <a:off x="1115616" y="908720"/>
            <a:ext cx="5904656" cy="187220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sp>
        <p:nvSpPr>
          <p:cNvPr id="6" name="圓角矩形 5"/>
          <p:cNvSpPr/>
          <p:nvPr/>
        </p:nvSpPr>
        <p:spPr>
          <a:xfrm>
            <a:off x="2123728" y="1088740"/>
            <a:ext cx="4896544" cy="151216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sp>
        <p:nvSpPr>
          <p:cNvPr id="7" name="圓角矩形 6"/>
          <p:cNvSpPr/>
          <p:nvPr/>
        </p:nvSpPr>
        <p:spPr>
          <a:xfrm>
            <a:off x="3779912" y="1268760"/>
            <a:ext cx="3240360" cy="115212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8" name="文字方塊 7"/>
              <p:cNvSpPr txBox="1"/>
              <p:nvPr/>
            </p:nvSpPr>
            <p:spPr>
              <a:xfrm>
                <a:off x="1259632" y="908720"/>
                <a:ext cx="38715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TW" b="0" i="1" smtClean="0">
                          <a:latin typeface="Cambria Math"/>
                        </a:rPr>
                        <m:t>𝐺</m:t>
                      </m:r>
                    </m:oMath>
                  </m:oMathPara>
                </a14:m>
                <a:endParaRPr lang="zh-TW" altLang="en-US" dirty="0"/>
              </a:p>
            </p:txBody>
          </p:sp>
        </mc:Choice>
        <mc:Fallback xmlns="">
          <p:sp>
            <p:nvSpPr>
              <p:cNvPr id="8" name="文字方塊 7"/>
              <p:cNvSpPr txBox="1">
                <a:spLocks noRot="1" noChangeAspect="1" noMove="1" noResize="1" noEditPoints="1" noAdjustHandles="1" noChangeArrowheads="1" noChangeShapeType="1" noTextEdit="1"/>
              </p:cNvSpPr>
              <p:nvPr/>
            </p:nvSpPr>
            <p:spPr>
              <a:xfrm>
                <a:off x="1259632" y="908720"/>
                <a:ext cx="387157" cy="369332"/>
              </a:xfrm>
              <a:prstGeom prst="rect">
                <a:avLst/>
              </a:prstGeom>
              <a:blipFill rotWithShape="1">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 name="文字方塊 8"/>
              <p:cNvSpPr txBox="1"/>
              <p:nvPr/>
            </p:nvSpPr>
            <p:spPr>
              <a:xfrm>
                <a:off x="2267744" y="1088740"/>
                <a:ext cx="45999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altLang="zh-TW" b="0" i="1" smtClean="0">
                              <a:latin typeface="Cambria Math" panose="02040503050406030204" pitchFamily="18" charset="0"/>
                            </a:rPr>
                          </m:ctrlPr>
                        </m:sSupPr>
                        <m:e>
                          <m:r>
                            <a:rPr lang="en-US" altLang="zh-TW" b="0" i="1" smtClean="0">
                              <a:latin typeface="Cambria Math"/>
                            </a:rPr>
                            <m:t>𝐺</m:t>
                          </m:r>
                        </m:e>
                        <m:sup>
                          <m:r>
                            <a:rPr lang="en-US" altLang="zh-TW" b="0" i="1" smtClean="0">
                              <a:latin typeface="Cambria Math"/>
                            </a:rPr>
                            <m:t>′</m:t>
                          </m:r>
                        </m:sup>
                      </m:sSup>
                    </m:oMath>
                  </m:oMathPara>
                </a14:m>
                <a:endParaRPr lang="zh-TW" altLang="en-US" dirty="0"/>
              </a:p>
            </p:txBody>
          </p:sp>
        </mc:Choice>
        <mc:Fallback xmlns="">
          <p:sp>
            <p:nvSpPr>
              <p:cNvPr id="9" name="文字方塊 8"/>
              <p:cNvSpPr txBox="1">
                <a:spLocks noRot="1" noChangeAspect="1" noMove="1" noResize="1" noEditPoints="1" noAdjustHandles="1" noChangeArrowheads="1" noChangeShapeType="1" noTextEdit="1"/>
              </p:cNvSpPr>
              <p:nvPr/>
            </p:nvSpPr>
            <p:spPr>
              <a:xfrm>
                <a:off x="2267744" y="1088740"/>
                <a:ext cx="459998" cy="369332"/>
              </a:xfrm>
              <a:prstGeom prst="rect">
                <a:avLst/>
              </a:prstGeom>
              <a:blipFill rotWithShape="1">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 name="文字方塊 9"/>
              <p:cNvSpPr txBox="1"/>
              <p:nvPr/>
            </p:nvSpPr>
            <p:spPr>
              <a:xfrm>
                <a:off x="5004048" y="1374761"/>
                <a:ext cx="51930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altLang="zh-TW" b="0" i="1" smtClean="0">
                              <a:latin typeface="Cambria Math" panose="02040503050406030204" pitchFamily="18" charset="0"/>
                            </a:rPr>
                          </m:ctrlPr>
                        </m:sSupPr>
                        <m:e>
                          <m:r>
                            <a:rPr lang="en-US" altLang="zh-TW" b="0" i="1" smtClean="0">
                              <a:latin typeface="Cambria Math"/>
                            </a:rPr>
                            <m:t>𝐺</m:t>
                          </m:r>
                        </m:e>
                        <m:sup>
                          <m:r>
                            <a:rPr lang="en-US" altLang="zh-TW" b="0" i="1" smtClean="0">
                              <a:latin typeface="Cambria Math"/>
                            </a:rPr>
                            <m:t>′′</m:t>
                          </m:r>
                        </m:sup>
                      </m:sSup>
                    </m:oMath>
                  </m:oMathPara>
                </a14:m>
                <a:endParaRPr lang="zh-TW" altLang="en-US" dirty="0"/>
              </a:p>
            </p:txBody>
          </p:sp>
        </mc:Choice>
        <mc:Fallback xmlns="">
          <p:sp>
            <p:nvSpPr>
              <p:cNvPr id="10" name="文字方塊 9"/>
              <p:cNvSpPr txBox="1">
                <a:spLocks noRot="1" noChangeAspect="1" noMove="1" noResize="1" noEditPoints="1" noAdjustHandles="1" noChangeArrowheads="1" noChangeShapeType="1" noTextEdit="1"/>
              </p:cNvSpPr>
              <p:nvPr/>
            </p:nvSpPr>
            <p:spPr>
              <a:xfrm>
                <a:off x="5004048" y="1374761"/>
                <a:ext cx="519309" cy="369332"/>
              </a:xfrm>
              <a:prstGeom prst="rect">
                <a:avLst/>
              </a:prstGeom>
              <a:blipFill rotWithShape="1">
                <a:blip r:embed="rId5"/>
                <a:stretch>
                  <a:fillRect/>
                </a:stretch>
              </a:blipFill>
            </p:spPr>
            <p:txBody>
              <a:bodyPr/>
              <a:lstStyle/>
              <a:p>
                <a:r>
                  <a:rPr lang="zh-TW" altLang="en-US">
                    <a:noFill/>
                  </a:rPr>
                  <a:t> </a:t>
                </a:r>
              </a:p>
            </p:txBody>
          </p:sp>
        </mc:Fallback>
      </mc:AlternateContent>
      <p:sp>
        <p:nvSpPr>
          <p:cNvPr id="11" name="橢圓 10"/>
          <p:cNvSpPr/>
          <p:nvPr/>
        </p:nvSpPr>
        <p:spPr>
          <a:xfrm>
            <a:off x="1720727" y="1300411"/>
            <a:ext cx="260915"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橢圓 11"/>
          <p:cNvSpPr/>
          <p:nvPr/>
        </p:nvSpPr>
        <p:spPr>
          <a:xfrm>
            <a:off x="1690485" y="1732459"/>
            <a:ext cx="260915"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橢圓 12"/>
          <p:cNvSpPr/>
          <p:nvPr/>
        </p:nvSpPr>
        <p:spPr>
          <a:xfrm>
            <a:off x="1696081" y="2312876"/>
            <a:ext cx="260915"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橢圓 13"/>
          <p:cNvSpPr/>
          <p:nvPr/>
        </p:nvSpPr>
        <p:spPr>
          <a:xfrm>
            <a:off x="2757984" y="1206044"/>
            <a:ext cx="260915"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橢圓 14"/>
          <p:cNvSpPr/>
          <p:nvPr/>
        </p:nvSpPr>
        <p:spPr>
          <a:xfrm>
            <a:off x="2727742" y="1588443"/>
            <a:ext cx="260915"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橢圓 15"/>
          <p:cNvSpPr/>
          <p:nvPr/>
        </p:nvSpPr>
        <p:spPr>
          <a:xfrm>
            <a:off x="2733338" y="2312876"/>
            <a:ext cx="260915"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p:cNvSpPr txBox="1"/>
          <p:nvPr/>
        </p:nvSpPr>
        <p:spPr>
          <a:xfrm>
            <a:off x="2704737" y="1943544"/>
            <a:ext cx="367408" cy="369332"/>
          </a:xfrm>
          <a:prstGeom prst="rect">
            <a:avLst/>
          </a:prstGeom>
          <a:noFill/>
        </p:spPr>
        <p:txBody>
          <a:bodyPr wrap="none" rtlCol="0">
            <a:spAutoFit/>
          </a:bodyPr>
          <a:lstStyle/>
          <a:p>
            <a:r>
              <a:rPr lang="en-US" altLang="zh-TW" dirty="0" smtClean="0"/>
              <a:t>…</a:t>
            </a:r>
            <a:endParaRPr lang="zh-TW" altLang="en-US" dirty="0"/>
          </a:p>
        </p:txBody>
      </p:sp>
      <p:sp>
        <p:nvSpPr>
          <p:cNvPr id="19" name="文字方塊 18"/>
          <p:cNvSpPr txBox="1"/>
          <p:nvPr/>
        </p:nvSpPr>
        <p:spPr>
          <a:xfrm>
            <a:off x="1648219" y="1943544"/>
            <a:ext cx="367408" cy="369332"/>
          </a:xfrm>
          <a:prstGeom prst="rect">
            <a:avLst/>
          </a:prstGeom>
          <a:noFill/>
        </p:spPr>
        <p:txBody>
          <a:bodyPr wrap="none" rtlCol="0">
            <a:spAutoFit/>
          </a:bodyPr>
          <a:lstStyle/>
          <a:p>
            <a:r>
              <a:rPr lang="en-US" altLang="zh-TW" dirty="0" smtClean="0"/>
              <a:t>…</a:t>
            </a:r>
            <a:endParaRPr lang="zh-TW" altLang="en-US" dirty="0"/>
          </a:p>
        </p:txBody>
      </p:sp>
      <p:sp>
        <p:nvSpPr>
          <p:cNvPr id="21" name="橢圓 20"/>
          <p:cNvSpPr/>
          <p:nvPr/>
        </p:nvSpPr>
        <p:spPr>
          <a:xfrm>
            <a:off x="4361413" y="1358444"/>
            <a:ext cx="260915"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橢圓 21"/>
          <p:cNvSpPr/>
          <p:nvPr/>
        </p:nvSpPr>
        <p:spPr>
          <a:xfrm>
            <a:off x="4441542" y="1700808"/>
            <a:ext cx="260915"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橢圓 22"/>
          <p:cNvSpPr/>
          <p:nvPr/>
        </p:nvSpPr>
        <p:spPr>
          <a:xfrm>
            <a:off x="4626256" y="2128210"/>
            <a:ext cx="260915"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文字方塊 23"/>
          <p:cNvSpPr txBox="1"/>
          <p:nvPr/>
        </p:nvSpPr>
        <p:spPr>
          <a:xfrm>
            <a:off x="4467225" y="1835825"/>
            <a:ext cx="367408" cy="369332"/>
          </a:xfrm>
          <a:prstGeom prst="rect">
            <a:avLst/>
          </a:prstGeom>
          <a:noFill/>
        </p:spPr>
        <p:txBody>
          <a:bodyPr wrap="none" rtlCol="0">
            <a:spAutoFit/>
          </a:bodyPr>
          <a:lstStyle/>
          <a:p>
            <a:r>
              <a:rPr lang="en-US" altLang="zh-TW" dirty="0" smtClean="0"/>
              <a:t>…</a:t>
            </a:r>
            <a:endParaRPr lang="zh-TW" altLang="en-US" dirty="0"/>
          </a:p>
        </p:txBody>
      </p:sp>
      <p:cxnSp>
        <p:nvCxnSpPr>
          <p:cNvPr id="26" name="直線單箭頭接點 25"/>
          <p:cNvCxnSpPr/>
          <p:nvPr/>
        </p:nvCxnSpPr>
        <p:spPr>
          <a:xfrm flipV="1">
            <a:off x="2015627" y="1358444"/>
            <a:ext cx="689110" cy="859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p:nvPr/>
        </p:nvCxnSpPr>
        <p:spPr>
          <a:xfrm flipV="1">
            <a:off x="2015627" y="1724194"/>
            <a:ext cx="689110" cy="859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直線單箭頭接點 27"/>
          <p:cNvCxnSpPr/>
          <p:nvPr/>
        </p:nvCxnSpPr>
        <p:spPr>
          <a:xfrm flipV="1">
            <a:off x="2002885" y="2456892"/>
            <a:ext cx="689110" cy="69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直線單箭頭接點 29"/>
          <p:cNvCxnSpPr/>
          <p:nvPr/>
        </p:nvCxnSpPr>
        <p:spPr>
          <a:xfrm flipV="1">
            <a:off x="3059192" y="2272226"/>
            <a:ext cx="1432678" cy="1556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直線單箭頭接點 31"/>
          <p:cNvCxnSpPr/>
          <p:nvPr/>
        </p:nvCxnSpPr>
        <p:spPr>
          <a:xfrm>
            <a:off x="3018899" y="1744093"/>
            <a:ext cx="1342514" cy="917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直線單箭頭接點 33"/>
          <p:cNvCxnSpPr/>
          <p:nvPr/>
        </p:nvCxnSpPr>
        <p:spPr>
          <a:xfrm>
            <a:off x="3113219" y="1343613"/>
            <a:ext cx="1248194" cy="15884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文字方塊 37"/>
          <p:cNvSpPr txBox="1"/>
          <p:nvPr/>
        </p:nvSpPr>
        <p:spPr>
          <a:xfrm>
            <a:off x="2159092" y="404664"/>
            <a:ext cx="1800200" cy="369332"/>
          </a:xfrm>
          <a:prstGeom prst="rect">
            <a:avLst/>
          </a:prstGeom>
          <a:noFill/>
        </p:spPr>
        <p:txBody>
          <a:bodyPr wrap="square" rtlCol="0">
            <a:spAutoFit/>
          </a:bodyPr>
          <a:lstStyle/>
          <a:p>
            <a:r>
              <a:rPr lang="en-US" altLang="zh-TW" dirty="0" smtClean="0"/>
              <a:t>Incomplete step</a:t>
            </a:r>
            <a:endParaRPr lang="zh-TW" altLang="en-US" dirty="0"/>
          </a:p>
        </p:txBody>
      </p:sp>
      <p:sp>
        <p:nvSpPr>
          <p:cNvPr id="39" name="向下箭號 38"/>
          <p:cNvSpPr/>
          <p:nvPr/>
        </p:nvSpPr>
        <p:spPr>
          <a:xfrm>
            <a:off x="2694391" y="778642"/>
            <a:ext cx="338807" cy="314744"/>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TW" altLang="en-US"/>
          </a:p>
        </p:txBody>
      </p:sp>
    </p:spTree>
    <p:extLst>
      <p:ext uri="{BB962C8B-B14F-4D97-AF65-F5344CB8AC3E}">
        <p14:creationId xmlns:p14="http://schemas.microsoft.com/office/powerpoint/2010/main" val="2033701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1043492" y="980728"/>
                <a:ext cx="6777317" cy="5400600"/>
              </a:xfrm>
            </p:spPr>
            <p:txBody>
              <a:bodyPr>
                <a:normAutofit/>
              </a:bodyPr>
              <a:lstStyle/>
              <a:p>
                <a:r>
                  <a:rPr lang="en-US" altLang="zh-TW" dirty="0" smtClean="0"/>
                  <a:t>Corollary: The running time </a:t>
                </a:r>
                <a14:m>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a:rPr>
                          <m:t>𝑇</m:t>
                        </m:r>
                      </m:e>
                      <m:sub>
                        <m:r>
                          <a:rPr lang="en-US" altLang="zh-TW" b="0" i="1" smtClean="0">
                            <a:latin typeface="Cambria Math"/>
                          </a:rPr>
                          <m:t>𝑃</m:t>
                        </m:r>
                      </m:sub>
                    </m:sSub>
                  </m:oMath>
                </a14:m>
                <a:r>
                  <a:rPr lang="en-US" altLang="zh-TW" dirty="0" smtClean="0"/>
                  <a:t> of any multithreaded computation scheduled by a greedy scheduler on an ideal parallel computer with P processors is within a factor of 2 of optimal.</a:t>
                </a:r>
              </a:p>
              <a:p>
                <a:pPr marL="68580" indent="0">
                  <a:buNone/>
                </a:pPr>
                <a:endParaRPr lang="en-US" altLang="zh-TW" dirty="0"/>
              </a:p>
              <a:p>
                <a:r>
                  <a:rPr lang="en-US" altLang="zh-TW" dirty="0" smtClean="0"/>
                  <a:t>Proof: </a:t>
                </a:r>
                <a:endParaRPr lang="en-US" altLang="zh-TW" dirty="0"/>
              </a:p>
              <a:p>
                <a:r>
                  <a:rPr lang="zh-TW" altLang="en-US" dirty="0" smtClean="0"/>
                  <a:t>假設</a:t>
                </a:r>
                <a14:m>
                  <m:oMath xmlns:m="http://schemas.openxmlformats.org/officeDocument/2006/math">
                    <m:sSubSup>
                      <m:sSubSupPr>
                        <m:ctrlPr>
                          <a:rPr lang="en-US" altLang="zh-TW" b="0" i="1" smtClean="0">
                            <a:latin typeface="Cambria Math" panose="02040503050406030204" pitchFamily="18" charset="0"/>
                          </a:rPr>
                        </m:ctrlPr>
                      </m:sSubSupPr>
                      <m:e>
                        <m:r>
                          <a:rPr lang="en-US" altLang="zh-TW" b="0" i="1" smtClean="0">
                            <a:latin typeface="Cambria Math"/>
                          </a:rPr>
                          <m:t>𝑇</m:t>
                        </m:r>
                      </m:e>
                      <m:sub>
                        <m:r>
                          <a:rPr lang="en-US" altLang="zh-TW" b="0" i="1" smtClean="0">
                            <a:latin typeface="Cambria Math"/>
                          </a:rPr>
                          <m:t>𝑃</m:t>
                        </m:r>
                      </m:sub>
                      <m:sup>
                        <m:r>
                          <a:rPr lang="en-US" altLang="zh-TW" b="0" i="1" smtClean="0">
                            <a:latin typeface="Cambria Math"/>
                          </a:rPr>
                          <m:t>∗</m:t>
                        </m:r>
                      </m:sup>
                    </m:sSubSup>
                  </m:oMath>
                </a14:m>
                <a:r>
                  <a:rPr lang="zh-TW" altLang="en-US" dirty="0" smtClean="0"/>
                  <a:t>為最佳</a:t>
                </a:r>
                <a:r>
                  <a:rPr lang="en-US" altLang="zh-TW" dirty="0" smtClean="0"/>
                  <a:t>scheduler</a:t>
                </a:r>
                <a:r>
                  <a:rPr lang="zh-TW" altLang="en-US" dirty="0" smtClean="0"/>
                  <a:t>在</a:t>
                </a:r>
                <a:r>
                  <a:rPr lang="en-US" altLang="zh-TW" dirty="0" smtClean="0"/>
                  <a:t>P</a:t>
                </a:r>
                <a:r>
                  <a:rPr lang="zh-TW" altLang="en-US" dirty="0" smtClean="0"/>
                  <a:t>個</a:t>
                </a:r>
                <a:r>
                  <a:rPr lang="en-US" altLang="zh-TW" dirty="0" smtClean="0"/>
                  <a:t>processor</a:t>
                </a:r>
                <a:r>
                  <a:rPr lang="zh-TW" altLang="en-US" dirty="0" smtClean="0"/>
                  <a:t>的機器上所需執行的時間</a:t>
                </a:r>
                <a:r>
                  <a:rPr lang="en-US" altLang="zh-TW" dirty="0" smtClean="0"/>
                  <a:t>.</a:t>
                </a:r>
              </a:p>
              <a:p>
                <a14:m>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a:rPr>
                          <m:t>𝑇</m:t>
                        </m:r>
                      </m:e>
                      <m:sub>
                        <m:r>
                          <a:rPr lang="en-US" altLang="zh-TW" b="0" i="1" smtClean="0">
                            <a:latin typeface="Cambria Math"/>
                          </a:rPr>
                          <m:t>1</m:t>
                        </m:r>
                      </m:sub>
                    </m:sSub>
                  </m:oMath>
                </a14:m>
                <a:r>
                  <a:rPr lang="zh-TW" altLang="en-US" dirty="0" smtClean="0"/>
                  <a:t>和</a:t>
                </a:r>
                <a14:m>
                  <m:oMath xmlns:m="http://schemas.openxmlformats.org/officeDocument/2006/math">
                    <m:sSub>
                      <m:sSubPr>
                        <m:ctrlPr>
                          <a:rPr lang="en-US" altLang="zh-TW" b="0" i="1" dirty="0" smtClean="0">
                            <a:latin typeface="Cambria Math" panose="02040503050406030204" pitchFamily="18" charset="0"/>
                          </a:rPr>
                        </m:ctrlPr>
                      </m:sSubPr>
                      <m:e>
                        <m:r>
                          <a:rPr lang="en-US" altLang="zh-TW" b="0" i="1" dirty="0" smtClean="0">
                            <a:latin typeface="Cambria Math"/>
                          </a:rPr>
                          <m:t>𝑇</m:t>
                        </m:r>
                      </m:e>
                      <m:sub>
                        <m:r>
                          <a:rPr lang="en-US" altLang="zh-TW" b="0" i="1" dirty="0" smtClean="0">
                            <a:latin typeface="Cambria Math"/>
                          </a:rPr>
                          <m:t>∞</m:t>
                        </m:r>
                      </m:sub>
                    </m:sSub>
                  </m:oMath>
                </a14:m>
                <a:r>
                  <a:rPr lang="zh-TW" altLang="en-US" dirty="0" smtClean="0"/>
                  <a:t>分別為</a:t>
                </a:r>
                <a:r>
                  <a:rPr lang="en-US" altLang="zh-TW" dirty="0" smtClean="0"/>
                  <a:t>work &amp; span</a:t>
                </a:r>
              </a:p>
              <a:p>
                <a14:m>
                  <m:oMath xmlns:m="http://schemas.openxmlformats.org/officeDocument/2006/math">
                    <m:sSubSup>
                      <m:sSubSupPr>
                        <m:ctrlPr>
                          <a:rPr lang="en-US" altLang="zh-TW" b="0" i="1" smtClean="0">
                            <a:latin typeface="Cambria Math" panose="02040503050406030204" pitchFamily="18" charset="0"/>
                          </a:rPr>
                        </m:ctrlPr>
                      </m:sSubSupPr>
                      <m:e>
                        <m:r>
                          <a:rPr lang="en-US" altLang="zh-TW" b="0" i="1" smtClean="0">
                            <a:latin typeface="Cambria Math"/>
                          </a:rPr>
                          <m:t>𝑇</m:t>
                        </m:r>
                      </m:e>
                      <m:sub>
                        <m:r>
                          <a:rPr lang="en-US" altLang="zh-TW" b="0" i="1" smtClean="0">
                            <a:latin typeface="Cambria Math"/>
                          </a:rPr>
                          <m:t>𝑃</m:t>
                        </m:r>
                      </m:sub>
                      <m:sup>
                        <m:r>
                          <a:rPr lang="en-US" altLang="zh-TW" b="0" i="1" smtClean="0">
                            <a:latin typeface="Cambria Math"/>
                          </a:rPr>
                          <m:t>∗</m:t>
                        </m:r>
                      </m:sup>
                    </m:sSubSup>
                    <m:r>
                      <a:rPr lang="en-US" altLang="zh-TW" b="0" i="1" smtClean="0">
                        <a:latin typeface="Cambria Math"/>
                      </a:rPr>
                      <m:t>≥</m:t>
                    </m:r>
                    <m:func>
                      <m:funcPr>
                        <m:ctrlPr>
                          <a:rPr lang="en-US" altLang="zh-TW" b="0" i="1" smtClean="0">
                            <a:latin typeface="Cambria Math" panose="02040503050406030204" pitchFamily="18" charset="0"/>
                          </a:rPr>
                        </m:ctrlPr>
                      </m:funcPr>
                      <m:fName>
                        <m:r>
                          <m:rPr>
                            <m:sty m:val="p"/>
                          </m:rPr>
                          <a:rPr lang="en-US" altLang="zh-TW" b="0" i="0" smtClean="0">
                            <a:latin typeface="Cambria Math"/>
                          </a:rPr>
                          <m:t>max</m:t>
                        </m:r>
                      </m:fName>
                      <m:e>
                        <m:d>
                          <m:dPr>
                            <m:ctrlPr>
                              <a:rPr lang="en-US" altLang="zh-TW" b="0" i="1" smtClean="0">
                                <a:latin typeface="Cambria Math" panose="02040503050406030204" pitchFamily="18" charset="0"/>
                              </a:rPr>
                            </m:ctrlPr>
                          </m:dPr>
                          <m:e>
                            <m:f>
                              <m:fPr>
                                <m:ctrlPr>
                                  <a:rPr lang="en-US" altLang="zh-TW" b="0" i="1" smtClean="0">
                                    <a:latin typeface="Cambria Math" panose="02040503050406030204" pitchFamily="18" charset="0"/>
                                  </a:rPr>
                                </m:ctrlPr>
                              </m:fPr>
                              <m:num>
                                <m:sSub>
                                  <m:sSubPr>
                                    <m:ctrlPr>
                                      <a:rPr lang="en-US" altLang="zh-TW" b="0" i="1" smtClean="0">
                                        <a:latin typeface="Cambria Math" panose="02040503050406030204" pitchFamily="18" charset="0"/>
                                      </a:rPr>
                                    </m:ctrlPr>
                                  </m:sSubPr>
                                  <m:e>
                                    <m:r>
                                      <a:rPr lang="en-US" altLang="zh-TW" b="0" i="1" smtClean="0">
                                        <a:latin typeface="Cambria Math"/>
                                      </a:rPr>
                                      <m:t>𝑇</m:t>
                                    </m:r>
                                  </m:e>
                                  <m:sub>
                                    <m:r>
                                      <a:rPr lang="en-US" altLang="zh-TW" b="0" i="1" smtClean="0">
                                        <a:latin typeface="Cambria Math"/>
                                      </a:rPr>
                                      <m:t>1</m:t>
                                    </m:r>
                                  </m:sub>
                                </m:sSub>
                              </m:num>
                              <m:den>
                                <m:r>
                                  <a:rPr lang="en-US" altLang="zh-TW" b="0" i="1" smtClean="0">
                                    <a:latin typeface="Cambria Math"/>
                                  </a:rPr>
                                  <m:t>𝑃</m:t>
                                </m:r>
                              </m:den>
                            </m:f>
                            <m:r>
                              <a:rPr lang="en-US" altLang="zh-TW" b="0" i="1" smtClean="0">
                                <a:latin typeface="Cambria Math"/>
                              </a:rPr>
                              <m:t>,</m:t>
                            </m:r>
                            <m:sSub>
                              <m:sSubPr>
                                <m:ctrlPr>
                                  <a:rPr lang="en-US" altLang="zh-TW" b="0" i="1" smtClean="0">
                                    <a:latin typeface="Cambria Math" panose="02040503050406030204" pitchFamily="18" charset="0"/>
                                  </a:rPr>
                                </m:ctrlPr>
                              </m:sSubPr>
                              <m:e>
                                <m:r>
                                  <a:rPr lang="en-US" altLang="zh-TW" b="0" i="1" smtClean="0">
                                    <a:latin typeface="Cambria Math"/>
                                  </a:rPr>
                                  <m:t>𝑇</m:t>
                                </m:r>
                              </m:e>
                              <m:sub>
                                <m:r>
                                  <a:rPr lang="en-US" altLang="zh-TW" b="0" i="1" smtClean="0">
                                    <a:latin typeface="Cambria Math"/>
                                  </a:rPr>
                                  <m:t>∞</m:t>
                                </m:r>
                              </m:sub>
                            </m:sSub>
                          </m:e>
                        </m:d>
                      </m:e>
                    </m:func>
                  </m:oMath>
                </a14:m>
                <a:r>
                  <a:rPr lang="en-US" altLang="zh-TW" dirty="0" smtClean="0"/>
                  <a:t>.</a:t>
                </a:r>
              </a:p>
              <a:p>
                <a14:m>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a:rPr>
                          <m:t>𝑇</m:t>
                        </m:r>
                      </m:e>
                      <m:sub>
                        <m:r>
                          <a:rPr lang="en-US" altLang="zh-TW" b="0" i="1" smtClean="0">
                            <a:latin typeface="Cambria Math"/>
                          </a:rPr>
                          <m:t>𝑃</m:t>
                        </m:r>
                      </m:sub>
                    </m:sSub>
                    <m:r>
                      <a:rPr lang="en-US" altLang="zh-TW" b="0" i="1" smtClean="0">
                        <a:latin typeface="Cambria Math"/>
                      </a:rPr>
                      <m:t>≤</m:t>
                    </m:r>
                    <m:f>
                      <m:fPr>
                        <m:ctrlPr>
                          <a:rPr lang="en-US" altLang="zh-TW" b="0" i="1" smtClean="0">
                            <a:latin typeface="Cambria Math" panose="02040503050406030204" pitchFamily="18" charset="0"/>
                          </a:rPr>
                        </m:ctrlPr>
                      </m:fPr>
                      <m:num>
                        <m:sSub>
                          <m:sSubPr>
                            <m:ctrlPr>
                              <a:rPr lang="en-US" altLang="zh-TW" b="0" i="1" smtClean="0">
                                <a:latin typeface="Cambria Math" panose="02040503050406030204" pitchFamily="18" charset="0"/>
                              </a:rPr>
                            </m:ctrlPr>
                          </m:sSubPr>
                          <m:e>
                            <m:r>
                              <a:rPr lang="en-US" altLang="zh-TW" b="0" i="1" smtClean="0">
                                <a:latin typeface="Cambria Math"/>
                              </a:rPr>
                              <m:t>𝑇</m:t>
                            </m:r>
                          </m:e>
                          <m:sub>
                            <m:r>
                              <a:rPr lang="en-US" altLang="zh-TW" b="0" i="1" smtClean="0">
                                <a:latin typeface="Cambria Math"/>
                              </a:rPr>
                              <m:t>1</m:t>
                            </m:r>
                          </m:sub>
                        </m:sSub>
                      </m:num>
                      <m:den>
                        <m:r>
                          <a:rPr lang="en-US" altLang="zh-TW" b="0" i="1" smtClean="0">
                            <a:latin typeface="Cambria Math"/>
                          </a:rPr>
                          <m:t>𝑃</m:t>
                        </m:r>
                      </m:den>
                    </m:f>
                    <m:r>
                      <a:rPr lang="en-US" altLang="zh-TW" b="0" i="1" smtClean="0">
                        <a:latin typeface="Cambria Math"/>
                      </a:rPr>
                      <m:t>+</m:t>
                    </m:r>
                    <m:sSub>
                      <m:sSubPr>
                        <m:ctrlPr>
                          <a:rPr lang="en-US" altLang="zh-TW" b="0" i="1" smtClean="0">
                            <a:latin typeface="Cambria Math" panose="02040503050406030204" pitchFamily="18" charset="0"/>
                          </a:rPr>
                        </m:ctrlPr>
                      </m:sSubPr>
                      <m:e>
                        <m:r>
                          <a:rPr lang="en-US" altLang="zh-TW" b="0" i="1" smtClean="0">
                            <a:latin typeface="Cambria Math"/>
                          </a:rPr>
                          <m:t>𝑇</m:t>
                        </m:r>
                      </m:e>
                      <m:sub>
                        <m:r>
                          <a:rPr lang="en-US" altLang="zh-TW" b="0" i="1" smtClean="0">
                            <a:latin typeface="Cambria Math"/>
                          </a:rPr>
                          <m:t>∞</m:t>
                        </m:r>
                      </m:sub>
                    </m:sSub>
                    <m:r>
                      <a:rPr lang="en-US" altLang="zh-TW" b="0" i="1" smtClean="0">
                        <a:latin typeface="Cambria Math"/>
                      </a:rPr>
                      <m:t>≤</m:t>
                    </m:r>
                    <m:func>
                      <m:funcPr>
                        <m:ctrlPr>
                          <a:rPr lang="en-US" altLang="zh-TW" b="0" i="1" smtClean="0">
                            <a:latin typeface="Cambria Math" panose="02040503050406030204" pitchFamily="18" charset="0"/>
                          </a:rPr>
                        </m:ctrlPr>
                      </m:funcPr>
                      <m:fName>
                        <m:r>
                          <a:rPr lang="en-US" altLang="zh-TW" b="0" i="0" smtClean="0">
                            <a:latin typeface="Cambria Math"/>
                          </a:rPr>
                          <m:t>2 </m:t>
                        </m:r>
                        <m:r>
                          <m:rPr>
                            <m:sty m:val="p"/>
                          </m:rPr>
                          <a:rPr lang="en-US" altLang="zh-TW" b="0" i="0" smtClean="0">
                            <a:latin typeface="Cambria Math"/>
                          </a:rPr>
                          <m:t>max</m:t>
                        </m:r>
                      </m:fName>
                      <m:e>
                        <m:d>
                          <m:dPr>
                            <m:ctrlPr>
                              <a:rPr lang="en-US" altLang="zh-TW" b="0" i="1" smtClean="0">
                                <a:latin typeface="Cambria Math" panose="02040503050406030204" pitchFamily="18" charset="0"/>
                              </a:rPr>
                            </m:ctrlPr>
                          </m:dPr>
                          <m:e>
                            <m:f>
                              <m:fPr>
                                <m:ctrlPr>
                                  <a:rPr lang="en-US" altLang="zh-TW" b="0" i="1" smtClean="0">
                                    <a:latin typeface="Cambria Math" panose="02040503050406030204" pitchFamily="18" charset="0"/>
                                  </a:rPr>
                                </m:ctrlPr>
                              </m:fPr>
                              <m:num>
                                <m:sSub>
                                  <m:sSubPr>
                                    <m:ctrlPr>
                                      <a:rPr lang="en-US" altLang="zh-TW" b="0" i="1" smtClean="0">
                                        <a:latin typeface="Cambria Math" panose="02040503050406030204" pitchFamily="18" charset="0"/>
                                      </a:rPr>
                                    </m:ctrlPr>
                                  </m:sSubPr>
                                  <m:e>
                                    <m:r>
                                      <a:rPr lang="en-US" altLang="zh-TW" b="0" i="1" smtClean="0">
                                        <a:latin typeface="Cambria Math"/>
                                      </a:rPr>
                                      <m:t>𝑇</m:t>
                                    </m:r>
                                  </m:e>
                                  <m:sub>
                                    <m:r>
                                      <a:rPr lang="en-US" altLang="zh-TW" b="0" i="1" smtClean="0">
                                        <a:latin typeface="Cambria Math"/>
                                      </a:rPr>
                                      <m:t>1</m:t>
                                    </m:r>
                                  </m:sub>
                                </m:sSub>
                              </m:num>
                              <m:den>
                                <m:r>
                                  <a:rPr lang="en-US" altLang="zh-TW" b="0" i="1" smtClean="0">
                                    <a:latin typeface="Cambria Math"/>
                                  </a:rPr>
                                  <m:t>𝑃</m:t>
                                </m:r>
                              </m:den>
                            </m:f>
                            <m:r>
                              <a:rPr lang="en-US" altLang="zh-TW" b="0" i="1" smtClean="0">
                                <a:latin typeface="Cambria Math"/>
                              </a:rPr>
                              <m:t>,</m:t>
                            </m:r>
                            <m:sSub>
                              <m:sSubPr>
                                <m:ctrlPr>
                                  <a:rPr lang="en-US" altLang="zh-TW" b="0" i="1" smtClean="0">
                                    <a:latin typeface="Cambria Math" panose="02040503050406030204" pitchFamily="18" charset="0"/>
                                  </a:rPr>
                                </m:ctrlPr>
                              </m:sSubPr>
                              <m:e>
                                <m:r>
                                  <a:rPr lang="en-US" altLang="zh-TW" b="0" i="1" smtClean="0">
                                    <a:latin typeface="Cambria Math"/>
                                  </a:rPr>
                                  <m:t>𝑇</m:t>
                                </m:r>
                              </m:e>
                              <m:sub>
                                <m:r>
                                  <a:rPr lang="en-US" altLang="zh-TW" b="0" i="1" smtClean="0">
                                    <a:latin typeface="Cambria Math"/>
                                  </a:rPr>
                                  <m:t>∞</m:t>
                                </m:r>
                              </m:sub>
                            </m:sSub>
                          </m:e>
                        </m:d>
                      </m:e>
                    </m:func>
                    <m:r>
                      <a:rPr lang="en-US" altLang="zh-TW" b="0" i="1" smtClean="0">
                        <a:latin typeface="Cambria Math"/>
                      </a:rPr>
                      <m:t>≤</m:t>
                    </m:r>
                    <m:sSubSup>
                      <m:sSubSupPr>
                        <m:ctrlPr>
                          <a:rPr lang="en-US" altLang="zh-TW" b="0" i="1" smtClean="0">
                            <a:latin typeface="Cambria Math" panose="02040503050406030204" pitchFamily="18" charset="0"/>
                          </a:rPr>
                        </m:ctrlPr>
                      </m:sSubSupPr>
                      <m:e>
                        <m:r>
                          <a:rPr lang="en-US" altLang="zh-TW" b="0" i="1" smtClean="0">
                            <a:latin typeface="Cambria Math"/>
                          </a:rPr>
                          <m:t>2</m:t>
                        </m:r>
                        <m:r>
                          <a:rPr lang="en-US" altLang="zh-TW" b="0" i="1" smtClean="0">
                            <a:latin typeface="Cambria Math"/>
                          </a:rPr>
                          <m:t>𝑇</m:t>
                        </m:r>
                      </m:e>
                      <m:sub>
                        <m:r>
                          <a:rPr lang="en-US" altLang="zh-TW" b="0" i="1" smtClean="0">
                            <a:latin typeface="Cambria Math"/>
                          </a:rPr>
                          <m:t>𝑃</m:t>
                        </m:r>
                      </m:sub>
                      <m:sup>
                        <m:r>
                          <a:rPr lang="en-US" altLang="zh-TW" b="0" i="1" smtClean="0">
                            <a:latin typeface="Cambria Math"/>
                          </a:rPr>
                          <m:t>∗</m:t>
                        </m:r>
                      </m:sup>
                    </m:sSubSup>
                  </m:oMath>
                </a14:m>
                <a:endParaRPr lang="en-US" altLang="zh-TW" dirty="0" smtClean="0"/>
              </a:p>
              <a:p>
                <a:endParaRPr lang="en-US" altLang="zh-TW" dirty="0" smtClean="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1043492" y="980728"/>
                <a:ext cx="6777317" cy="5400600"/>
              </a:xfrm>
              <a:blipFill rotWithShape="1">
                <a:blip r:embed="rId2"/>
                <a:stretch>
                  <a:fillRect t="-903" r="-1978"/>
                </a:stretch>
              </a:blipFill>
            </p:spPr>
            <p:txBody>
              <a:bodyPr/>
              <a:lstStyle/>
              <a:p>
                <a:r>
                  <a:rPr lang="zh-TW" altLang="en-US">
                    <a:noFill/>
                  </a:rPr>
                  <a:t> </a:t>
                </a:r>
              </a:p>
            </p:txBody>
          </p:sp>
        </mc:Fallback>
      </mc:AlternateContent>
      <p:sp>
        <p:nvSpPr>
          <p:cNvPr id="4" name="投影片編號版面配置區 3"/>
          <p:cNvSpPr>
            <a:spLocks noGrp="1"/>
          </p:cNvSpPr>
          <p:nvPr>
            <p:ph type="sldNum" sz="quarter" idx="12"/>
          </p:nvPr>
        </p:nvSpPr>
        <p:spPr/>
        <p:txBody>
          <a:bodyPr/>
          <a:lstStyle/>
          <a:p>
            <a:fld id="{ADA36ABD-7B9C-41F6-A76D-F4D3DC3F1427}" type="slidenum">
              <a:rPr lang="zh-TW" altLang="en-US" smtClean="0"/>
              <a:t>6</a:t>
            </a:fld>
            <a:endParaRPr lang="zh-TW" altLang="en-US"/>
          </a:p>
        </p:txBody>
      </p:sp>
      <p:sp>
        <p:nvSpPr>
          <p:cNvPr id="5" name="圓角矩形 4"/>
          <p:cNvSpPr/>
          <p:nvPr/>
        </p:nvSpPr>
        <p:spPr>
          <a:xfrm>
            <a:off x="1115616" y="980728"/>
            <a:ext cx="6840760" cy="1584176"/>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Tree>
    <p:extLst>
      <p:ext uri="{BB962C8B-B14F-4D97-AF65-F5344CB8AC3E}">
        <p14:creationId xmlns:p14="http://schemas.microsoft.com/office/powerpoint/2010/main" val="3798032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1043492" y="980728"/>
                <a:ext cx="6777317" cy="5400600"/>
              </a:xfrm>
            </p:spPr>
            <p:txBody>
              <a:bodyPr>
                <a:normAutofit fontScale="92500" lnSpcReduction="10000"/>
              </a:bodyPr>
              <a:lstStyle/>
              <a:p>
                <a:r>
                  <a:rPr lang="en-US" altLang="zh-TW" dirty="0" smtClean="0"/>
                  <a:t>Corollary: Let </a:t>
                </a:r>
                <a14:m>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a:rPr>
                          <m:t>𝑇</m:t>
                        </m:r>
                      </m:e>
                      <m:sub>
                        <m:r>
                          <a:rPr lang="en-US" altLang="zh-TW" b="0" i="1" smtClean="0">
                            <a:latin typeface="Cambria Math"/>
                          </a:rPr>
                          <m:t>𝑃</m:t>
                        </m:r>
                      </m:sub>
                    </m:sSub>
                  </m:oMath>
                </a14:m>
                <a:r>
                  <a:rPr lang="en-US" altLang="zh-TW" dirty="0" smtClean="0"/>
                  <a:t> be the running time of a multithreaded computation produced by a greedy scheduler on an ideal parallel computer with P processors, and let </a:t>
                </a:r>
                <a14:m>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a:rPr>
                          <m:t>𝑇</m:t>
                        </m:r>
                      </m:e>
                      <m:sub>
                        <m:r>
                          <a:rPr lang="en-US" altLang="zh-TW" b="0" i="1" smtClean="0">
                            <a:latin typeface="Cambria Math"/>
                          </a:rPr>
                          <m:t>1</m:t>
                        </m:r>
                      </m:sub>
                    </m:sSub>
                  </m:oMath>
                </a14:m>
                <a:r>
                  <a:rPr lang="en-US" altLang="zh-TW" dirty="0" smtClean="0"/>
                  <a:t> and </a:t>
                </a:r>
                <a14:m>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a:rPr>
                          <m:t>𝑇</m:t>
                        </m:r>
                      </m:e>
                      <m:sub>
                        <m:r>
                          <a:rPr lang="en-US" altLang="zh-TW" b="0" i="1" smtClean="0">
                            <a:latin typeface="Cambria Math"/>
                          </a:rPr>
                          <m:t>∞</m:t>
                        </m:r>
                      </m:sub>
                    </m:sSub>
                  </m:oMath>
                </a14:m>
                <a:r>
                  <a:rPr lang="en-US" altLang="zh-TW" dirty="0" smtClean="0"/>
                  <a:t> be the work and span of the computation, respectively. Then, </a:t>
                </a:r>
                <a:r>
                  <a:rPr lang="en-US" altLang="zh-TW" b="1" dirty="0" smtClean="0"/>
                  <a:t>if </a:t>
                </a:r>
                <a14:m>
                  <m:oMath xmlns:m="http://schemas.openxmlformats.org/officeDocument/2006/math">
                    <m:r>
                      <a:rPr lang="en-US" altLang="zh-TW" b="1" i="1" smtClean="0">
                        <a:latin typeface="Cambria Math"/>
                      </a:rPr>
                      <m:t>𝑷</m:t>
                    </m:r>
                    <m:r>
                      <a:rPr lang="en-US" altLang="zh-TW" b="1" i="1" smtClean="0">
                        <a:latin typeface="Cambria Math"/>
                      </a:rPr>
                      <m:t>≪</m:t>
                    </m:r>
                    <m:f>
                      <m:fPr>
                        <m:ctrlPr>
                          <a:rPr lang="en-US" altLang="zh-TW" b="1" i="1" smtClean="0">
                            <a:latin typeface="Cambria Math" panose="02040503050406030204" pitchFamily="18" charset="0"/>
                          </a:rPr>
                        </m:ctrlPr>
                      </m:fPr>
                      <m:num>
                        <m:sSub>
                          <m:sSubPr>
                            <m:ctrlPr>
                              <a:rPr lang="en-US" altLang="zh-TW" b="1" i="1" smtClean="0">
                                <a:latin typeface="Cambria Math" panose="02040503050406030204" pitchFamily="18" charset="0"/>
                              </a:rPr>
                            </m:ctrlPr>
                          </m:sSubPr>
                          <m:e>
                            <m:r>
                              <a:rPr lang="en-US" altLang="zh-TW" b="1" i="1" smtClean="0">
                                <a:latin typeface="Cambria Math"/>
                              </a:rPr>
                              <m:t>𝑻</m:t>
                            </m:r>
                          </m:e>
                          <m:sub>
                            <m:r>
                              <a:rPr lang="en-US" altLang="zh-TW" b="1" i="1" smtClean="0">
                                <a:latin typeface="Cambria Math"/>
                              </a:rPr>
                              <m:t>𝟏</m:t>
                            </m:r>
                          </m:sub>
                        </m:sSub>
                      </m:num>
                      <m:den>
                        <m:sSub>
                          <m:sSubPr>
                            <m:ctrlPr>
                              <a:rPr lang="en-US" altLang="zh-TW" b="1" i="1" smtClean="0">
                                <a:latin typeface="Cambria Math" panose="02040503050406030204" pitchFamily="18" charset="0"/>
                              </a:rPr>
                            </m:ctrlPr>
                          </m:sSubPr>
                          <m:e>
                            <m:r>
                              <a:rPr lang="en-US" altLang="zh-TW" b="1" i="1" smtClean="0">
                                <a:latin typeface="Cambria Math"/>
                              </a:rPr>
                              <m:t>𝑻</m:t>
                            </m:r>
                          </m:e>
                          <m:sub>
                            <m:r>
                              <a:rPr lang="en-US" altLang="zh-TW" b="1" i="1" smtClean="0">
                                <a:latin typeface="Cambria Math"/>
                              </a:rPr>
                              <m:t>∞</m:t>
                            </m:r>
                          </m:sub>
                        </m:sSub>
                      </m:den>
                    </m:f>
                  </m:oMath>
                </a14:m>
                <a:r>
                  <a:rPr lang="en-US" altLang="zh-TW" dirty="0" smtClean="0"/>
                  <a:t>, </a:t>
                </a:r>
                <a:r>
                  <a:rPr lang="en-US" altLang="zh-TW" b="1" dirty="0" smtClean="0"/>
                  <a:t>we</a:t>
                </a:r>
                <a:r>
                  <a:rPr lang="en-US" altLang="zh-TW" dirty="0" smtClean="0"/>
                  <a:t> </a:t>
                </a:r>
                <a:r>
                  <a:rPr lang="en-US" altLang="zh-TW" b="1" dirty="0" smtClean="0"/>
                  <a:t>have </a:t>
                </a:r>
                <a14:m>
                  <m:oMath xmlns:m="http://schemas.openxmlformats.org/officeDocument/2006/math">
                    <m:sSub>
                      <m:sSubPr>
                        <m:ctrlPr>
                          <a:rPr lang="en-US" altLang="zh-TW" b="1" i="1" smtClean="0">
                            <a:latin typeface="Cambria Math" panose="02040503050406030204" pitchFamily="18" charset="0"/>
                          </a:rPr>
                        </m:ctrlPr>
                      </m:sSubPr>
                      <m:e>
                        <m:r>
                          <a:rPr lang="en-US" altLang="zh-TW" b="1" i="1" smtClean="0">
                            <a:latin typeface="Cambria Math"/>
                          </a:rPr>
                          <m:t>𝑻</m:t>
                        </m:r>
                      </m:e>
                      <m:sub>
                        <m:r>
                          <a:rPr lang="en-US" altLang="zh-TW" b="1" i="1" smtClean="0">
                            <a:latin typeface="Cambria Math"/>
                          </a:rPr>
                          <m:t>𝑷</m:t>
                        </m:r>
                      </m:sub>
                    </m:sSub>
                    <m:r>
                      <a:rPr lang="en-US" altLang="zh-TW" b="1" i="1" smtClean="0">
                        <a:latin typeface="Cambria Math"/>
                        <a:ea typeface="Cambria Math"/>
                      </a:rPr>
                      <m:t>≈</m:t>
                    </m:r>
                    <m:sSub>
                      <m:sSubPr>
                        <m:ctrlPr>
                          <a:rPr lang="en-US" altLang="zh-TW" b="1" i="1" smtClean="0">
                            <a:latin typeface="Cambria Math" panose="02040503050406030204" pitchFamily="18" charset="0"/>
                            <a:ea typeface="Cambria Math"/>
                          </a:rPr>
                        </m:ctrlPr>
                      </m:sSubPr>
                      <m:e>
                        <m:r>
                          <a:rPr lang="en-US" altLang="zh-TW" b="1" i="1" smtClean="0">
                            <a:latin typeface="Cambria Math"/>
                            <a:ea typeface="Cambria Math"/>
                          </a:rPr>
                          <m:t>𝑻</m:t>
                        </m:r>
                      </m:e>
                      <m:sub>
                        <m:r>
                          <a:rPr lang="en-US" altLang="zh-TW" b="1" i="1" smtClean="0">
                            <a:latin typeface="Cambria Math"/>
                            <a:ea typeface="Cambria Math"/>
                          </a:rPr>
                          <m:t>𝟏</m:t>
                        </m:r>
                      </m:sub>
                    </m:sSub>
                    <m:r>
                      <a:rPr lang="en-US" altLang="zh-TW" b="1" i="1" smtClean="0">
                        <a:latin typeface="Cambria Math"/>
                        <a:ea typeface="Cambria Math"/>
                      </a:rPr>
                      <m:t>/</m:t>
                    </m:r>
                    <m:r>
                      <a:rPr lang="en-US" altLang="zh-TW" b="1" i="1" smtClean="0">
                        <a:latin typeface="Cambria Math"/>
                        <a:ea typeface="Cambria Math"/>
                      </a:rPr>
                      <m:t>𝑷</m:t>
                    </m:r>
                  </m:oMath>
                </a14:m>
                <a:r>
                  <a:rPr lang="en-US" altLang="zh-TW" dirty="0" smtClean="0"/>
                  <a:t>, or equivalently, a speedup of approximately P.</a:t>
                </a:r>
              </a:p>
              <a:p>
                <a:pPr marL="68580" indent="0">
                  <a:buNone/>
                </a:pPr>
                <a:endParaRPr lang="en-US" altLang="zh-TW" dirty="0"/>
              </a:p>
              <a:p>
                <a:r>
                  <a:rPr lang="en-US" altLang="zh-TW" dirty="0" smtClean="0"/>
                  <a:t>Proof: </a:t>
                </a:r>
                <a:endParaRPr lang="en-US" altLang="zh-TW" dirty="0"/>
              </a:p>
              <a:p>
                <a:r>
                  <a:rPr lang="en-US" altLang="zh-TW" dirty="0" smtClean="0"/>
                  <a:t>If </a:t>
                </a:r>
                <a14:m>
                  <m:oMath xmlns:m="http://schemas.openxmlformats.org/officeDocument/2006/math">
                    <m:r>
                      <a:rPr lang="en-US" altLang="zh-TW" b="0" i="1" smtClean="0">
                        <a:latin typeface="Cambria Math"/>
                      </a:rPr>
                      <m:t>𝑃</m:t>
                    </m:r>
                    <m:r>
                      <a:rPr lang="en-US" altLang="zh-TW" b="0" i="1" smtClean="0">
                        <a:latin typeface="Cambria Math"/>
                      </a:rPr>
                      <m:t>≪</m:t>
                    </m:r>
                    <m:sSub>
                      <m:sSubPr>
                        <m:ctrlPr>
                          <a:rPr lang="en-US" altLang="zh-TW" b="0" i="1" smtClean="0">
                            <a:latin typeface="Cambria Math" panose="02040503050406030204" pitchFamily="18" charset="0"/>
                          </a:rPr>
                        </m:ctrlPr>
                      </m:sSubPr>
                      <m:e>
                        <m:r>
                          <a:rPr lang="en-US" altLang="zh-TW" b="0" i="1" smtClean="0">
                            <a:latin typeface="Cambria Math"/>
                          </a:rPr>
                          <m:t>𝑇</m:t>
                        </m:r>
                      </m:e>
                      <m:sub>
                        <m:r>
                          <a:rPr lang="en-US" altLang="zh-TW" b="0" i="1" smtClean="0">
                            <a:latin typeface="Cambria Math"/>
                          </a:rPr>
                          <m:t>1</m:t>
                        </m:r>
                      </m:sub>
                    </m:sSub>
                    <m:r>
                      <a:rPr lang="en-US" altLang="zh-TW" b="0" i="1" smtClean="0">
                        <a:latin typeface="Cambria Math"/>
                      </a:rPr>
                      <m:t>/</m:t>
                    </m:r>
                    <m:sSub>
                      <m:sSubPr>
                        <m:ctrlPr>
                          <a:rPr lang="en-US" altLang="zh-TW" b="0" i="1" smtClean="0">
                            <a:latin typeface="Cambria Math" panose="02040503050406030204" pitchFamily="18" charset="0"/>
                          </a:rPr>
                        </m:ctrlPr>
                      </m:sSubPr>
                      <m:e>
                        <m:r>
                          <a:rPr lang="en-US" altLang="zh-TW" b="0" i="1" smtClean="0">
                            <a:latin typeface="Cambria Math"/>
                          </a:rPr>
                          <m:t>𝑇</m:t>
                        </m:r>
                      </m:e>
                      <m:sub>
                        <m:r>
                          <a:rPr lang="en-US" altLang="zh-TW" b="0" i="1" smtClean="0">
                            <a:latin typeface="Cambria Math"/>
                          </a:rPr>
                          <m:t>∞</m:t>
                        </m:r>
                      </m:sub>
                    </m:sSub>
                  </m:oMath>
                </a14:m>
                <a:r>
                  <a:rPr lang="en-US" altLang="zh-TW" dirty="0" smtClean="0"/>
                  <a:t>, then </a:t>
                </a:r>
                <a14:m>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a:rPr>
                          <m:t>𝑇</m:t>
                        </m:r>
                      </m:e>
                      <m:sub>
                        <m:r>
                          <a:rPr lang="en-US" altLang="zh-TW" b="0" i="1" smtClean="0">
                            <a:latin typeface="Cambria Math"/>
                          </a:rPr>
                          <m:t>∞</m:t>
                        </m:r>
                      </m:sub>
                    </m:sSub>
                    <m:r>
                      <a:rPr lang="en-US" altLang="zh-TW" b="0" i="1" smtClean="0">
                        <a:latin typeface="Cambria Math"/>
                      </a:rPr>
                      <m:t>≪</m:t>
                    </m:r>
                    <m:f>
                      <m:fPr>
                        <m:ctrlPr>
                          <a:rPr lang="en-US" altLang="zh-TW" b="0" i="1" smtClean="0">
                            <a:latin typeface="Cambria Math" panose="02040503050406030204" pitchFamily="18" charset="0"/>
                          </a:rPr>
                        </m:ctrlPr>
                      </m:fPr>
                      <m:num>
                        <m:sSub>
                          <m:sSubPr>
                            <m:ctrlPr>
                              <a:rPr lang="en-US" altLang="zh-TW" b="0" i="1" smtClean="0">
                                <a:latin typeface="Cambria Math" panose="02040503050406030204" pitchFamily="18" charset="0"/>
                              </a:rPr>
                            </m:ctrlPr>
                          </m:sSubPr>
                          <m:e>
                            <m:r>
                              <a:rPr lang="en-US" altLang="zh-TW" b="0" i="1" smtClean="0">
                                <a:latin typeface="Cambria Math"/>
                              </a:rPr>
                              <m:t>𝑇</m:t>
                            </m:r>
                          </m:e>
                          <m:sub>
                            <m:r>
                              <a:rPr lang="en-US" altLang="zh-TW" b="0" i="1" smtClean="0">
                                <a:latin typeface="Cambria Math"/>
                              </a:rPr>
                              <m:t>1</m:t>
                            </m:r>
                          </m:sub>
                        </m:sSub>
                      </m:num>
                      <m:den>
                        <m:r>
                          <a:rPr lang="en-US" altLang="zh-TW" b="0" i="1" smtClean="0">
                            <a:latin typeface="Cambria Math"/>
                          </a:rPr>
                          <m:t>𝑃</m:t>
                        </m:r>
                      </m:den>
                    </m:f>
                  </m:oMath>
                </a14:m>
                <a:r>
                  <a:rPr lang="en-US" altLang="zh-TW" dirty="0" smtClean="0"/>
                  <a:t>. </a:t>
                </a:r>
              </a:p>
              <a:p>
                <a:r>
                  <a:rPr lang="en-US" altLang="zh-TW" dirty="0" smtClean="0"/>
                  <a:t>So </a:t>
                </a:r>
                <a14:m>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a:rPr>
                          <m:t>𝑇</m:t>
                        </m:r>
                      </m:e>
                      <m:sub>
                        <m:r>
                          <a:rPr lang="en-US" altLang="zh-TW" b="0" i="1" smtClean="0">
                            <a:latin typeface="Cambria Math"/>
                          </a:rPr>
                          <m:t>𝑃</m:t>
                        </m:r>
                      </m:sub>
                    </m:sSub>
                    <m:r>
                      <a:rPr lang="en-US" altLang="zh-TW" b="0" i="1" smtClean="0">
                        <a:latin typeface="Cambria Math"/>
                      </a:rPr>
                      <m:t>≤</m:t>
                    </m:r>
                    <m:f>
                      <m:fPr>
                        <m:ctrlPr>
                          <a:rPr lang="en-US" altLang="zh-TW" b="0" i="1" smtClean="0">
                            <a:latin typeface="Cambria Math" panose="02040503050406030204" pitchFamily="18" charset="0"/>
                          </a:rPr>
                        </m:ctrlPr>
                      </m:fPr>
                      <m:num>
                        <m:sSub>
                          <m:sSubPr>
                            <m:ctrlPr>
                              <a:rPr lang="en-US" altLang="zh-TW" b="0" i="1" smtClean="0">
                                <a:latin typeface="Cambria Math" panose="02040503050406030204" pitchFamily="18" charset="0"/>
                              </a:rPr>
                            </m:ctrlPr>
                          </m:sSubPr>
                          <m:e>
                            <m:r>
                              <a:rPr lang="en-US" altLang="zh-TW" b="0" i="1" smtClean="0">
                                <a:latin typeface="Cambria Math"/>
                              </a:rPr>
                              <m:t>𝑇</m:t>
                            </m:r>
                          </m:e>
                          <m:sub>
                            <m:r>
                              <a:rPr lang="en-US" altLang="zh-TW" b="0" i="1" smtClean="0">
                                <a:latin typeface="Cambria Math"/>
                              </a:rPr>
                              <m:t>1</m:t>
                            </m:r>
                          </m:sub>
                        </m:sSub>
                      </m:num>
                      <m:den>
                        <m:r>
                          <a:rPr lang="en-US" altLang="zh-TW" b="0" i="1" smtClean="0">
                            <a:latin typeface="Cambria Math"/>
                          </a:rPr>
                          <m:t>𝑃</m:t>
                        </m:r>
                      </m:den>
                    </m:f>
                    <m:r>
                      <a:rPr lang="en-US" altLang="zh-TW" b="0" i="1" smtClean="0">
                        <a:latin typeface="Cambria Math"/>
                      </a:rPr>
                      <m:t>+</m:t>
                    </m:r>
                    <m:sSub>
                      <m:sSubPr>
                        <m:ctrlPr>
                          <a:rPr lang="en-US" altLang="zh-TW" b="0" i="1" smtClean="0">
                            <a:latin typeface="Cambria Math" panose="02040503050406030204" pitchFamily="18" charset="0"/>
                          </a:rPr>
                        </m:ctrlPr>
                      </m:sSubPr>
                      <m:e>
                        <m:r>
                          <a:rPr lang="en-US" altLang="zh-TW" b="0" i="1" smtClean="0">
                            <a:latin typeface="Cambria Math"/>
                          </a:rPr>
                          <m:t>𝑇</m:t>
                        </m:r>
                      </m:e>
                      <m:sub>
                        <m:r>
                          <a:rPr lang="en-US" altLang="zh-TW" b="0" i="1" smtClean="0">
                            <a:latin typeface="Cambria Math"/>
                          </a:rPr>
                          <m:t>∞</m:t>
                        </m:r>
                      </m:sub>
                    </m:sSub>
                    <m:r>
                      <a:rPr lang="en-US" altLang="zh-TW" b="0" i="1" smtClean="0">
                        <a:latin typeface="Cambria Math"/>
                        <a:ea typeface="Cambria Math"/>
                      </a:rPr>
                      <m:t>≈</m:t>
                    </m:r>
                    <m:f>
                      <m:fPr>
                        <m:ctrlPr>
                          <a:rPr lang="en-US" altLang="zh-TW" b="0" i="1" smtClean="0">
                            <a:latin typeface="Cambria Math" panose="02040503050406030204" pitchFamily="18" charset="0"/>
                            <a:ea typeface="Cambria Math"/>
                          </a:rPr>
                        </m:ctrlPr>
                      </m:fPr>
                      <m:num>
                        <m:sSub>
                          <m:sSubPr>
                            <m:ctrlPr>
                              <a:rPr lang="en-US" altLang="zh-TW" b="0" i="1" smtClean="0">
                                <a:latin typeface="Cambria Math" panose="02040503050406030204" pitchFamily="18" charset="0"/>
                                <a:ea typeface="Cambria Math"/>
                              </a:rPr>
                            </m:ctrlPr>
                          </m:sSubPr>
                          <m:e>
                            <m:r>
                              <a:rPr lang="en-US" altLang="zh-TW" b="0" i="1" smtClean="0">
                                <a:latin typeface="Cambria Math"/>
                                <a:ea typeface="Cambria Math"/>
                              </a:rPr>
                              <m:t>𝑇</m:t>
                            </m:r>
                          </m:e>
                          <m:sub>
                            <m:r>
                              <a:rPr lang="en-US" altLang="zh-TW" b="0" i="1" smtClean="0">
                                <a:latin typeface="Cambria Math"/>
                                <a:ea typeface="Cambria Math"/>
                              </a:rPr>
                              <m:t>1</m:t>
                            </m:r>
                          </m:sub>
                        </m:sSub>
                      </m:num>
                      <m:den>
                        <m:r>
                          <a:rPr lang="en-US" altLang="zh-TW" b="0" i="1" smtClean="0">
                            <a:latin typeface="Cambria Math"/>
                            <a:ea typeface="Cambria Math"/>
                          </a:rPr>
                          <m:t>𝑃</m:t>
                        </m:r>
                      </m:den>
                    </m:f>
                  </m:oMath>
                </a14:m>
                <a:r>
                  <a:rPr lang="en-US" altLang="zh-TW" dirty="0" smtClean="0"/>
                  <a:t>. </a:t>
                </a:r>
              </a:p>
              <a:p>
                <a:r>
                  <a:rPr lang="en-US" altLang="zh-TW" dirty="0" smtClean="0"/>
                  <a:t>(Work law: </a:t>
                </a:r>
                <a14:m>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a:rPr>
                          <m:t>𝑇</m:t>
                        </m:r>
                      </m:e>
                      <m:sub>
                        <m:r>
                          <a:rPr lang="en-US" altLang="zh-TW" b="0" i="1" smtClean="0">
                            <a:latin typeface="Cambria Math"/>
                          </a:rPr>
                          <m:t>𝑃</m:t>
                        </m:r>
                      </m:sub>
                    </m:sSub>
                    <m:r>
                      <a:rPr lang="en-US" altLang="zh-TW" b="0" i="1" smtClean="0">
                        <a:latin typeface="Cambria Math"/>
                      </a:rPr>
                      <m:t>≥</m:t>
                    </m:r>
                    <m:f>
                      <m:fPr>
                        <m:ctrlPr>
                          <a:rPr lang="en-US" altLang="zh-TW" b="0" i="1" smtClean="0">
                            <a:latin typeface="Cambria Math" panose="02040503050406030204" pitchFamily="18" charset="0"/>
                          </a:rPr>
                        </m:ctrlPr>
                      </m:fPr>
                      <m:num>
                        <m:sSub>
                          <m:sSubPr>
                            <m:ctrlPr>
                              <a:rPr lang="en-US" altLang="zh-TW" b="0" i="1" smtClean="0">
                                <a:latin typeface="Cambria Math" panose="02040503050406030204" pitchFamily="18" charset="0"/>
                              </a:rPr>
                            </m:ctrlPr>
                          </m:sSubPr>
                          <m:e>
                            <m:r>
                              <a:rPr lang="en-US" altLang="zh-TW" b="0" i="1" smtClean="0">
                                <a:latin typeface="Cambria Math"/>
                              </a:rPr>
                              <m:t>𝑇</m:t>
                            </m:r>
                          </m:e>
                          <m:sub>
                            <m:r>
                              <a:rPr lang="en-US" altLang="zh-TW" b="0" i="1" smtClean="0">
                                <a:latin typeface="Cambria Math"/>
                              </a:rPr>
                              <m:t>1</m:t>
                            </m:r>
                          </m:sub>
                        </m:sSub>
                      </m:num>
                      <m:den>
                        <m:r>
                          <a:rPr lang="en-US" altLang="zh-TW" b="0" i="1" smtClean="0">
                            <a:latin typeface="Cambria Math"/>
                          </a:rPr>
                          <m:t>𝑃</m:t>
                        </m:r>
                      </m:den>
                    </m:f>
                  </m:oMath>
                </a14:m>
                <a:r>
                  <a:rPr lang="en-US" altLang="zh-TW" dirty="0" smtClean="0"/>
                  <a:t>)</a:t>
                </a:r>
              </a:p>
              <a:p>
                <a:r>
                  <a:rPr lang="en-US" altLang="zh-TW" dirty="0" smtClean="0"/>
                  <a:t>Or, the speedup is </a:t>
                </a:r>
                <a14:m>
                  <m:oMath xmlns:m="http://schemas.openxmlformats.org/officeDocument/2006/math">
                    <m:f>
                      <m:fPr>
                        <m:ctrlPr>
                          <a:rPr lang="en-US" altLang="zh-TW" b="0" i="1" smtClean="0">
                            <a:latin typeface="Cambria Math" panose="02040503050406030204" pitchFamily="18" charset="0"/>
                          </a:rPr>
                        </m:ctrlPr>
                      </m:fPr>
                      <m:num>
                        <m:sSub>
                          <m:sSubPr>
                            <m:ctrlPr>
                              <a:rPr lang="en-US" altLang="zh-TW" b="0" i="1" smtClean="0">
                                <a:latin typeface="Cambria Math" panose="02040503050406030204" pitchFamily="18" charset="0"/>
                              </a:rPr>
                            </m:ctrlPr>
                          </m:sSubPr>
                          <m:e>
                            <m:r>
                              <a:rPr lang="en-US" altLang="zh-TW" b="0" i="1" smtClean="0">
                                <a:latin typeface="Cambria Math"/>
                              </a:rPr>
                              <m:t>𝑇</m:t>
                            </m:r>
                          </m:e>
                          <m:sub>
                            <m:r>
                              <a:rPr lang="en-US" altLang="zh-TW" b="0" i="1" smtClean="0">
                                <a:latin typeface="Cambria Math"/>
                              </a:rPr>
                              <m:t>1</m:t>
                            </m:r>
                          </m:sub>
                        </m:sSub>
                      </m:num>
                      <m:den>
                        <m:sSub>
                          <m:sSubPr>
                            <m:ctrlPr>
                              <a:rPr lang="en-US" altLang="zh-TW" b="0" i="1" smtClean="0">
                                <a:latin typeface="Cambria Math" panose="02040503050406030204" pitchFamily="18" charset="0"/>
                              </a:rPr>
                            </m:ctrlPr>
                          </m:sSubPr>
                          <m:e>
                            <m:r>
                              <a:rPr lang="en-US" altLang="zh-TW" b="0" i="1" smtClean="0">
                                <a:latin typeface="Cambria Math"/>
                              </a:rPr>
                              <m:t>𝑇</m:t>
                            </m:r>
                          </m:e>
                          <m:sub>
                            <m:r>
                              <a:rPr lang="en-US" altLang="zh-TW" b="0" i="1" smtClean="0">
                                <a:latin typeface="Cambria Math"/>
                              </a:rPr>
                              <m:t>𝑃</m:t>
                            </m:r>
                          </m:sub>
                        </m:sSub>
                      </m:den>
                    </m:f>
                    <m:r>
                      <a:rPr lang="en-US" altLang="zh-TW" i="1">
                        <a:latin typeface="Cambria Math"/>
                        <a:ea typeface="Cambria Math"/>
                      </a:rPr>
                      <m:t>≈</m:t>
                    </m:r>
                    <m:r>
                      <a:rPr lang="en-US" altLang="zh-TW" b="0" i="1" smtClean="0">
                        <a:latin typeface="Cambria Math"/>
                        <a:ea typeface="Cambria Math"/>
                      </a:rPr>
                      <m:t>𝑃</m:t>
                    </m:r>
                  </m:oMath>
                </a14:m>
                <a:r>
                  <a:rPr lang="en-US" altLang="zh-TW" dirty="0" smtClean="0"/>
                  <a:t>.</a:t>
                </a:r>
              </a:p>
              <a:p>
                <a:endParaRPr lang="en-US" altLang="zh-TW" dirty="0" smtClean="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1043492" y="980728"/>
                <a:ext cx="6777317" cy="5400600"/>
              </a:xfrm>
              <a:blipFill rotWithShape="1">
                <a:blip r:embed="rId2"/>
                <a:stretch>
                  <a:fillRect t="-1242" r="-450"/>
                </a:stretch>
              </a:blipFill>
            </p:spPr>
            <p:txBody>
              <a:bodyPr/>
              <a:lstStyle/>
              <a:p>
                <a:r>
                  <a:rPr lang="zh-TW" altLang="en-US">
                    <a:noFill/>
                  </a:rPr>
                  <a:t> </a:t>
                </a:r>
              </a:p>
            </p:txBody>
          </p:sp>
        </mc:Fallback>
      </mc:AlternateContent>
      <p:sp>
        <p:nvSpPr>
          <p:cNvPr id="4" name="投影片編號版面配置區 3"/>
          <p:cNvSpPr>
            <a:spLocks noGrp="1"/>
          </p:cNvSpPr>
          <p:nvPr>
            <p:ph type="sldNum" sz="quarter" idx="12"/>
          </p:nvPr>
        </p:nvSpPr>
        <p:spPr/>
        <p:txBody>
          <a:bodyPr/>
          <a:lstStyle/>
          <a:p>
            <a:fld id="{ADA36ABD-7B9C-41F6-A76D-F4D3DC3F1427}" type="slidenum">
              <a:rPr lang="zh-TW" altLang="en-US" smtClean="0"/>
              <a:t>7</a:t>
            </a:fld>
            <a:endParaRPr lang="zh-TW" altLang="en-US"/>
          </a:p>
        </p:txBody>
      </p:sp>
      <p:sp>
        <p:nvSpPr>
          <p:cNvPr id="5" name="圓角矩形 4"/>
          <p:cNvSpPr/>
          <p:nvPr/>
        </p:nvSpPr>
        <p:spPr>
          <a:xfrm>
            <a:off x="1115616" y="980728"/>
            <a:ext cx="6840760" cy="2376264"/>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2" name="文字方塊 1"/>
          <p:cNvSpPr txBox="1"/>
          <p:nvPr/>
        </p:nvSpPr>
        <p:spPr>
          <a:xfrm>
            <a:off x="6084168" y="3941812"/>
            <a:ext cx="144016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TW" dirty="0" smtClean="0"/>
              <a:t>When is &lt;&lt; ?</a:t>
            </a:r>
            <a:endParaRPr lang="zh-TW" altLang="en-US" dirty="0"/>
          </a:p>
        </p:txBody>
      </p:sp>
      <mc:AlternateContent xmlns:mc="http://schemas.openxmlformats.org/markup-compatibility/2006" xmlns:a14="http://schemas.microsoft.com/office/drawing/2010/main">
        <mc:Choice Requires="a14">
          <p:sp>
            <p:nvSpPr>
              <p:cNvPr id="6" name="文字方塊 5"/>
              <p:cNvSpPr txBox="1"/>
              <p:nvPr/>
            </p:nvSpPr>
            <p:spPr>
              <a:xfrm>
                <a:off x="5724128" y="4581128"/>
                <a:ext cx="2376264" cy="79547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TW" dirty="0" smtClean="0"/>
                  <a:t>When the slackness (</a:t>
                </a:r>
                <a14:m>
                  <m:oMath xmlns:m="http://schemas.openxmlformats.org/officeDocument/2006/math">
                    <m:f>
                      <m:fPr>
                        <m:ctrlPr>
                          <a:rPr lang="en-US" altLang="zh-TW" b="0" i="1" smtClean="0">
                            <a:latin typeface="Cambria Math" panose="02040503050406030204" pitchFamily="18" charset="0"/>
                          </a:rPr>
                        </m:ctrlPr>
                      </m:fPr>
                      <m:num>
                        <m:sSub>
                          <m:sSubPr>
                            <m:ctrlPr>
                              <a:rPr lang="en-US" altLang="zh-TW" b="0" i="1" smtClean="0">
                                <a:latin typeface="Cambria Math" panose="02040503050406030204" pitchFamily="18" charset="0"/>
                              </a:rPr>
                            </m:ctrlPr>
                          </m:sSubPr>
                          <m:e>
                            <m:r>
                              <a:rPr lang="en-US" altLang="zh-TW" b="0" i="1" smtClean="0">
                                <a:latin typeface="Cambria Math"/>
                              </a:rPr>
                              <m:t>𝑇</m:t>
                            </m:r>
                          </m:e>
                          <m:sub>
                            <m:r>
                              <a:rPr lang="en-US" altLang="zh-TW" b="0" i="1" smtClean="0">
                                <a:latin typeface="Cambria Math"/>
                              </a:rPr>
                              <m:t>1</m:t>
                            </m:r>
                          </m:sub>
                        </m:sSub>
                      </m:num>
                      <m:den>
                        <m:sSub>
                          <m:sSubPr>
                            <m:ctrlPr>
                              <a:rPr lang="en-US" altLang="zh-TW" b="0" i="1" smtClean="0">
                                <a:latin typeface="Cambria Math" panose="02040503050406030204" pitchFamily="18" charset="0"/>
                              </a:rPr>
                            </m:ctrlPr>
                          </m:sSubPr>
                          <m:e>
                            <m:r>
                              <a:rPr lang="en-US" altLang="zh-TW" b="0" i="1" smtClean="0">
                                <a:latin typeface="Cambria Math"/>
                              </a:rPr>
                              <m:t>𝑇</m:t>
                            </m:r>
                          </m:e>
                          <m:sub>
                            <m:r>
                              <a:rPr lang="en-US" altLang="zh-TW" b="0" i="1" smtClean="0">
                                <a:latin typeface="Cambria Math"/>
                              </a:rPr>
                              <m:t>∞</m:t>
                            </m:r>
                          </m:sub>
                        </m:sSub>
                      </m:den>
                    </m:f>
                    <m:r>
                      <a:rPr lang="en-US" altLang="zh-TW" b="0" i="1" smtClean="0">
                        <a:latin typeface="Cambria Math"/>
                      </a:rPr>
                      <m:t>/</m:t>
                    </m:r>
                    <m:r>
                      <a:rPr lang="en-US" altLang="zh-TW" b="0" i="1" smtClean="0">
                        <a:latin typeface="Cambria Math"/>
                      </a:rPr>
                      <m:t>𝑃</m:t>
                    </m:r>
                    <m:r>
                      <a:rPr lang="en-US" altLang="zh-TW" b="0" i="1" smtClean="0">
                        <a:latin typeface="Cambria Math"/>
                      </a:rPr>
                      <m:t>)≥10</m:t>
                    </m:r>
                  </m:oMath>
                </a14:m>
                <a:r>
                  <a:rPr lang="en-US" altLang="zh-TW" dirty="0" smtClean="0"/>
                  <a:t>.</a:t>
                </a:r>
                <a:r>
                  <a:rPr lang="zh-TW" altLang="en-US" dirty="0" smtClean="0"/>
                  <a:t> </a:t>
                </a:r>
                <a:endParaRPr lang="zh-TW" altLang="en-US" dirty="0"/>
              </a:p>
            </p:txBody>
          </p:sp>
        </mc:Choice>
        <mc:Fallback xmlns="">
          <p:sp>
            <p:nvSpPr>
              <p:cNvPr id="6" name="文字方塊 5"/>
              <p:cNvSpPr txBox="1">
                <a:spLocks noRot="1" noChangeAspect="1" noMove="1" noResize="1" noEditPoints="1" noAdjustHandles="1" noChangeArrowheads="1" noChangeShapeType="1" noTextEdit="1"/>
              </p:cNvSpPr>
              <p:nvPr/>
            </p:nvSpPr>
            <p:spPr>
              <a:xfrm>
                <a:off x="5724128" y="4581128"/>
                <a:ext cx="2376264" cy="795474"/>
              </a:xfrm>
              <a:prstGeom prst="rect">
                <a:avLst/>
              </a:prstGeom>
              <a:blipFill rotWithShape="1">
                <a:blip r:embed="rId3"/>
                <a:stretch>
                  <a:fillRect l="-2036" t="-2985"/>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246593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fade">
                                      <p:cBhvr>
                                        <p:cTn id="37" dur="500"/>
                                        <p:tgtEl>
                                          <p:spTgt spid="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animBg="1"/>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ADA36ABD-7B9C-41F6-A76D-F4D3DC3F1427}" type="slidenum">
              <a:rPr lang="zh-TW" altLang="en-US" smtClean="0"/>
              <a:t>8</a:t>
            </a:fld>
            <a:endParaRPr lang="zh-TW" alt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0275" y="1641475"/>
            <a:ext cx="4743450" cy="352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2706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ADA36ABD-7B9C-41F6-A76D-F4D3DC3F1427}" type="slidenum">
              <a:rPr lang="zh-TW" altLang="en-US" smtClean="0"/>
              <a:t>9</a:t>
            </a:fld>
            <a:endParaRPr lang="zh-TW"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1213" y="1638300"/>
            <a:ext cx="4981575"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7699563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urse information">
  <a:themeElements>
    <a:clrScheme name="自然力">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dsa1">
      <a:majorFont>
        <a:latin typeface="Consolas"/>
        <a:ea typeface="微軟正黑體"/>
        <a:cs typeface=""/>
      </a:majorFont>
      <a:minorFont>
        <a:latin typeface="Corbel"/>
        <a:ea typeface="微軟正黑體"/>
        <a:cs typeface=""/>
      </a:minorFont>
    </a:fontScheme>
    <a:fmtScheme name="奧斯丁">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course information</Template>
  <TotalTime>4992</TotalTime>
  <Words>902</Words>
  <Application>Microsoft Office PowerPoint</Application>
  <PresentationFormat>如螢幕大小 (4:3)</PresentationFormat>
  <Paragraphs>261</Paragraphs>
  <Slides>27</Slides>
  <Notes>0</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27</vt:i4>
      </vt:variant>
    </vt:vector>
  </HeadingPairs>
  <TitlesOfParts>
    <vt:vector size="37" baseType="lpstr">
      <vt:lpstr>微軟正黑體</vt:lpstr>
      <vt:lpstr>新細明體</vt:lpstr>
      <vt:lpstr>Calibri</vt:lpstr>
      <vt:lpstr>Cambria Math</vt:lpstr>
      <vt:lpstr>Consolas</vt:lpstr>
      <vt:lpstr>Corbel</vt:lpstr>
      <vt:lpstr>Courier New</vt:lpstr>
      <vt:lpstr>Wingdings</vt:lpstr>
      <vt:lpstr>Wingdings 2</vt:lpstr>
      <vt:lpstr>course information</vt:lpstr>
      <vt:lpstr>Multi-threaded Algorithm 2</vt:lpstr>
      <vt:lpstr>Scheduling</vt:lpstr>
      <vt:lpstr>Greedy scheduler</vt:lpstr>
      <vt:lpstr>PowerPoint 簡報</vt:lpstr>
      <vt:lpstr>PowerPoint 簡報</vt:lpstr>
      <vt:lpstr>PowerPoint 簡報</vt:lpstr>
      <vt:lpstr>PowerPoint 簡報</vt:lpstr>
      <vt:lpstr>PowerPoint 簡報</vt:lpstr>
      <vt:lpstr>PowerPoint 簡報</vt:lpstr>
      <vt:lpstr>Back to P-FIB</vt:lpstr>
      <vt:lpstr>Parallel Loops</vt:lpstr>
      <vt:lpstr>矩陣與向量相乘</vt:lpstr>
      <vt:lpstr>PowerPoint 簡報</vt:lpstr>
      <vt:lpstr>PowerPoint 簡報</vt:lpstr>
      <vt:lpstr>Analyze MAT-VEC</vt:lpstr>
      <vt:lpstr>PowerPoint 簡報</vt:lpstr>
      <vt:lpstr>Analyze MAT-VEC</vt:lpstr>
      <vt:lpstr>Race Conditions</vt:lpstr>
      <vt:lpstr>Determinacy Race Examples</vt:lpstr>
      <vt:lpstr>Determinacy Race Examples</vt:lpstr>
      <vt:lpstr>Race-Example</vt:lpstr>
      <vt:lpstr>如何避免race condition?</vt:lpstr>
      <vt:lpstr>Socrates chess-playing program</vt:lpstr>
      <vt:lpstr>Multithreaded matrix multiplication</vt:lpstr>
      <vt:lpstr>Divide-and-conquer Multithreaded Algorithm for Matrix Multiplication (勒勒長)</vt:lpstr>
      <vt:lpstr>PowerPoint 簡報</vt:lpstr>
      <vt:lpstr>How about Strassen’s method?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Amortized Analysis</dc:title>
  <dc:creator>Hsin-Mu Tsai</dc:creator>
  <cp:lastModifiedBy>hsinmu</cp:lastModifiedBy>
  <cp:revision>175</cp:revision>
  <cp:lastPrinted>2011-06-03T00:25:31Z</cp:lastPrinted>
  <dcterms:created xsi:type="dcterms:W3CDTF">2011-04-28T08:12:48Z</dcterms:created>
  <dcterms:modified xsi:type="dcterms:W3CDTF">2014-01-02T05:13:02Z</dcterms:modified>
</cp:coreProperties>
</file>