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>
      <p:cViewPr varScale="1">
        <p:scale>
          <a:sx n="66" d="100"/>
          <a:sy n="6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474720" cy="170216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Multi-threaded Algorithm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2014/1/2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048672" cy="1143000"/>
          </a:xfrm>
        </p:spPr>
        <p:txBody>
          <a:bodyPr/>
          <a:lstStyle/>
          <a:p>
            <a:r>
              <a:rPr lang="en-US" altLang="zh-TW" dirty="0" smtClean="0"/>
              <a:t>Multithreaded Merge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4"/>
                <a:ext cx="7200800" cy="5112568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P-MERGE(T,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b="0" i="1" dirty="0" smtClean="0">
                  <a:latin typeface="Cambria Math"/>
                  <a:cs typeface="Courier New" pitchFamily="49" charset="0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+1 </m:t>
                      </m:r>
                    </m:oMath>
                  </m:oMathPara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+1 </m:t>
                      </m:r>
                    </m:oMath>
                  </m:oMathPara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==0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)/2</m:t>
                        </m:r>
                      </m:e>
                    </m:d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BINARY-SEARCH(T[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],T,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A[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spawn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P-MERGE(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P-MERGE(T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+1</m:t>
                    </m:r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sync</a:t>
                </a:r>
                <a:endParaRPr lang="en-US" altLang="zh-TW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4"/>
                <a:ext cx="7200800" cy="5112568"/>
              </a:xfrm>
              <a:blipFill rotWithShape="1">
                <a:blip r:embed="rId3"/>
                <a:stretch>
                  <a:fillRect t="-1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04047" y="1628800"/>
                <a:ext cx="3515321" cy="9916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7" y="1628800"/>
                <a:ext cx="3515321" cy="991682"/>
              </a:xfrm>
              <a:prstGeom prst="rect">
                <a:avLst/>
              </a:prstGeom>
              <a:blipFill rotWithShape="1">
                <a:blip r:embed="rId4"/>
                <a:stretch>
                  <a:fillRect b="-30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06852" y="4653136"/>
                <a:ext cx="104785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852" y="4653136"/>
                <a:ext cx="10478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85507" y="2721997"/>
                <a:ext cx="4552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因為至少要</a:t>
                </a:r>
                <a:r>
                  <a:rPr lang="en-US" altLang="zh-TW" dirty="0" smtClean="0"/>
                  <a:t>copy n elements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07" y="2721997"/>
                <a:ext cx="4552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051041" y="3243729"/>
                <a:ext cx="311162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見課本</a:t>
                </a:r>
                <a:r>
                  <a:rPr lang="en-US" altLang="zh-TW" dirty="0" smtClean="0"/>
                  <a:t>p.802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041" y="3243729"/>
                <a:ext cx="31116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87405" y="3764856"/>
                <a:ext cx="203889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405" y="3764856"/>
                <a:ext cx="203889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2423" y="544910"/>
                <a:ext cx="7488832" cy="4320480"/>
              </a:xfrm>
            </p:spPr>
            <p:txBody>
              <a:bodyPr>
                <a:normAutofit fontScale="92500" lnSpcReduction="1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P-MERGE-SORT(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A,p,r,B,s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n=r-p+1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n==1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B[s]=A[p]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let T[1..n] be a new array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𝑝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+1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spawn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P-MERGE-SORT(A,p,q,T,1)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P-MERGE-SORT(A,q+1,r,T,q’+1)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sync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P-MERGE(T,1,q’,q’+1,n,B,s)</a:t>
                </a: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23" y="544910"/>
                <a:ext cx="7488832" cy="4320480"/>
              </a:xfrm>
              <a:blipFill rotWithShape="1">
                <a:blip r:embed="rId3"/>
                <a:stretch>
                  <a:fillRect l="-163" t="-1410" b="-16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980728"/>
            <a:ext cx="3600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A: Array to be merged</a:t>
            </a:r>
          </a:p>
          <a:p>
            <a:r>
              <a:rPr lang="en-US" altLang="zh-TW" dirty="0" err="1" smtClean="0"/>
              <a:t>p,r</a:t>
            </a:r>
            <a:r>
              <a:rPr lang="en-US" altLang="zh-TW" dirty="0" smtClean="0"/>
              <a:t>: Index of the range to be sorted</a:t>
            </a:r>
          </a:p>
          <a:p>
            <a:r>
              <a:rPr lang="en-US" altLang="zh-TW" dirty="0" smtClean="0"/>
              <a:t>B: Array to save the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71600" y="4869160"/>
                <a:ext cx="7037632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69160"/>
                <a:ext cx="7037632" cy="564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71600" y="5517232"/>
                <a:ext cx="7355026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𝑃𝑀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17232"/>
                <a:ext cx="7355026" cy="564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1600" y="6165304"/>
                <a:ext cx="3612143" cy="535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Parallelism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165304"/>
                <a:ext cx="3612143" cy="535211"/>
              </a:xfrm>
              <a:prstGeom prst="rect">
                <a:avLst/>
              </a:prstGeom>
              <a:blipFill rotWithShape="1">
                <a:blip r:embed="rId6"/>
                <a:stretch>
                  <a:fillRect l="-1174" b="-3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672677" y="6371073"/>
            <a:ext cx="1994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Much better now!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8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怎麼自己學演算法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672408"/>
          </a:xfrm>
        </p:spPr>
        <p:txBody>
          <a:bodyPr/>
          <a:lstStyle/>
          <a:p>
            <a:r>
              <a:rPr lang="zh-TW" altLang="en-US" dirty="0" smtClean="0"/>
              <a:t>非常重要</a:t>
            </a:r>
            <a:endParaRPr lang="en-US" altLang="zh-TW" dirty="0" smtClean="0"/>
          </a:p>
          <a:p>
            <a:r>
              <a:rPr lang="zh-TW" altLang="en-US" dirty="0" smtClean="0"/>
              <a:t>這堂課沒辦法把所有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重要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的演算法都教完</a:t>
            </a:r>
            <a:endParaRPr lang="en-US" altLang="zh-TW" dirty="0" smtClean="0"/>
          </a:p>
          <a:p>
            <a:r>
              <a:rPr lang="zh-TW" altLang="en-US" dirty="0" smtClean="0"/>
              <a:t>但是希望過程中你已經建立了</a:t>
            </a:r>
            <a:r>
              <a:rPr lang="zh-TW" altLang="en-US" b="1" dirty="0" smtClean="0"/>
              <a:t>自己學習演算法的能力</a:t>
            </a:r>
            <a:endParaRPr lang="en-US" altLang="zh-TW" b="1" dirty="0" smtClean="0"/>
          </a:p>
          <a:p>
            <a:r>
              <a:rPr lang="zh-TW" altLang="en-US" dirty="0"/>
              <a:t>準備研究所考試的時候可能會需要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我的經驗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772816"/>
            <a:ext cx="7632964" cy="44644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我也跟著大家一起學習 資料結構 與 演算法</a:t>
            </a:r>
            <a:endParaRPr lang="en-US" altLang="zh-TW" dirty="0" smtClean="0"/>
          </a:p>
          <a:p>
            <a:r>
              <a:rPr lang="zh-TW" altLang="en-US" dirty="0"/>
              <a:t>一些好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自以為</a:t>
            </a:r>
            <a:r>
              <a:rPr lang="en-US" altLang="zh-TW" dirty="0" smtClean="0"/>
              <a:t>)</a:t>
            </a:r>
            <a:r>
              <a:rPr lang="zh-TW" altLang="en-US" dirty="0" smtClean="0"/>
              <a:t>跟大家分享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畫圖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用簡單的例子圖解步驟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先了解概念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大方向</a:t>
            </a:r>
            <a:r>
              <a:rPr lang="en-US" altLang="zh-TW" dirty="0" smtClean="0"/>
              <a:t>), </a:t>
            </a:r>
            <a:r>
              <a:rPr lang="zh-TW" altLang="en-US" dirty="0" smtClean="0"/>
              <a:t>不急著看複雜的數學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我常說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如果什麼都沒弄懂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先弄懂</a:t>
            </a:r>
            <a:r>
              <a:rPr lang="zh-TW" altLang="en-US" b="1" dirty="0" smtClean="0"/>
              <a:t>這個</a:t>
            </a:r>
            <a:r>
              <a:rPr lang="en-US" altLang="zh-TW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一次了解</a:t>
            </a:r>
            <a:r>
              <a:rPr lang="zh-TW" altLang="en-US" b="1" dirty="0" smtClean="0"/>
              <a:t>一小部分</a:t>
            </a:r>
            <a:r>
              <a:rPr lang="zh-TW" altLang="en-US" dirty="0" smtClean="0"/>
              <a:t>就好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模組化學習</a:t>
            </a:r>
            <a:r>
              <a:rPr lang="en-US" altLang="zh-TW" dirty="0" smtClean="0"/>
              <a:t>), </a:t>
            </a:r>
            <a:r>
              <a:rPr lang="zh-TW" altLang="en-US" dirty="0" smtClean="0"/>
              <a:t>不急著弄懂所有的部分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b="1" dirty="0" smtClean="0"/>
              <a:t>相信</a:t>
            </a:r>
            <a:r>
              <a:rPr lang="zh-TW" altLang="en-US" dirty="0" smtClean="0"/>
              <a:t>自己一定可以弄懂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非常重要</a:t>
            </a:r>
            <a:r>
              <a:rPr lang="en-US" altLang="zh-TW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不知道自己到底懂了</a:t>
            </a:r>
            <a:r>
              <a:rPr lang="zh-TW" altLang="en-US" dirty="0" smtClean="0"/>
              <a:t>沒</a:t>
            </a:r>
            <a:r>
              <a:rPr lang="en-US" altLang="zh-TW" dirty="0" smtClean="0"/>
              <a:t>? </a:t>
            </a:r>
            <a:r>
              <a:rPr lang="zh-TW" altLang="en-US" dirty="0" smtClean="0"/>
              <a:t>用一些</a:t>
            </a:r>
            <a:r>
              <a:rPr lang="zh-TW" altLang="en-US" b="1" dirty="0" smtClean="0"/>
              <a:t>古怪</a:t>
            </a:r>
            <a:r>
              <a:rPr lang="zh-TW" altLang="en-US" dirty="0" smtClean="0"/>
              <a:t>的例子來試試 </a:t>
            </a:r>
            <a:r>
              <a:rPr lang="en-US" altLang="zh-TW" dirty="0" smtClean="0"/>
              <a:t>(boundary case)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練習自己看</a:t>
            </a:r>
            <a:r>
              <a:rPr lang="zh-TW" altLang="en-US" dirty="0" smtClean="0"/>
              <a:t>課本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非常重要</a:t>
            </a:r>
            <a:r>
              <a:rPr lang="en-US" altLang="zh-TW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期末考內容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/>
          <a:lstStyle/>
          <a:p>
            <a:r>
              <a:rPr lang="en-US" altLang="zh-TW" dirty="0" smtClean="0"/>
              <a:t>Closed book, 2 x A4 cheat sheets (double-sided)</a:t>
            </a:r>
          </a:p>
          <a:p>
            <a:r>
              <a:rPr lang="zh-TW" altLang="en-US" dirty="0" smtClean="0"/>
              <a:t>佔學期成績</a:t>
            </a:r>
            <a:r>
              <a:rPr lang="en-US" altLang="zh-TW" dirty="0" smtClean="0"/>
              <a:t>26%</a:t>
            </a:r>
          </a:p>
          <a:p>
            <a:r>
              <a:rPr lang="zh-TW" altLang="en-US" dirty="0"/>
              <a:t>包含整學期上課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但以期中考過後的內容為主</a:t>
            </a:r>
            <a:endParaRPr lang="en-US" altLang="zh-TW" dirty="0" smtClean="0"/>
          </a:p>
          <a:p>
            <a:r>
              <a:rPr lang="en-US" altLang="zh-TW" dirty="0" smtClean="0"/>
              <a:t>180 minutes</a:t>
            </a:r>
          </a:p>
          <a:p>
            <a:r>
              <a:rPr lang="zh-TW" altLang="en-US" dirty="0" smtClean="0"/>
              <a:t>題型與期中考類似 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是非</a:t>
            </a:r>
            <a:r>
              <a:rPr lang="en-US" altLang="zh-TW" dirty="0" smtClean="0"/>
              <a:t>+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+</a:t>
            </a:r>
            <a:r>
              <a:rPr lang="zh-TW" altLang="en-US" dirty="0" smtClean="0"/>
              <a:t>解釋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Extra office hour ??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Multithreaded matrix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88840"/>
                <a:ext cx="7416940" cy="4057676"/>
              </a:xfrm>
            </p:spPr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P-SQUARE-MATRIX-MULTIPLY(A,B)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C be a new n x n matrix</a:t>
                </a:r>
              </a:p>
              <a:p>
                <a:pPr marL="68580" indent="0">
                  <a:buNone/>
                </a:pP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parallel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for i=1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parallel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for j=1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=0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for k=1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C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88840"/>
                <a:ext cx="7416940" cy="4057676"/>
              </a:xfrm>
              <a:blipFill rotWithShape="1">
                <a:blip r:embed="rId2"/>
                <a:stretch>
                  <a:fillRect l="-411" t="-1201" b="-3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447978" y="2035721"/>
                <a:ext cx="16635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78" y="2035721"/>
                <a:ext cx="1663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514233" y="5661248"/>
                <a:ext cx="458054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zh-TW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a:rPr lang="en-US" altLang="zh-TW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33" y="5661248"/>
                <a:ext cx="458054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544333" y="6156880"/>
                <a:ext cx="2607893" cy="69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33" y="6156880"/>
                <a:ext cx="2607893" cy="693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6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04856" cy="17281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Divide-and-conquer Multithreaded Algorithm for Matrix Multiplication (</a:t>
            </a:r>
            <a:r>
              <a:rPr lang="zh-TW" altLang="en-US" dirty="0" smtClean="0"/>
              <a:t>勒勒長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2420888"/>
                <a:ext cx="6777317" cy="35089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𝐶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420888"/>
                <a:ext cx="6777317" cy="350897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29694" y="5557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5557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2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692696"/>
                <a:ext cx="7344932" cy="6048672"/>
              </a:xfrm>
            </p:spPr>
            <p:txBody>
              <a:bodyPr>
                <a:normAutofit fontScale="700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P-MATRIX-MULTIPLY-RECURSIVE(C,A,B)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n==1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let T be a new n x n matrix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partition A,B,C, and T into n/2 x n/2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submatrices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={1,2})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marL="68580" indent="0">
                  <a:buNone/>
                </a:pP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spawn 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P-MATRIX-MULTIPLY-RECURSIVE(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P-MATRIX-MULTIPLY-RECURSIVE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sync</a:t>
                </a:r>
              </a:p>
              <a:p>
                <a:pPr marL="68580" indent="0">
                  <a:buNone/>
                </a:pP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parallel 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</a:t>
                </a: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parallel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for j=1 to n</a:t>
                </a:r>
              </a:p>
              <a:p>
                <a:pPr marL="68580" indent="0">
                  <a:buNone/>
                </a:pPr>
                <a:r>
                  <a:rPr lang="en-US" altLang="zh-TW" b="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692696"/>
                <a:ext cx="7344932" cy="6048672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932040" y="1052736"/>
                <a:ext cx="3817905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=8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052736"/>
                <a:ext cx="3817905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4327" y="5733256"/>
                <a:ext cx="5643276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7" y="5733256"/>
                <a:ext cx="5643276" cy="564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80112" y="4797152"/>
                <a:ext cx="3487493" cy="720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797152"/>
                <a:ext cx="3487493" cy="720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5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about </a:t>
            </a:r>
            <a:r>
              <a:rPr lang="en-US" altLang="zh-TW" dirty="0" err="1" smtClean="0"/>
              <a:t>Strassen’s</a:t>
            </a:r>
            <a:r>
              <a:rPr lang="en-US" altLang="zh-TW" dirty="0" smtClean="0"/>
              <a:t> method?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Reading assignment: p.795-796.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Parallelism: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slightly less than the original recursive version!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6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Multithreaded 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772816"/>
                <a:ext cx="6777317" cy="3508977"/>
              </a:xfrm>
            </p:spPr>
            <p:txBody>
              <a:bodyPr/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Merge-Sort’(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A,p,r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p&lt;r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q=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)/2</m:t>
                        </m:r>
                      </m:e>
                    </m:d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spawn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MERGE-SORT’(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A,p,q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MERGE-SORT’(A,q+1,r)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sync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MERGE(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A,p,q,r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772816"/>
                <a:ext cx="6777317" cy="3508977"/>
              </a:xfrm>
              <a:blipFill rotWithShape="1">
                <a:blip r:embed="rId2"/>
                <a:stretch>
                  <a:fillRect l="-360" t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99244" y="4437112"/>
                <a:ext cx="711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244" y="4437112"/>
                <a:ext cx="7112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79138" y="5016202"/>
                <a:ext cx="4464496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𝑀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𝑀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8" y="5016202"/>
                <a:ext cx="4464496" cy="564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9184" y="5724794"/>
                <a:ext cx="4824536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𝑀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𝑀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4" y="5724794"/>
                <a:ext cx="4824536" cy="564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68144" y="5214180"/>
                <a:ext cx="221330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Parallelism=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214180"/>
                <a:ext cx="221330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86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67939"/>
            <a:ext cx="554256" cy="57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188710" y="3864669"/>
            <a:ext cx="2664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Merge() is the bottleneck!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6300192" y="4329658"/>
            <a:ext cx="576064" cy="2566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26127" y="1700808"/>
            <a:ext cx="3600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A: Array to be sorted</a:t>
            </a:r>
          </a:p>
          <a:p>
            <a:r>
              <a:rPr lang="en-US" altLang="zh-TW" dirty="0" smtClean="0"/>
              <a:t>p and r: Start and end index of the range to be sorted</a:t>
            </a:r>
          </a:p>
        </p:txBody>
      </p:sp>
    </p:spTree>
    <p:extLst>
      <p:ext uri="{BB962C8B-B14F-4D97-AF65-F5344CB8AC3E}">
        <p14:creationId xmlns:p14="http://schemas.microsoft.com/office/powerpoint/2010/main" val="8008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7793"/>
            <a:ext cx="7560840" cy="240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21024" y="1368495"/>
                <a:ext cx="286231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1. </a:t>
                </a:r>
                <a:r>
                  <a:rPr lang="zh-TW" altLang="en-US" dirty="0" smtClean="0"/>
                  <a:t>挑出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的中位數</a:t>
                </a:r>
                <a:r>
                  <a:rPr lang="en-US" altLang="zh-TW" dirty="0" smtClean="0"/>
                  <a:t>x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4" y="1368495"/>
                <a:ext cx="286231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781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02299" y="1102291"/>
                <a:ext cx="324036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2. </a:t>
                </a:r>
                <a:r>
                  <a:rPr lang="zh-TW" altLang="en-US" dirty="0" smtClean="0"/>
                  <a:t>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這個位置使得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 smtClean="0"/>
                  <a:t>都</a:t>
                </a:r>
                <a:r>
                  <a:rPr lang="en-US" altLang="zh-TW" dirty="0" smtClean="0"/>
                  <a:t>&lt;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都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altLang="zh-TW" dirty="0" smtClean="0"/>
                  <a:t>x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9" y="1102291"/>
                <a:ext cx="324036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495" t="-4587" b="-11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38926" y="548680"/>
            <a:ext cx="37444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也用</a:t>
            </a:r>
            <a:r>
              <a:rPr lang="en-US" altLang="zh-TW" dirty="0" smtClean="0"/>
              <a:t>Divide &amp; Conquer</a:t>
            </a:r>
            <a:r>
              <a:rPr lang="zh-TW" altLang="en-US" dirty="0" smtClean="0"/>
              <a:t>來解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方便交給不同的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8926" y="4725144"/>
                <a:ext cx="432048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3. Copy x </a:t>
                </a:r>
                <a:r>
                  <a:rPr lang="zh-TW" altLang="en-US" dirty="0" smtClean="0"/>
                  <a:t>到新地方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根據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的位置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6" y="4725144"/>
                <a:ext cx="43204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24" t="-781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8926" y="5247620"/>
                <a:ext cx="4320480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4. </a:t>
                </a:r>
                <a:r>
                  <a:rPr lang="zh-TW" altLang="en-US" dirty="0" smtClean="0"/>
                  <a:t>開分身去</a:t>
                </a:r>
                <a:r>
                  <a:rPr lang="en-US" altLang="zh-TW" dirty="0" smtClean="0"/>
                  <a:t>merge</a:t>
                </a:r>
              </a:p>
              <a:p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及</a:t>
                </a:r>
                <a:endParaRPr lang="en-US" altLang="zh-TW" dirty="0" smtClean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  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兩個區段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6" y="5247620"/>
                <a:ext cx="432048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124" t="-3247" b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36096" y="5062954"/>
                <a:ext cx="27363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Base case: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都是空的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062954"/>
                <a:ext cx="2736304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770" t="-3670" b="-11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2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048672" cy="1143000"/>
          </a:xfrm>
        </p:spPr>
        <p:txBody>
          <a:bodyPr/>
          <a:lstStyle/>
          <a:p>
            <a:r>
              <a:rPr lang="en-US" altLang="zh-TW" dirty="0" smtClean="0"/>
              <a:t>Multithreaded Merge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4"/>
                <a:ext cx="7200800" cy="5112568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P-MERGE(T,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b="0" i="1" dirty="0" smtClean="0">
                  <a:latin typeface="Cambria Math"/>
                  <a:cs typeface="Courier New" pitchFamily="49" charset="0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Courier New" pitchFamily="49" charset="0"/>
                        </a:rPr>
                        <m:t>+1 </m:t>
                      </m:r>
                    </m:oMath>
                  </m:oMathPara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cs typeface="Courier New" pitchFamily="49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cs typeface="Courier New" pitchFamily="49" charset="0"/>
                        </a:rPr>
                        <m:t>+1 </m:t>
                      </m:r>
                    </m:oMath>
                  </m:oMathPara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𝑤𝑖𝑡h</m:t>
                    </m:r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==0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)/2</m:t>
                        </m:r>
                      </m:e>
                    </m:d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BINARY-SEARCH(T[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],T,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A[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spawn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P-MERGE(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P-MERGE(T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+1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+1</m:t>
                    </m:r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1" dirty="0" smtClean="0">
                    <a:latin typeface="Courier New" pitchFamily="49" charset="0"/>
                    <a:cs typeface="Courier New" pitchFamily="49" charset="0"/>
                  </a:rPr>
                  <a:t>sync</a:t>
                </a:r>
                <a:endParaRPr lang="en-US" altLang="zh-TW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4"/>
                <a:ext cx="7200800" cy="5112568"/>
              </a:xfrm>
              <a:blipFill rotWithShape="1">
                <a:blip r:embed="rId2"/>
                <a:stretch>
                  <a:fillRect t="-1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04048" y="1484784"/>
                <a:ext cx="3600400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T: Array to be merged</a:t>
                </a:r>
              </a:p>
              <a:p>
                <a:r>
                  <a:rPr lang="en-US" altLang="zh-TW" dirty="0" smtClean="0"/>
                  <a:t>A: Array to save the merged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altLang="zh-TW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Start and end index of the range to be merged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: The index of the median in A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84784"/>
                <a:ext cx="3600400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349" t="-1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9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3356992"/>
                <a:ext cx="7200916" cy="33123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最糟的狀況</a:t>
                </a:r>
                <a:r>
                  <a:rPr lang="zh-TW" altLang="en-US" dirty="0" smtClean="0"/>
                  <a:t>下</a:t>
                </a:r>
                <a:r>
                  <a:rPr lang="en-US" altLang="zh-TW" dirty="0" smtClean="0"/>
                  <a:t>, x</a:t>
                </a:r>
                <a:r>
                  <a:rPr lang="zh-TW" altLang="en-US" dirty="0" smtClean="0"/>
                  <a:t>比所有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的都大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要</a:t>
                </a:r>
                <a:r>
                  <a:rPr lang="en-US" altLang="zh-TW" dirty="0" smtClean="0"/>
                  <a:t>merge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 個元素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3356992"/>
                <a:ext cx="7200916" cy="3312368"/>
              </a:xfrm>
              <a:blipFill rotWithShape="1">
                <a:blip r:embed="rId2"/>
                <a:stretch>
                  <a:fillRect t="-1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60840" cy="240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7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6460</TotalTime>
  <Words>379</Words>
  <Application>Microsoft Office PowerPoint</Application>
  <PresentationFormat>如螢幕大小 (4:3)</PresentationFormat>
  <Paragraphs>179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 2</vt:lpstr>
      <vt:lpstr>course information</vt:lpstr>
      <vt:lpstr>Multi-threaded Algorithm 3</vt:lpstr>
      <vt:lpstr>Multithreaded matrix multiplication</vt:lpstr>
      <vt:lpstr>Divide-and-conquer Multithreaded Algorithm for Matrix Multiplication (勒勒長)</vt:lpstr>
      <vt:lpstr>PowerPoint 簡報</vt:lpstr>
      <vt:lpstr>How about Strassen’s method?</vt:lpstr>
      <vt:lpstr>Multithreaded Merge Sort</vt:lpstr>
      <vt:lpstr>PowerPoint 簡報</vt:lpstr>
      <vt:lpstr>Multithreaded Merge</vt:lpstr>
      <vt:lpstr>PowerPoint 簡報</vt:lpstr>
      <vt:lpstr>Multithreaded Merge</vt:lpstr>
      <vt:lpstr>PowerPoint 簡報</vt:lpstr>
      <vt:lpstr>怎麼自己學演算法</vt:lpstr>
      <vt:lpstr>我的經驗</vt:lpstr>
      <vt:lpstr>期末考內容&amp;型式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hsinmu</cp:lastModifiedBy>
  <cp:revision>193</cp:revision>
  <cp:lastPrinted>2011-06-16T15:40:32Z</cp:lastPrinted>
  <dcterms:created xsi:type="dcterms:W3CDTF">2011-04-28T08:12:48Z</dcterms:created>
  <dcterms:modified xsi:type="dcterms:W3CDTF">2014-01-02T05:14:18Z</dcterms:modified>
</cp:coreProperties>
</file>