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43"/>
  </p:notes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76" autoAdjust="0"/>
  </p:normalViewPr>
  <p:slideViewPr>
    <p:cSldViewPr>
      <p:cViewPr>
        <p:scale>
          <a:sx n="75" d="100"/>
          <a:sy n="75" d="100"/>
        </p:scale>
        <p:origin x="-4584" y="-20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4D33918-BA6E-4ABD-B2A7-EBEE975BC1E4}" type="datetimeFigureOut">
              <a:rPr lang="zh-TW" altLang="en-US" smtClean="0"/>
              <a:t>2013/11/26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862B8E7-58C8-4CEE-9947-6DB5E3E69E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2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1FCBE9C-B8CB-4C99-9D1D-9E726129963A}" type="datetime1">
              <a:rPr lang="zh-TW" altLang="en-US" smtClean="0"/>
              <a:t>2013/11/26</a:t>
            </a:fld>
            <a:endParaRPr lang="zh-TW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A366-04F9-44CD-81E2-B27B9DD6D292}" type="datetime1">
              <a:rPr lang="zh-TW" altLang="en-US" smtClean="0"/>
              <a:t>2013/11/26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A6C2-9316-44E4-94D6-D39DDEA0B0FA}" type="datetime1">
              <a:rPr lang="zh-TW" altLang="en-US" smtClean="0"/>
              <a:t>2013/11/26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3855-63C1-416C-B424-19BCCDCBF625}" type="datetime1">
              <a:rPr lang="zh-TW" altLang="en-US" smtClean="0"/>
              <a:t>2013/11/26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1023D-71F3-4E3A-A0EB-6CB1593568D2}" type="datetime1">
              <a:rPr lang="zh-TW" altLang="en-US" smtClean="0"/>
              <a:t>2013/11/26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70F6-671B-47EB-A199-59F2B2B2E32A}" type="datetime1">
              <a:rPr lang="zh-TW" altLang="en-US" smtClean="0"/>
              <a:t>2013/11/26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C288-5093-476C-93B1-354241163170}" type="datetime1">
              <a:rPr lang="zh-TW" altLang="en-US" smtClean="0"/>
              <a:t>2013/11/26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7407-3ABD-48D0-9AA2-617F1160F18C}" type="datetime1">
              <a:rPr lang="zh-TW" altLang="en-US" smtClean="0"/>
              <a:t>2013/11/26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2A42-97E4-4718-934B-D8646D7503AA}" type="datetime1">
              <a:rPr lang="zh-TW" altLang="en-US" smtClean="0"/>
              <a:t>2013/11/26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F1B-7F4F-452A-A537-B388A55212FA}" type="datetime1">
              <a:rPr lang="zh-TW" altLang="en-US" smtClean="0"/>
              <a:t>2013/11/26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2768-9931-46B9-BB78-12138FFC15C5}" type="datetime1">
              <a:rPr lang="zh-TW" altLang="en-US" smtClean="0"/>
              <a:t>2013/11/26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CB7EB38-878F-430E-B4D1-A545DF3E49F6}" type="datetime1">
              <a:rPr lang="zh-TW" altLang="en-US" smtClean="0"/>
              <a:t>2013/11/26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NP-Completeness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Michael Tsai</a:t>
            </a:r>
          </a:p>
          <a:p>
            <a:r>
              <a:rPr lang="en-US" altLang="zh-TW" dirty="0" smtClean="0"/>
              <a:t>2013/11/21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28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476672"/>
            <a:ext cx="7024744" cy="1143000"/>
          </a:xfrm>
        </p:spPr>
        <p:txBody>
          <a:bodyPr/>
          <a:lstStyle/>
          <a:p>
            <a:r>
              <a:rPr lang="en-US" altLang="zh-TW" dirty="0" smtClean="0"/>
              <a:t>Reduction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485768" y="6418337"/>
            <a:ext cx="11914859" cy="1594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39" y="3068960"/>
            <a:ext cx="7954420" cy="1064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073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圓角矩形 9"/>
          <p:cNvSpPr/>
          <p:nvPr/>
        </p:nvSpPr>
        <p:spPr>
          <a:xfrm>
            <a:off x="569293" y="4941168"/>
            <a:ext cx="8035155" cy="15121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Reduction</a:t>
            </a:r>
            <a:r>
              <a:rPr lang="zh-TW" altLang="en-US" dirty="0" smtClean="0"/>
              <a:t>證明</a:t>
            </a:r>
            <a:r>
              <a:rPr lang="en-US" altLang="zh-TW" dirty="0" smtClean="0"/>
              <a:t>”</a:t>
            </a:r>
            <a:r>
              <a:rPr lang="zh-TW" altLang="en-US" dirty="0"/>
              <a:t>一樣</a:t>
            </a:r>
            <a:r>
              <a:rPr lang="zh-TW" altLang="en-US" dirty="0" smtClean="0"/>
              <a:t>難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假設以下兩樣存在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則</a:t>
            </a:r>
            <a:r>
              <a:rPr lang="en-US" altLang="zh-TW" dirty="0" smtClean="0"/>
              <a:t>B</a:t>
            </a:r>
            <a:r>
              <a:rPr lang="zh-TW" altLang="en-US" dirty="0" smtClean="0"/>
              <a:t>也沒有</a:t>
            </a:r>
            <a:r>
              <a:rPr lang="en-US" altLang="zh-TW" dirty="0" smtClean="0"/>
              <a:t>polynomial-time algorithm</a:t>
            </a:r>
            <a:r>
              <a:rPr lang="zh-TW" altLang="en-US" dirty="0" smtClean="0"/>
              <a:t>可以解</a:t>
            </a:r>
            <a:endParaRPr lang="en-US" altLang="zh-TW" dirty="0" smtClean="0"/>
          </a:p>
          <a:p>
            <a:r>
              <a:rPr lang="zh-TW" altLang="en-US" dirty="0"/>
              <a:t>使用</a:t>
            </a:r>
            <a:r>
              <a:rPr lang="zh-TW" altLang="en-US" dirty="0" smtClean="0"/>
              <a:t>反證法</a:t>
            </a:r>
            <a:r>
              <a:rPr lang="en-US" altLang="zh-TW" dirty="0" smtClean="0"/>
              <a:t>,</a:t>
            </a:r>
            <a:r>
              <a:rPr lang="zh-TW" altLang="en-US" dirty="0" smtClean="0"/>
              <a:t>假設有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644008" y="3001144"/>
            <a:ext cx="381642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A: no polynomial-time algorithm exist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69293" y="2996952"/>
            <a:ext cx="381642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Polynomial-time reduction algorithm:</a:t>
            </a:r>
          </a:p>
          <a:p>
            <a:pPr algn="ctr"/>
            <a:r>
              <a:rPr lang="en-US" altLang="zh-TW" dirty="0" smtClean="0"/>
              <a:t>instances of A </a:t>
            </a:r>
            <a:r>
              <a:rPr lang="en-US" altLang="zh-TW" dirty="0" smtClean="0">
                <a:sym typeface="Wingdings" pitchFamily="2" charset="2"/>
              </a:rPr>
              <a:t> instances of B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644380" y="5093543"/>
            <a:ext cx="381642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B: polynomial-time algorithm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83568" y="5104209"/>
            <a:ext cx="381642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Polynomial-time reduction algorithm:</a:t>
            </a:r>
          </a:p>
          <a:p>
            <a:pPr algn="ctr"/>
            <a:r>
              <a:rPr lang="en-US" altLang="zh-TW" dirty="0" smtClean="0"/>
              <a:t>instances of A </a:t>
            </a:r>
            <a:r>
              <a:rPr lang="en-US" altLang="zh-TW" dirty="0" smtClean="0">
                <a:sym typeface="Wingdings" pitchFamily="2" charset="2"/>
              </a:rPr>
              <a:t> instances of B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933818" y="6021288"/>
            <a:ext cx="313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A: polynomial-time algorithm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534347" y="6366956"/>
            <a:ext cx="29523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矛盾</a:t>
            </a:r>
            <a:r>
              <a:rPr lang="en-US" altLang="zh-TW" dirty="0" smtClean="0"/>
              <a:t>. </a:t>
            </a:r>
            <a:r>
              <a:rPr lang="zh-TW" altLang="en-US" dirty="0" smtClean="0"/>
              <a:t>所以</a:t>
            </a:r>
            <a:r>
              <a:rPr lang="en-US" altLang="zh-TW" dirty="0" smtClean="0"/>
              <a:t>B</a:t>
            </a:r>
            <a:r>
              <a:rPr lang="zh-TW" altLang="en-US" dirty="0" smtClean="0"/>
              <a:t>也沒有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976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uiExpand="1" build="p"/>
      <p:bldP spid="5" grpId="0" animBg="1"/>
      <p:bldP spid="6" grpId="0" animBg="1"/>
      <p:bldP spid="8" grpId="0" animBg="1"/>
      <p:bldP spid="9" grpId="0" animBg="1"/>
      <p:bldP spid="11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為什麼</a:t>
            </a:r>
            <a:r>
              <a:rPr lang="en-US" altLang="zh-TW" dirty="0" smtClean="0"/>
              <a:t>Polynomial time</a:t>
            </a:r>
            <a:r>
              <a:rPr lang="zh-TW" altLang="en-US" dirty="0" smtClean="0"/>
              <a:t>就是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容易解</a:t>
            </a:r>
            <a:r>
              <a:rPr lang="en-US" altLang="zh-TW" dirty="0" smtClean="0"/>
              <a:t>”?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100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dirty="0" smtClean="0"/>
                  <a:t>雖然是</a:t>
                </a:r>
                <a:r>
                  <a:rPr lang="en-US" altLang="zh-TW" dirty="0" smtClean="0"/>
                  <a:t>polynomial time, </a:t>
                </a:r>
                <a:r>
                  <a:rPr lang="zh-TW" altLang="en-US" dirty="0" smtClean="0"/>
                  <a:t>但實務上這麼高次的多項式並不常見</a:t>
                </a:r>
                <a:endParaRPr lang="en-US" altLang="zh-TW" dirty="0" smtClean="0"/>
              </a:p>
              <a:p>
                <a:r>
                  <a:rPr lang="zh-TW" altLang="en-US" dirty="0"/>
                  <a:t>通常如果找到</a:t>
                </a:r>
                <a:r>
                  <a:rPr lang="zh-TW" altLang="en-US" dirty="0" smtClean="0"/>
                  <a:t>一個</a:t>
                </a:r>
                <a:r>
                  <a:rPr lang="en-US" altLang="zh-TW" dirty="0" smtClean="0"/>
                  <a:t>polynomial-time algorithm, </a:t>
                </a:r>
                <a:r>
                  <a:rPr lang="zh-TW" altLang="en-US" dirty="0" smtClean="0"/>
                  <a:t>比較快的方法很快也會被找到</a:t>
                </a:r>
                <a:endParaRPr lang="en-US" altLang="zh-TW" dirty="0" smtClean="0"/>
              </a:p>
              <a:p>
                <a:r>
                  <a:rPr lang="zh-TW" altLang="en-US" dirty="0"/>
                  <a:t>通常</a:t>
                </a:r>
                <a:r>
                  <a:rPr lang="zh-TW" altLang="en-US" dirty="0" smtClean="0"/>
                  <a:t>使用不同的</a:t>
                </a:r>
                <a:r>
                  <a:rPr lang="en-US" altLang="zh-TW" dirty="0" smtClean="0"/>
                  <a:t>computation model(</a:t>
                </a:r>
                <a:r>
                  <a:rPr lang="zh-TW" altLang="en-US" dirty="0" smtClean="0"/>
                  <a:t>之後自動機會教到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現在可以想像是單</a:t>
                </a:r>
                <a:r>
                  <a:rPr lang="en-US" altLang="zh-TW" dirty="0" smtClean="0"/>
                  <a:t>CPU </a:t>
                </a:r>
                <a:r>
                  <a:rPr lang="en-US" altLang="zh-TW" dirty="0" err="1" smtClean="0"/>
                  <a:t>v.s</a:t>
                </a:r>
                <a:r>
                  <a:rPr lang="en-US" altLang="zh-TW" dirty="0" smtClean="0"/>
                  <a:t>. </a:t>
                </a:r>
                <a:r>
                  <a:rPr lang="zh-TW" altLang="en-US" dirty="0" smtClean="0"/>
                  <a:t>多</a:t>
                </a:r>
                <a:r>
                  <a:rPr lang="en-US" altLang="zh-TW" dirty="0" smtClean="0"/>
                  <a:t>CPU</a:t>
                </a:r>
                <a:r>
                  <a:rPr lang="zh-TW" altLang="en-US" dirty="0" smtClean="0"/>
                  <a:t>的機器</a:t>
                </a:r>
                <a:r>
                  <a:rPr lang="en-US" altLang="zh-TW" dirty="0" smtClean="0"/>
                  <a:t>), </a:t>
                </a:r>
                <a:r>
                  <a:rPr lang="zh-TW" altLang="en-US" dirty="0" smtClean="0"/>
                  <a:t>某</a:t>
                </a:r>
                <a:r>
                  <a:rPr lang="en-US" altLang="zh-TW" dirty="0" smtClean="0"/>
                  <a:t>model</a:t>
                </a:r>
                <a:r>
                  <a:rPr lang="zh-TW" altLang="en-US" dirty="0" smtClean="0"/>
                  <a:t>可用</a:t>
                </a:r>
                <a:r>
                  <a:rPr lang="en-US" altLang="zh-TW" dirty="0" smtClean="0"/>
                  <a:t>polynomial-time</a:t>
                </a:r>
                <a:r>
                  <a:rPr lang="zh-TW" altLang="en-US" dirty="0" smtClean="0"/>
                  <a:t>解的問題在另外一個</a:t>
                </a:r>
                <a:r>
                  <a:rPr lang="en-US" altLang="zh-TW" dirty="0" smtClean="0"/>
                  <a:t>model</a:t>
                </a:r>
                <a:r>
                  <a:rPr lang="zh-TW" altLang="en-US" dirty="0" smtClean="0"/>
                  <a:t>也可用</a:t>
                </a:r>
                <a:r>
                  <a:rPr lang="en-US" altLang="zh-TW" dirty="0" smtClean="0"/>
                  <a:t>polynomial-time</a:t>
                </a:r>
                <a:r>
                  <a:rPr lang="zh-TW" altLang="en-US" dirty="0" smtClean="0"/>
                  <a:t>解</a:t>
                </a:r>
                <a:endParaRPr lang="en-US" altLang="zh-TW" dirty="0" smtClean="0"/>
              </a:p>
              <a:p>
                <a:r>
                  <a:rPr lang="en-US" altLang="zh-TW" dirty="0" smtClean="0"/>
                  <a:t>Polynomials are closed under addition, multiplication, and composition.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083" r="-8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Abstract problem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1815852" y="2780928"/>
            <a:ext cx="1872208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I: instances of problem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5716438" y="2708920"/>
            <a:ext cx="1872208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S: solutions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4120108" y="2924944"/>
            <a:ext cx="122413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622898" y="3573016"/>
            <a:ext cx="2388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Q: Abstract problem</a:t>
            </a:r>
            <a:br>
              <a:rPr lang="en-US" altLang="zh-TW" dirty="0" smtClean="0"/>
            </a:br>
            <a:r>
              <a:rPr lang="en-US" altLang="zh-TW" dirty="0" smtClean="0"/>
              <a:t>(binary relation)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685159" y="4219347"/>
            <a:ext cx="237626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Decision problem:</a:t>
            </a:r>
          </a:p>
          <a:p>
            <a:r>
              <a:rPr lang="en-US" altLang="zh-TW" dirty="0" smtClean="0"/>
              <a:t>S={0,1}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71600" y="4543256"/>
            <a:ext cx="164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Example: PATH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907704" y="5363924"/>
                <a:ext cx="159922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𝑖</m:t>
                      </m:r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𝐺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5363924"/>
                <a:ext cx="159922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699756" y="5179258"/>
                <a:ext cx="3472644" cy="9233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𝑃𝐴𝑇𝐻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altLang="zh-TW" b="0" dirty="0" smtClean="0"/>
              </a:p>
              <a:p>
                <a:endParaRPr lang="en-US" altLang="zh-TW" dirty="0" smtClean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756" y="5179258"/>
                <a:ext cx="3472644" cy="9233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732176" y="6237312"/>
                <a:ext cx="347264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𝑃𝐴𝑇𝐻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176" y="6237312"/>
                <a:ext cx="347264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6228184" y="5179258"/>
            <a:ext cx="1833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if a shortest path from u to v has at most k edges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339160" y="6248191"/>
            <a:ext cx="183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otherwise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35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 animBg="1"/>
      <p:bldP spid="13" grpId="0" animBg="1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Encoding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1475656" y="2762647"/>
            <a:ext cx="2160240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 set </a:t>
            </a:r>
            <a:r>
              <a:rPr lang="en-US" altLang="zh-TW" i="1" dirty="0" smtClean="0"/>
              <a:t>S</a:t>
            </a:r>
            <a:r>
              <a:rPr lang="en-US" altLang="zh-TW" dirty="0" smtClean="0"/>
              <a:t> of abstract objects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5652120" y="2787799"/>
            <a:ext cx="2160240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The set of binary strings</a:t>
            </a:r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3807718" y="2942667"/>
            <a:ext cx="1728192" cy="106926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encoding:</a:t>
            </a:r>
            <a:br>
              <a:rPr lang="en-US" altLang="zh-TW" dirty="0" smtClean="0"/>
            </a:br>
            <a:r>
              <a:rPr lang="en-US" altLang="zh-TW" dirty="0" smtClean="0"/>
              <a:t>mapping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547664" y="3986783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Polygons, numbers, graphs, functions, ordered pairs, programs, 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923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Some more definitions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 smtClean="0"/>
                  <a:t>Concrete problem:</a:t>
                </a:r>
                <a:r>
                  <a:rPr lang="zh-TW" altLang="en-US" dirty="0" smtClean="0"/>
                  <a:t> 一個</a:t>
                </a:r>
                <a:r>
                  <a:rPr lang="en-US" altLang="zh-TW" dirty="0" smtClean="0"/>
                  <a:t>problem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instance</a:t>
                </a:r>
                <a:r>
                  <a:rPr lang="zh-TW" altLang="en-US" dirty="0" smtClean="0"/>
                  <a:t>是</a:t>
                </a:r>
                <a:r>
                  <a:rPr lang="en-US" altLang="zh-TW" dirty="0" smtClean="0"/>
                  <a:t>binary string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set, </a:t>
                </a:r>
                <a:r>
                  <a:rPr lang="zh-TW" altLang="en-US" dirty="0" smtClean="0"/>
                  <a:t>則稱為</a:t>
                </a:r>
                <a:r>
                  <a:rPr lang="en-US" altLang="zh-TW" dirty="0" smtClean="0"/>
                  <a:t>concrete problem.</a:t>
                </a:r>
              </a:p>
              <a:p>
                <a:r>
                  <a:rPr lang="en-US" altLang="zh-TW" dirty="0" smtClean="0"/>
                  <a:t>An algorithm solves a concrete problem in O(T(n)): </a:t>
                </a:r>
                <a:r>
                  <a:rPr lang="zh-TW" altLang="en-US" dirty="0" smtClean="0"/>
                  <a:t>一個</a:t>
                </a:r>
                <a:r>
                  <a:rPr lang="en-US" altLang="zh-TW" dirty="0" smtClean="0"/>
                  <a:t>problem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instance</a:t>
                </a:r>
                <a:r>
                  <a:rPr lang="zh-TW" altLang="en-US" dirty="0" smtClean="0"/>
                  <a:t>長度為</a:t>
                </a:r>
                <a:r>
                  <a:rPr lang="en-US" altLang="zh-TW" dirty="0" smtClean="0"/>
                  <a:t>n (i</a:t>
                </a:r>
                <a:r>
                  <a:rPr lang="zh-TW" altLang="en-US" dirty="0" smtClean="0"/>
                  <a:t>的長度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即為</a:t>
                </a:r>
                <a:r>
                  <a:rPr lang="en-US" altLang="zh-TW" dirty="0" smtClean="0"/>
                  <a:t>binary string</a:t>
                </a:r>
                <a:r>
                  <a:rPr lang="zh-TW" altLang="en-US" dirty="0" smtClean="0"/>
                  <a:t>長度</a:t>
                </a:r>
                <a:r>
                  <a:rPr lang="en-US" altLang="zh-TW" dirty="0" smtClean="0"/>
                  <a:t>), </a:t>
                </a:r>
                <a:r>
                  <a:rPr lang="zh-TW" altLang="en-US" dirty="0" smtClean="0"/>
                  <a:t>而此</a:t>
                </a:r>
                <a:r>
                  <a:rPr lang="en-US" altLang="zh-TW" dirty="0" smtClean="0"/>
                  <a:t>algorithm</a:t>
                </a:r>
                <a:r>
                  <a:rPr lang="zh-TW" altLang="en-US" dirty="0" smtClean="0"/>
                  <a:t>可在</a:t>
                </a:r>
                <a:r>
                  <a:rPr lang="en-US" altLang="zh-TW" dirty="0" smtClean="0"/>
                  <a:t>O(T(n))</a:t>
                </a:r>
                <a:r>
                  <a:rPr lang="zh-TW" altLang="en-US" dirty="0" smtClean="0"/>
                  <a:t>時間產生解</a:t>
                </a:r>
                <a:endParaRPr lang="en-US" altLang="zh-TW" dirty="0" smtClean="0"/>
              </a:p>
              <a:p>
                <a:r>
                  <a:rPr lang="en-US" altLang="zh-TW" dirty="0" smtClean="0"/>
                  <a:t>A concrete problem is polynomial-time solvable: </a:t>
                </a:r>
                <a:r>
                  <a:rPr lang="zh-TW" altLang="en-US" dirty="0" smtClean="0"/>
                  <a:t>有一個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r>
                      <a:rPr lang="en-US" altLang="zh-TW" b="0" i="1" smtClean="0">
                        <a:latin typeface="Cambria Math"/>
                      </a:rPr>
                      <m:t>𝑓𝑜𝑟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r>
                      <a:rPr lang="en-US" altLang="zh-TW" b="0" i="1" smtClean="0">
                        <a:latin typeface="Cambria Math"/>
                      </a:rPr>
                      <m:t>𝑠𝑜𝑚𝑒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r>
                      <a:rPr lang="en-US" altLang="zh-TW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algorithm</a:t>
                </a:r>
                <a:r>
                  <a:rPr lang="zh-TW" altLang="en-US" dirty="0" smtClean="0"/>
                  <a:t>可以解此</a:t>
                </a:r>
                <a:r>
                  <a:rPr lang="en-US" altLang="zh-TW" dirty="0" smtClean="0"/>
                  <a:t>problem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604" r="-32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13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</a:t>
            </a:r>
            <a:r>
              <a:rPr lang="zh-TW" altLang="en-US" dirty="0" smtClean="0"/>
              <a:t>的正式定義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187624" y="2996952"/>
            <a:ext cx="698477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3200" dirty="0" smtClean="0"/>
              <a:t>The complexity class P:</a:t>
            </a:r>
            <a:br>
              <a:rPr lang="en-US" altLang="zh-TW" sz="3200" dirty="0" smtClean="0"/>
            </a:br>
            <a:r>
              <a:rPr lang="en-US" altLang="zh-TW" sz="3200" dirty="0" smtClean="0"/>
              <a:t>The set of concrete decision problems that are polynomial-time solvable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5110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Abstract problem</a:t>
            </a:r>
            <a:r>
              <a:rPr lang="zh-TW" altLang="en-US" dirty="0" smtClean="0"/>
              <a:t>轉換成</a:t>
            </a:r>
            <a:r>
              <a:rPr lang="en-US" altLang="zh-TW" dirty="0" smtClean="0"/>
              <a:t>concrete problem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1547664" y="2620372"/>
            <a:ext cx="1872208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I: instances of problem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5652120" y="2924944"/>
            <a:ext cx="1872208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S: solutions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3851920" y="2764388"/>
            <a:ext cx="122413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354710" y="3340452"/>
            <a:ext cx="2388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Q: Abstract problem</a:t>
            </a:r>
            <a:br>
              <a:rPr lang="en-US" altLang="zh-TW" dirty="0" smtClean="0"/>
            </a:br>
            <a:r>
              <a:rPr lang="en-US" altLang="zh-TW" dirty="0" smtClean="0"/>
              <a:t>(binary relation)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072014" y="3949596"/>
            <a:ext cx="237626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Decision problem:</a:t>
            </a:r>
          </a:p>
          <a:p>
            <a:r>
              <a:rPr lang="en-US" altLang="zh-TW" dirty="0" smtClean="0"/>
              <a:t>S={0,1}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1673399" y="5085184"/>
            <a:ext cx="1872208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e(I): {0,1}*</a:t>
            </a:r>
            <a:endParaRPr lang="zh-TW" altLang="en-US" dirty="0"/>
          </a:p>
        </p:txBody>
      </p:sp>
      <p:sp>
        <p:nvSpPr>
          <p:cNvPr id="11" name="向下箭號 10"/>
          <p:cNvSpPr/>
          <p:nvPr/>
        </p:nvSpPr>
        <p:spPr>
          <a:xfrm>
            <a:off x="2321471" y="4219346"/>
            <a:ext cx="576064" cy="649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755576" y="4359586"/>
                <a:ext cx="1441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𝑒</m:t>
                      </m:r>
                      <m:r>
                        <a:rPr lang="en-US" altLang="zh-TW" b="0" i="1" smtClean="0">
                          <a:latin typeface="Cambria Math"/>
                        </a:rPr>
                        <m:t>:</m:t>
                      </m:r>
                      <m:r>
                        <a:rPr lang="en-US" altLang="zh-TW" b="0" i="1" smtClean="0">
                          <a:latin typeface="Cambria Math"/>
                        </a:rPr>
                        <m:t>𝐼</m:t>
                      </m:r>
                      <m:r>
                        <a:rPr lang="en-US" altLang="zh-TW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359586"/>
                <a:ext cx="144174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向右箭號 12"/>
          <p:cNvSpPr/>
          <p:nvPr/>
        </p:nvSpPr>
        <p:spPr>
          <a:xfrm rot="20090487">
            <a:off x="3878078" y="4670065"/>
            <a:ext cx="1997663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199807" y="5320267"/>
            <a:ext cx="318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e(Q): Concrete problem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150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Encoding</a:t>
            </a:r>
            <a:r>
              <a:rPr lang="zh-TW" altLang="en-US" dirty="0" smtClean="0"/>
              <a:t>和花的時間有關嗎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2323652"/>
                <a:ext cx="7488948" cy="3985668"/>
              </a:xfrm>
            </p:spPr>
            <p:txBody>
              <a:bodyPr/>
              <a:lstStyle/>
              <a:p>
                <a:r>
                  <a:rPr lang="zh-TW" altLang="en-US" dirty="0" smtClean="0"/>
                  <a:t>有</a:t>
                </a:r>
                <a:r>
                  <a:rPr lang="en-US" altLang="zh-TW" dirty="0" smtClean="0"/>
                  <a:t>!</a:t>
                </a:r>
              </a:p>
              <a:p>
                <a:r>
                  <a:rPr lang="zh-TW" altLang="en-US" dirty="0" smtClean="0"/>
                  <a:t>極端的例子</a:t>
                </a:r>
                <a:r>
                  <a:rPr lang="en-US" altLang="zh-TW" dirty="0" smtClean="0"/>
                  <a:t>: </a:t>
                </a:r>
                <a:r>
                  <a:rPr lang="en-US" altLang="zh-TW" b="1" dirty="0" smtClean="0"/>
                  <a:t>unary</a:t>
                </a:r>
              </a:p>
              <a:p>
                <a:r>
                  <a:rPr lang="en-US" altLang="zh-TW" dirty="0" smtClean="0"/>
                  <a:t>input: integer k, running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endParaRPr lang="en-US" altLang="zh-TW" b="0" dirty="0" smtClean="0"/>
              </a:p>
              <a:p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encoding</a:t>
                </a:r>
                <a:r>
                  <a:rPr lang="zh-TW" altLang="en-US" dirty="0" smtClean="0"/>
                  <a:t>是</a:t>
                </a:r>
                <a:r>
                  <a:rPr lang="en-US" altLang="zh-TW" dirty="0" smtClean="0"/>
                  <a:t>unary: 11111…1111</a:t>
                </a:r>
              </a:p>
              <a:p>
                <a:r>
                  <a:rPr lang="zh-TW" altLang="en-US" dirty="0" smtClean="0"/>
                  <a:t>則在這樣的</a:t>
                </a:r>
                <a:r>
                  <a:rPr lang="en-US" altLang="zh-TW" dirty="0" smtClean="0"/>
                  <a:t>case</a:t>
                </a:r>
                <a:r>
                  <a:rPr lang="zh-TW" altLang="en-US" dirty="0" smtClean="0"/>
                  <a:t>下</a:t>
                </a:r>
                <a:endParaRPr lang="en-US" altLang="zh-TW" dirty="0" smtClean="0"/>
              </a:p>
              <a:p>
                <a:r>
                  <a:rPr lang="en-US" altLang="zh-TW" dirty="0" smtClean="0"/>
                  <a:t>input length: n </a:t>
                </a:r>
                <a:r>
                  <a:rPr lang="en-US" altLang="zh-TW" dirty="0" smtClean="0">
                    <a:sym typeface="Wingdings" pitchFamily="2" charset="2"/>
                  </a:rPr>
                  <a:t>running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  <a:sym typeface="Wingdings" pitchFamily="2" charset="2"/>
                      </a:rPr>
                      <m:t>Θ</m:t>
                    </m:r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可是如果以正常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binary encoding</a:t>
                </a:r>
                <a:r>
                  <a:rPr lang="zh-TW" altLang="en-US" dirty="0" smtClean="0"/>
                  <a:t>表示</a:t>
                </a:r>
                <a:endParaRPr lang="en-US" altLang="zh-TW" dirty="0" smtClean="0"/>
              </a:p>
              <a:p>
                <a:r>
                  <a:rPr lang="en-US" altLang="zh-TW" dirty="0" smtClean="0"/>
                  <a:t>input length: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n</m:t>
                    </m:r>
                    <m:r>
                      <a:rPr lang="en-US" altLang="zh-TW" b="0" i="0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</m:e>
                        </m:func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altLang="zh-TW" dirty="0" smtClean="0">
                    <a:sym typeface="Wingdings" pitchFamily="2" charset="2"/>
                  </a:rPr>
                  <a:t>running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  <a:sym typeface="Wingdings" pitchFamily="2" charset="2"/>
                      </a:rPr>
                      <m:t>Θ</m:t>
                    </m:r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  <a:sym typeface="Wingdings" pitchFamily="2" charset="2"/>
                          </a:rPr>
                          <m:t>𝑛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Encoding</a:t>
                </a:r>
                <a:r>
                  <a:rPr lang="zh-TW" altLang="en-US" dirty="0" smtClean="0"/>
                  <a:t>決定是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/>
                        <a:sym typeface="Wingdings" pitchFamily="2" charset="2"/>
                      </a:rPr>
                      <m:t>Θ</m:t>
                    </m:r>
                    <m:r>
                      <a:rPr lang="en-US" altLang="zh-TW" i="1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altLang="zh-TW" i="1">
                        <a:latin typeface="Cambria Math"/>
                        <a:sym typeface="Wingdings" pitchFamily="2" charset="2"/>
                      </a:rPr>
                      <m:t>𝑛</m:t>
                    </m:r>
                    <m:r>
                      <a:rPr lang="en-US" altLang="zh-TW" i="1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/>
                        <a:sym typeface="Wingdings" pitchFamily="2" charset="2"/>
                      </a:rPr>
                      <m:t>Θ</m:t>
                    </m:r>
                    <m:r>
                      <a:rPr lang="en-US" altLang="zh-TW" i="1">
                        <a:latin typeface="Cambria Math"/>
                        <a:sym typeface="Wingdings" pitchFamily="2" charset="2"/>
                      </a:rPr>
                      <m:t>(</m:t>
                    </m:r>
                    <m:sSup>
                      <m:sSupPr>
                        <m:ctrlPr>
                          <a:rPr lang="en-US" altLang="zh-TW" i="1">
                            <a:latin typeface="Cambria Math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  <a:sym typeface="Wingdings" pitchFamily="2" charset="2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  <a:sym typeface="Wingdings" pitchFamily="2" charset="2"/>
                          </a:rPr>
                          <m:t>𝑛</m:t>
                        </m:r>
                      </m:sup>
                    </m:sSup>
                    <m:r>
                      <a:rPr lang="en-US" altLang="zh-TW" i="1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zh-TW" dirty="0" smtClean="0"/>
                  <a:t>!!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2323652"/>
                <a:ext cx="7488948" cy="3985668"/>
              </a:xfrm>
              <a:blipFill rotWithShape="1">
                <a:blip r:embed="rId2"/>
                <a:stretch>
                  <a:fillRect t="-1376" b="-30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左大括弧 4"/>
          <p:cNvSpPr/>
          <p:nvPr/>
        </p:nvSpPr>
        <p:spPr>
          <a:xfrm rot="16200000">
            <a:off x="5040052" y="3428999"/>
            <a:ext cx="216024" cy="144016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999626" y="425709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</a:t>
            </a:r>
            <a:r>
              <a:rPr lang="zh-TW" altLang="en-US" dirty="0" smtClean="0"/>
              <a:t>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602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548680"/>
            <a:ext cx="7024744" cy="1143000"/>
          </a:xfrm>
        </p:spPr>
        <p:txBody>
          <a:bodyPr/>
          <a:lstStyle/>
          <a:p>
            <a:r>
              <a:rPr lang="en-US" altLang="zh-TW" dirty="0"/>
              <a:t>Encoding</a:t>
            </a:r>
            <a:r>
              <a:rPr lang="zh-TW" altLang="en-US" dirty="0"/>
              <a:t>和花的時間有關嗎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492" y="1844825"/>
            <a:ext cx="6777317" cy="1800200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然而如果我們不考慮這麼極端的</a:t>
            </a:r>
            <a:r>
              <a:rPr lang="zh-TW" altLang="en-US" dirty="0" smtClean="0"/>
              <a:t>例子</a:t>
            </a:r>
            <a:r>
              <a:rPr lang="en-US" altLang="zh-TW" dirty="0" smtClean="0"/>
              <a:t>(unary), </a:t>
            </a:r>
            <a:r>
              <a:rPr lang="zh-TW" altLang="en-US" dirty="0" smtClean="0"/>
              <a:t>大部分的</a:t>
            </a:r>
            <a:r>
              <a:rPr lang="en-US" altLang="zh-TW" dirty="0" smtClean="0"/>
              <a:t>encoding</a:t>
            </a:r>
            <a:r>
              <a:rPr lang="zh-TW" altLang="en-US" dirty="0" smtClean="0"/>
              <a:t>都不會影響到一個問題是否可以在</a:t>
            </a:r>
            <a:r>
              <a:rPr lang="en-US" altLang="zh-TW" dirty="0" smtClean="0"/>
              <a:t>polynomial time</a:t>
            </a:r>
            <a:r>
              <a:rPr lang="zh-TW" altLang="en-US" dirty="0" smtClean="0"/>
              <a:t>解決</a:t>
            </a:r>
            <a:r>
              <a:rPr lang="en-US" altLang="zh-TW" dirty="0" smtClean="0"/>
              <a:t>.</a:t>
            </a:r>
          </a:p>
          <a:p>
            <a:r>
              <a:rPr lang="zh-TW" altLang="en-US" dirty="0" smtClean="0"/>
              <a:t>例</a:t>
            </a:r>
            <a:r>
              <a:rPr lang="en-US" altLang="zh-TW" dirty="0" smtClean="0"/>
              <a:t>: </a:t>
            </a:r>
            <a:r>
              <a:rPr lang="zh-TW" altLang="en-US" dirty="0"/>
              <a:t>使用三進位數和二進位</a:t>
            </a:r>
            <a:r>
              <a:rPr lang="zh-TW" altLang="en-US" dirty="0" smtClean="0"/>
              <a:t>數是沒有差別的</a:t>
            </a:r>
            <a:r>
              <a:rPr lang="en-US" altLang="zh-TW" dirty="0" smtClean="0"/>
              <a:t>, </a:t>
            </a:r>
            <a:r>
              <a:rPr lang="zh-TW" altLang="en-US" dirty="0" smtClean="0"/>
              <a:t>因為我們可以在</a:t>
            </a:r>
            <a:r>
              <a:rPr lang="en-US" altLang="zh-TW" dirty="0" smtClean="0"/>
              <a:t>polynomial time</a:t>
            </a:r>
            <a:r>
              <a:rPr lang="zh-TW" altLang="en-US" dirty="0" smtClean="0"/>
              <a:t>裡面將三進位數轉換成二進位數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203848" y="4259133"/>
            <a:ext cx="216024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f: {0,1}*</a:t>
            </a:r>
            <a:r>
              <a:rPr lang="en-US" altLang="zh-TW" dirty="0" smtClean="0">
                <a:sym typeface="Wingdings" pitchFamily="2" charset="2"/>
              </a:rPr>
              <a:t>{0,1}*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endCxn id="5" idx="1"/>
          </p:cNvCxnSpPr>
          <p:nvPr/>
        </p:nvCxnSpPr>
        <p:spPr>
          <a:xfrm>
            <a:off x="2483768" y="4547165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5" idx="3"/>
          </p:cNvCxnSpPr>
          <p:nvPr/>
        </p:nvCxnSpPr>
        <p:spPr>
          <a:xfrm>
            <a:off x="5364088" y="4547165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907704" y="425913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156176" y="4273093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331640" y="5013176"/>
            <a:ext cx="65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如果</a:t>
            </a:r>
            <a:r>
              <a:rPr lang="en-US" altLang="zh-TW" sz="2400" dirty="0" smtClean="0"/>
              <a:t>f</a:t>
            </a:r>
            <a:r>
              <a:rPr lang="zh-TW" altLang="en-US" sz="2400" dirty="0" smtClean="0"/>
              <a:t>花</a:t>
            </a:r>
            <a:r>
              <a:rPr lang="en-US" altLang="zh-TW" sz="2400" dirty="0" smtClean="0"/>
              <a:t>polynomial time</a:t>
            </a:r>
            <a:r>
              <a:rPr lang="zh-TW" altLang="en-US" sz="2400" dirty="0" smtClean="0"/>
              <a:t>可以把任何</a:t>
            </a:r>
            <a:r>
              <a:rPr lang="en-US" altLang="zh-TW" sz="2400" dirty="0" smtClean="0"/>
              <a:t>input</a:t>
            </a:r>
            <a:r>
              <a:rPr lang="zh-TW" altLang="en-US" sz="2400" dirty="0" smtClean="0"/>
              <a:t>轉成</a:t>
            </a:r>
            <a:r>
              <a:rPr lang="en-US" altLang="zh-TW" sz="2400" dirty="0" smtClean="0"/>
              <a:t>output, </a:t>
            </a:r>
            <a:r>
              <a:rPr lang="zh-TW" altLang="en-US" sz="2400" dirty="0" smtClean="0"/>
              <a:t>則稱為</a:t>
            </a:r>
            <a:r>
              <a:rPr lang="en-US" altLang="zh-TW" sz="2400" b="1" dirty="0" smtClean="0"/>
              <a:t>polynomial-time computable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7074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1043608" y="2132856"/>
            <a:ext cx="3168352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NP-Complete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3923928" y="1628800"/>
            <a:ext cx="3744416" cy="86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1. </a:t>
            </a:r>
            <a:r>
              <a:rPr lang="zh-TW" altLang="en-US" dirty="0" smtClean="0"/>
              <a:t>這些問題目前尚未找到可以在</a:t>
            </a:r>
            <a:r>
              <a:rPr lang="en-US" altLang="zh-TW" dirty="0" smtClean="0"/>
              <a:t>polynomial time</a:t>
            </a:r>
            <a:r>
              <a:rPr lang="zh-TW" altLang="en-US" dirty="0" smtClean="0"/>
              <a:t>內解決的</a:t>
            </a:r>
            <a:r>
              <a:rPr lang="en-US" altLang="zh-TW" dirty="0" smtClean="0"/>
              <a:t>algorithm.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267744" y="3985997"/>
                <a:ext cx="3038670" cy="61206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, </m:t>
                      </m:r>
                      <m:r>
                        <a:rPr lang="en-US" altLang="zh-TW" b="0" i="1" smtClean="0">
                          <a:latin typeface="Cambria Math"/>
                        </a:rPr>
                        <m:t>𝑓𝑜𝑟</m:t>
                      </m:r>
                      <m:r>
                        <a:rPr lang="en-US" altLang="zh-TW" b="0" i="1" smtClean="0">
                          <a:latin typeface="Cambria Math"/>
                        </a:rPr>
                        <m:t> </m:t>
                      </m:r>
                      <m:r>
                        <a:rPr lang="en-US" altLang="zh-TW" b="0" i="1" smtClean="0">
                          <a:latin typeface="Cambria Math"/>
                        </a:rPr>
                        <m:t>𝑠𝑜𝑚𝑒</m:t>
                      </m:r>
                      <m:r>
                        <a:rPr lang="en-US" altLang="zh-TW" b="0" i="1" smtClean="0">
                          <a:latin typeface="Cambria Math"/>
                        </a:rPr>
                        <m:t> </m:t>
                      </m:r>
                      <m:r>
                        <a:rPr lang="en-US" altLang="zh-TW" b="0" i="1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3985997"/>
                <a:ext cx="3038670" cy="6120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3923928" y="2924944"/>
            <a:ext cx="3744416" cy="86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2. </a:t>
            </a:r>
            <a:r>
              <a:rPr lang="zh-TW" altLang="en-US" dirty="0" smtClean="0"/>
              <a:t>這些問題目前尚未被證明無法在</a:t>
            </a:r>
            <a:r>
              <a:rPr lang="en-US" altLang="zh-TW" dirty="0" smtClean="0"/>
              <a:t>polynomial time</a:t>
            </a:r>
            <a:r>
              <a:rPr lang="zh-TW" altLang="en-US" dirty="0" smtClean="0"/>
              <a:t>內解決</a:t>
            </a:r>
            <a:r>
              <a:rPr lang="en-US" altLang="zh-TW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254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1744376" y="2865366"/>
            <a:ext cx="1872208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I: instances of problem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5759421" y="2865241"/>
            <a:ext cx="1872208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S: solutions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3851920" y="3077488"/>
            <a:ext cx="136778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616584" y="3566727"/>
            <a:ext cx="2388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Q: Abstract problem</a:t>
            </a:r>
            <a:br>
              <a:rPr lang="en-US" altLang="zh-TW" dirty="0" smtClean="0"/>
            </a:br>
            <a:r>
              <a:rPr lang="en-US" altLang="zh-TW" dirty="0" smtClean="0"/>
              <a:t>(binary relation)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179315" y="3889893"/>
            <a:ext cx="237626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Decision problem:</a:t>
            </a:r>
          </a:p>
          <a:p>
            <a:r>
              <a:rPr lang="en-US" altLang="zh-TW" dirty="0" smtClean="0"/>
              <a:t>S={0,1}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圓角矩形 9"/>
              <p:cNvSpPr/>
              <p:nvPr/>
            </p:nvSpPr>
            <p:spPr>
              <a:xfrm>
                <a:off x="1780700" y="5025481"/>
                <a:ext cx="1872208" cy="12961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zh-TW" i="1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圓角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700" y="5025481"/>
                <a:ext cx="1872208" cy="1296144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向下箭號 10"/>
          <p:cNvSpPr/>
          <p:nvPr/>
        </p:nvSpPr>
        <p:spPr>
          <a:xfrm>
            <a:off x="2396030" y="4311732"/>
            <a:ext cx="576064" cy="649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862877" y="4299883"/>
                <a:ext cx="1531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:</m:t>
                      </m:r>
                      <m:r>
                        <a:rPr lang="en-US" altLang="zh-TW" b="0" i="1" smtClean="0">
                          <a:latin typeface="Cambria Math"/>
                        </a:rPr>
                        <m:t>𝐼</m:t>
                      </m:r>
                      <m:r>
                        <a:rPr lang="en-US" altLang="zh-TW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77" y="4299883"/>
                <a:ext cx="153195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向右箭號 12"/>
          <p:cNvSpPr/>
          <p:nvPr/>
        </p:nvSpPr>
        <p:spPr>
          <a:xfrm rot="20090487">
            <a:off x="3891425" y="4656529"/>
            <a:ext cx="1997663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307108" y="5260564"/>
                <a:ext cx="3180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</a:rPr>
                      <m:t>𝑄</m:t>
                    </m:r>
                    <m:r>
                      <a:rPr lang="en-US" altLang="zh-TW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: Concrete problem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108" y="5260564"/>
                <a:ext cx="318050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圓角矩形 14"/>
              <p:cNvSpPr/>
              <p:nvPr/>
            </p:nvSpPr>
            <p:spPr>
              <a:xfrm>
                <a:off x="1780700" y="596243"/>
                <a:ext cx="1872208" cy="12961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zh-TW" i="1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圓角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700" y="596243"/>
                <a:ext cx="1872208" cy="1296144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向下箭號 15"/>
          <p:cNvSpPr/>
          <p:nvPr/>
        </p:nvSpPr>
        <p:spPr>
          <a:xfrm rot="10800000">
            <a:off x="2392449" y="2060848"/>
            <a:ext cx="576064" cy="649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860490" y="2201089"/>
                <a:ext cx="1531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:</m:t>
                      </m:r>
                      <m:r>
                        <a:rPr lang="en-US" altLang="zh-TW" b="0" i="1" smtClean="0">
                          <a:latin typeface="Cambria Math"/>
                        </a:rPr>
                        <m:t>𝐼</m:t>
                      </m:r>
                      <m:r>
                        <a:rPr lang="en-US" altLang="zh-TW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90" y="2201089"/>
                <a:ext cx="153195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向右箭號 17"/>
          <p:cNvSpPr/>
          <p:nvPr/>
        </p:nvSpPr>
        <p:spPr>
          <a:xfrm rot="1678129">
            <a:off x="4077223" y="1699796"/>
            <a:ext cx="1997663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589062" y="1264994"/>
                <a:ext cx="3180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</a:rPr>
                      <m:t>𝑄</m:t>
                    </m:r>
                    <m:r>
                      <a:rPr lang="en-US" altLang="zh-TW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: Concrete problem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062" y="1264994"/>
                <a:ext cx="318050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上-下雙向箭號 19"/>
          <p:cNvSpPr/>
          <p:nvPr/>
        </p:nvSpPr>
        <p:spPr>
          <a:xfrm>
            <a:off x="755576" y="2710662"/>
            <a:ext cx="648072" cy="154856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114156" y="3112856"/>
            <a:ext cx="149266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 smtClean="0"/>
              <a:t>polynomially</a:t>
            </a:r>
            <a:r>
              <a:rPr lang="en-US" altLang="zh-TW" dirty="0" smtClean="0"/>
              <a:t> related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35166" y="2511942"/>
            <a:ext cx="47639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if: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4058800" y="5805264"/>
                <a:ext cx="4496780" cy="8640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0" dirty="0" smtClean="0"/>
                  <a:t>Then: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</a:rPr>
                      <m:t>(</m:t>
                    </m:r>
                    <m:r>
                      <a:rPr lang="en-US" altLang="zh-TW" sz="2000" b="0" i="1" smtClean="0">
                        <a:latin typeface="Cambria Math"/>
                      </a:rPr>
                      <m:t>𝑄</m:t>
                    </m:r>
                    <m:r>
                      <a:rPr lang="en-US" altLang="zh-TW" sz="2000" b="0" i="1" smtClean="0">
                        <a:latin typeface="Cambria Math"/>
                      </a:rPr>
                      <m:t>)∈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𝑃</m:t>
                    </m:r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(</m:t>
                    </m:r>
                    <m:r>
                      <a:rPr lang="en-US" altLang="zh-TW" sz="2000" i="1">
                        <a:latin typeface="Cambria Math"/>
                      </a:rPr>
                      <m:t>𝑄</m:t>
                    </m:r>
                    <m:r>
                      <a:rPr lang="en-US" altLang="zh-TW" sz="2000" i="1">
                        <a:latin typeface="Cambria Math"/>
                      </a:rPr>
                      <m:t>)∈</m:t>
                    </m:r>
                    <m:r>
                      <a:rPr lang="en-US" altLang="zh-TW" sz="2000" i="1">
                        <a:latin typeface="Cambria Math"/>
                        <a:ea typeface="Cambria Math"/>
                      </a:rPr>
                      <m:t>𝑃</m:t>
                    </m:r>
                  </m:oMath>
                </a14:m>
                <a:r>
                  <a:rPr lang="en-US" altLang="zh-TW" sz="2000" dirty="0" smtClean="0"/>
                  <a:t> 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800" y="5805264"/>
                <a:ext cx="4496780" cy="864096"/>
              </a:xfrm>
              <a:prstGeom prst="rect">
                <a:avLst/>
              </a:prstGeom>
              <a:blipFill rotWithShape="1">
                <a:blip r:embed="rId8"/>
                <a:stretch>
                  <a:fillRect l="-1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/>
          <p:cNvSpPr txBox="1"/>
          <p:nvPr/>
        </p:nvSpPr>
        <p:spPr>
          <a:xfrm>
            <a:off x="114156" y="375047"/>
            <a:ext cx="115212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Lemma: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685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1196752"/>
                <a:ext cx="6777317" cy="463587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TW" dirty="0" smtClean="0"/>
                  <a:t>Proof:</a:t>
                </a:r>
              </a:p>
              <a:p>
                <a:r>
                  <a:rPr lang="zh-TW" altLang="en-US" dirty="0"/>
                  <a:t>因為是對稱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所以只需要證明一個方向</a:t>
                </a:r>
                <a:r>
                  <a:rPr lang="en-US" altLang="zh-TW" dirty="0" smtClean="0"/>
                  <a:t>.</a:t>
                </a:r>
              </a:p>
              <a:p>
                <a:r>
                  <a:rPr lang="zh-TW" altLang="en-US" b="0" dirty="0" smtClean="0"/>
                  <a:t>假設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𝑄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dirty="0" smtClean="0"/>
                  <a:t>可以在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dirty="0" smtClean="0"/>
                  <a:t>時間內解決</a:t>
                </a:r>
                <a:r>
                  <a:rPr lang="en-US" altLang="zh-TW" dirty="0" smtClean="0"/>
                  <a:t>(for some constant k)</a:t>
                </a:r>
              </a:p>
              <a:p>
                <a:r>
                  <a:rPr lang="zh-TW" altLang="en-US" dirty="0" smtClean="0"/>
                  <a:t>假設對每個</a:t>
                </a:r>
                <a:r>
                  <a:rPr lang="en-US" altLang="zh-TW" dirty="0" smtClean="0"/>
                  <a:t>problem instance i,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dirty="0" smtClean="0"/>
                  <a:t>轉換成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dirty="0" smtClean="0"/>
                  <a:t>需花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𝑂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(for some constant c),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則</a:t>
                </a:r>
                <a:r>
                  <a:rPr lang="zh-TW" altLang="en-US" dirty="0" smtClean="0"/>
                  <a:t>解決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altLang="zh-TW" dirty="0" smtClean="0"/>
                  <a:t> (input</a:t>
                </a:r>
                <a:r>
                  <a:rPr lang="zh-TW" altLang="en-US" dirty="0" smtClean="0"/>
                  <a:t>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𝑖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) </a:t>
                </a:r>
                <a:r>
                  <a:rPr lang="zh-TW" altLang="en-US" dirty="0" smtClean="0"/>
                  <a:t>先花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𝑂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𝑐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dirty="0" smtClean="0"/>
                  <a:t>轉換成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𝑖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𝑐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再解決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𝑄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 (input</a:t>
                </a:r>
                <a:r>
                  <a:rPr lang="zh-TW" altLang="en-US" dirty="0"/>
                  <a:t>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), </a:t>
                </a:r>
                <a:r>
                  <a:rPr lang="zh-TW" altLang="en-US" dirty="0" smtClean="0"/>
                  <a:t>花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dirty="0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b="0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zh-TW" b="0" i="1" dirty="0" smtClean="0">
                        <a:latin typeface="Cambria Math"/>
                      </a:rPr>
                      <m:t>=</m:t>
                    </m:r>
                    <m:r>
                      <a:rPr lang="en-US" altLang="zh-TW" b="0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𝑐𝑘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c, k</a:t>
                </a:r>
                <a:r>
                  <a:rPr lang="zh-TW" altLang="en-US" dirty="0" smtClean="0"/>
                  <a:t>都是</a:t>
                </a:r>
                <a:r>
                  <a:rPr lang="en-US" altLang="zh-TW" dirty="0" smtClean="0"/>
                  <a:t>constant, </a:t>
                </a:r>
                <a:r>
                  <a:rPr lang="zh-TW" altLang="en-US" dirty="0" smtClean="0"/>
                  <a:t>因此為</a:t>
                </a:r>
                <a:r>
                  <a:rPr lang="en-US" altLang="zh-TW" dirty="0" smtClean="0"/>
                  <a:t>polynomial time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1196752"/>
                <a:ext cx="6777317" cy="4635877"/>
              </a:xfrm>
              <a:blipFill rotWithShape="1">
                <a:blip r:embed="rId2"/>
                <a:stretch>
                  <a:fillRect t="-788" r="-7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331590" y="5445224"/>
            <a:ext cx="756084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000" dirty="0" smtClean="0"/>
              <a:t>只要</a:t>
            </a:r>
            <a:r>
              <a:rPr lang="en-US" altLang="zh-TW" sz="2000" dirty="0" smtClean="0"/>
              <a:t>encoding</a:t>
            </a:r>
            <a:r>
              <a:rPr lang="zh-TW" altLang="en-US" sz="2000" dirty="0" smtClean="0"/>
              <a:t>都是</a:t>
            </a:r>
            <a:r>
              <a:rPr lang="en-US" altLang="zh-TW" sz="2000" dirty="0" smtClean="0"/>
              <a:t>”</a:t>
            </a:r>
            <a:r>
              <a:rPr lang="zh-TW" altLang="en-US" sz="2000" dirty="0" smtClean="0"/>
              <a:t>合理的</a:t>
            </a:r>
            <a:r>
              <a:rPr lang="en-US" altLang="zh-TW" sz="2000" dirty="0" smtClean="0"/>
              <a:t>” (“</a:t>
            </a:r>
            <a:r>
              <a:rPr lang="zh-TW" altLang="en-US" sz="2000" dirty="0" smtClean="0"/>
              <a:t>簡要的</a:t>
            </a:r>
            <a:r>
              <a:rPr lang="en-US" altLang="zh-TW" sz="2000" dirty="0" smtClean="0"/>
              <a:t>”)</a:t>
            </a:r>
            <a:r>
              <a:rPr lang="zh-TW" altLang="en-US" sz="2000" dirty="0" smtClean="0"/>
              <a:t>表示方式</a:t>
            </a:r>
            <a:r>
              <a:rPr lang="en-US" altLang="zh-TW" sz="2000" dirty="0" smtClean="0"/>
              <a:t>, </a:t>
            </a:r>
            <a:r>
              <a:rPr lang="zh-TW" altLang="en-US" sz="2000" dirty="0" smtClean="0"/>
              <a:t>一個問題的</a:t>
            </a:r>
            <a:r>
              <a:rPr lang="zh-TW" altLang="en-US" sz="2000" dirty="0"/>
              <a:t>複雜</a:t>
            </a:r>
            <a:r>
              <a:rPr lang="zh-TW" altLang="en-US" sz="2000" dirty="0" smtClean="0"/>
              <a:t>度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能否在</a:t>
            </a:r>
            <a:r>
              <a:rPr lang="en-US" altLang="zh-TW" sz="2000" dirty="0" smtClean="0"/>
              <a:t>polynomial time</a:t>
            </a:r>
            <a:r>
              <a:rPr lang="zh-TW" altLang="en-US" sz="2000" dirty="0" smtClean="0"/>
              <a:t>裡面解掉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不會被</a:t>
            </a:r>
            <a:r>
              <a:rPr lang="en-US" altLang="zh-TW" sz="2000" dirty="0" smtClean="0"/>
              <a:t>encoding</a:t>
            </a:r>
            <a:r>
              <a:rPr lang="zh-TW" altLang="en-US" sz="2000" dirty="0" smtClean="0"/>
              <a:t>影響</a:t>
            </a:r>
            <a:r>
              <a:rPr lang="en-US" altLang="zh-TW" sz="2000" dirty="0" smtClean="0"/>
              <a:t>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0055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 Formal-language Framework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b="0" dirty="0" smtClean="0"/>
                  <a:t>An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Σ</m:t>
                    </m:r>
                  </m:oMath>
                </a14:m>
                <a:r>
                  <a:rPr lang="en-US" altLang="zh-TW" dirty="0" smtClean="0"/>
                  <a:t>: a finite set of symbols</a:t>
                </a:r>
              </a:p>
              <a:p>
                <a:r>
                  <a:rPr lang="en-US" altLang="zh-TW" dirty="0" smtClean="0"/>
                  <a:t>A language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Σ</m:t>
                    </m:r>
                  </m:oMath>
                </a14:m>
                <a:r>
                  <a:rPr lang="en-US" altLang="zh-TW" dirty="0" smtClean="0"/>
                  <a:t>: </a:t>
                </a:r>
                <a:r>
                  <a:rPr lang="zh-TW" altLang="en-US" dirty="0" smtClean="0"/>
                  <a:t>使用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Σ</m:t>
                    </m:r>
                  </m:oMath>
                </a14:m>
                <a:r>
                  <a:rPr lang="zh-TW" altLang="en-US" dirty="0" smtClean="0"/>
                  <a:t>裡面的</a:t>
                </a:r>
                <a:r>
                  <a:rPr lang="en-US" altLang="zh-TW" dirty="0" smtClean="0"/>
                  <a:t>symbol</a:t>
                </a:r>
                <a:r>
                  <a:rPr lang="zh-TW" altLang="en-US" dirty="0" smtClean="0"/>
                  <a:t>組合而成的字串 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不一定包含全部可能的字串</a:t>
                </a:r>
                <a:r>
                  <a:rPr lang="en-US" altLang="zh-TW" dirty="0" smtClean="0"/>
                  <a:t>)</a:t>
                </a:r>
              </a:p>
              <a:p>
                <a:r>
                  <a:rPr lang="en-US" altLang="zh-TW" dirty="0" smtClean="0"/>
                  <a:t>Ex: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Σ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𝐿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 smtClean="0"/>
                  <a:t>(over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Σ</m:t>
                    </m:r>
                  </m:oMath>
                </a14:m>
                <a:r>
                  <a:rPr lang="en-US" altLang="zh-TW" dirty="0" smtClean="0"/>
                  <a:t>)=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</a:rPr>
                      <m:t>{10,11,101,111,…}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empty string: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1" smtClean="0">
                        <a:latin typeface="Cambria Math"/>
                      </a:rPr>
                      <m:t>ϵ</m:t>
                    </m:r>
                  </m:oMath>
                </a14:m>
                <a:endParaRPr lang="en-US" altLang="zh-TW" b="0" dirty="0" smtClean="0"/>
              </a:p>
              <a:p>
                <a:r>
                  <a:rPr lang="en-US" altLang="zh-TW" dirty="0" smtClean="0"/>
                  <a:t>empty language: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altLang="zh-TW" b="0" i="0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the language with all strings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Σ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3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27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40466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 Formal-language Framework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988840"/>
                <a:ext cx="6777317" cy="3987805"/>
              </a:xfrm>
            </p:spPr>
            <p:txBody>
              <a:bodyPr/>
              <a:lstStyle/>
              <a:p>
                <a:r>
                  <a:rPr lang="en-US" altLang="zh-TW" dirty="0" smtClean="0"/>
                  <a:t>Operations on languages:</a:t>
                </a:r>
              </a:p>
              <a:p>
                <a:r>
                  <a:rPr lang="en-US" altLang="zh-TW" dirty="0" smtClean="0"/>
                  <a:t>Union, intersection</a:t>
                </a:r>
              </a:p>
              <a:p>
                <a:r>
                  <a:rPr lang="en-US" altLang="zh-TW" dirty="0" smtClean="0"/>
                  <a:t>Complement: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e>
                    </m:acc>
                    <m:r>
                      <a:rPr lang="en-US" altLang="zh-TW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TW" b="0" i="1" dirty="0" smtClean="0">
                        <a:latin typeface="Cambria Math"/>
                      </a:rPr>
                      <m:t>−</m:t>
                    </m:r>
                    <m:r>
                      <a:rPr lang="en-US" altLang="zh-TW" b="0" i="1" dirty="0" smtClean="0">
                        <a:latin typeface="Cambria Math"/>
                      </a:rPr>
                      <m:t>𝐿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Concatenation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</a:rPr>
                      <m:t>𝐿</m:t>
                    </m:r>
                    <m:r>
                      <a:rPr lang="en-US" altLang="zh-TW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dirty="0" smtClean="0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TW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dirty="0" smtClean="0">
                            <a:latin typeface="Cambria Math"/>
                            <a:ea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TW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dirty="0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altLang="zh-TW" b="0" i="1" dirty="0" smtClean="0">
                            <a:latin typeface="Cambria Math"/>
                            <a:ea typeface="Cambria Math"/>
                          </a:rPr>
                          <m:t>𝑎𝑛𝑑</m:t>
                        </m:r>
                        <m:r>
                          <a:rPr lang="en-US" altLang="zh-TW" b="0" i="1" dirty="0" smtClean="0"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 dirty="0">
                            <a:latin typeface="Cambria Math"/>
                            <a:ea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TW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Closure or </a:t>
                </a:r>
                <a:r>
                  <a:rPr lang="en-US" altLang="zh-TW" dirty="0" err="1" smtClean="0"/>
                  <a:t>Kleene</a:t>
                </a:r>
                <a:r>
                  <a:rPr lang="en-US" altLang="zh-TW" dirty="0" smtClean="0"/>
                  <a:t> Star: </a:t>
                </a:r>
                <a:br>
                  <a:rPr lang="en-US" altLang="zh-TW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⋃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𝐿</m:t>
                    </m:r>
                  </m:oMath>
                </a14:m>
                <a:r>
                  <a:rPr lang="en-US" altLang="zh-TW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  <a:ea typeface="Cambria Math"/>
                      </a:rPr>
                      <m:t>⋃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  <m:sup>
                        <m:r>
                          <a:rPr lang="en-US" altLang="zh-TW" b="0" i="0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  <a:ea typeface="Cambria Math"/>
                      </a:rPr>
                      <m:t>⋃</m:t>
                    </m:r>
                    <m:sSup>
                      <m:sSupPr>
                        <m:ctrlPr>
                          <a:rPr lang="en-US" altLang="zh-TW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  <m:sup>
                        <m:r>
                          <a:rPr lang="en-US" altLang="zh-TW" b="0" i="0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altLang="zh-TW" i="1">
                        <a:latin typeface="Cambria Math"/>
                        <a:ea typeface="Cambria Math"/>
                      </a:rPr>
                      <m:t>⋃</m:t>
                    </m:r>
                  </m:oMath>
                </a14:m>
                <a:r>
                  <a:rPr lang="en-US" altLang="zh-TW" dirty="0" smtClean="0"/>
                  <a:t>…</a:t>
                </a:r>
                <a:br>
                  <a:rPr lang="en-US" altLang="zh-TW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TW" b="0" i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zh-TW" dirty="0" smtClean="0"/>
                  <a:t>concatenation </a:t>
                </a:r>
                <a:r>
                  <a:rPr lang="zh-TW" altLang="en-US" dirty="0" smtClean="0"/>
                  <a:t>自己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次</a:t>
                </a:r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988840"/>
                <a:ext cx="6777317" cy="3987805"/>
              </a:xfrm>
              <a:blipFill rotWithShape="1">
                <a:blip r:embed="rId2"/>
                <a:stretch>
                  <a:fillRect t="-12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71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136904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應用</a:t>
            </a:r>
            <a:r>
              <a:rPr lang="en-US" altLang="zh-TW" dirty="0" smtClean="0"/>
              <a:t>formal language framework…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916832"/>
                <a:ext cx="7776864" cy="4392488"/>
              </a:xfrm>
            </p:spPr>
            <p:txBody>
              <a:bodyPr/>
              <a:lstStyle/>
              <a:p>
                <a:r>
                  <a:rPr lang="en-US" altLang="zh-TW" dirty="0" smtClean="0"/>
                  <a:t>Decision problem Q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set of instances</a:t>
                </a:r>
                <a:r>
                  <a:rPr lang="zh-TW" altLang="en-US" dirty="0" smtClean="0"/>
                  <a:t>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altLang="zh-TW" b="0" i="0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TW" b="0" i="0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Σ</m:t>
                    </m:r>
                    <m:r>
                      <a:rPr lang="en-US" altLang="zh-TW" b="0" i="1" smtClean="0">
                        <a:latin typeface="Cambria Math"/>
                      </a:rPr>
                      <m:t>={0,1}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Q</a:t>
                </a:r>
                <a:r>
                  <a:rPr lang="zh-TW" altLang="en-US" dirty="0" smtClean="0"/>
                  <a:t>的主要特性可以想成是會產生答案為</a:t>
                </a:r>
                <a:r>
                  <a:rPr lang="en-US" altLang="zh-TW" dirty="0" smtClean="0"/>
                  <a:t>1(yes)</a:t>
                </a:r>
                <a:r>
                  <a:rPr lang="zh-TW" altLang="en-US" dirty="0" smtClean="0"/>
                  <a:t>的這些</a:t>
                </a:r>
                <a:r>
                  <a:rPr lang="en-US" altLang="zh-TW" dirty="0" smtClean="0"/>
                  <a:t>instances</a:t>
                </a:r>
              </a:p>
              <a:p>
                <a:r>
                  <a:rPr lang="zh-TW" altLang="en-US" dirty="0" smtClean="0"/>
                  <a:t>因此可以把</a:t>
                </a:r>
                <a:r>
                  <a:rPr lang="en-US" altLang="zh-TW" dirty="0" smtClean="0"/>
                  <a:t>Q</a:t>
                </a:r>
                <a:r>
                  <a:rPr lang="zh-TW" altLang="en-US" dirty="0" smtClean="0"/>
                  <a:t>重新定義為一個</a:t>
                </a:r>
                <a:r>
                  <a:rPr lang="en-US" altLang="zh-TW" dirty="0" smtClean="0"/>
                  <a:t>language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Σ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而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</a:rPr>
                      <m:t>𝐿</m:t>
                    </m:r>
                    <m:r>
                      <a:rPr lang="en-US" altLang="zh-TW" b="0" i="1" dirty="0" smtClean="0">
                        <a:latin typeface="Cambria Math"/>
                      </a:rPr>
                      <m:t>={</m:t>
                    </m:r>
                    <m:r>
                      <a:rPr lang="en-US" altLang="zh-TW" b="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zh-TW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altLang="zh-TW" b="0" i="1" dirty="0" smtClean="0">
                        <a:latin typeface="Cambria Math"/>
                        <a:ea typeface="Cambria Math"/>
                      </a:rPr>
                      <m:t>:</m:t>
                    </m:r>
                    <m:r>
                      <a:rPr lang="en-US" altLang="zh-TW" b="0" i="1" dirty="0" smtClean="0">
                        <a:latin typeface="Cambria Math"/>
                        <a:ea typeface="Cambria Math"/>
                      </a:rPr>
                      <m:t>𝑄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dirty="0" smtClean="0">
                        <a:latin typeface="Cambria Math"/>
                        <a:ea typeface="Cambria Math"/>
                      </a:rPr>
                      <m:t>=1}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例子</a:t>
                </a:r>
                <a:r>
                  <a:rPr lang="en-US" altLang="zh-TW" dirty="0" smtClean="0"/>
                  <a:t>: PATH=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𝐺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𝑢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:</m:t>
                    </m:r>
                    <m:r>
                      <a:rPr lang="en-US" altLang="zh-TW" b="0" i="1" smtClean="0">
                        <a:latin typeface="Cambria Math"/>
                      </a:rPr>
                      <m:t>𝐺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𝑉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is an undirected graph,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TW" b="0" i="1" dirty="0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en-US" altLang="zh-TW" b="0" i="1" dirty="0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</a:rPr>
                      <m:t>𝑘</m:t>
                    </m:r>
                    <m:r>
                      <a:rPr lang="en-US" altLang="zh-TW" b="0" i="1" dirty="0" smtClean="0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is an integer, and </a:t>
                </a:r>
                <a:r>
                  <a:rPr lang="zh-TW" altLang="en-US" dirty="0" smtClean="0"/>
                  <a:t>從</a:t>
                </a:r>
                <a:r>
                  <a:rPr lang="en-US" altLang="zh-TW" dirty="0" smtClean="0"/>
                  <a:t>u</a:t>
                </a:r>
                <a:r>
                  <a:rPr lang="zh-TW" altLang="en-US" dirty="0" smtClean="0"/>
                  <a:t>到</a:t>
                </a:r>
                <a:r>
                  <a:rPr lang="en-US" altLang="zh-TW" dirty="0" smtClean="0"/>
                  <a:t>v</a:t>
                </a:r>
                <a:r>
                  <a:rPr lang="zh-TW" altLang="en-US" dirty="0" smtClean="0"/>
                  <a:t>在</a:t>
                </a:r>
                <a:r>
                  <a:rPr lang="en-US" altLang="zh-TW" dirty="0" smtClean="0"/>
                  <a:t>G</a:t>
                </a:r>
                <a:r>
                  <a:rPr lang="zh-TW" altLang="en-US" dirty="0" smtClean="0"/>
                  <a:t>裡面有一條路徑含有最多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條</a:t>
                </a:r>
                <a:r>
                  <a:rPr lang="en-US" altLang="zh-TW" dirty="0" smtClean="0"/>
                  <a:t>edge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}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916832"/>
                <a:ext cx="7776864" cy="4392488"/>
              </a:xfrm>
              <a:blipFill rotWithShape="1">
                <a:blip r:embed="rId2"/>
                <a:stretch>
                  <a:fillRect t="-12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53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1143000"/>
          </a:xfrm>
        </p:spPr>
        <p:txBody>
          <a:bodyPr/>
          <a:lstStyle/>
          <a:p>
            <a:r>
              <a:rPr lang="en-US" altLang="zh-TW" dirty="0" smtClean="0"/>
              <a:t>Accepts and Rejects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484784"/>
                <a:ext cx="6777317" cy="475252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 smtClean="0"/>
                  <a:t>An algorithm A </a:t>
                </a:r>
                <a:r>
                  <a:rPr lang="en-US" altLang="zh-TW" b="1" dirty="0" smtClean="0"/>
                  <a:t>accepts</a:t>
                </a:r>
                <a:r>
                  <a:rPr lang="en-US" altLang="zh-TW" dirty="0" smtClean="0"/>
                  <a:t> a string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i="1" dirty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dirty="0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dirty="0" smtClean="0">
                                <a:latin typeface="Cambria Math"/>
                                <a:ea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TW" b="0" i="1" dirty="0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if, given input x, A outputs 1</a:t>
                </a:r>
              </a:p>
              <a:p>
                <a:r>
                  <a:rPr lang="en-US" altLang="zh-TW" dirty="0"/>
                  <a:t>An algorithm A </a:t>
                </a:r>
                <a:r>
                  <a:rPr lang="en-US" altLang="zh-TW" b="1" dirty="0" smtClean="0"/>
                  <a:t>rejects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a string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𝑥</m:t>
                    </m:r>
                    <m:r>
                      <a:rPr lang="en-US" altLang="zh-TW" i="1" dirty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TW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dirty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/>
                                <a:ea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TW" i="1" dirty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if, given input x, A outputs 0</a:t>
                </a:r>
              </a:p>
              <a:p>
                <a:r>
                  <a:rPr lang="en-US" altLang="zh-TW" b="1" dirty="0" smtClean="0"/>
                  <a:t>The language accepted by an algorithm A</a:t>
                </a:r>
                <a:r>
                  <a:rPr lang="en-US" altLang="zh-TW" dirty="0" smtClean="0"/>
                  <a:t> is the set of strings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𝐿</m:t>
                    </m:r>
                    <m:r>
                      <a:rPr lang="en-US" altLang="zh-TW" b="0" i="1" smtClean="0">
                        <a:latin typeface="Cambria Math"/>
                      </a:rPr>
                      <m:t>={</m:t>
                    </m:r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: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𝐴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=1}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注意</a:t>
                </a:r>
                <a:r>
                  <a:rPr lang="en-US" altLang="zh-TW" dirty="0" smtClean="0"/>
                  <a:t>: L is accepted by A, </a:t>
                </a:r>
                <a:r>
                  <a:rPr lang="zh-TW" altLang="en-US" dirty="0" smtClean="0"/>
                  <a:t>不一定表示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∉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𝐿</m:t>
                    </m:r>
                  </m:oMath>
                </a14:m>
                <a:r>
                  <a:rPr lang="zh-TW" altLang="en-US" dirty="0" smtClean="0"/>
                  <a:t>會被</a:t>
                </a:r>
                <a:r>
                  <a:rPr lang="en-US" altLang="zh-TW" dirty="0" smtClean="0"/>
                  <a:t>A reject! (ex. </a:t>
                </a:r>
                <a:r>
                  <a:rPr lang="zh-TW" altLang="en-US" dirty="0" smtClean="0"/>
                  <a:t>無窮迴圈</a:t>
                </a:r>
                <a:r>
                  <a:rPr lang="en-US" altLang="zh-TW" dirty="0" smtClean="0"/>
                  <a:t>)</a:t>
                </a:r>
              </a:p>
              <a:p>
                <a:r>
                  <a:rPr lang="en-US" altLang="zh-TW" dirty="0" smtClean="0"/>
                  <a:t>A language is </a:t>
                </a:r>
                <a:r>
                  <a:rPr lang="en-US" altLang="zh-TW" b="1" dirty="0" smtClean="0"/>
                  <a:t>decided</a:t>
                </a:r>
                <a:r>
                  <a:rPr lang="en-US" altLang="zh-TW" dirty="0" smtClean="0"/>
                  <a:t> by an algorithm A if every binary string in L is accepted by A and every binary string not in L is rejected by A</a:t>
                </a:r>
              </a:p>
              <a:p>
                <a:r>
                  <a:rPr lang="en-US" altLang="zh-TW" dirty="0" smtClean="0"/>
                  <a:t>A language is </a:t>
                </a:r>
                <a:r>
                  <a:rPr lang="en-US" altLang="zh-TW" b="1" dirty="0" smtClean="0"/>
                  <a:t>accepted in polynomial time </a:t>
                </a:r>
                <a:r>
                  <a:rPr lang="en-US" altLang="zh-TW" dirty="0" smtClean="0"/>
                  <a:t>if it is accepted by A and if A accepts x in time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b="1" dirty="0" smtClean="0"/>
                  <a:t> </a:t>
                </a:r>
                <a:r>
                  <a:rPr lang="en-US" altLang="zh-TW" dirty="0" smtClean="0"/>
                  <a:t>for a constant k and any length-n string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𝑥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𝐿</m:t>
                    </m:r>
                  </m:oMath>
                </a14:m>
                <a:r>
                  <a:rPr lang="en-US" altLang="zh-TW" b="1" dirty="0" smtClean="0"/>
                  <a:t>.</a:t>
                </a:r>
                <a:endParaRPr lang="zh-TW" altLang="en-US" b="1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484784"/>
                <a:ext cx="6777317" cy="4752528"/>
              </a:xfrm>
              <a:blipFill rotWithShape="1">
                <a:blip r:embed="rId2"/>
                <a:stretch>
                  <a:fillRect t="-1412" b="-6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9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9872" y="1027664"/>
            <a:ext cx="4648362" cy="1143000"/>
          </a:xfrm>
        </p:spPr>
        <p:txBody>
          <a:bodyPr/>
          <a:lstStyle/>
          <a:p>
            <a:r>
              <a:rPr lang="en-US" altLang="zh-TW" dirty="0" smtClean="0"/>
              <a:t>: PATH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TW" dirty="0" smtClean="0"/>
                  <a:t>The language PATH can be accepted in polynomial time. </a:t>
                </a:r>
                <a:r>
                  <a:rPr lang="zh-TW" altLang="en-US" dirty="0" smtClean="0"/>
                  <a:t>這句話什麼意思</a:t>
                </a:r>
                <a:r>
                  <a:rPr lang="en-US" altLang="zh-TW" dirty="0" smtClean="0"/>
                  <a:t>?</a:t>
                </a:r>
              </a:p>
              <a:p>
                <a:r>
                  <a:rPr lang="zh-TW" altLang="en-US" dirty="0" smtClean="0"/>
                  <a:t>如果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𝐺</m:t>
                        </m:r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en-US" altLang="zh-TW" i="1">
                            <a:latin typeface="Cambria Math"/>
                          </a:rPr>
                          <m:t>𝑢</m:t>
                        </m:r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en-US" altLang="zh-TW" i="1">
                            <a:latin typeface="Cambria Math"/>
                          </a:rPr>
                          <m:t>𝑣</m:t>
                        </m:r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zh-TW" altLang="en-US" dirty="0" smtClean="0"/>
                  <a:t>可以找到解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(</a:t>
                </a:r>
                <a:r>
                  <a:rPr lang="zh-TW" altLang="en-US" dirty="0"/>
                  <a:t>從</a:t>
                </a:r>
                <a:r>
                  <a:rPr lang="en-US" altLang="zh-TW" dirty="0"/>
                  <a:t>u</a:t>
                </a:r>
                <a:r>
                  <a:rPr lang="zh-TW" altLang="en-US" dirty="0"/>
                  <a:t>到</a:t>
                </a:r>
                <a:r>
                  <a:rPr lang="en-US" altLang="zh-TW" dirty="0"/>
                  <a:t>v</a:t>
                </a:r>
                <a:r>
                  <a:rPr lang="zh-TW" altLang="en-US" dirty="0"/>
                  <a:t>在</a:t>
                </a:r>
                <a:r>
                  <a:rPr lang="en-US" altLang="zh-TW" dirty="0"/>
                  <a:t>G</a:t>
                </a:r>
                <a:r>
                  <a:rPr lang="zh-TW" altLang="en-US" dirty="0"/>
                  <a:t>裡面有一條路徑含有最多</a:t>
                </a:r>
                <a:r>
                  <a:rPr lang="en-US" altLang="zh-TW" dirty="0"/>
                  <a:t>k</a:t>
                </a:r>
                <a:r>
                  <a:rPr lang="zh-TW" altLang="en-US" dirty="0"/>
                  <a:t>條</a:t>
                </a:r>
                <a:r>
                  <a:rPr lang="en-US" altLang="zh-TW" dirty="0" smtClean="0"/>
                  <a:t>edge), </a:t>
                </a:r>
                <a:r>
                  <a:rPr lang="zh-TW" altLang="en-US" dirty="0" smtClean="0"/>
                  <a:t>則可以在</a:t>
                </a:r>
                <a:r>
                  <a:rPr lang="en-US" altLang="zh-TW" dirty="0" smtClean="0"/>
                  <a:t>polynomial time</a:t>
                </a:r>
                <a:r>
                  <a:rPr lang="zh-TW" altLang="en-US" dirty="0" smtClean="0"/>
                  <a:t>裡面說</a:t>
                </a:r>
                <a:r>
                  <a:rPr lang="en-US" altLang="zh-TW" dirty="0" smtClean="0"/>
                  <a:t>”</a:t>
                </a:r>
                <a:r>
                  <a:rPr lang="zh-TW" altLang="en-US" dirty="0" smtClean="0"/>
                  <a:t>有 </a:t>
                </a:r>
                <a:r>
                  <a:rPr lang="en-US" altLang="zh-TW" dirty="0" smtClean="0"/>
                  <a:t>(1, yes)”!</a:t>
                </a:r>
              </a:p>
              <a:p>
                <a:r>
                  <a:rPr lang="zh-TW" altLang="en-US" dirty="0"/>
                  <a:t>可以</a:t>
                </a:r>
                <a:r>
                  <a:rPr lang="zh-TW" altLang="en-US" dirty="0" smtClean="0"/>
                  <a:t>嗎</a:t>
                </a:r>
                <a:r>
                  <a:rPr lang="en-US" altLang="zh-TW" dirty="0" smtClean="0"/>
                  <a:t>? </a:t>
                </a:r>
                <a:r>
                  <a:rPr lang="zh-TW" altLang="en-US" dirty="0" smtClean="0"/>
                  <a:t>可以</a:t>
                </a:r>
                <a:r>
                  <a:rPr lang="en-US" altLang="zh-TW" dirty="0" smtClean="0"/>
                  <a:t>! </a:t>
                </a:r>
                <a:r>
                  <a:rPr lang="zh-TW" altLang="en-US" dirty="0" smtClean="0"/>
                  <a:t>用</a:t>
                </a:r>
                <a:r>
                  <a:rPr lang="en-US" altLang="zh-TW" dirty="0" smtClean="0"/>
                  <a:t>BFS</a:t>
                </a:r>
                <a:r>
                  <a:rPr lang="zh-TW" altLang="en-US" dirty="0" smtClean="0"/>
                  <a:t>找出最短路徑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然後看有沒有比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大 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只需</a:t>
                </a:r>
                <a:r>
                  <a:rPr lang="en-US" altLang="zh-TW" dirty="0" smtClean="0"/>
                  <a:t>polynomial time)</a:t>
                </a:r>
              </a:p>
              <a:p>
                <a:r>
                  <a:rPr lang="zh-TW" altLang="en-US" dirty="0" smtClean="0"/>
                  <a:t>假設我們設計這個</a:t>
                </a:r>
                <a:r>
                  <a:rPr lang="en-US" altLang="zh-TW" dirty="0" smtClean="0"/>
                  <a:t>algorithm</a:t>
                </a:r>
                <a:r>
                  <a:rPr lang="zh-TW" altLang="en-US" dirty="0" smtClean="0"/>
                  <a:t>發現比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大的話就無窮迴圈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這樣的話就沒有 </a:t>
                </a:r>
                <a:r>
                  <a:rPr lang="en-US" altLang="zh-TW" dirty="0" smtClean="0"/>
                  <a:t>decided in polynomial time.</a:t>
                </a:r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042" r="-5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20688"/>
            <a:ext cx="2081808" cy="15613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5587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1027664"/>
            <a:ext cx="7456674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formal-language framework</a:t>
            </a:r>
            <a:r>
              <a:rPr lang="zh-TW" altLang="en-US" dirty="0" smtClean="0"/>
              <a:t>定義</a:t>
            </a:r>
            <a:r>
              <a:rPr lang="en-US" altLang="zh-TW" dirty="0" smtClean="0"/>
              <a:t>complexity class 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Complexity class: a set of languages, </a:t>
            </a:r>
            <a:r>
              <a:rPr lang="zh-TW" altLang="en-US" dirty="0" smtClean="0"/>
              <a:t>是不是在其中由</a:t>
            </a:r>
            <a:r>
              <a:rPr lang="en-US" altLang="zh-TW" dirty="0" smtClean="0"/>
              <a:t>algorithm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complexity measure</a:t>
            </a:r>
            <a:r>
              <a:rPr lang="zh-TW" altLang="en-US" dirty="0" smtClean="0"/>
              <a:t>決定</a:t>
            </a:r>
            <a:r>
              <a:rPr lang="en-US" altLang="zh-TW" dirty="0" smtClean="0"/>
              <a:t>(ex. running time), </a:t>
            </a:r>
            <a:r>
              <a:rPr lang="zh-TW" altLang="en-US" dirty="0" smtClean="0"/>
              <a:t>而此</a:t>
            </a:r>
            <a:r>
              <a:rPr lang="en-US" altLang="zh-TW" dirty="0" smtClean="0"/>
              <a:t>algorithm</a:t>
            </a:r>
            <a:r>
              <a:rPr lang="zh-TW" altLang="en-US" dirty="0" smtClean="0"/>
              <a:t>是決定一個</a:t>
            </a:r>
            <a:r>
              <a:rPr lang="en-US" altLang="zh-TW" dirty="0" smtClean="0"/>
              <a:t>string x</a:t>
            </a:r>
            <a:r>
              <a:rPr lang="zh-TW" altLang="en-US" dirty="0" smtClean="0"/>
              <a:t>是否屬於</a:t>
            </a:r>
            <a:r>
              <a:rPr lang="en-US" altLang="zh-TW" dirty="0" smtClean="0"/>
              <a:t>L. </a:t>
            </a:r>
            <a:endParaRPr lang="en-US" altLang="zh-TW" dirty="0"/>
          </a:p>
          <a:p>
            <a:r>
              <a:rPr lang="zh-TW" altLang="en-US" dirty="0" smtClean="0"/>
              <a:t>使用這個方式</a:t>
            </a:r>
            <a:r>
              <a:rPr lang="en-US" altLang="zh-TW" dirty="0" smtClean="0"/>
              <a:t>, </a:t>
            </a:r>
            <a:r>
              <a:rPr lang="zh-TW" altLang="en-US" dirty="0" smtClean="0"/>
              <a:t>我們可以重新定義</a:t>
            </a:r>
            <a:r>
              <a:rPr lang="en-US" altLang="zh-TW" dirty="0" smtClean="0"/>
              <a:t>P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complexity class: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27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83568" y="5079087"/>
                <a:ext cx="7776864" cy="7078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𝑃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={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𝐿</m:t>
                      </m:r>
                      <m:r>
                        <a:rPr lang="en-US" altLang="zh-TW" sz="2000" b="0" i="1" smtClean="0">
                          <a:latin typeface="Cambria Math"/>
                          <a:ea typeface="Cambria Math"/>
                        </a:rPr>
                        <m:t>⊆</m:t>
                      </m:r>
                      <m:sSup>
                        <m:sSupPr>
                          <m:ctrlPr>
                            <a:rPr lang="en-US" altLang="zh-TW" sz="20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/>
                                  <a:ea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zh-TW" sz="2000" b="0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zh-TW" sz="2000" b="0" i="1" smtClean="0">
                          <a:latin typeface="Cambria Math"/>
                          <a:ea typeface="Cambria Math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there</m:t>
                      </m:r>
                      <m: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exists</m:t>
                      </m:r>
                      <m: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an</m:t>
                      </m:r>
                      <m: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algorithm</m:t>
                      </m:r>
                      <m: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A</m:t>
                      </m:r>
                      <m: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that</m:t>
                      </m:r>
                      <m: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decides</m:t>
                      </m:r>
                      <m: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L</m:t>
                      </m:r>
                      <m: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in</m:t>
                      </m:r>
                      <m: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polynomial</m:t>
                      </m:r>
                      <m: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/>
                          <a:ea typeface="Cambria Math"/>
                        </a:rPr>
                        <m:t>time</m:t>
                      </m:r>
                      <m:r>
                        <a:rPr lang="en-US" altLang="zh-TW" sz="2000" b="0" i="1" smtClean="0">
                          <a:latin typeface="Cambria Math"/>
                          <a:ea typeface="Cambria Math"/>
                        </a:rPr>
                        <m:t>}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079087"/>
                <a:ext cx="7776864" cy="707886"/>
              </a:xfrm>
              <a:prstGeom prst="rect">
                <a:avLst/>
              </a:prstGeom>
              <a:blipFill rotWithShape="1">
                <a:blip r:embed="rId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64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980728"/>
                <a:ext cx="6777317" cy="485190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TW" dirty="0" smtClean="0"/>
                  <a:t>Theorem: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𝑃</m:t>
                    </m:r>
                    <m:r>
                      <a:rPr lang="en-US" altLang="zh-TW" b="0" i="1" smtClean="0">
                        <a:latin typeface="Cambria Math"/>
                      </a:rPr>
                      <m:t>={</m:t>
                    </m:r>
                    <m:r>
                      <a:rPr lang="en-US" altLang="zh-TW" b="0" i="1" smtClean="0">
                        <a:latin typeface="Cambria Math"/>
                      </a:rPr>
                      <m:t>𝐿</m:t>
                    </m:r>
                    <m:r>
                      <a:rPr lang="en-US" altLang="zh-TW" b="0" i="1" smtClean="0">
                        <a:latin typeface="Cambria Math"/>
                      </a:rPr>
                      <m:t>:</m:t>
                    </m:r>
                    <m:r>
                      <a:rPr lang="en-US" altLang="zh-TW" b="0" i="1" smtClean="0">
                        <a:latin typeface="Cambria Math"/>
                      </a:rPr>
                      <m:t>𝐿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is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accepted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by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a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polynomial</m:t>
                    </m:r>
                    <m:r>
                      <a:rPr lang="en-US" altLang="zh-TW" b="0" i="0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time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algorithm</m:t>
                    </m:r>
                    <m:r>
                      <a:rPr lang="en-US" altLang="zh-TW" b="0" i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/>
                  <a:t>Proof:</a:t>
                </a:r>
              </a:p>
              <a:p>
                <a:r>
                  <a:rPr lang="en-US" altLang="zh-TW" dirty="0" smtClean="0"/>
                  <a:t> The class of languages decided by polynomial-time algorithms</a:t>
                </a:r>
                <a:r>
                  <a:rPr lang="zh-TW" altLang="en-US" dirty="0" smtClean="0"/>
                  <a:t>是</a:t>
                </a:r>
                <a:r>
                  <a:rPr lang="en-US" altLang="zh-TW" dirty="0" smtClean="0"/>
                  <a:t>the </a:t>
                </a:r>
                <a:r>
                  <a:rPr lang="en-US" altLang="zh-TW" dirty="0"/>
                  <a:t>class of languages </a:t>
                </a:r>
                <a:r>
                  <a:rPr lang="en-US" altLang="zh-TW" dirty="0" smtClean="0"/>
                  <a:t>accepted </a:t>
                </a:r>
                <a:r>
                  <a:rPr lang="en-US" altLang="zh-TW" dirty="0"/>
                  <a:t>by polynomial-time </a:t>
                </a:r>
                <a:r>
                  <a:rPr lang="en-US" altLang="zh-TW" dirty="0" smtClean="0"/>
                  <a:t>algorithms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subset. </a:t>
                </a:r>
              </a:p>
              <a:p>
                <a:r>
                  <a:rPr lang="zh-TW" altLang="en-US" dirty="0" smtClean="0"/>
                  <a:t>所以我們只需要證如果</a:t>
                </a:r>
                <a:r>
                  <a:rPr lang="en-US" altLang="zh-TW" dirty="0" smtClean="0"/>
                  <a:t>L is accepted by a polynomial-time algorithm, </a:t>
                </a:r>
                <a:r>
                  <a:rPr lang="zh-TW" altLang="en-US" dirty="0" smtClean="0"/>
                  <a:t>它也可以</a:t>
                </a:r>
                <a:r>
                  <a:rPr lang="en-US" altLang="zh-TW" dirty="0" smtClean="0"/>
                  <a:t>decided by a polynomial-time algorithm.</a:t>
                </a:r>
              </a:p>
              <a:p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L</a:t>
                </a:r>
                <a:r>
                  <a:rPr lang="zh-TW" altLang="en-US" dirty="0" smtClean="0"/>
                  <a:t>是被某</a:t>
                </a:r>
                <a:r>
                  <a:rPr lang="en-US" altLang="zh-TW" dirty="0" smtClean="0"/>
                  <a:t>polynomial-time algorithm A accept.</a:t>
                </a:r>
              </a:p>
              <a:p>
                <a:r>
                  <a:rPr lang="zh-TW" altLang="en-US" dirty="0"/>
                  <a:t>我們要</a:t>
                </a:r>
                <a:r>
                  <a:rPr lang="zh-TW" altLang="en-US" dirty="0" smtClean="0"/>
                  <a:t>利用</a:t>
                </a:r>
                <a:r>
                  <a:rPr lang="en-US" altLang="zh-TW" dirty="0" smtClean="0"/>
                  <a:t>A</a:t>
                </a:r>
                <a:r>
                  <a:rPr lang="zh-TW" altLang="en-US" dirty="0" smtClean="0"/>
                  <a:t>做成一個</a:t>
                </a:r>
                <a:r>
                  <a:rPr lang="en-US" altLang="zh-TW" dirty="0" smtClean="0"/>
                  <a:t>algorithm A’</a:t>
                </a:r>
                <a:r>
                  <a:rPr lang="zh-TW" altLang="en-US" dirty="0" smtClean="0"/>
                  <a:t>可以</a:t>
                </a:r>
                <a:r>
                  <a:rPr lang="en-US" altLang="zh-TW" dirty="0" smtClean="0"/>
                  <a:t>decides L.</a:t>
                </a:r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980728"/>
                <a:ext cx="6777317" cy="4851901"/>
              </a:xfrm>
              <a:blipFill rotWithShape="1">
                <a:blip r:embed="rId2"/>
                <a:stretch>
                  <a:fillRect t="-1759" r="-3058" b="-3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98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980728"/>
                <a:ext cx="6777317" cy="4851901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 smtClean="0"/>
                  <a:t>因為</a:t>
                </a:r>
                <a:r>
                  <a:rPr lang="en-US" altLang="zh-TW" dirty="0" smtClean="0"/>
                  <a:t>A accepts L in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 for some constant k, </a:t>
                </a:r>
                <a:r>
                  <a:rPr lang="zh-TW" altLang="en-US" dirty="0" smtClean="0"/>
                  <a:t>所以我們也可以說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A accepts L </a:t>
                </a:r>
                <a:r>
                  <a:rPr lang="zh-TW" altLang="en-US" dirty="0" smtClean="0"/>
                  <a:t>最多花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zh-TW" altLang="en-US" i="1">
                        <a:latin typeface="Cambria Math"/>
                      </a:rPr>
                      <m:t>個</m:t>
                    </m:r>
                  </m:oMath>
                </a14:m>
                <a:r>
                  <a:rPr lang="en-US" altLang="zh-TW" dirty="0" smtClean="0"/>
                  <a:t>steps for a constant c</a:t>
                </a:r>
              </a:p>
              <a:p>
                <a:r>
                  <a:rPr lang="zh-TW" altLang="en-US" dirty="0" smtClean="0"/>
                  <a:t>對任何</a:t>
                </a:r>
                <a:r>
                  <a:rPr lang="en-US" altLang="zh-TW" dirty="0" smtClean="0"/>
                  <a:t>input x,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A’</a:t>
                </a:r>
                <a:r>
                  <a:rPr lang="zh-TW" altLang="en-US" dirty="0" smtClean="0"/>
                  <a:t> 利用</a:t>
                </a:r>
                <a:r>
                  <a:rPr lang="en-US" altLang="zh-TW" dirty="0" smtClean="0"/>
                  <a:t>A, </a:t>
                </a:r>
                <a:r>
                  <a:rPr lang="zh-TW" altLang="en-US" dirty="0" smtClean="0"/>
                  <a:t>先執行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zh-TW" altLang="en-US" i="1">
                        <a:latin typeface="Cambria Math"/>
                      </a:rPr>
                      <m:t>個</m:t>
                    </m:r>
                  </m:oMath>
                </a14:m>
                <a:r>
                  <a:rPr lang="en-US" altLang="zh-TW" dirty="0" smtClean="0"/>
                  <a:t>steps. </a:t>
                </a:r>
                <a:r>
                  <a:rPr lang="zh-TW" altLang="en-US" dirty="0" smtClean="0"/>
                  <a:t>如果這時候</a:t>
                </a:r>
                <a:r>
                  <a:rPr lang="en-US" altLang="zh-TW" dirty="0" smtClean="0"/>
                  <a:t>A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accept x</a:t>
                </a:r>
                <a:r>
                  <a:rPr lang="zh-TW" altLang="en-US" dirty="0" smtClean="0"/>
                  <a:t>了</a:t>
                </a:r>
                <a:r>
                  <a:rPr lang="en-US" altLang="zh-TW" dirty="0" smtClean="0"/>
                  <a:t>,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A’</a:t>
                </a:r>
                <a:r>
                  <a:rPr lang="zh-TW" altLang="en-US" dirty="0" smtClean="0"/>
                  <a:t>就</a:t>
                </a:r>
                <a:r>
                  <a:rPr lang="en-US" altLang="zh-TW" dirty="0" smtClean="0"/>
                  <a:t>accept x. </a:t>
                </a:r>
                <a:r>
                  <a:rPr lang="zh-TW" altLang="en-US" dirty="0" smtClean="0"/>
                  <a:t>如果</a:t>
                </a:r>
                <a:r>
                  <a:rPr lang="en-US" altLang="zh-TW" dirty="0" smtClean="0"/>
                  <a:t>A</a:t>
                </a:r>
                <a:r>
                  <a:rPr lang="zh-TW" altLang="en-US" dirty="0" smtClean="0"/>
                  <a:t>還沒</a:t>
                </a:r>
                <a:r>
                  <a:rPr lang="en-US" altLang="zh-TW" dirty="0" smtClean="0"/>
                  <a:t>accept x, A’</a:t>
                </a:r>
                <a:r>
                  <a:rPr lang="zh-TW" altLang="en-US" dirty="0" smtClean="0"/>
                  <a:t>就</a:t>
                </a:r>
                <a:r>
                  <a:rPr lang="en-US" altLang="zh-TW" dirty="0" smtClean="0"/>
                  <a:t>reject x. </a:t>
                </a:r>
              </a:p>
              <a:p>
                <a:r>
                  <a:rPr lang="en-US" altLang="zh-TW" dirty="0" smtClean="0"/>
                  <a:t>A’</a:t>
                </a:r>
                <a:r>
                  <a:rPr lang="zh-TW" altLang="en-US" dirty="0" smtClean="0"/>
                  <a:t>使用</a:t>
                </a:r>
                <a:r>
                  <a:rPr lang="en-US" altLang="zh-TW" dirty="0" smtClean="0"/>
                  <a:t>A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overhead</a:t>
                </a:r>
                <a:r>
                  <a:rPr lang="zh-TW" altLang="en-US" dirty="0" smtClean="0"/>
                  <a:t>不會超過一個</a:t>
                </a:r>
                <a:r>
                  <a:rPr lang="en-US" altLang="zh-TW" dirty="0" smtClean="0"/>
                  <a:t>polynomial factor, </a:t>
                </a:r>
                <a:r>
                  <a:rPr lang="zh-TW" altLang="en-US" dirty="0" smtClean="0"/>
                  <a:t>所以</a:t>
                </a:r>
                <a:r>
                  <a:rPr lang="en-US" altLang="zh-TW" dirty="0" smtClean="0"/>
                  <a:t>A’</a:t>
                </a:r>
                <a:r>
                  <a:rPr lang="zh-TW" altLang="en-US" dirty="0" smtClean="0"/>
                  <a:t>是一個可以</a:t>
                </a:r>
                <a:r>
                  <a:rPr lang="en-US" altLang="zh-TW" dirty="0" smtClean="0"/>
                  <a:t>decide L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polynomial time algorithm.</a:t>
                </a:r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980728"/>
                <a:ext cx="6777317" cy="4851901"/>
              </a:xfrm>
              <a:blipFill rotWithShape="1">
                <a:blip r:embed="rId2"/>
                <a:stretch>
                  <a:fillRect t="-1005" r="-3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52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1115616" y="1196752"/>
            <a:ext cx="3420380" cy="3168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NP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1331640" y="1479408"/>
            <a:ext cx="1656184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411760" y="1336507"/>
            <a:ext cx="4248472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這些問題可以在</a:t>
            </a:r>
            <a:r>
              <a:rPr lang="en-US" altLang="zh-TW" dirty="0" smtClean="0"/>
              <a:t>polynomial time</a:t>
            </a:r>
            <a:r>
              <a:rPr lang="zh-TW" altLang="en-US" dirty="0" smtClean="0"/>
              <a:t>內解決</a:t>
            </a:r>
            <a:endParaRPr lang="en-US" altLang="zh-TW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539552" y="5733256"/>
            <a:ext cx="799288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2011/05/04 </a:t>
            </a:r>
            <a:r>
              <a:rPr lang="zh-TW" altLang="en-US" dirty="0" smtClean="0"/>
              <a:t>為</a:t>
            </a:r>
            <a:r>
              <a:rPr lang="en-US" altLang="zh-TW" dirty="0" smtClean="0"/>
              <a:t>P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 NP</a:t>
            </a:r>
            <a:r>
              <a:rPr lang="zh-TW" altLang="en-US" dirty="0" smtClean="0"/>
              <a:t>提出之四十周年紀念</a:t>
            </a:r>
            <a:r>
              <a:rPr lang="en-US" altLang="zh-TW" dirty="0" smtClean="0"/>
              <a:t>!!</a:t>
            </a:r>
          </a:p>
          <a:p>
            <a:r>
              <a:rPr lang="en-US" altLang="zh-TW" dirty="0"/>
              <a:t>Ref: http://blog.computationalcomplexity.org/2011/05/forty-years-of-p-v-np.html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03848" y="2744011"/>
            <a:ext cx="4968552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這些問題可以在</a:t>
            </a:r>
            <a:r>
              <a:rPr lang="en-US" altLang="zh-TW" dirty="0" smtClean="0"/>
              <a:t>polynomial time</a:t>
            </a:r>
            <a:r>
              <a:rPr lang="zh-TW" altLang="en-US" dirty="0" smtClean="0"/>
              <a:t>內被</a:t>
            </a:r>
            <a:r>
              <a:rPr lang="en-US" altLang="zh-TW" dirty="0" smtClean="0"/>
              <a:t>verify</a:t>
            </a:r>
          </a:p>
        </p:txBody>
      </p:sp>
      <p:sp>
        <p:nvSpPr>
          <p:cNvPr id="10" name="矩形 9"/>
          <p:cNvSpPr/>
          <p:nvPr/>
        </p:nvSpPr>
        <p:spPr>
          <a:xfrm>
            <a:off x="2411760" y="4725144"/>
            <a:ext cx="4968552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P=NP???</a:t>
            </a:r>
          </a:p>
        </p:txBody>
      </p:sp>
    </p:spTree>
    <p:extLst>
      <p:ext uri="{BB962C8B-B14F-4D97-AF65-F5344CB8AC3E}">
        <p14:creationId xmlns:p14="http://schemas.microsoft.com/office/powerpoint/2010/main" val="104346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952897" y="873587"/>
            <a:ext cx="3096344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Algorithms that accepts/rejects/decides L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913337" y="1126485"/>
            <a:ext cx="273630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告訴你某個</a:t>
            </a:r>
            <a:r>
              <a:rPr lang="en-US" altLang="zh-TW" dirty="0" smtClean="0"/>
              <a:t>instance</a:t>
            </a:r>
            <a:r>
              <a:rPr lang="zh-TW" altLang="en-US" dirty="0" smtClean="0"/>
              <a:t>是不是有解</a:t>
            </a:r>
            <a:r>
              <a:rPr lang="en-US" altLang="zh-TW" dirty="0" smtClean="0"/>
              <a:t>(</a:t>
            </a:r>
            <a:r>
              <a:rPr lang="zh-TW" altLang="en-US" dirty="0" smtClean="0"/>
              <a:t>在</a:t>
            </a:r>
            <a:r>
              <a:rPr lang="en-US" altLang="zh-TW" dirty="0" smtClean="0"/>
              <a:t>L</a:t>
            </a:r>
            <a:r>
              <a:rPr lang="zh-TW" altLang="en-US" dirty="0" smtClean="0"/>
              <a:t>裡面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952897" y="2244616"/>
            <a:ext cx="3096344" cy="11521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Algorithms that verify </a:t>
            </a:r>
            <a:br>
              <a:rPr lang="en-US" altLang="zh-TW" dirty="0" smtClean="0"/>
            </a:br>
            <a:r>
              <a:rPr lang="en-US" altLang="zh-TW" dirty="0" smtClean="0"/>
              <a:t>L</a:t>
            </a:r>
            <a:r>
              <a:rPr lang="zh-TW" altLang="en-US" dirty="0" smtClean="0"/>
              <a:t> </a:t>
            </a:r>
            <a:r>
              <a:rPr lang="en-US" altLang="zh-TW" dirty="0" smtClean="0"/>
              <a:t>with a certificate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887019" y="2244616"/>
            <a:ext cx="273630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給你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certificate (</a:t>
            </a:r>
            <a:r>
              <a:rPr lang="zh-TW" altLang="en-US" dirty="0" smtClean="0"/>
              <a:t>可能是答案</a:t>
            </a:r>
            <a:r>
              <a:rPr lang="en-US" altLang="zh-TW" dirty="0" smtClean="0"/>
              <a:t>), </a:t>
            </a:r>
            <a:r>
              <a:rPr lang="zh-TW" altLang="en-US" dirty="0" smtClean="0"/>
              <a:t>可以讓你檢查某個</a:t>
            </a:r>
            <a:r>
              <a:rPr lang="en-US" altLang="zh-TW" dirty="0" smtClean="0"/>
              <a:t>instance</a:t>
            </a:r>
            <a:r>
              <a:rPr lang="zh-TW" altLang="en-US" dirty="0" smtClean="0"/>
              <a:t>是不是有解</a:t>
            </a:r>
            <a:r>
              <a:rPr lang="en-US" altLang="zh-TW" dirty="0" smtClean="0"/>
              <a:t>(</a:t>
            </a:r>
            <a:r>
              <a:rPr lang="zh-TW" altLang="en-US" dirty="0" smtClean="0"/>
              <a:t>在</a:t>
            </a:r>
            <a:r>
              <a:rPr lang="en-US" altLang="zh-TW" dirty="0" smtClean="0"/>
              <a:t>L</a:t>
            </a:r>
            <a:r>
              <a:rPr lang="zh-TW" altLang="en-US" dirty="0" smtClean="0"/>
              <a:t>裡面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45024"/>
            <a:ext cx="960107" cy="7200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168921" y="4509120"/>
                <a:ext cx="6480720" cy="15696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TW" altLang="en-US" sz="2400" dirty="0" smtClean="0"/>
                  <a:t>給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TW" sz="24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𝐺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𝑢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𝑣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zh-TW" altLang="en-US" sz="2400" dirty="0" smtClean="0"/>
                  <a:t>和一條</a:t>
                </a:r>
                <a:r>
                  <a:rPr lang="en-US" altLang="zh-TW" sz="2400" dirty="0" smtClean="0"/>
                  <a:t>path p, </a:t>
                </a:r>
                <a:r>
                  <a:rPr lang="zh-TW" altLang="en-US" sz="2400" dirty="0" smtClean="0"/>
                  <a:t>我們可以檢查</a:t>
                </a:r>
                <a:r>
                  <a:rPr lang="en-US" altLang="zh-TW" sz="2400" dirty="0" smtClean="0"/>
                  <a:t>path</a:t>
                </a:r>
                <a:r>
                  <a:rPr lang="zh-TW" altLang="en-US" sz="2400" dirty="0" smtClean="0"/>
                  <a:t>是不是真的是在</a:t>
                </a:r>
                <a:r>
                  <a:rPr lang="en-US" altLang="zh-TW" sz="2400" dirty="0" smtClean="0"/>
                  <a:t>G</a:t>
                </a:r>
                <a:r>
                  <a:rPr lang="zh-TW" altLang="en-US" sz="2400" dirty="0" smtClean="0"/>
                  <a:t>中</a:t>
                </a:r>
                <a:r>
                  <a:rPr lang="en-US" altLang="zh-TW" sz="2400" dirty="0" err="1" smtClean="0"/>
                  <a:t>u</a:t>
                </a:r>
                <a:r>
                  <a:rPr lang="en-US" altLang="zh-TW" sz="2400" dirty="0" err="1" smtClean="0">
                    <a:sym typeface="Wingdings" pitchFamily="2" charset="2"/>
                  </a:rPr>
                  <a:t>v</a:t>
                </a:r>
                <a:r>
                  <a:rPr lang="zh-TW" altLang="en-US" sz="2400" dirty="0" smtClean="0">
                    <a:sym typeface="Wingdings" pitchFamily="2" charset="2"/>
                  </a:rPr>
                  <a:t>的</a:t>
                </a:r>
                <a:r>
                  <a:rPr lang="en-US" altLang="zh-TW" sz="2400" dirty="0" smtClean="0">
                    <a:sym typeface="Wingdings" pitchFamily="2" charset="2"/>
                  </a:rPr>
                  <a:t>path, </a:t>
                </a:r>
                <a:r>
                  <a:rPr lang="zh-TW" altLang="en-US" sz="2400" dirty="0" smtClean="0">
                    <a:sym typeface="Wingdings" pitchFamily="2" charset="2"/>
                  </a:rPr>
                  <a:t>且長度是不是不超過</a:t>
                </a:r>
                <a:r>
                  <a:rPr lang="en-US" altLang="zh-TW" sz="2400" dirty="0" smtClean="0">
                    <a:sym typeface="Wingdings" pitchFamily="2" charset="2"/>
                  </a:rPr>
                  <a:t>k. </a:t>
                </a:r>
                <a:r>
                  <a:rPr lang="zh-TW" altLang="en-US" sz="2400" dirty="0" smtClean="0">
                    <a:sym typeface="Wingdings" pitchFamily="2" charset="2"/>
                  </a:rPr>
                  <a:t>此</a:t>
                </a:r>
                <a:r>
                  <a:rPr lang="en-US" altLang="zh-TW" sz="2400" dirty="0" smtClean="0">
                    <a:sym typeface="Wingdings" pitchFamily="2" charset="2"/>
                  </a:rPr>
                  <a:t>p</a:t>
                </a:r>
                <a:r>
                  <a:rPr lang="zh-TW" altLang="en-US" sz="2400" dirty="0" smtClean="0">
                    <a:sym typeface="Wingdings" pitchFamily="2" charset="2"/>
                  </a:rPr>
                  <a:t>是一個</a:t>
                </a:r>
                <a:r>
                  <a:rPr lang="en-US" altLang="zh-TW" sz="2400" dirty="0" smtClean="0">
                    <a:sym typeface="Wingdings" pitchFamily="2" charset="2"/>
                  </a:rPr>
                  <a:t>certificate, </a:t>
                </a:r>
                <a:r>
                  <a:rPr lang="zh-TW" altLang="en-US" sz="2400" dirty="0" smtClean="0">
                    <a:sym typeface="Wingdings" pitchFamily="2" charset="2"/>
                  </a:rPr>
                  <a:t>用來幫助</a:t>
                </a:r>
                <a:r>
                  <a:rPr lang="en-US" altLang="zh-TW" sz="2400" dirty="0" smtClean="0">
                    <a:sym typeface="Wingdings" pitchFamily="2" charset="2"/>
                  </a:rPr>
                  <a:t>algorithm</a:t>
                </a:r>
                <a:r>
                  <a:rPr lang="zh-TW" altLang="en-US" sz="2400" dirty="0" smtClean="0">
                    <a:sym typeface="Wingdings" pitchFamily="2" charset="2"/>
                  </a:rPr>
                  <a:t>看此</a:t>
                </a:r>
                <a:r>
                  <a:rPr lang="en-US" altLang="zh-TW" sz="2400" dirty="0" smtClean="0">
                    <a:sym typeface="Wingdings" pitchFamily="2" charset="2"/>
                  </a:rPr>
                  <a:t>instance</a:t>
                </a:r>
                <a:r>
                  <a:rPr lang="zh-TW" altLang="en-US" sz="2400" dirty="0" smtClean="0">
                    <a:sym typeface="Wingdings" pitchFamily="2" charset="2"/>
                  </a:rPr>
                  <a:t>是不是屬於</a:t>
                </a:r>
                <a:r>
                  <a:rPr lang="en-US" altLang="zh-TW" sz="2400" dirty="0" smtClean="0">
                    <a:sym typeface="Wingdings" pitchFamily="2" charset="2"/>
                  </a:rPr>
                  <a:t>PATH.</a:t>
                </a: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921" y="4509120"/>
                <a:ext cx="6480720" cy="1569660"/>
              </a:xfrm>
              <a:prstGeom prst="rect">
                <a:avLst/>
              </a:prstGeom>
              <a:blipFill rotWithShape="1">
                <a:blip r:embed="rId3"/>
                <a:stretch>
                  <a:fillRect l="-1407" t="-3077" b="-73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1691680" y="6078780"/>
            <a:ext cx="705678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對</a:t>
            </a:r>
            <a:r>
              <a:rPr lang="en-US" altLang="zh-TW" dirty="0" smtClean="0"/>
              <a:t>PATH</a:t>
            </a:r>
            <a:r>
              <a:rPr lang="zh-TW" altLang="en-US" dirty="0" smtClean="0"/>
              <a:t>來說其實沒有太大差別</a:t>
            </a:r>
            <a:r>
              <a:rPr lang="en-US" altLang="zh-TW" dirty="0" smtClean="0"/>
              <a:t>, </a:t>
            </a:r>
            <a:r>
              <a:rPr lang="zh-TW" altLang="en-US" dirty="0" smtClean="0"/>
              <a:t>因為本來就可以在</a:t>
            </a:r>
            <a:r>
              <a:rPr lang="en-US" altLang="zh-TW" dirty="0" smtClean="0"/>
              <a:t>polynomial time decide</a:t>
            </a:r>
            <a:r>
              <a:rPr lang="zh-TW" altLang="en-US" dirty="0" smtClean="0"/>
              <a:t> </a:t>
            </a:r>
            <a:r>
              <a:rPr lang="en-US" altLang="zh-TW" dirty="0" smtClean="0"/>
              <a:t>PATH. </a:t>
            </a:r>
            <a:r>
              <a:rPr lang="zh-TW" altLang="en-US" dirty="0" smtClean="0"/>
              <a:t>但是對於其他問題可能有差別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051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024744" cy="1143000"/>
          </a:xfrm>
        </p:spPr>
        <p:txBody>
          <a:bodyPr/>
          <a:lstStyle/>
          <a:p>
            <a:r>
              <a:rPr lang="en-US" altLang="zh-TW" dirty="0" smtClean="0"/>
              <a:t>Hamiltonian cycles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484785"/>
                <a:ext cx="6777317" cy="230425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TW" dirty="0" smtClean="0"/>
                  <a:t>A Hamiltonian cycle of an undirected graph G=(V,E) is a simple cycle that contains each vertex in V.</a:t>
                </a:r>
              </a:p>
              <a:p>
                <a:r>
                  <a:rPr lang="en-US" altLang="zh-TW" dirty="0" smtClean="0"/>
                  <a:t>Not all graph is Hamiltonian (</a:t>
                </a:r>
                <a:r>
                  <a:rPr lang="zh-TW" altLang="en-US" dirty="0" smtClean="0"/>
                  <a:t>找不到</a:t>
                </a:r>
                <a:r>
                  <a:rPr lang="en-US" altLang="zh-TW" dirty="0" smtClean="0"/>
                  <a:t>Hamiltonian cycle)</a:t>
                </a:r>
              </a:p>
              <a:p>
                <a:r>
                  <a:rPr lang="en-US" altLang="zh-TW" dirty="0" smtClean="0"/>
                  <a:t>HAM-CYCLE={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TW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dirty="0" smtClean="0"/>
                  <a:t>: G is a </a:t>
                </a:r>
                <a:r>
                  <a:rPr lang="en-US" altLang="zh-TW" dirty="0"/>
                  <a:t>H</a:t>
                </a:r>
                <a:r>
                  <a:rPr lang="en-US" altLang="zh-TW" dirty="0" smtClean="0"/>
                  <a:t>amiltonian graph}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484785"/>
                <a:ext cx="6777317" cy="2304256"/>
              </a:xfrm>
              <a:blipFill rotWithShape="1">
                <a:blip r:embed="rId2"/>
                <a:stretch>
                  <a:fillRect t="-3704" r="-2068" b="-21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2771800" y="371308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403648" y="443316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686769" y="605223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995936" y="45287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3667150" y="605223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269060" y="571539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2761184" y="573979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2186236" y="571539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2036962" y="524732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3379118" y="52252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489226" y="473669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3125044" y="439384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2771800" y="424070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330252" y="439384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1946251" y="468188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2483768" y="475827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385919" y="510480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2761184" y="536807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2916660" y="474195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3049216" y="514190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/>
          <p:cNvCxnSpPr>
            <a:stCxn id="6" idx="7"/>
            <a:endCxn id="5" idx="2"/>
          </p:cNvCxnSpPr>
          <p:nvPr/>
        </p:nvCxnSpPr>
        <p:spPr>
          <a:xfrm flipV="1">
            <a:off x="1649499" y="3857100"/>
            <a:ext cx="1122301" cy="61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8" idx="1"/>
            <a:endCxn id="5" idx="5"/>
          </p:cNvCxnSpPr>
          <p:nvPr/>
        </p:nvCxnSpPr>
        <p:spPr>
          <a:xfrm flipH="1" flipV="1">
            <a:off x="3017651" y="3958935"/>
            <a:ext cx="1020466" cy="611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6" idx="4"/>
            <a:endCxn id="7" idx="0"/>
          </p:cNvCxnSpPr>
          <p:nvPr/>
        </p:nvCxnSpPr>
        <p:spPr>
          <a:xfrm>
            <a:off x="1547664" y="4721196"/>
            <a:ext cx="283121" cy="1331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7" idx="6"/>
            <a:endCxn id="9" idx="2"/>
          </p:cNvCxnSpPr>
          <p:nvPr/>
        </p:nvCxnSpPr>
        <p:spPr>
          <a:xfrm>
            <a:off x="1974801" y="6196255"/>
            <a:ext cx="1692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0"/>
            <a:endCxn id="8" idx="4"/>
          </p:cNvCxnSpPr>
          <p:nvPr/>
        </p:nvCxnSpPr>
        <p:spPr>
          <a:xfrm flipV="1">
            <a:off x="3811166" y="4816768"/>
            <a:ext cx="328786" cy="1235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6" idx="6"/>
            <a:endCxn id="19" idx="1"/>
          </p:cNvCxnSpPr>
          <p:nvPr/>
        </p:nvCxnSpPr>
        <p:spPr>
          <a:xfrm>
            <a:off x="1691680" y="4577180"/>
            <a:ext cx="296752" cy="146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17" idx="0"/>
            <a:endCxn id="5" idx="4"/>
          </p:cNvCxnSpPr>
          <p:nvPr/>
        </p:nvCxnSpPr>
        <p:spPr>
          <a:xfrm flipV="1">
            <a:off x="2915816" y="4001116"/>
            <a:ext cx="0" cy="239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15" idx="6"/>
            <a:endCxn id="8" idx="3"/>
          </p:cNvCxnSpPr>
          <p:nvPr/>
        </p:nvCxnSpPr>
        <p:spPr>
          <a:xfrm flipV="1">
            <a:off x="3777258" y="4774587"/>
            <a:ext cx="260859" cy="10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12" idx="3"/>
            <a:endCxn id="7" idx="7"/>
          </p:cNvCxnSpPr>
          <p:nvPr/>
        </p:nvCxnSpPr>
        <p:spPr>
          <a:xfrm flipH="1">
            <a:off x="1932620" y="5961242"/>
            <a:ext cx="295797" cy="133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19" idx="7"/>
            <a:endCxn id="18" idx="3"/>
          </p:cNvCxnSpPr>
          <p:nvPr/>
        </p:nvCxnSpPr>
        <p:spPr>
          <a:xfrm flipV="1">
            <a:off x="2192102" y="4639699"/>
            <a:ext cx="180331" cy="84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stCxn id="19" idx="4"/>
            <a:endCxn id="13" idx="0"/>
          </p:cNvCxnSpPr>
          <p:nvPr/>
        </p:nvCxnSpPr>
        <p:spPr>
          <a:xfrm>
            <a:off x="2090267" y="4969912"/>
            <a:ext cx="90711" cy="277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stCxn id="18" idx="7"/>
            <a:endCxn id="17" idx="2"/>
          </p:cNvCxnSpPr>
          <p:nvPr/>
        </p:nvCxnSpPr>
        <p:spPr>
          <a:xfrm flipV="1">
            <a:off x="2576103" y="4384720"/>
            <a:ext cx="195697" cy="51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20" idx="0"/>
            <a:endCxn id="18" idx="4"/>
          </p:cNvCxnSpPr>
          <p:nvPr/>
        </p:nvCxnSpPr>
        <p:spPr>
          <a:xfrm flipH="1" flipV="1">
            <a:off x="2474268" y="4681880"/>
            <a:ext cx="153516" cy="7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16" idx="1"/>
            <a:endCxn id="17" idx="6"/>
          </p:cNvCxnSpPr>
          <p:nvPr/>
        </p:nvCxnSpPr>
        <p:spPr>
          <a:xfrm flipH="1" flipV="1">
            <a:off x="3059832" y="4384720"/>
            <a:ext cx="107393" cy="51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15" idx="1"/>
            <a:endCxn id="16" idx="5"/>
          </p:cNvCxnSpPr>
          <p:nvPr/>
        </p:nvCxnSpPr>
        <p:spPr>
          <a:xfrm flipH="1" flipV="1">
            <a:off x="3370895" y="4639699"/>
            <a:ext cx="160512" cy="139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stCxn id="12" idx="0"/>
            <a:endCxn id="13" idx="5"/>
          </p:cNvCxnSpPr>
          <p:nvPr/>
        </p:nvCxnSpPr>
        <p:spPr>
          <a:xfrm flipH="1" flipV="1">
            <a:off x="2282813" y="5493179"/>
            <a:ext cx="47439" cy="222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14" idx="0"/>
            <a:endCxn id="15" idx="4"/>
          </p:cNvCxnSpPr>
          <p:nvPr/>
        </p:nvCxnSpPr>
        <p:spPr>
          <a:xfrm flipV="1">
            <a:off x="3523134" y="5024730"/>
            <a:ext cx="110108" cy="200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>
            <a:stCxn id="13" idx="6"/>
            <a:endCxn id="21" idx="3"/>
          </p:cNvCxnSpPr>
          <p:nvPr/>
        </p:nvCxnSpPr>
        <p:spPr>
          <a:xfrm flipV="1">
            <a:off x="2324994" y="5350651"/>
            <a:ext cx="103106" cy="4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>
            <a:stCxn id="11" idx="0"/>
            <a:endCxn id="22" idx="4"/>
          </p:cNvCxnSpPr>
          <p:nvPr/>
        </p:nvCxnSpPr>
        <p:spPr>
          <a:xfrm flipV="1">
            <a:off x="2905200" y="5656109"/>
            <a:ext cx="0" cy="83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/>
          <p:cNvCxnSpPr>
            <a:stCxn id="20" idx="6"/>
            <a:endCxn id="23" idx="2"/>
          </p:cNvCxnSpPr>
          <p:nvPr/>
        </p:nvCxnSpPr>
        <p:spPr>
          <a:xfrm flipV="1">
            <a:off x="2771800" y="4885972"/>
            <a:ext cx="144860" cy="16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>
            <a:stCxn id="24" idx="5"/>
            <a:endCxn id="14" idx="2"/>
          </p:cNvCxnSpPr>
          <p:nvPr/>
        </p:nvCxnSpPr>
        <p:spPr>
          <a:xfrm flipV="1">
            <a:off x="3295067" y="5369268"/>
            <a:ext cx="84051" cy="18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>
            <a:stCxn id="12" idx="6"/>
            <a:endCxn id="11" idx="2"/>
          </p:cNvCxnSpPr>
          <p:nvPr/>
        </p:nvCxnSpPr>
        <p:spPr>
          <a:xfrm>
            <a:off x="2474268" y="5859407"/>
            <a:ext cx="286916" cy="24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>
            <a:stCxn id="11" idx="6"/>
            <a:endCxn id="10" idx="2"/>
          </p:cNvCxnSpPr>
          <p:nvPr/>
        </p:nvCxnSpPr>
        <p:spPr>
          <a:xfrm flipV="1">
            <a:off x="3049216" y="5859407"/>
            <a:ext cx="219844" cy="24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>
            <a:stCxn id="10" idx="0"/>
            <a:endCxn id="14" idx="4"/>
          </p:cNvCxnSpPr>
          <p:nvPr/>
        </p:nvCxnSpPr>
        <p:spPr>
          <a:xfrm flipV="1">
            <a:off x="3413076" y="5513284"/>
            <a:ext cx="110058" cy="20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>
            <a:stCxn id="24" idx="0"/>
            <a:endCxn id="23" idx="5"/>
          </p:cNvCxnSpPr>
          <p:nvPr/>
        </p:nvCxnSpPr>
        <p:spPr>
          <a:xfrm flipH="1" flipV="1">
            <a:off x="3162511" y="4987807"/>
            <a:ext cx="30721" cy="154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>
            <a:stCxn id="23" idx="7"/>
            <a:endCxn id="16" idx="4"/>
          </p:cNvCxnSpPr>
          <p:nvPr/>
        </p:nvCxnSpPr>
        <p:spPr>
          <a:xfrm flipV="1">
            <a:off x="3162511" y="4681880"/>
            <a:ext cx="106549" cy="102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>
            <a:stCxn id="21" idx="5"/>
            <a:endCxn id="22" idx="2"/>
          </p:cNvCxnSpPr>
          <p:nvPr/>
        </p:nvCxnSpPr>
        <p:spPr>
          <a:xfrm>
            <a:off x="2631770" y="5350651"/>
            <a:ext cx="129414" cy="161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/>
          <p:cNvCxnSpPr>
            <a:stCxn id="22" idx="7"/>
            <a:endCxn id="24" idx="3"/>
          </p:cNvCxnSpPr>
          <p:nvPr/>
        </p:nvCxnSpPr>
        <p:spPr>
          <a:xfrm flipV="1">
            <a:off x="3007035" y="5387757"/>
            <a:ext cx="84362" cy="2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/>
          <p:cNvCxnSpPr>
            <a:stCxn id="21" idx="0"/>
            <a:endCxn id="20" idx="3"/>
          </p:cNvCxnSpPr>
          <p:nvPr/>
        </p:nvCxnSpPr>
        <p:spPr>
          <a:xfrm flipH="1" flipV="1">
            <a:off x="2525949" y="5004128"/>
            <a:ext cx="3986" cy="100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/>
          <p:cNvCxnSpPr>
            <a:stCxn id="10" idx="5"/>
            <a:endCxn id="9" idx="1"/>
          </p:cNvCxnSpPr>
          <p:nvPr/>
        </p:nvCxnSpPr>
        <p:spPr>
          <a:xfrm>
            <a:off x="3514911" y="5961242"/>
            <a:ext cx="194420" cy="133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703578"/>
            <a:ext cx="2061148" cy="2740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869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Hamiltonian cycles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暴力法</a:t>
                </a:r>
                <a:r>
                  <a:rPr lang="en-US" altLang="zh-TW" dirty="0" smtClean="0"/>
                  <a:t>?</a:t>
                </a:r>
              </a:p>
              <a:p>
                <a:r>
                  <a:rPr lang="zh-TW" altLang="en-US" dirty="0" smtClean="0"/>
                  <a:t>假設使用</a:t>
                </a:r>
                <a:r>
                  <a:rPr lang="en-US" altLang="zh-TW" dirty="0" smtClean="0"/>
                  <a:t>adjacency matrix, n=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𝐺</m:t>
                            </m:r>
                          </m:e>
                        </m:d>
                      </m:e>
                    </m:d>
                  </m:oMath>
                </a14:m>
                <a:r>
                  <a:rPr lang="zh-TW" altLang="en-US" dirty="0" smtClean="0"/>
                  <a:t>是</a:t>
                </a:r>
                <a:r>
                  <a:rPr lang="en-US" altLang="zh-TW" dirty="0" smtClean="0"/>
                  <a:t>G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encoding</a:t>
                </a:r>
                <a:r>
                  <a:rPr lang="zh-TW" altLang="en-US" dirty="0" smtClean="0"/>
                  <a:t>的長度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也就是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 smtClean="0"/>
                  <a:t>,m</a:t>
                </a:r>
                <a:r>
                  <a:rPr lang="zh-TW" altLang="en-US" dirty="0" smtClean="0"/>
                  <a:t>是</a:t>
                </a:r>
                <a:r>
                  <a:rPr lang="en-US" altLang="zh-TW" dirty="0" smtClean="0"/>
                  <a:t>G</a:t>
                </a:r>
                <a:r>
                  <a:rPr lang="zh-TW" altLang="en-US" dirty="0" smtClean="0"/>
                  <a:t>中</a:t>
                </a:r>
                <a:r>
                  <a:rPr lang="en-US" altLang="zh-TW" dirty="0" smtClean="0"/>
                  <a:t>vertex</a:t>
                </a:r>
                <a:r>
                  <a:rPr lang="zh-TW" altLang="en-US" dirty="0" smtClean="0"/>
                  <a:t>數</a:t>
                </a:r>
                <a:r>
                  <a:rPr lang="en-US" altLang="zh-TW" dirty="0" smtClean="0"/>
                  <a:t>)</a:t>
                </a:r>
              </a:p>
              <a:p>
                <a:r>
                  <a:rPr lang="zh-TW" altLang="en-US" dirty="0"/>
                  <a:t>檢查所有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vertex permutation</a:t>
                </a:r>
                <a:r>
                  <a:rPr lang="zh-TW" altLang="en-US" dirty="0" smtClean="0"/>
                  <a:t>需要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dirty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altLang="zh-TW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𝑚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!</m:t>
                        </m:r>
                      </m:e>
                    </m:d>
                    <m:r>
                      <a:rPr lang="en-US" altLang="zh-TW" b="0" i="1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/>
                      </a:rPr>
                      <m:t>Ω</m:t>
                    </m:r>
                    <m:r>
                      <a:rPr lang="en-US" altLang="zh-TW" b="0" i="1" dirty="0" smtClean="0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TW" b="0" i="1" dirty="0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𝑛</m:t>
                        </m:r>
                      </m:e>
                    </m:rad>
                    <m:r>
                      <a:rPr lang="en-US" altLang="zh-TW" b="0" i="1" dirty="0" smtClean="0">
                        <a:latin typeface="Cambria Math"/>
                      </a:rPr>
                      <m:t>!)=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ad>
                              <m:radPr>
                                <m:degHide m:val="on"/>
                                <m:ctrlPr>
                                  <a:rPr lang="en-US" altLang="zh-TW" b="0" i="1" dirty="0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TW" b="0" i="1" dirty="0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sup>
                        </m:sSup>
                      </m:e>
                    </m:d>
                    <m:r>
                      <a:rPr lang="en-US" altLang="zh-TW" b="0" i="0" dirty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altLang="zh-TW" dirty="0" smtClean="0"/>
                  <a:t>not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 smtClean="0"/>
                  <a:t> for any constant k.</a:t>
                </a:r>
              </a:p>
              <a:p>
                <a:r>
                  <a:rPr lang="zh-TW" altLang="en-US" dirty="0"/>
                  <a:t>目前還</a:t>
                </a:r>
                <a:r>
                  <a:rPr lang="zh-TW" altLang="en-US" dirty="0" smtClean="0"/>
                  <a:t>找不到</a:t>
                </a:r>
                <a:r>
                  <a:rPr lang="en-US" altLang="zh-TW" dirty="0" smtClean="0"/>
                  <a:t>polynomial time algorithm to decide/accept HAM-CYCLE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63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Verify</a:t>
            </a:r>
            <a:r>
              <a:rPr lang="zh-TW" altLang="en-US" dirty="0" smtClean="0"/>
              <a:t>會簡單一點嗎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會</a:t>
            </a:r>
            <a:r>
              <a:rPr lang="en-US" altLang="zh-TW" dirty="0" smtClean="0"/>
              <a:t>!</a:t>
            </a:r>
          </a:p>
          <a:p>
            <a:r>
              <a:rPr lang="zh-TW" altLang="en-US" dirty="0"/>
              <a:t>假設告訴</a:t>
            </a:r>
            <a:r>
              <a:rPr lang="zh-TW" altLang="en-US" dirty="0" smtClean="0"/>
              <a:t>你</a:t>
            </a:r>
            <a:r>
              <a:rPr lang="zh-TW" altLang="en-US" dirty="0"/>
              <a:t>某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graph G</a:t>
            </a:r>
            <a:r>
              <a:rPr lang="zh-TW" altLang="en-US" dirty="0" smtClean="0"/>
              <a:t>是</a:t>
            </a:r>
            <a:r>
              <a:rPr lang="en-US" altLang="zh-TW" dirty="0" smtClean="0"/>
              <a:t>Hamiltonian, </a:t>
            </a:r>
            <a:r>
              <a:rPr lang="zh-TW" altLang="en-US" dirty="0" smtClean="0"/>
              <a:t>然後告訴你一個</a:t>
            </a:r>
            <a:r>
              <a:rPr lang="en-US" altLang="zh-TW" dirty="0" smtClean="0"/>
              <a:t>vertex</a:t>
            </a:r>
            <a:r>
              <a:rPr lang="zh-TW" altLang="en-US" dirty="0" smtClean="0"/>
              <a:t>的序列</a:t>
            </a:r>
            <a:r>
              <a:rPr lang="en-US" altLang="zh-TW" dirty="0" smtClean="0"/>
              <a:t>(certificate)</a:t>
            </a:r>
            <a:r>
              <a:rPr lang="zh-TW" altLang="en-US" dirty="0" smtClean="0"/>
              <a:t>可以組成</a:t>
            </a:r>
            <a:r>
              <a:rPr lang="en-US" altLang="zh-TW" dirty="0" smtClean="0"/>
              <a:t>Hamiltonian cycle.</a:t>
            </a:r>
          </a:p>
          <a:p>
            <a:r>
              <a:rPr lang="zh-TW" altLang="en-US" dirty="0"/>
              <a:t>則我們可以</a:t>
            </a:r>
            <a:r>
              <a:rPr lang="zh-TW" altLang="en-US" dirty="0" smtClean="0"/>
              <a:t>在</a:t>
            </a:r>
            <a:r>
              <a:rPr lang="en-US" altLang="zh-TW" dirty="0" smtClean="0"/>
              <a:t>polynomial time</a:t>
            </a:r>
            <a:r>
              <a:rPr lang="zh-TW" altLang="en-US" dirty="0" smtClean="0"/>
              <a:t>裡面檢查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這個</a:t>
            </a:r>
            <a:r>
              <a:rPr lang="en-US" altLang="zh-TW" dirty="0" smtClean="0"/>
              <a:t>vertex</a:t>
            </a:r>
            <a:r>
              <a:rPr lang="zh-TW" altLang="en-US" dirty="0" smtClean="0"/>
              <a:t>序列是不是真的是</a:t>
            </a:r>
            <a:r>
              <a:rPr lang="en-US" altLang="zh-TW" dirty="0" smtClean="0"/>
              <a:t>G</a:t>
            </a:r>
            <a:r>
              <a:rPr lang="zh-TW" altLang="en-US" dirty="0" smtClean="0"/>
              <a:t>裡面的</a:t>
            </a:r>
            <a:r>
              <a:rPr lang="en-US" altLang="zh-TW" dirty="0" smtClean="0"/>
              <a:t>vertex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permutation</a:t>
            </a:r>
          </a:p>
          <a:p>
            <a:pPr lvl="1"/>
            <a:r>
              <a:rPr lang="en-US" altLang="zh-TW" dirty="0" smtClean="0"/>
              <a:t>vertex</a:t>
            </a:r>
            <a:r>
              <a:rPr lang="zh-TW" altLang="en-US" dirty="0" smtClean="0"/>
              <a:t>序列的相鄰</a:t>
            </a:r>
            <a:r>
              <a:rPr lang="en-US" altLang="zh-TW" dirty="0" smtClean="0"/>
              <a:t>vertices</a:t>
            </a:r>
            <a:r>
              <a:rPr lang="zh-TW" altLang="en-US" dirty="0"/>
              <a:t>之間是不是</a:t>
            </a:r>
            <a:r>
              <a:rPr lang="zh-TW" altLang="en-US" dirty="0" smtClean="0"/>
              <a:t>在</a:t>
            </a:r>
            <a:r>
              <a:rPr lang="en-US" altLang="zh-TW" dirty="0" smtClean="0"/>
              <a:t>G</a:t>
            </a:r>
            <a:r>
              <a:rPr lang="zh-TW" altLang="en-US" dirty="0" smtClean="0"/>
              <a:t>中有那個</a:t>
            </a:r>
            <a:r>
              <a:rPr lang="en-US" altLang="zh-TW" dirty="0" smtClean="0"/>
              <a:t>edge</a:t>
            </a:r>
            <a:endParaRPr lang="en-US" altLang="zh-TW" dirty="0"/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68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Verification 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2323652"/>
                <a:ext cx="7272924" cy="391366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TW" b="1" dirty="0" smtClean="0"/>
                  <a:t>Verification Algorithm</a:t>
                </a:r>
                <a:r>
                  <a:rPr lang="en-US" altLang="zh-TW" dirty="0" smtClean="0"/>
                  <a:t>: Algorithm </a:t>
                </a:r>
                <a:r>
                  <a:rPr lang="en-US" altLang="zh-TW" i="1" dirty="0" smtClean="0"/>
                  <a:t>A</a:t>
                </a:r>
                <a:r>
                  <a:rPr lang="en-US" altLang="zh-TW" dirty="0" smtClean="0"/>
                  <a:t> with two arguments:</a:t>
                </a:r>
              </a:p>
              <a:p>
                <a:pPr lvl="1"/>
                <a:r>
                  <a:rPr lang="en-US" altLang="zh-TW" dirty="0" smtClean="0"/>
                  <a:t>Ordinary input string x</a:t>
                </a:r>
              </a:p>
              <a:p>
                <a:pPr lvl="1"/>
                <a:r>
                  <a:rPr lang="en-US" altLang="zh-TW" dirty="0" smtClean="0"/>
                  <a:t>Binary string y (certificate)</a:t>
                </a:r>
              </a:p>
              <a:p>
                <a:r>
                  <a:rPr lang="en-US" altLang="zh-TW" i="1" dirty="0" smtClean="0"/>
                  <a:t>A</a:t>
                </a:r>
                <a:r>
                  <a:rPr lang="en-US" altLang="zh-TW" dirty="0" smtClean="0"/>
                  <a:t> verifies an input string x if there exists a certificate y such that A(</a:t>
                </a:r>
                <a:r>
                  <a:rPr lang="en-US" altLang="zh-TW" dirty="0" err="1" smtClean="0"/>
                  <a:t>x,y</a:t>
                </a:r>
                <a:r>
                  <a:rPr lang="en-US" altLang="zh-TW" dirty="0" smtClean="0"/>
                  <a:t>)=1.</a:t>
                </a:r>
              </a:p>
              <a:p>
                <a:r>
                  <a:rPr lang="en-US" altLang="zh-TW" dirty="0" smtClean="0"/>
                  <a:t>The language verified by a verification algorithm A is</a:t>
                </a:r>
                <a:br>
                  <a:rPr lang="en-US" altLang="zh-TW" dirty="0" smtClean="0"/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𝐿</m:t>
                    </m:r>
                    <m:r>
                      <a:rPr lang="en-US" altLang="zh-TW" b="0" i="1" smtClean="0">
                        <a:latin typeface="Cambria Math"/>
                      </a:rPr>
                      <m:t>={</m:t>
                    </m:r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  <a:ea typeface="Cambria Math"/>
                      </a:rPr>
                      <m:t>there</m:t>
                    </m:r>
                    <m:r>
                      <a:rPr lang="en-US" altLang="zh-TW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  <a:ea typeface="Cambria Math"/>
                      </a:rPr>
                      <m:t>exists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altLang="zh-TW" b="0" i="1" dirty="0" smtClean="0">
                    <a:latin typeface="Cambria Math"/>
                    <a:ea typeface="Cambria Math"/>
                  </a:rPr>
                  <a:t/>
                </a:r>
                <a:br>
                  <a:rPr lang="en-US" altLang="zh-TW" b="0" i="1" dirty="0" smtClean="0">
                    <a:latin typeface="Cambria Math"/>
                    <a:ea typeface="Cambria Math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  <a:ea typeface="Cambria Math"/>
                      </a:rPr>
                      <m:t>such</m:t>
                    </m:r>
                    <m:r>
                      <a:rPr lang="en-US" altLang="zh-TW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  <a:ea typeface="Cambria Math"/>
                      </a:rPr>
                      <m:t>that</m:t>
                    </m:r>
                    <m:r>
                      <a:rPr lang="en-US" altLang="zh-TW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𝐴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=1}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如果</a:t>
                </a:r>
                <a:r>
                  <a:rPr lang="en-US" altLang="zh-TW" dirty="0" smtClean="0"/>
                  <a:t>x</a:t>
                </a:r>
                <a:r>
                  <a:rPr lang="zh-TW" altLang="en-US" dirty="0" smtClean="0"/>
                  <a:t>在</a:t>
                </a:r>
                <a:r>
                  <a:rPr lang="en-US" altLang="zh-TW" dirty="0" smtClean="0"/>
                  <a:t>L</a:t>
                </a:r>
                <a:r>
                  <a:rPr lang="zh-TW" altLang="en-US" dirty="0" smtClean="0"/>
                  <a:t>裡面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則一定找得到</a:t>
                </a:r>
                <a:r>
                  <a:rPr lang="en-US" altLang="zh-TW" dirty="0" smtClean="0"/>
                  <a:t>y.</a:t>
                </a:r>
              </a:p>
              <a:p>
                <a:r>
                  <a:rPr lang="zh-TW" altLang="en-US" dirty="0" smtClean="0"/>
                  <a:t>如果</a:t>
                </a:r>
                <a:r>
                  <a:rPr lang="en-US" altLang="zh-TW" dirty="0" smtClean="0"/>
                  <a:t>x</a:t>
                </a:r>
                <a:r>
                  <a:rPr lang="zh-TW" altLang="en-US" dirty="0" smtClean="0"/>
                  <a:t>不在</a:t>
                </a:r>
                <a:r>
                  <a:rPr lang="en-US" altLang="zh-TW" dirty="0" smtClean="0"/>
                  <a:t>L</a:t>
                </a:r>
                <a:r>
                  <a:rPr lang="zh-TW" altLang="en-US" dirty="0" smtClean="0"/>
                  <a:t>裡面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則一定找不到</a:t>
                </a:r>
                <a:r>
                  <a:rPr lang="en-US" altLang="zh-TW" dirty="0" smtClean="0"/>
                  <a:t>y.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2323652"/>
                <a:ext cx="7272924" cy="3913660"/>
              </a:xfrm>
              <a:blipFill rotWithShape="1">
                <a:blip r:embed="rId2"/>
                <a:stretch>
                  <a:fillRect t="-935" r="-18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91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complexity class NP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b="1" dirty="0" smtClean="0"/>
                  <a:t>Complexity class NP</a:t>
                </a:r>
                <a:r>
                  <a:rPr lang="en-US" altLang="zh-TW" dirty="0" smtClean="0"/>
                  <a:t>: the class of languages that can be </a:t>
                </a:r>
                <a:r>
                  <a:rPr lang="en-US" altLang="zh-TW" b="1" dirty="0" smtClean="0"/>
                  <a:t>verified</a:t>
                </a:r>
                <a:r>
                  <a:rPr lang="en-US" altLang="zh-TW" dirty="0" smtClean="0"/>
                  <a:t> by a polynomial-time algorithm.</a:t>
                </a:r>
              </a:p>
              <a:p>
                <a:r>
                  <a:rPr lang="en-US" altLang="zh-TW" dirty="0" smtClean="0"/>
                  <a:t>A language L belongs to NP if and only if there exist </a:t>
                </a:r>
                <a:r>
                  <a:rPr lang="en-US" altLang="zh-TW" b="1" dirty="0" smtClean="0"/>
                  <a:t>a two-input polynomial-time algorithm A </a:t>
                </a:r>
                <a:r>
                  <a:rPr lang="en-US" altLang="zh-TW" dirty="0" smtClean="0"/>
                  <a:t>and a constant c such that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L=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  <a:ea typeface="Cambria Math"/>
                              </a:rPr>
                              <m:t>there</m:t>
                            </m:r>
                            <m:r>
                              <a:rPr lang="en-US" altLang="zh-TW" b="0" i="0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  <a:ea typeface="Cambria Math"/>
                              </a:rPr>
                              <m:t>exists</m:t>
                            </m:r>
                            <m:r>
                              <a:rPr lang="en-US" altLang="zh-TW" b="0" i="0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  <a:ea typeface="Cambria Math"/>
                              </a:rPr>
                              <m:t>a</m:t>
                            </m:r>
                            <m:r>
                              <a:rPr lang="en-US" altLang="zh-TW" b="0" i="0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  <a:ea typeface="Cambria Math"/>
                              </a:rPr>
                              <m:t>certificate</m:t>
                            </m:r>
                            <m:r>
                              <a:rPr lang="en-US" altLang="zh-TW" b="0" i="0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  <a:ea typeface="Cambria Math"/>
                              </a:rPr>
                              <m:t>with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TW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𝑐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  <a:ea typeface="Cambria Math"/>
                              </a:rPr>
                              <m:t>such</m:t>
                            </m:r>
                            <m:r>
                              <a:rPr lang="en-US" altLang="zh-TW" b="0" i="0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  <a:ea typeface="Cambria Math"/>
                              </a:rPr>
                              <m:t>that</m:t>
                            </m:r>
                            <m:r>
                              <a:rPr lang="en-US" altLang="zh-TW" b="0" i="0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e>
                        </m:eqArr>
                      </m:e>
                    </m:d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Then algorithm A</a:t>
                </a:r>
                <a:r>
                  <a:rPr lang="en-US" altLang="zh-TW" b="1" dirty="0" smtClean="0"/>
                  <a:t> verifies </a:t>
                </a:r>
                <a:r>
                  <a:rPr lang="en-US" altLang="zh-TW" dirty="0" smtClean="0"/>
                  <a:t>L in polynomial time.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389" r="-7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36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in NP?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HAM-CYCLE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altLang="zh-TW" dirty="0" smtClean="0"/>
                  <a:t>NP</a:t>
                </a:r>
              </a:p>
              <a:p>
                <a:r>
                  <a:rPr lang="en-US" altLang="zh-TW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  <a:ea typeface="Cambria Math"/>
                      </a:rPr>
                      <m:t>L</m:t>
                    </m:r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𝑃</m:t>
                    </m:r>
                  </m:oMath>
                </a14:m>
                <a:r>
                  <a:rPr lang="en-US" altLang="zh-TW" dirty="0" smtClean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/>
                        <a:ea typeface="Cambria Math"/>
                      </a:rPr>
                      <m:t>L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𝑃</m:t>
                    </m:r>
                  </m:oMath>
                </a14:m>
                <a:r>
                  <a:rPr lang="en-US" altLang="zh-TW" dirty="0" smtClean="0"/>
                  <a:t>. Why?</a:t>
                </a:r>
              </a:p>
              <a:p>
                <a:r>
                  <a:rPr lang="zh-TW" altLang="en-US" dirty="0"/>
                  <a:t>可以做出</a:t>
                </a:r>
                <a:r>
                  <a:rPr lang="zh-TW" altLang="en-US" dirty="0" smtClean="0"/>
                  <a:t>一個</a:t>
                </a:r>
                <a:r>
                  <a:rPr lang="en-US" altLang="zh-TW" dirty="0" smtClean="0"/>
                  <a:t>algorithm</a:t>
                </a:r>
                <a:r>
                  <a:rPr lang="zh-TW" altLang="en-US" dirty="0" smtClean="0"/>
                  <a:t>是完全不甩</a:t>
                </a:r>
                <a:r>
                  <a:rPr lang="en-US" altLang="zh-TW" dirty="0" smtClean="0"/>
                  <a:t>certificate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就可以模擬出</a:t>
                </a:r>
                <a:r>
                  <a:rPr lang="en-US" altLang="zh-TW" dirty="0" smtClean="0"/>
                  <a:t>verification algorithm</a:t>
                </a:r>
                <a:r>
                  <a:rPr lang="zh-TW" altLang="en-US" dirty="0" smtClean="0"/>
                  <a:t>的效果</a:t>
                </a:r>
                <a:endParaRPr lang="en-US" altLang="zh-TW" dirty="0" smtClean="0"/>
              </a:p>
              <a:p>
                <a:r>
                  <a:rPr lang="zh-TW" altLang="en-US" dirty="0"/>
                  <a:t>意思</a:t>
                </a:r>
                <a:r>
                  <a:rPr lang="zh-TW" altLang="en-US" dirty="0" smtClean="0"/>
                  <a:t>就是說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𝑃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𝑁𝑃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r>
                  <a:rPr lang="zh-TW" altLang="en-US" dirty="0" smtClean="0"/>
                  <a:t>但</a:t>
                </a:r>
                <a:r>
                  <a:rPr lang="en-US" altLang="zh-TW" dirty="0" smtClean="0"/>
                  <a:t>P=NP or not? (</a:t>
                </a:r>
                <a:r>
                  <a:rPr lang="zh-TW" altLang="en-US" dirty="0" smtClean="0"/>
                  <a:t>尚未得知</a:t>
                </a:r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389" r="-22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5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1143000"/>
          </a:xfrm>
        </p:spPr>
        <p:txBody>
          <a:bodyPr/>
          <a:lstStyle/>
          <a:p>
            <a:r>
              <a:rPr lang="en-US" altLang="zh-TW" dirty="0" smtClean="0"/>
              <a:t>Complexity class co-NP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2132856"/>
                <a:ext cx="6777317" cy="3508977"/>
              </a:xfrm>
            </p:spPr>
            <p:txBody>
              <a:bodyPr/>
              <a:lstStyle/>
              <a:p>
                <a:r>
                  <a:rPr lang="en-US" altLang="zh-TW" dirty="0" smtClean="0"/>
                  <a:t>class NP is closed under complement?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尚未得知</a:t>
                </a:r>
                <a:r>
                  <a:rPr lang="en-US" altLang="zh-TW" dirty="0" smtClean="0"/>
                  <a:t>)</a:t>
                </a:r>
              </a:p>
              <a:p>
                <a:r>
                  <a:rPr lang="zh-TW" altLang="en-US" dirty="0"/>
                  <a:t>意思</a:t>
                </a:r>
                <a:r>
                  <a:rPr lang="zh-TW" altLang="en-US" dirty="0" smtClean="0"/>
                  <a:t>就是說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𝐿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𝑁𝑃</m:t>
                    </m:r>
                  </m:oMath>
                </a14:m>
                <a:r>
                  <a:rPr lang="zh-TW" altLang="en-US" dirty="0" smtClean="0"/>
                  <a:t>的話</a:t>
                </a:r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altLang="zh-TW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𝑁𝑃</m:t>
                    </m:r>
                  </m:oMath>
                </a14:m>
                <a:r>
                  <a:rPr lang="zh-TW" altLang="en-US" dirty="0" smtClean="0"/>
                  <a:t>否</a:t>
                </a:r>
                <a:r>
                  <a:rPr lang="en-US" altLang="zh-TW" dirty="0" smtClean="0"/>
                  <a:t>?</a:t>
                </a:r>
              </a:p>
              <a:p>
                <a:r>
                  <a:rPr lang="en-US" altLang="zh-TW" dirty="0" smtClean="0"/>
                  <a:t>co-NP: all languages that satisfies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altLang="zh-TW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𝑁𝑃</m:t>
                    </m:r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2132856"/>
                <a:ext cx="6777317" cy="3508977"/>
              </a:xfrm>
              <a:blipFill rotWithShape="1">
                <a:blip r:embed="rId2"/>
                <a:stretch>
                  <a:fillRect t="-1565" r="-9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37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789040"/>
            <a:ext cx="5040560" cy="264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84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NP-Complete languages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“The hardest languages in NP”</a:t>
            </a:r>
          </a:p>
          <a:p>
            <a:r>
              <a:rPr lang="en-US" altLang="zh-TW" dirty="0" smtClean="0"/>
              <a:t>If NP-P is nonempty, then these in NP-Complete are in NP-P (such as HAM-CYCLE)</a:t>
            </a:r>
          </a:p>
          <a:p>
            <a:r>
              <a:rPr lang="en-US" altLang="zh-TW" dirty="0" smtClean="0"/>
              <a:t>Reducibility </a:t>
            </a:r>
            <a:r>
              <a:rPr lang="en-US" altLang="zh-TW" dirty="0" smtClean="0">
                <a:sym typeface="Wingdings" pitchFamily="2" charset="2"/>
              </a:rPr>
              <a:t> </a:t>
            </a:r>
            <a:r>
              <a:rPr lang="zh-TW" altLang="en-US" dirty="0" smtClean="0">
                <a:sym typeface="Wingdings" pitchFamily="2" charset="2"/>
              </a:rPr>
              <a:t>解一個破全部</a:t>
            </a:r>
            <a:r>
              <a:rPr lang="en-US" altLang="zh-TW" dirty="0" smtClean="0">
                <a:sym typeface="Wingdings" pitchFamily="2" charset="2"/>
              </a:rPr>
              <a:t>, </a:t>
            </a:r>
            <a:r>
              <a:rPr lang="zh-TW" altLang="en-US" dirty="0" smtClean="0">
                <a:sym typeface="Wingdings" pitchFamily="2" charset="2"/>
              </a:rPr>
              <a:t>一箭千雕</a:t>
            </a:r>
            <a:endParaRPr lang="en-US" altLang="zh-TW" dirty="0" smtClean="0">
              <a:sym typeface="Wingdings" pitchFamily="2" charset="2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56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Reducibility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如果</a:t>
                </a:r>
                <a:r>
                  <a:rPr lang="en-US" altLang="zh-TW" dirty="0" smtClean="0"/>
                  <a:t>Q</a:t>
                </a:r>
                <a:r>
                  <a:rPr lang="zh-TW" altLang="en-US" dirty="0" smtClean="0"/>
                  <a:t>可以</a:t>
                </a:r>
                <a:r>
                  <a:rPr lang="en-US" altLang="zh-TW" dirty="0" smtClean="0"/>
                  <a:t>reduce</a:t>
                </a:r>
                <a:r>
                  <a:rPr lang="zh-TW" altLang="en-US" dirty="0" smtClean="0"/>
                  <a:t>成</a:t>
                </a:r>
                <a:r>
                  <a:rPr lang="en-US" altLang="zh-TW" dirty="0" smtClean="0"/>
                  <a:t>Q’, </a:t>
                </a:r>
                <a:r>
                  <a:rPr lang="zh-TW" altLang="en-US" dirty="0" smtClean="0"/>
                  <a:t>則表示任何一個</a:t>
                </a:r>
                <a:r>
                  <a:rPr lang="en-US" altLang="zh-TW" dirty="0" smtClean="0"/>
                  <a:t>Q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instance</a:t>
                </a:r>
                <a:r>
                  <a:rPr lang="zh-TW" altLang="en-US" dirty="0" smtClean="0"/>
                  <a:t>都可以</a:t>
                </a:r>
                <a:r>
                  <a:rPr lang="en-US" altLang="zh-TW" dirty="0" smtClean="0"/>
                  <a:t>”</a:t>
                </a:r>
                <a:r>
                  <a:rPr lang="zh-TW" altLang="en-US" dirty="0" smtClean="0"/>
                  <a:t>換句話說</a:t>
                </a:r>
                <a:r>
                  <a:rPr lang="en-US" altLang="zh-TW" dirty="0" smtClean="0"/>
                  <a:t>”</a:t>
                </a:r>
                <a:r>
                  <a:rPr lang="zh-TW" altLang="en-US" dirty="0" smtClean="0"/>
                  <a:t>變成</a:t>
                </a:r>
                <a:r>
                  <a:rPr lang="en-US" altLang="zh-TW" dirty="0" smtClean="0"/>
                  <a:t>Q’</a:t>
                </a:r>
                <a:r>
                  <a:rPr lang="zh-TW" altLang="en-US" dirty="0" smtClean="0"/>
                  <a:t>的一個</a:t>
                </a:r>
                <a:r>
                  <a:rPr lang="en-US" altLang="zh-TW" dirty="0" smtClean="0"/>
                  <a:t>instance</a:t>
                </a:r>
              </a:p>
              <a:p>
                <a:r>
                  <a:rPr lang="zh-TW" altLang="en-US" dirty="0"/>
                  <a:t>一元一次</a:t>
                </a:r>
                <a:r>
                  <a:rPr lang="zh-TW" altLang="en-US" dirty="0" smtClean="0"/>
                  <a:t>方程式</a:t>
                </a:r>
                <a:r>
                  <a:rPr lang="en-US" altLang="zh-TW" dirty="0" smtClean="0"/>
                  <a:t>: </a:t>
                </a:r>
                <a:r>
                  <a:rPr lang="en-US" altLang="zh-TW" dirty="0" err="1" smtClean="0"/>
                  <a:t>ax+b</a:t>
                </a:r>
                <a:r>
                  <a:rPr lang="en-US" altLang="zh-TW" dirty="0" smtClean="0"/>
                  <a:t>=0</a:t>
                </a:r>
                <a:r>
                  <a:rPr lang="zh-TW" altLang="en-US" dirty="0" smtClean="0"/>
                  <a:t>可以視為一元二次方程式的特例</a:t>
                </a:r>
                <a:r>
                  <a:rPr lang="en-US" altLang="zh-TW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0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𝑎𝑥</m:t>
                    </m:r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𝑏</m:t>
                    </m:r>
                    <m:r>
                      <a:rPr lang="en-US" altLang="zh-TW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解出來可以得到對應的一元一次方程式解</a:t>
                </a:r>
                <a:r>
                  <a:rPr lang="en-US" altLang="zh-TW" dirty="0" smtClean="0"/>
                  <a:t>.</a:t>
                </a:r>
              </a:p>
              <a:p>
                <a:r>
                  <a:rPr lang="zh-TW" altLang="en-US" dirty="0"/>
                  <a:t>如果一個</a:t>
                </a:r>
                <a:r>
                  <a:rPr lang="zh-TW" altLang="en-US" dirty="0" smtClean="0"/>
                  <a:t>問題</a:t>
                </a:r>
                <a:r>
                  <a:rPr lang="en-US" altLang="zh-TW" dirty="0" smtClean="0"/>
                  <a:t>Q</a:t>
                </a:r>
                <a:r>
                  <a:rPr lang="zh-TW" altLang="en-US" dirty="0" smtClean="0"/>
                  <a:t>可以</a:t>
                </a:r>
                <a:r>
                  <a:rPr lang="en-US" altLang="zh-TW" dirty="0" smtClean="0"/>
                  <a:t>reduce</a:t>
                </a:r>
                <a:r>
                  <a:rPr lang="zh-TW" altLang="en-US" dirty="0" smtClean="0"/>
                  <a:t>成另外一個問題</a:t>
                </a:r>
                <a:r>
                  <a:rPr lang="en-US" altLang="zh-TW" dirty="0" smtClean="0"/>
                  <a:t>Q’, </a:t>
                </a:r>
                <a:r>
                  <a:rPr lang="zh-TW" altLang="en-US" dirty="0" smtClean="0"/>
                  <a:t>則</a:t>
                </a:r>
                <a:r>
                  <a:rPr lang="en-US" altLang="zh-TW" dirty="0" smtClean="0"/>
                  <a:t>Q</a:t>
                </a:r>
                <a:r>
                  <a:rPr lang="zh-TW" altLang="en-US" dirty="0" smtClean="0"/>
                  <a:t>不會比</a:t>
                </a:r>
                <a:r>
                  <a:rPr lang="en-US" altLang="zh-TW" dirty="0" smtClean="0"/>
                  <a:t>Q’</a:t>
                </a:r>
                <a:r>
                  <a:rPr lang="zh-TW" altLang="en-US" dirty="0" smtClean="0"/>
                  <a:t>難解</a:t>
                </a:r>
                <a:r>
                  <a:rPr lang="en-US" altLang="zh-TW" dirty="0" smtClean="0"/>
                  <a:t>. 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63" r="-13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39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01008"/>
            <a:ext cx="960107" cy="7200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92301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Euler tour versus </a:t>
            </a:r>
            <a:r>
              <a:rPr lang="en-US" altLang="zh-TW" dirty="0" err="1" smtClean="0"/>
              <a:t>hamiltonian</a:t>
            </a:r>
            <a:r>
              <a:rPr lang="en-US" altLang="zh-TW" dirty="0" smtClean="0"/>
              <a:t> cycle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Digraph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𝐺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𝑉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endParaRPr lang="en-US" altLang="zh-TW" b="0" dirty="0" smtClean="0"/>
              </a:p>
              <a:p>
                <a:r>
                  <a:rPr lang="en-US" altLang="zh-TW" dirty="0" smtClean="0"/>
                  <a:t>Euler tour: </a:t>
                </a:r>
                <a:r>
                  <a:rPr lang="zh-TW" altLang="en-US" dirty="0" smtClean="0"/>
                  <a:t>每個邊都走過一遍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可以重複走過某個</a:t>
                </a:r>
                <a:r>
                  <a:rPr lang="en-US" altLang="zh-TW" dirty="0" smtClean="0"/>
                  <a:t>vertex</a:t>
                </a:r>
              </a:p>
              <a:p>
                <a:r>
                  <a:rPr lang="en-US" altLang="zh-TW" dirty="0" smtClean="0"/>
                  <a:t>Hamiltonian cycle: </a:t>
                </a:r>
                <a:r>
                  <a:rPr lang="zh-TW" altLang="en-US" dirty="0" smtClean="0"/>
                  <a:t>一個</a:t>
                </a:r>
                <a:r>
                  <a:rPr lang="en-US" altLang="zh-TW" dirty="0" smtClean="0"/>
                  <a:t>simple cycle</a:t>
                </a:r>
                <a:r>
                  <a:rPr lang="zh-TW" altLang="en-US" dirty="0" smtClean="0"/>
                  <a:t>把所有的</a:t>
                </a:r>
                <a:r>
                  <a:rPr lang="en-US" altLang="zh-TW" dirty="0" smtClean="0"/>
                  <a:t>vertex</a:t>
                </a:r>
                <a:r>
                  <a:rPr lang="zh-TW" altLang="en-US" dirty="0" smtClean="0"/>
                  <a:t>都走一遍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3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44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Reduction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is polynomial-time reducible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, (</a:t>
                </a:r>
                <a:r>
                  <a:rPr lang="zh-TW" altLang="en-US" dirty="0" smtClean="0"/>
                  <a:t>寫成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) if there exists a polynomial-time computable function f: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such that for all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</a:rPr>
                      <m:t>𝑥</m:t>
                    </m:r>
                    <m:r>
                      <a:rPr lang="en-US" altLang="zh-TW" b="0" i="1" dirty="0" smtClean="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if and only 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𝑓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/>
                  <a:t>f: </a:t>
                </a:r>
                <a:r>
                  <a:rPr lang="en-US" altLang="zh-TW" b="1" dirty="0" smtClean="0"/>
                  <a:t>reduction function</a:t>
                </a:r>
              </a:p>
              <a:p>
                <a:r>
                  <a:rPr lang="zh-TW" altLang="en-US" dirty="0"/>
                  <a:t>用來計算</a:t>
                </a:r>
                <a:r>
                  <a:rPr lang="en-US" altLang="zh-TW" dirty="0"/>
                  <a:t>f </a:t>
                </a:r>
                <a:r>
                  <a:rPr lang="zh-TW" altLang="en-US" dirty="0" smtClean="0"/>
                  <a:t>的</a:t>
                </a:r>
                <a:r>
                  <a:rPr lang="en-US" altLang="zh-TW" dirty="0"/>
                  <a:t>p</a:t>
                </a:r>
                <a:r>
                  <a:rPr lang="en-US" altLang="zh-TW" dirty="0" smtClean="0"/>
                  <a:t>olynomial-time algorithm F: </a:t>
                </a:r>
                <a:r>
                  <a:rPr lang="en-US" altLang="zh-TW" b="1" dirty="0" smtClean="0"/>
                  <a:t>reduction algorithm</a:t>
                </a:r>
                <a:endParaRPr lang="zh-TW" altLang="en-US" b="1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46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41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7557021" cy="4015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904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/>
          <a:lstStyle/>
          <a:p>
            <a:r>
              <a:rPr lang="zh-TW" altLang="en-US" dirty="0" smtClean="0"/>
              <a:t>一些</a:t>
            </a:r>
            <a:r>
              <a:rPr lang="en-US" altLang="zh-TW" dirty="0" smtClean="0"/>
              <a:t>NP-complete</a:t>
            </a:r>
            <a:r>
              <a:rPr lang="zh-TW" altLang="en-US" dirty="0" smtClean="0"/>
              <a:t>的問題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1239145" y="2780928"/>
            <a:ext cx="230425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Shortest simple path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4283968" y="2060848"/>
            <a:ext cx="0" cy="432048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5013987" y="2780928"/>
            <a:ext cx="230425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Longest simple path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59530" y="214520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Solvable in polynomial time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302019" y="214520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NP-Complete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4990661" y="5085184"/>
            <a:ext cx="230425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Hamiltonian Cycle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1283566" y="5085184"/>
            <a:ext cx="230425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Euler Tour</a:t>
            </a:r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1239145" y="3909932"/>
            <a:ext cx="230425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2-CNF </a:t>
            </a:r>
            <a:r>
              <a:rPr lang="en-US" altLang="zh-TW" dirty="0" err="1" smtClean="0"/>
              <a:t>satisfiability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4990661" y="3909932"/>
            <a:ext cx="230425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3-CNF </a:t>
            </a:r>
            <a:r>
              <a:rPr lang="en-US" altLang="zh-TW" dirty="0" err="1" smtClean="0"/>
              <a:t>satisfiability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3405551" y="6329807"/>
                <a:ext cx="558563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TW" b="0" dirty="0" smtClean="0"/>
                  <a:t>2-CNF 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∨¬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¬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¬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∨¬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551" y="6329807"/>
                <a:ext cx="5585632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871" t="-6250" b="-203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169167" y="6309320"/>
            <a:ext cx="30444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CNF: conjunctive normal form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899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NP-Complete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492" y="2323652"/>
            <a:ext cx="7128908" cy="3841652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一個問題</a:t>
            </a:r>
            <a:r>
              <a:rPr lang="zh-TW" altLang="en-US" dirty="0" smtClean="0"/>
              <a:t>是</a:t>
            </a:r>
            <a:r>
              <a:rPr lang="en-US" altLang="zh-TW" dirty="0" smtClean="0"/>
              <a:t>NP, </a:t>
            </a:r>
            <a:r>
              <a:rPr lang="zh-TW" altLang="en-US" dirty="0" smtClean="0"/>
              <a:t>而且跟</a:t>
            </a:r>
            <a:r>
              <a:rPr lang="en-US" altLang="zh-TW" dirty="0" smtClean="0"/>
              <a:t>NP</a:t>
            </a:r>
            <a:r>
              <a:rPr lang="zh-TW" altLang="en-US" dirty="0" smtClean="0"/>
              <a:t>裡面的其他問題至少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一樣難</a:t>
            </a:r>
            <a:r>
              <a:rPr lang="en-US" altLang="zh-TW" dirty="0" smtClean="0"/>
              <a:t>”</a:t>
            </a:r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一樣難</a:t>
            </a:r>
            <a:r>
              <a:rPr lang="en-US" altLang="zh-TW" dirty="0" smtClean="0"/>
              <a:t>: </a:t>
            </a:r>
            <a:r>
              <a:rPr lang="zh-TW" altLang="en-US" dirty="0" smtClean="0"/>
              <a:t>所有</a:t>
            </a:r>
            <a:r>
              <a:rPr lang="en-US" altLang="zh-TW" dirty="0" smtClean="0"/>
              <a:t>NP</a:t>
            </a:r>
            <a:r>
              <a:rPr lang="zh-TW" altLang="en-US" dirty="0" smtClean="0"/>
              <a:t>裡面的問題可以在</a:t>
            </a:r>
            <a:r>
              <a:rPr lang="en-US" altLang="zh-TW" dirty="0" smtClean="0"/>
              <a:t>polynomial time</a:t>
            </a:r>
            <a:r>
              <a:rPr lang="zh-TW" altLang="en-US" dirty="0" smtClean="0"/>
              <a:t>裡面轉換成</a:t>
            </a:r>
            <a:r>
              <a:rPr lang="en-US" altLang="zh-TW" dirty="0" smtClean="0"/>
              <a:t>NP-complete</a:t>
            </a:r>
            <a:r>
              <a:rPr lang="zh-TW" altLang="en-US" dirty="0" smtClean="0"/>
              <a:t>的問題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因為</a:t>
            </a:r>
            <a:r>
              <a:rPr lang="zh-TW" altLang="en-US" dirty="0" smtClean="0"/>
              <a:t>以上</a:t>
            </a:r>
            <a:r>
              <a:rPr lang="en-US" altLang="zh-TW" dirty="0" smtClean="0"/>
              <a:t>, </a:t>
            </a:r>
            <a:r>
              <a:rPr lang="zh-TW" altLang="en-US" dirty="0" smtClean="0"/>
              <a:t>所以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一解則全解</a:t>
            </a:r>
            <a:r>
              <a:rPr lang="en-US" altLang="zh-TW" dirty="0" smtClean="0"/>
              <a:t>”</a:t>
            </a:r>
          </a:p>
          <a:p>
            <a:endParaRPr lang="en-US" altLang="zh-TW" dirty="0" smtClean="0"/>
          </a:p>
          <a:p>
            <a:r>
              <a:rPr lang="zh-TW" altLang="en-US" dirty="0"/>
              <a:t>學這個有什麼用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雖然還沒有人證明出</a:t>
            </a:r>
            <a:r>
              <a:rPr lang="en-US" altLang="zh-TW" dirty="0"/>
              <a:t>NP-complete problems</a:t>
            </a:r>
            <a:r>
              <a:rPr lang="zh-TW" altLang="en-US" dirty="0"/>
              <a:t>無法在</a:t>
            </a:r>
            <a:r>
              <a:rPr lang="en-US" altLang="zh-TW" dirty="0"/>
              <a:t>polynomial time</a:t>
            </a:r>
            <a:r>
              <a:rPr lang="zh-TW" altLang="en-US" dirty="0"/>
              <a:t>裡面解</a:t>
            </a:r>
            <a:r>
              <a:rPr lang="zh-TW" altLang="en-US" dirty="0" smtClean="0"/>
              <a:t>出來</a:t>
            </a:r>
            <a:endParaRPr lang="en-US" altLang="zh-TW" dirty="0" smtClean="0"/>
          </a:p>
          <a:p>
            <a:r>
              <a:rPr lang="zh-TW" altLang="en-US" dirty="0"/>
              <a:t>但是經過</a:t>
            </a:r>
            <a:r>
              <a:rPr lang="zh-TW" altLang="en-US" dirty="0" smtClean="0"/>
              <a:t>了</a:t>
            </a:r>
            <a:r>
              <a:rPr lang="en-US" altLang="zh-TW" dirty="0" smtClean="0"/>
              <a:t>40</a:t>
            </a:r>
            <a:r>
              <a:rPr lang="zh-TW" altLang="en-US" dirty="0" smtClean="0"/>
              <a:t>年了</a:t>
            </a:r>
            <a:r>
              <a:rPr lang="en-US" altLang="zh-TW" dirty="0" smtClean="0"/>
              <a:t>, </a:t>
            </a:r>
            <a:r>
              <a:rPr lang="zh-TW" altLang="en-US" dirty="0" smtClean="0"/>
              <a:t>沒有任何</a:t>
            </a:r>
            <a:r>
              <a:rPr lang="en-US" altLang="zh-TW" dirty="0" smtClean="0"/>
              <a:t>NP-complete problem</a:t>
            </a:r>
            <a:r>
              <a:rPr lang="zh-TW" altLang="en-US" dirty="0" smtClean="0"/>
              <a:t>被解出來</a:t>
            </a:r>
            <a:r>
              <a:rPr lang="en-US" altLang="zh-TW" dirty="0" smtClean="0"/>
              <a:t>(polynomial time), </a:t>
            </a:r>
            <a:r>
              <a:rPr lang="zh-TW" altLang="en-US" dirty="0" smtClean="0"/>
              <a:t>因此證明某問題為</a:t>
            </a:r>
            <a:r>
              <a:rPr lang="en-US" altLang="zh-TW" dirty="0" smtClean="0"/>
              <a:t>NP-complete</a:t>
            </a:r>
            <a:r>
              <a:rPr lang="zh-TW" altLang="en-US" dirty="0" smtClean="0"/>
              <a:t>某種程度上也證明了它非常難解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或甚至無法解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75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764704"/>
            <a:ext cx="7942089" cy="5610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291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Decision problem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 optimization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2276872"/>
            <a:ext cx="6777317" cy="3508977"/>
          </a:xfrm>
        </p:spPr>
        <p:txBody>
          <a:bodyPr/>
          <a:lstStyle/>
          <a:p>
            <a:r>
              <a:rPr lang="en-US" altLang="zh-TW" dirty="0" smtClean="0"/>
              <a:t>Decision problem: </a:t>
            </a:r>
            <a:r>
              <a:rPr lang="zh-TW" altLang="en-US" dirty="0" smtClean="0"/>
              <a:t>輸出是</a:t>
            </a:r>
            <a:r>
              <a:rPr lang="en-US" altLang="zh-TW" dirty="0" smtClean="0"/>
              <a:t>yes/no (1/0) (</a:t>
            </a:r>
            <a:r>
              <a:rPr lang="zh-TW" altLang="en-US" dirty="0" smtClean="0"/>
              <a:t>可不可以找到答案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Optimization problem: </a:t>
            </a:r>
            <a:r>
              <a:rPr lang="zh-TW" altLang="en-US" dirty="0" smtClean="0"/>
              <a:t>輸出是最好的解 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可以的答案中找出最好的那個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例子</a:t>
            </a:r>
            <a:r>
              <a:rPr lang="en-US" altLang="zh-TW" dirty="0" smtClean="0"/>
              <a:t>: Shortest path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 Path</a:t>
            </a:r>
          </a:p>
          <a:p>
            <a:r>
              <a:rPr lang="en-US" altLang="zh-TW" dirty="0" smtClean="0"/>
              <a:t>NP-Complete</a:t>
            </a:r>
            <a:r>
              <a:rPr lang="zh-TW" altLang="en-US" dirty="0" smtClean="0"/>
              <a:t>只適用於</a:t>
            </a:r>
            <a:r>
              <a:rPr lang="en-US" altLang="zh-TW" dirty="0" smtClean="0"/>
              <a:t>decision problems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59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Decision problem </a:t>
            </a:r>
            <a:r>
              <a:rPr lang="en-US" altLang="zh-TW" dirty="0" err="1"/>
              <a:t>v.s</a:t>
            </a:r>
            <a:r>
              <a:rPr lang="en-US" altLang="zh-TW" dirty="0"/>
              <a:t>. optimization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怎麼將</a:t>
            </a:r>
            <a:r>
              <a:rPr lang="en-US" altLang="zh-TW" dirty="0" smtClean="0"/>
              <a:t>optimization problem</a:t>
            </a:r>
            <a:r>
              <a:rPr lang="zh-TW" altLang="en-US" dirty="0" smtClean="0"/>
              <a:t>轉換成</a:t>
            </a:r>
            <a:r>
              <a:rPr lang="en-US" altLang="zh-TW" dirty="0" smtClean="0"/>
              <a:t>decision problem</a:t>
            </a:r>
            <a:r>
              <a:rPr lang="zh-TW" altLang="en-US" dirty="0" smtClean="0"/>
              <a:t>呢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對要</a:t>
            </a:r>
            <a:r>
              <a:rPr lang="en-US" altLang="zh-TW" dirty="0" smtClean="0"/>
              <a:t>optimize</a:t>
            </a:r>
            <a:r>
              <a:rPr lang="zh-TW" altLang="en-US" dirty="0" smtClean="0"/>
              <a:t>的值設定一個</a:t>
            </a:r>
            <a:r>
              <a:rPr lang="en-US" altLang="zh-TW" dirty="0" smtClean="0"/>
              <a:t>bound</a:t>
            </a:r>
          </a:p>
          <a:p>
            <a:r>
              <a:rPr lang="zh-TW" altLang="en-US" dirty="0" smtClean="0"/>
              <a:t>將</a:t>
            </a:r>
            <a:r>
              <a:rPr lang="en-US" altLang="zh-TW" dirty="0" smtClean="0"/>
              <a:t>Shortest path</a:t>
            </a:r>
            <a:r>
              <a:rPr lang="zh-TW" altLang="en-US" dirty="0" smtClean="0"/>
              <a:t>轉換成</a:t>
            </a:r>
            <a:r>
              <a:rPr lang="en-US" altLang="zh-TW" dirty="0" smtClean="0"/>
              <a:t>decision problem:</a:t>
            </a:r>
          </a:p>
          <a:p>
            <a:r>
              <a:rPr lang="zh-TW" altLang="en-US" dirty="0" smtClean="0"/>
              <a:t>給定</a:t>
            </a:r>
            <a:r>
              <a:rPr lang="en-US" altLang="zh-TW" dirty="0" smtClean="0"/>
              <a:t>graph G, vertices u &amp; v, integer k, </a:t>
            </a:r>
            <a:r>
              <a:rPr lang="zh-TW" altLang="en-US" dirty="0" smtClean="0"/>
              <a:t>有沒有從</a:t>
            </a:r>
            <a:r>
              <a:rPr lang="en-US" altLang="zh-TW" dirty="0" smtClean="0"/>
              <a:t>u</a:t>
            </a:r>
            <a:r>
              <a:rPr lang="zh-TW" altLang="en-US" dirty="0" smtClean="0"/>
              <a:t>到</a:t>
            </a:r>
            <a:r>
              <a:rPr lang="en-US" altLang="zh-TW" dirty="0" smtClean="0"/>
              <a:t>v</a:t>
            </a:r>
            <a:r>
              <a:rPr lang="zh-TW" altLang="en-US" dirty="0" smtClean="0"/>
              <a:t>的路徑使用少於</a:t>
            </a:r>
            <a:r>
              <a:rPr lang="en-US" altLang="zh-TW" dirty="0" smtClean="0"/>
              <a:t>k</a:t>
            </a:r>
            <a:r>
              <a:rPr lang="zh-TW" altLang="en-US" dirty="0" smtClean="0"/>
              <a:t>個</a:t>
            </a:r>
            <a:r>
              <a:rPr lang="en-US" altLang="zh-TW" dirty="0" smtClean="0"/>
              <a:t>edge?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52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rse information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sa1">
      <a:majorFont>
        <a:latin typeface="Consolas"/>
        <a:ea typeface="微軟正黑體"/>
        <a:cs typeface=""/>
      </a:majorFont>
      <a:minorFont>
        <a:latin typeface="Corbel"/>
        <a:ea typeface="微軟正黑體"/>
        <a:cs typeface=""/>
      </a:minorFont>
    </a:fontScheme>
    <a:fmtScheme name="奧斯丁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 information</Template>
  <TotalTime>3393</TotalTime>
  <Words>2871</Words>
  <Application>Microsoft Office PowerPoint</Application>
  <PresentationFormat>如螢幕大小 (4:3)</PresentationFormat>
  <Paragraphs>283</Paragraphs>
  <Slides>41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2" baseType="lpstr">
      <vt:lpstr>course information</vt:lpstr>
      <vt:lpstr>NP-Completeness</vt:lpstr>
      <vt:lpstr>PowerPoint 簡報</vt:lpstr>
      <vt:lpstr>PowerPoint 簡報</vt:lpstr>
      <vt:lpstr>Euler tour versus hamiltonian cycle</vt:lpstr>
      <vt:lpstr>一些NP-complete的問題</vt:lpstr>
      <vt:lpstr>NP-Complete</vt:lpstr>
      <vt:lpstr>PowerPoint 簡報</vt:lpstr>
      <vt:lpstr>Decision problem v.s. optimization problem</vt:lpstr>
      <vt:lpstr>Decision problem v.s. optimization problem</vt:lpstr>
      <vt:lpstr>Reduction</vt:lpstr>
      <vt:lpstr>用Reduction證明”一樣難”</vt:lpstr>
      <vt:lpstr>為什麼Polynomial time就是”容易解”?</vt:lpstr>
      <vt:lpstr>Abstract problem</vt:lpstr>
      <vt:lpstr>Encoding</vt:lpstr>
      <vt:lpstr>Some more definitions</vt:lpstr>
      <vt:lpstr>P的正式定義</vt:lpstr>
      <vt:lpstr>Abstract problem轉換成concrete problem</vt:lpstr>
      <vt:lpstr>Encoding和花的時間有關嗎?</vt:lpstr>
      <vt:lpstr>Encoding和花的時間有關嗎?</vt:lpstr>
      <vt:lpstr>PowerPoint 簡報</vt:lpstr>
      <vt:lpstr>PowerPoint 簡報</vt:lpstr>
      <vt:lpstr>A Formal-language Framework</vt:lpstr>
      <vt:lpstr>A Formal-language Framework</vt:lpstr>
      <vt:lpstr>應用formal language framework…</vt:lpstr>
      <vt:lpstr>Accepts and Rejects</vt:lpstr>
      <vt:lpstr>: PATH</vt:lpstr>
      <vt:lpstr>使用formal-language framework定義complexity class P</vt:lpstr>
      <vt:lpstr>PowerPoint 簡報</vt:lpstr>
      <vt:lpstr>PowerPoint 簡報</vt:lpstr>
      <vt:lpstr>PowerPoint 簡報</vt:lpstr>
      <vt:lpstr>Hamiltonian cycles</vt:lpstr>
      <vt:lpstr>Hamiltonian cycles</vt:lpstr>
      <vt:lpstr>Verify會簡單一點嗎?</vt:lpstr>
      <vt:lpstr>Verification Algorithm</vt:lpstr>
      <vt:lpstr>The complexity class NP</vt:lpstr>
      <vt:lpstr>What is in NP?</vt:lpstr>
      <vt:lpstr>Complexity class co-NP</vt:lpstr>
      <vt:lpstr>NP-Complete languages</vt:lpstr>
      <vt:lpstr>Reducibility</vt:lpstr>
      <vt:lpstr>Reduction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Amortized Analysis</dc:title>
  <dc:creator>Hsin-Mu Tsai</dc:creator>
  <cp:lastModifiedBy>Hsin-Mu Tsai</cp:lastModifiedBy>
  <cp:revision>90</cp:revision>
  <cp:lastPrinted>2011-04-29T00:20:49Z</cp:lastPrinted>
  <dcterms:created xsi:type="dcterms:W3CDTF">2011-04-28T08:12:48Z</dcterms:created>
  <dcterms:modified xsi:type="dcterms:W3CDTF">2013-11-26T03:21:02Z</dcterms:modified>
</cp:coreProperties>
</file>